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521415D9-36F7-43E2-AB2F-B90AF26B5E84}">
      <p14:sectionLst xmlns:p14="http://schemas.microsoft.com/office/powerpoint/2010/main">
        <p14:section name="Default Section" id="{A867D348-7211-4617-AC5E-7019D0EE7229}">
          <p14:sldIdLst>
            <p14:sldId id="291"/>
            <p14:sldId id="281"/>
            <p14:sldId id="290"/>
            <p14:sldId id="293"/>
            <p14:sldId id="294"/>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552"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640119" y="3013057"/>
            <a:ext cx="1712605" cy="1831676"/>
          </a:xfrm>
          <a:prstGeom prst="rect">
            <a:avLst/>
          </a:prstGeom>
        </p:spPr>
      </p:pic>
      <p:sp>
        <p:nvSpPr>
          <p:cNvPr id="4" name="Subtitle 3"/>
          <p:cNvSpPr>
            <a:spLocks noGrp="1"/>
          </p:cNvSpPr>
          <p:nvPr>
            <p:ph type="subTitle" idx="1"/>
          </p:nvPr>
        </p:nvSpPr>
        <p:spPr>
          <a:xfrm>
            <a:off x="1353620" y="191686"/>
            <a:ext cx="8534400" cy="1223729"/>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276294"/>
            <a:ext cx="10363200" cy="1555727"/>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680357" y="1125380"/>
            <a:ext cx="8137072"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1638</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AI-Driven Crop Disease Prediction and Management System</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Agriculture, FoodTech &amp; Rural Development</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a:t>
            </a:r>
            <a:r>
              <a:rPr lang="en-US" sz="2000" dirty="0">
                <a:latin typeface="Arial" panose="020B0604020202020204" pitchFamily="34" charset="0"/>
                <a:cs typeface="Arial" panose="020B0604020202020204" pitchFamily="34" charset="0"/>
              </a:rPr>
              <a:t>AgroVision</a:t>
            </a:r>
            <a:endParaRPr lang="en-IN" sz="20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10058400" y="11332"/>
            <a:ext cx="2118447" cy="853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p:txBody>
          <a:bodyPr/>
          <a:lstStyle/>
          <a:p>
            <a:pPr eaLnBrk="1" hangingPunct="1"/>
            <a:r>
              <a:rPr lang="en-US" sz="3200" b="1" i="1" u="sng" dirty="0">
                <a:latin typeface="Times New Roman" panose="02020603050405020304" pitchFamily="18" charset="0"/>
                <a:ea typeface="ＭＳ Ｐゴシック" pitchFamily="1" charset="-128"/>
                <a:cs typeface="Times New Roman" panose="02020603050405020304" pitchFamily="18" charset="0"/>
              </a:rPr>
              <a:t>MOMENTUM TO AGRICULCUTRE</a:t>
            </a:r>
          </a:p>
        </p:txBody>
      </p:sp>
      <p:sp>
        <p:nvSpPr>
          <p:cNvPr id="2" name="Content Placeholder 1">
            <a:extLst>
              <a:ext uri="{FF2B5EF4-FFF2-40B4-BE49-F238E27FC236}">
                <a16:creationId xmlns:a16="http://schemas.microsoft.com/office/drawing/2014/main" id="{1FEB462C-29AF-E50A-4AF0-357E82536829}"/>
              </a:ext>
            </a:extLst>
          </p:cNvPr>
          <p:cNvSpPr>
            <a:spLocks noGrp="1"/>
          </p:cNvSpPr>
          <p:nvPr>
            <p:ph idx="1"/>
          </p:nvPr>
        </p:nvSpPr>
        <p:spPr>
          <a:xfrm>
            <a:off x="283029" y="3483226"/>
            <a:ext cx="11292665" cy="1871688"/>
          </a:xfrm>
        </p:spPr>
        <p:txBody>
          <a:bodyPr/>
          <a:lstStyle/>
          <a:p>
            <a:pPr>
              <a:buFont typeface="Wingdings" panose="05000000000000000000" pitchFamily="2" charset="2"/>
              <a:buChar char="v"/>
            </a:pPr>
            <a:r>
              <a:rPr lang="en-IN" sz="2000" dirty="0">
                <a:solidFill>
                  <a:schemeClr val="tx2"/>
                </a:solidFill>
                <a:latin typeface="Arial" panose="020B0604020202020204" pitchFamily="34" charset="0"/>
                <a:cs typeface="Arial" panose="020B0604020202020204" pitchFamily="34" charset="0"/>
              </a:rPr>
              <a:t>Innovation And Uniqueness Are:-</a:t>
            </a:r>
          </a:p>
          <a:p>
            <a:r>
              <a:rPr lang="en-IN" sz="1800" dirty="0"/>
              <a:t>We Have create AI Detector Tool which have detect the problems of the plants such as (wheat, Rice, And Some other kind of Herbs etc.) It Also helps for predict the upcoming plant disease which also help to protect the crop fields. </a:t>
            </a:r>
          </a:p>
          <a:p>
            <a:r>
              <a:rPr lang="en-IN" sz="1800" dirty="0"/>
              <a:t>We have created a platform for direct connection from farmer to consumer without interference of any broker. It improve the farmers life quality and security.</a:t>
            </a:r>
          </a:p>
          <a:p>
            <a:pPr marL="0" indent="0">
              <a:buNone/>
            </a:pPr>
            <a:endParaRPr lang="en-IN" sz="1800" dirty="0"/>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15362" name="TextBox 8"/>
          <p:cNvSpPr txBox="1">
            <a:spLocks noChangeArrowheads="1"/>
          </p:cNvSpPr>
          <p:nvPr/>
        </p:nvSpPr>
        <p:spPr bwMode="auto">
          <a:xfrm>
            <a:off x="289734" y="1359452"/>
            <a:ext cx="11292666" cy="1661993"/>
          </a:xfrm>
          <a:prstGeom prst="rect">
            <a:avLst/>
          </a:prstGeom>
          <a:no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v"/>
            </a:pPr>
            <a:r>
              <a:rPr lang="en-US" sz="2000" dirty="0">
                <a:solidFill>
                  <a:schemeClr val="tx2"/>
                </a:solidFill>
                <a:latin typeface="Arial" pitchFamily="34" charset="0"/>
                <a:cs typeface="Arial" pitchFamily="34" charset="0"/>
              </a:rPr>
              <a:t>Detailed explanation of the proposed solution</a:t>
            </a:r>
          </a:p>
          <a:p>
            <a:pPr marL="285750" indent="-285750" algn="just">
              <a:buFont typeface="Arial" panose="020B0604020202020204" pitchFamily="34" charset="0"/>
              <a:buChar char="•"/>
            </a:pPr>
            <a:r>
              <a:rPr lang="en-US" dirty="0">
                <a:latin typeface="Arial" pitchFamily="34" charset="0"/>
                <a:cs typeface="Arial" pitchFamily="34" charset="0"/>
              </a:rPr>
              <a:t>AI increases the accuracy level of detecting the deficiency in the plant.</a:t>
            </a:r>
          </a:p>
          <a:p>
            <a:pPr marL="285750" indent="-285750" algn="just">
              <a:buFont typeface="Arial" panose="020B0604020202020204" pitchFamily="34" charset="0"/>
              <a:buChar char="•"/>
            </a:pPr>
            <a:r>
              <a:rPr lang="en-US" dirty="0">
                <a:latin typeface="Arial" pitchFamily="34" charset="0"/>
                <a:cs typeface="Arial" pitchFamily="34" charset="0"/>
              </a:rPr>
              <a:t>Chat box help the farmer to share their problem and acquire the better solution.</a:t>
            </a:r>
          </a:p>
          <a:p>
            <a:pPr marL="285750" indent="-285750" algn="just">
              <a:buFont typeface="Arial" panose="020B0604020202020204" pitchFamily="34" charset="0"/>
              <a:buChar char="•"/>
            </a:pPr>
            <a:r>
              <a:rPr lang="en-US" dirty="0">
                <a:latin typeface="Arial" pitchFamily="34" charset="0"/>
                <a:cs typeface="Arial" pitchFamily="34" charset="0"/>
              </a:rPr>
              <a:t>Finance will store the seasonal records of farmer and help in better understanding of there expenditure and profit earn.</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903514" y="969387"/>
            <a:ext cx="9916885" cy="2523768"/>
          </a:xfrm>
          <a:prstGeom prst="rect">
            <a:avLst/>
          </a:prstGeom>
          <a:noFill/>
          <a:ln w="9525">
            <a:noFill/>
            <a:miter lim="800000"/>
            <a:headEnd/>
            <a:tailEnd/>
          </a:ln>
        </p:spPr>
        <p:txBody>
          <a:bodyPr wrap="square">
            <a:spAutoFit/>
          </a:bodyPr>
          <a:lstStyle/>
          <a:p>
            <a:pPr marL="285750" indent="-285750" algn="just">
              <a:buFont typeface="Wingdings" panose="05000000000000000000" pitchFamily="2" charset="2"/>
              <a:buChar char="v"/>
            </a:pPr>
            <a:endParaRPr lang="en-US" dirty="0">
              <a:latin typeface="Arial" pitchFamily="34" charset="0"/>
              <a:cs typeface="Arial" pitchFamily="34" charset="0"/>
            </a:endParaRPr>
          </a:p>
          <a:p>
            <a:pPr marL="285750" indent="-285750" algn="just">
              <a:buFont typeface="Wingdings" panose="05000000000000000000" pitchFamily="2" charset="2"/>
              <a:buChar char="v"/>
            </a:pPr>
            <a:r>
              <a:rPr lang="en-US" dirty="0">
                <a:latin typeface="Arial" pitchFamily="34" charset="0"/>
                <a:cs typeface="Arial" pitchFamily="34" charset="0"/>
              </a:rPr>
              <a:t> </a:t>
            </a:r>
            <a:r>
              <a:rPr lang="en-US" sz="2000" dirty="0">
                <a:solidFill>
                  <a:schemeClr val="tx2"/>
                </a:solidFill>
                <a:latin typeface="Arial" pitchFamily="34" charset="0"/>
                <a:cs typeface="Arial" pitchFamily="34" charset="0"/>
              </a:rPr>
              <a:t>Technologies to be used are:- </a:t>
            </a:r>
            <a:r>
              <a:rPr lang="en-IN" sz="2000" dirty="0"/>
              <a:t>AI-Driven Decision Support Systems, Natural Language Processing (NLP),</a:t>
            </a:r>
            <a:r>
              <a:rPr lang="en-IN" sz="2000" b="1" dirty="0"/>
              <a:t> </a:t>
            </a:r>
            <a:r>
              <a:rPr lang="en-IN" sz="2000" dirty="0"/>
              <a:t>and the languages are:- </a:t>
            </a:r>
          </a:p>
          <a:p>
            <a:pPr marL="285750" indent="-285750" algn="just">
              <a:buFont typeface="Wingdings" panose="05000000000000000000" pitchFamily="2" charset="2"/>
              <a:buChar char="v"/>
            </a:pPr>
            <a:r>
              <a:rPr lang="en-IN" sz="2000" b="1" dirty="0"/>
              <a:t>HTML            CSS            React            JavaScript          Python         SQL             PHP</a:t>
            </a:r>
          </a:p>
          <a:p>
            <a:pPr marL="285750" indent="-285750" algn="just">
              <a:buFont typeface="Wingdings" panose="05000000000000000000" pitchFamily="2" charset="2"/>
              <a:buChar char="v"/>
            </a:pPr>
            <a:endParaRPr lang="en-IN" sz="2000" b="1" dirty="0"/>
          </a:p>
          <a:p>
            <a:pPr marL="285750" indent="-285750" algn="just">
              <a:buFont typeface="Wingdings" panose="05000000000000000000" pitchFamily="2" charset="2"/>
              <a:buChar char="v"/>
            </a:pPr>
            <a:endParaRPr lang="en-IN" sz="2000" b="1" dirty="0"/>
          </a:p>
          <a:p>
            <a:pPr algn="just"/>
            <a:endParaRPr lang="en-US" sz="2000" dirty="0">
              <a:latin typeface="Arial" pitchFamily="34" charset="0"/>
              <a:cs typeface="Arial" pitchFamily="34" charset="0"/>
            </a:endParaRPr>
          </a:p>
          <a:p>
            <a:pPr marL="342900" indent="-342900" algn="just">
              <a:buFont typeface="Wingdings" panose="05000000000000000000" pitchFamily="2" charset="2"/>
              <a:buChar char="v"/>
            </a:pPr>
            <a:r>
              <a:rPr lang="en-US" sz="2000" dirty="0">
                <a:solidFill>
                  <a:schemeClr val="accent1">
                    <a:lumMod val="50000"/>
                  </a:schemeClr>
                </a:solidFill>
                <a:latin typeface="Arial" pitchFamily="34" charset="0"/>
                <a:cs typeface="Arial" pitchFamily="34" charset="0"/>
              </a:rPr>
              <a:t>Methodology and process for implementation</a:t>
            </a:r>
            <a:r>
              <a:rPr lang="en-US" dirty="0">
                <a:solidFill>
                  <a:schemeClr val="accent1">
                    <a:lumMod val="50000"/>
                  </a:schemeClr>
                </a:solidFill>
                <a:latin typeface="Arial" pitchFamily="34" charset="0"/>
                <a:cs typeface="Arial" pitchFamily="34" charset="0"/>
              </a:rPr>
              <a:t>:-</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88DC56E9-2270-6E30-288B-31961D1ADAE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4" name="Picture 3">
            <a:extLst>
              <a:ext uri="{FF2B5EF4-FFF2-40B4-BE49-F238E27FC236}">
                <a16:creationId xmlns:a16="http://schemas.microsoft.com/office/drawing/2014/main" id="{9274BDD3-E2FA-0676-CE6E-7B94EF031216}"/>
              </a:ext>
            </a:extLst>
          </p:cNvPr>
          <p:cNvPicPr>
            <a:picLocks noChangeAspect="1"/>
          </p:cNvPicPr>
          <p:nvPr/>
        </p:nvPicPr>
        <p:blipFill>
          <a:blip r:embed="rId4"/>
          <a:stretch>
            <a:fillRect/>
          </a:stretch>
        </p:blipFill>
        <p:spPr>
          <a:xfrm>
            <a:off x="1142106" y="2111794"/>
            <a:ext cx="857250" cy="857250"/>
          </a:xfrm>
          <a:prstGeom prst="rect">
            <a:avLst/>
          </a:prstGeom>
        </p:spPr>
      </p:pic>
      <p:pic>
        <p:nvPicPr>
          <p:cNvPr id="9" name="Picture 8">
            <a:extLst>
              <a:ext uri="{FF2B5EF4-FFF2-40B4-BE49-F238E27FC236}">
                <a16:creationId xmlns:a16="http://schemas.microsoft.com/office/drawing/2014/main" id="{EE3275A5-8274-BA7F-0676-029C75C8D401}"/>
              </a:ext>
            </a:extLst>
          </p:cNvPr>
          <p:cNvPicPr>
            <a:picLocks noChangeAspect="1"/>
          </p:cNvPicPr>
          <p:nvPr/>
        </p:nvPicPr>
        <p:blipFill>
          <a:blip r:embed="rId5"/>
          <a:stretch>
            <a:fillRect/>
          </a:stretch>
        </p:blipFill>
        <p:spPr>
          <a:xfrm>
            <a:off x="2262083" y="2148533"/>
            <a:ext cx="1045029" cy="783772"/>
          </a:xfrm>
          <a:prstGeom prst="rect">
            <a:avLst/>
          </a:prstGeom>
        </p:spPr>
      </p:pic>
      <p:pic>
        <p:nvPicPr>
          <p:cNvPr id="12" name="Picture 11">
            <a:extLst>
              <a:ext uri="{FF2B5EF4-FFF2-40B4-BE49-F238E27FC236}">
                <a16:creationId xmlns:a16="http://schemas.microsoft.com/office/drawing/2014/main" id="{EE3F2FC8-0BFD-FA10-0682-DB5C36A01DAD}"/>
              </a:ext>
            </a:extLst>
          </p:cNvPr>
          <p:cNvPicPr>
            <a:picLocks noChangeAspect="1"/>
          </p:cNvPicPr>
          <p:nvPr/>
        </p:nvPicPr>
        <p:blipFill>
          <a:blip r:embed="rId6"/>
          <a:stretch>
            <a:fillRect/>
          </a:stretch>
        </p:blipFill>
        <p:spPr>
          <a:xfrm>
            <a:off x="3307112" y="2148533"/>
            <a:ext cx="1201720" cy="675968"/>
          </a:xfrm>
          <a:prstGeom prst="rect">
            <a:avLst/>
          </a:prstGeom>
        </p:spPr>
      </p:pic>
      <p:pic>
        <p:nvPicPr>
          <p:cNvPr id="20" name="Picture 19">
            <a:extLst>
              <a:ext uri="{FF2B5EF4-FFF2-40B4-BE49-F238E27FC236}">
                <a16:creationId xmlns:a16="http://schemas.microsoft.com/office/drawing/2014/main" id="{73ADC30D-6918-0B41-6B85-DFFD1F363A0A}"/>
              </a:ext>
            </a:extLst>
          </p:cNvPr>
          <p:cNvPicPr>
            <a:picLocks noChangeAspect="1"/>
          </p:cNvPicPr>
          <p:nvPr/>
        </p:nvPicPr>
        <p:blipFill>
          <a:blip r:embed="rId7"/>
          <a:stretch>
            <a:fillRect/>
          </a:stretch>
        </p:blipFill>
        <p:spPr>
          <a:xfrm>
            <a:off x="6599886" y="2256336"/>
            <a:ext cx="607992" cy="675969"/>
          </a:xfrm>
          <a:prstGeom prst="rect">
            <a:avLst/>
          </a:prstGeom>
        </p:spPr>
      </p:pic>
      <p:pic>
        <p:nvPicPr>
          <p:cNvPr id="22" name="Picture 21">
            <a:extLst>
              <a:ext uri="{FF2B5EF4-FFF2-40B4-BE49-F238E27FC236}">
                <a16:creationId xmlns:a16="http://schemas.microsoft.com/office/drawing/2014/main" id="{DA38E23E-ADFE-E830-25FD-6359E7CCC0E9}"/>
              </a:ext>
            </a:extLst>
          </p:cNvPr>
          <p:cNvPicPr>
            <a:picLocks noChangeAspect="1"/>
          </p:cNvPicPr>
          <p:nvPr/>
        </p:nvPicPr>
        <p:blipFill>
          <a:blip r:embed="rId8"/>
          <a:stretch>
            <a:fillRect/>
          </a:stretch>
        </p:blipFill>
        <p:spPr>
          <a:xfrm>
            <a:off x="4815779" y="2197177"/>
            <a:ext cx="1192590" cy="670832"/>
          </a:xfrm>
          <a:prstGeom prst="rect">
            <a:avLst/>
          </a:prstGeom>
        </p:spPr>
      </p:pic>
      <p:pic>
        <p:nvPicPr>
          <p:cNvPr id="24" name="Picture 23">
            <a:extLst>
              <a:ext uri="{FF2B5EF4-FFF2-40B4-BE49-F238E27FC236}">
                <a16:creationId xmlns:a16="http://schemas.microsoft.com/office/drawing/2014/main" id="{70C08D32-B7B4-AB37-6FFB-373F0D48C76B}"/>
              </a:ext>
            </a:extLst>
          </p:cNvPr>
          <p:cNvPicPr>
            <a:picLocks noChangeAspect="1"/>
          </p:cNvPicPr>
          <p:nvPr/>
        </p:nvPicPr>
        <p:blipFill>
          <a:blip r:embed="rId9"/>
          <a:stretch>
            <a:fillRect/>
          </a:stretch>
        </p:blipFill>
        <p:spPr>
          <a:xfrm>
            <a:off x="7610387" y="2144621"/>
            <a:ext cx="783772" cy="783772"/>
          </a:xfrm>
          <a:prstGeom prst="rect">
            <a:avLst/>
          </a:prstGeom>
        </p:spPr>
      </p:pic>
      <p:pic>
        <p:nvPicPr>
          <p:cNvPr id="26" name="Picture 25">
            <a:extLst>
              <a:ext uri="{FF2B5EF4-FFF2-40B4-BE49-F238E27FC236}">
                <a16:creationId xmlns:a16="http://schemas.microsoft.com/office/drawing/2014/main" id="{DE2F8674-0714-D6E6-485A-28D278C45A1C}"/>
              </a:ext>
            </a:extLst>
          </p:cNvPr>
          <p:cNvPicPr>
            <a:picLocks noChangeAspect="1"/>
          </p:cNvPicPr>
          <p:nvPr/>
        </p:nvPicPr>
        <p:blipFill>
          <a:blip r:embed="rId10"/>
          <a:stretch>
            <a:fillRect/>
          </a:stretch>
        </p:blipFill>
        <p:spPr>
          <a:xfrm>
            <a:off x="8809896" y="2256336"/>
            <a:ext cx="763058" cy="401610"/>
          </a:xfrm>
          <a:prstGeom prst="rect">
            <a:avLst/>
          </a:prstGeom>
        </p:spPr>
      </p:pic>
      <p:pic>
        <p:nvPicPr>
          <p:cNvPr id="28" name="Picture 27">
            <a:extLst>
              <a:ext uri="{FF2B5EF4-FFF2-40B4-BE49-F238E27FC236}">
                <a16:creationId xmlns:a16="http://schemas.microsoft.com/office/drawing/2014/main" id="{AD7D7CF2-D913-3164-0408-38621D793C4C}"/>
              </a:ext>
            </a:extLst>
          </p:cNvPr>
          <p:cNvPicPr>
            <a:picLocks noChangeAspect="1"/>
          </p:cNvPicPr>
          <p:nvPr/>
        </p:nvPicPr>
        <p:blipFill>
          <a:blip r:embed="rId11"/>
          <a:stretch>
            <a:fillRect/>
          </a:stretch>
        </p:blipFill>
        <p:spPr>
          <a:xfrm>
            <a:off x="4170104" y="3519642"/>
            <a:ext cx="3579271" cy="1990969"/>
          </a:xfrm>
          <a:prstGeom prst="rect">
            <a:avLst/>
          </a:prstGeom>
        </p:spPr>
      </p:pic>
      <p:sp>
        <p:nvSpPr>
          <p:cNvPr id="16" name="TextBox 15">
            <a:extLst>
              <a:ext uri="{FF2B5EF4-FFF2-40B4-BE49-F238E27FC236}">
                <a16:creationId xmlns:a16="http://schemas.microsoft.com/office/drawing/2014/main" id="{6EDDA251-B877-424A-C4CE-ED1943482DB9}"/>
              </a:ext>
            </a:extLst>
          </p:cNvPr>
          <p:cNvSpPr txBox="1"/>
          <p:nvPr/>
        </p:nvSpPr>
        <p:spPr>
          <a:xfrm>
            <a:off x="609600" y="5461319"/>
            <a:ext cx="11251286" cy="646331"/>
          </a:xfrm>
          <a:prstGeom prst="rect">
            <a:avLst/>
          </a:prstGeom>
          <a:noFill/>
        </p:spPr>
        <p:txBody>
          <a:bodyPr wrap="square" rtlCol="0">
            <a:spAutoFit/>
          </a:bodyPr>
          <a:lstStyle/>
          <a:p>
            <a:r>
              <a:rPr lang="en-IN" dirty="0"/>
              <a:t>A website for farmers to solve the crop fields problem in real life with the help of Programming languages, Database, Frameworks and Inbuilt Artificial Intelligence.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1121227" y="-278351"/>
            <a:ext cx="10417629" cy="1143000"/>
          </a:xfrm>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212274" y="136522"/>
            <a:ext cx="11876313" cy="5632311"/>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sz="2400" dirty="0">
              <a:solidFill>
                <a:prstClr val="black"/>
              </a:solidFill>
              <a:latin typeface="Arial" pitchFamily="34" charset="0"/>
              <a:cs typeface="Arial" pitchFamily="34" charset="0"/>
            </a:endParaRPr>
          </a:p>
          <a:p>
            <a:pPr marL="457200" indent="-457200">
              <a:buFont typeface="Wingdings" panose="05000000000000000000" pitchFamily="2" charset="2"/>
              <a:buChar char="Ø"/>
            </a:pPr>
            <a:r>
              <a:rPr lang="en-US" sz="2400" b="1" u="sng" dirty="0">
                <a:solidFill>
                  <a:schemeClr val="accent1">
                    <a:lumMod val="50000"/>
                  </a:schemeClr>
                </a:solidFill>
              </a:rPr>
              <a:t>Analysis of the feasibility of the idea:-</a:t>
            </a:r>
          </a:p>
          <a:p>
            <a:pPr>
              <a:buFont typeface="Arial" panose="020B0604020202020204" pitchFamily="34" charset="0"/>
              <a:buChar char="•"/>
            </a:pPr>
            <a:r>
              <a:rPr lang="en-US" sz="2000" dirty="0"/>
              <a:t>      </a:t>
            </a:r>
            <a:r>
              <a:rPr lang="en-US" b="1" dirty="0"/>
              <a:t>Farmers:</a:t>
            </a:r>
            <a:r>
              <a:rPr lang="en-US" dirty="0"/>
              <a:t> Small-scale to large-scale farmers in various regions.</a:t>
            </a:r>
          </a:p>
          <a:p>
            <a:pPr>
              <a:buFont typeface="Arial" panose="020B0604020202020204" pitchFamily="34" charset="0"/>
              <a:buChar char="•"/>
            </a:pPr>
            <a:r>
              <a:rPr lang="en-US" dirty="0"/>
              <a:t>       </a:t>
            </a:r>
            <a:r>
              <a:rPr lang="en-US" b="1" dirty="0"/>
              <a:t>Consumers:</a:t>
            </a:r>
            <a:r>
              <a:rPr lang="en-US" dirty="0"/>
              <a:t> Individuals interested in sustainable food and local produce.</a:t>
            </a:r>
          </a:p>
          <a:p>
            <a:pPr>
              <a:buFont typeface="Arial" panose="020B0604020202020204" pitchFamily="34" charset="0"/>
              <a:buChar char="•"/>
            </a:pPr>
            <a:r>
              <a:rPr lang="en-US" dirty="0"/>
              <a:t>       </a:t>
            </a:r>
            <a:r>
              <a:rPr lang="en-US" b="1" dirty="0"/>
              <a:t>User-friendly Interface:</a:t>
            </a:r>
            <a:r>
              <a:rPr lang="en-US" dirty="0"/>
              <a:t> Easy navigation and intuitive design.</a:t>
            </a:r>
          </a:p>
          <a:p>
            <a:pPr marL="342900" indent="-342900">
              <a:buFont typeface="Wingdings" panose="05000000000000000000" pitchFamily="2" charset="2"/>
              <a:buChar char="Ø"/>
            </a:pPr>
            <a:r>
              <a:rPr lang="en-US" sz="2400" b="1" dirty="0">
                <a:solidFill>
                  <a:schemeClr val="accent1">
                    <a:lumMod val="50000"/>
                  </a:schemeClr>
                </a:solidFill>
              </a:rPr>
              <a:t>  </a:t>
            </a:r>
            <a:r>
              <a:rPr lang="en-US" sz="2400" b="1" u="sng" dirty="0">
                <a:solidFill>
                  <a:schemeClr val="tx2"/>
                </a:solidFill>
                <a:latin typeface="+mn-lt"/>
                <a:cs typeface="Arial" pitchFamily="34" charset="0"/>
              </a:rPr>
              <a:t>Potential challenges and risks</a:t>
            </a:r>
            <a:r>
              <a:rPr lang="en-IN" sz="2400" b="1" u="sng" dirty="0">
                <a:solidFill>
                  <a:schemeClr val="accent1">
                    <a:lumMod val="50000"/>
                  </a:schemeClr>
                </a:solidFill>
              </a:rPr>
              <a:t>:-</a:t>
            </a:r>
            <a:endParaRPr lang="en-US" sz="2400" b="1" u="sng" dirty="0">
              <a:solidFill>
                <a:schemeClr val="accent1">
                  <a:lumMod val="50000"/>
                </a:schemeClr>
              </a:solidFill>
            </a:endParaRPr>
          </a:p>
          <a:p>
            <a:pPr>
              <a:buFont typeface="Arial" panose="020B0604020202020204" pitchFamily="34" charset="0"/>
              <a:buChar char="•"/>
            </a:pPr>
            <a:r>
              <a:rPr lang="en-US" dirty="0"/>
              <a:t>      </a:t>
            </a:r>
            <a:r>
              <a:rPr lang="en-US" b="1" dirty="0"/>
              <a:t>Technical Issues:</a:t>
            </a:r>
            <a:r>
              <a:rPr lang="en-US" dirty="0"/>
              <a:t> Ensure website stability and reliability.</a:t>
            </a:r>
            <a:endParaRPr lang="en-US" dirty="0">
              <a:latin typeface="+mn-lt"/>
            </a:endParaRPr>
          </a:p>
          <a:p>
            <a:pPr>
              <a:buFont typeface="Arial" panose="020B0604020202020204" pitchFamily="34" charset="0"/>
              <a:buChar char="•"/>
            </a:pPr>
            <a:r>
              <a:rPr lang="en-US" dirty="0">
                <a:latin typeface="+mn-lt"/>
              </a:rPr>
              <a:t>      </a:t>
            </a:r>
            <a:r>
              <a:rPr lang="en-US" b="1" dirty="0"/>
              <a:t>Competition:</a:t>
            </a:r>
            <a:r>
              <a:rPr lang="en-US" dirty="0"/>
              <a:t> Research existing platforms and differentiate your offerings.</a:t>
            </a:r>
            <a:endParaRPr lang="en-US" dirty="0">
              <a:latin typeface="+mn-lt"/>
            </a:endParaRPr>
          </a:p>
          <a:p>
            <a:pPr>
              <a:buFont typeface="Arial" panose="020B0604020202020204" pitchFamily="34" charset="0"/>
              <a:buChar char="•"/>
            </a:pPr>
            <a:r>
              <a:rPr kumimoji="0" lang="en-US" altLang="en-US" i="0" u="none" strike="noStrike" cap="none" normalizeH="0" baseline="0" dirty="0">
                <a:ln>
                  <a:noFill/>
                </a:ln>
                <a:effectLst/>
                <a:latin typeface="+mn-lt"/>
              </a:rPr>
              <a:t>      </a:t>
            </a:r>
            <a:r>
              <a:rPr lang="en-US" b="1" dirty="0"/>
              <a:t>Data Privacy:</a:t>
            </a:r>
            <a:r>
              <a:rPr lang="en-US" dirty="0"/>
              <a:t> Implement strong security measures to protect user data.</a:t>
            </a:r>
            <a:endParaRPr kumimoji="0" lang="en-US" altLang="en-US" i="0" u="none" strike="noStrike" cap="none" normalizeH="0" baseline="0" dirty="0">
              <a:ln>
                <a:noFill/>
              </a:ln>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1"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a:t>
            </a:r>
            <a:r>
              <a:rPr kumimoji="0" lang="en-US" sz="2400" b="1"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Strategies</a:t>
            </a:r>
            <a:r>
              <a:rPr kumimoji="0" lang="en-US" sz="2400" b="1" u="sng" strike="noStrike" kern="1200" cap="none" spc="0" normalizeH="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for overcoming these challenges:-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The strategy is that farmers are not able to detect the damage crop in the initial stage, then they take advice from their consultant, there is no proper expertise whom they consult.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Farmers used to tell in their own way that there is nitrogen , iron deficiency in the plant, but they were not able to tell things accurately.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AI will give us accurate solutions and whenever we scan that particular plant then it tell us what is the exact problem, like if there is  iron , zinc deficiency  in the plant.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n-lt"/>
                <a:cs typeface="Arial" pitchFamily="34" charset="0"/>
              </a:rPr>
              <a:t>So this will ensure that farmers will not have to consult anyone and they will not have to suffer.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10107387" y="26266"/>
            <a:ext cx="1926771" cy="722174"/>
          </a:xfrm>
          <a:prstGeom prst="rect">
            <a:avLst/>
          </a:prstGeom>
          <a:noFill/>
          <a:ln>
            <a:noFill/>
          </a:ln>
        </p:spPr>
      </p:pic>
      <p:sp>
        <p:nvSpPr>
          <p:cNvPr id="2" name="Oval 1" descr="Your startup LOGO">
            <a:extLst>
              <a:ext uri="{FF2B5EF4-FFF2-40B4-BE49-F238E27FC236}">
                <a16:creationId xmlns:a16="http://schemas.microsoft.com/office/drawing/2014/main" id="{B0A67D4D-B50D-87C2-A856-B619E19B9D89}"/>
              </a:ext>
              <a:ext uri="{C183D7F6-B498-43B3-948B-1728B52AA6E4}">
                <adec:decorative xmlns:adec="http://schemas.microsoft.com/office/drawing/2017/decorative" val="0"/>
              </a:ext>
            </a:extLst>
          </p:cNvPr>
          <p:cNvSpPr/>
          <p:nvPr/>
        </p:nvSpPr>
        <p:spPr>
          <a:xfrm>
            <a:off x="283029" y="81376"/>
            <a:ext cx="2133600" cy="50323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a:t>
            </a:r>
          </a:p>
          <a:p>
            <a:pPr algn="ctr"/>
            <a:r>
              <a:rPr lang="en-US" b="1" dirty="0"/>
              <a:t>AGRO VISION</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360042"/>
            <a:ext cx="10972800" cy="1143000"/>
          </a:xfrm>
        </p:spPr>
        <p:txBody>
          <a:bodyPr/>
          <a:lstStyle/>
          <a:p>
            <a:pPr eaLnBrk="1" hangingPunct="1"/>
            <a:r>
              <a:rPr lang="en-US" sz="2800" b="1" i="1" u="sng"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66291" y="782958"/>
            <a:ext cx="9385300" cy="6555641"/>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spcBef>
                <a:spcPct val="0"/>
              </a:spcBef>
              <a:spcAft>
                <a:spcPct val="0"/>
              </a:spcAft>
              <a:buClrTx/>
              <a:buSzTx/>
              <a:buFont typeface="Wingdings" panose="05000000000000000000" pitchFamily="2" charset="2"/>
              <a:buChar char="Ø"/>
              <a:tabLst/>
              <a:defRPr/>
            </a:pP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Potential Impact </a:t>
            </a:r>
            <a:r>
              <a:rPr lang="en-US" sz="2000" b="1" u="sng" dirty="0">
                <a:solidFill>
                  <a:schemeClr val="accent1">
                    <a:lumMod val="50000"/>
                  </a:schemeClr>
                </a:solidFill>
                <a:latin typeface="Arial" pitchFamily="34" charset="0"/>
                <a:cs typeface="Arial" pitchFamily="34" charset="0"/>
              </a:rPr>
              <a:t>O</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n The </a:t>
            </a:r>
            <a:r>
              <a:rPr lang="en-US" sz="2000" b="1" u="sng" dirty="0">
                <a:solidFill>
                  <a:schemeClr val="accent1">
                    <a:lumMod val="50000"/>
                  </a:schemeClr>
                </a:solidFill>
                <a:latin typeface="Arial" pitchFamily="34" charset="0"/>
                <a:cs typeface="Arial" pitchFamily="34" charset="0"/>
              </a:rPr>
              <a:t>T</a:t>
            </a:r>
            <a:r>
              <a:rPr kumimoji="0" lang="en-US" sz="2000" b="1" i="0" u="sng" strike="noStrike" kern="1200" cap="none" spc="0" normalizeH="0" baseline="0" noProof="0" dirty="0" err="1">
                <a:ln>
                  <a:noFill/>
                </a:ln>
                <a:solidFill>
                  <a:schemeClr val="accent1">
                    <a:lumMod val="50000"/>
                  </a:schemeClr>
                </a:solidFill>
                <a:effectLst/>
                <a:uLnTx/>
                <a:uFillTx/>
                <a:latin typeface="Arial" pitchFamily="34" charset="0"/>
                <a:ea typeface="ＭＳ Ｐゴシック" pitchFamily="1" charset="-128"/>
                <a:cs typeface="Arial" pitchFamily="34" charset="0"/>
              </a:rPr>
              <a:t>arget</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Audience </a:t>
            </a:r>
            <a:r>
              <a:rPr lang="en-US" sz="2000" b="1" u="sng" dirty="0">
                <a:solidFill>
                  <a:schemeClr val="accent1">
                    <a:lumMod val="50000"/>
                  </a:schemeClr>
                </a:solidFill>
                <a:latin typeface="Arial" pitchFamily="34" charset="0"/>
                <a:cs typeface="Arial" pitchFamily="34" charset="0"/>
              </a:rPr>
              <a:t>Is:-</a:t>
            </a:r>
          </a:p>
          <a:p>
            <a:pPr marL="342900" marR="0" lvl="0" indent="-342900" algn="just" defTabSz="457200" rtl="0" eaLnBrk="1" fontAlgn="base" latinLnBrk="0" hangingPunct="1">
              <a:spcBef>
                <a:spcPct val="0"/>
              </a:spcBef>
              <a:spcAft>
                <a:spcPct val="0"/>
              </a:spcAft>
              <a:buClrTx/>
              <a:buSzTx/>
              <a:buFont typeface="Arial" panose="020B0604020202020204" pitchFamily="34" charset="0"/>
              <a:buChar char="•"/>
              <a:tabLst/>
              <a:defRPr/>
            </a:pPr>
            <a:r>
              <a:rPr lang="en-IN" dirty="0"/>
              <a:t>Enhanced Decision-Making</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Increased Efficiency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User Experience</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en-US" sz="2000" b="1" u="sng" dirty="0">
                <a:solidFill>
                  <a:schemeClr val="accent1">
                    <a:lumMod val="50000"/>
                  </a:schemeClr>
                </a:solidFill>
                <a:latin typeface="Arial" pitchFamily="34" charset="0"/>
                <a:cs typeface="Arial" pitchFamily="34" charset="0"/>
              </a:rPr>
              <a:t>Benefits Of The Social, Economic, Environmental Is:-</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IN" sz="2000" b="1" dirty="0">
                <a:solidFill>
                  <a:schemeClr val="accent1">
                    <a:lumMod val="50000"/>
                  </a:schemeClr>
                </a:solidFill>
              </a:rPr>
              <a:t>Social Benefits</a:t>
            </a:r>
            <a:r>
              <a:rPr lang="en-US" sz="2000" b="1" u="sng" dirty="0">
                <a:solidFill>
                  <a:schemeClr val="accent1">
                    <a:lumMod val="50000"/>
                  </a:schemeClr>
                </a:solidFill>
                <a:latin typeface="Arial" pitchFamily="34" charset="0"/>
                <a:cs typeface="Arial" pitchFamily="34" charset="0"/>
              </a:rPr>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Educational Aspect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Technological Development</a:t>
            </a:r>
          </a:p>
          <a:p>
            <a:pPr marL="342900" indent="-342900" algn="just">
              <a:buFont typeface="Wingdings" panose="05000000000000000000" pitchFamily="2" charset="2"/>
              <a:buChar char="§"/>
              <a:defRPr/>
            </a:pPr>
            <a:r>
              <a:rPr lang="en-IN" sz="2000" b="1" dirty="0">
                <a:solidFill>
                  <a:schemeClr val="accent1">
                    <a:lumMod val="50000"/>
                  </a:schemeClr>
                </a:solidFill>
              </a:rPr>
              <a:t>Economic Benefits-</a:t>
            </a:r>
          </a:p>
          <a:p>
            <a:pPr marL="342900" indent="-342900" algn="just">
              <a:buFont typeface="Arial" panose="020B0604020202020204" pitchFamily="34" charset="0"/>
              <a:buChar char="•"/>
              <a:defRPr/>
            </a:pPr>
            <a:r>
              <a:rPr lang="en-IN" dirty="0"/>
              <a:t>Increased Productivity</a:t>
            </a:r>
          </a:p>
          <a:p>
            <a:pPr marL="342900" indent="-342900" algn="just">
              <a:buFont typeface="Arial" panose="020B0604020202020204" pitchFamily="34" charset="0"/>
              <a:buChar char="•"/>
              <a:defRPr/>
            </a:pPr>
            <a:r>
              <a:rPr lang="en-IN" dirty="0"/>
              <a:t>Social Farming</a:t>
            </a:r>
          </a:p>
          <a:p>
            <a:pPr marL="342900" indent="-342900" algn="just">
              <a:buFont typeface="Arial" panose="020B0604020202020204" pitchFamily="34" charset="0"/>
              <a:buChar char="•"/>
              <a:defRPr/>
            </a:pPr>
            <a:r>
              <a:rPr lang="en-IN" dirty="0"/>
              <a:t>Market Access</a:t>
            </a:r>
          </a:p>
          <a:p>
            <a:pPr marL="342900" indent="-342900" algn="just">
              <a:buFont typeface="Wingdings" panose="05000000000000000000" pitchFamily="2" charset="2"/>
              <a:buChar char="§"/>
              <a:defRPr/>
            </a:pPr>
            <a:r>
              <a:rPr lang="en-IN" sz="2000" b="1" dirty="0">
                <a:solidFill>
                  <a:schemeClr val="accent1">
                    <a:lumMod val="50000"/>
                  </a:schemeClr>
                </a:solidFill>
              </a:rPr>
              <a:t>Environmental Benefits:-</a:t>
            </a:r>
          </a:p>
          <a:p>
            <a:pPr marL="342900" indent="-342900" algn="just">
              <a:buFont typeface="Arial" panose="020B0604020202020204" pitchFamily="34" charset="0"/>
              <a:buChar char="•"/>
              <a:defRPr/>
            </a:pPr>
            <a:r>
              <a:rPr lang="en-IN" dirty="0"/>
              <a:t>Resource Efficiency</a:t>
            </a:r>
            <a:endParaRPr lang="en-IN" b="1" dirty="0"/>
          </a:p>
          <a:p>
            <a:pPr marL="342900" indent="-342900" algn="just">
              <a:buFont typeface="Arial" panose="020B0604020202020204" pitchFamily="34" charset="0"/>
              <a:buChar char="•"/>
              <a:defRPr/>
            </a:pPr>
            <a:r>
              <a:rPr lang="en-IN" dirty="0"/>
              <a:t>Waste Reduction</a:t>
            </a:r>
          </a:p>
          <a:p>
            <a:pPr marL="342900" indent="-342900" algn="just">
              <a:buFont typeface="Arial" panose="020B0604020202020204" pitchFamily="34" charset="0"/>
              <a:buChar char="•"/>
              <a:defRPr/>
            </a:pPr>
            <a:r>
              <a:rPr lang="en-IN" dirty="0"/>
              <a:t>Lower Carbon Footprint</a:t>
            </a:r>
          </a:p>
          <a:p>
            <a:pPr marL="342900" indent="-342900" algn="just">
              <a:buFont typeface="Arial" panose="020B0604020202020204" pitchFamily="34" charset="0"/>
              <a:buChar char="•"/>
              <a:defRPr/>
            </a:pPr>
            <a:r>
              <a:rPr lang="en-IN" dirty="0"/>
              <a:t>Improve Crop Health</a:t>
            </a:r>
          </a:p>
          <a:p>
            <a:pPr marL="342900" indent="-342900" algn="just">
              <a:buFont typeface="Arial" panose="020B0604020202020204" pitchFamily="34" charset="0"/>
              <a:buChar char="•"/>
              <a:defRPr/>
            </a:pPr>
            <a:endParaRPr lang="en-IN" sz="2000" b="1" dirty="0"/>
          </a:p>
          <a:p>
            <a:pPr marL="457200" indent="-457200" algn="just">
              <a:buFont typeface="Arial" panose="020B0604020202020204" pitchFamily="34" charset="0"/>
              <a:buChar char="•"/>
              <a:defRPr/>
            </a:pPr>
            <a:endParaRPr lang="en-IN" sz="2400" b="1" u="sng" dirty="0"/>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743708" y="0"/>
            <a:ext cx="2246575" cy="1149075"/>
          </a:xfrm>
          <a:prstGeom prst="rect">
            <a:avLst/>
          </a:prstGeom>
          <a:noFill/>
          <a:ln>
            <a:noFill/>
          </a:ln>
        </p:spPr>
      </p:pic>
      <p:sp>
        <p:nvSpPr>
          <p:cNvPr id="2" name="Oval 1" descr="Your startup LOGO">
            <a:extLst>
              <a:ext uri="{FF2B5EF4-FFF2-40B4-BE49-F238E27FC236}">
                <a16:creationId xmlns:a16="http://schemas.microsoft.com/office/drawing/2014/main" id="{F67ED248-09AB-5808-6FE1-F0AE6B196D3D}"/>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i="1" u="sng"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74700" y="1157300"/>
            <a:ext cx="10132786" cy="2677656"/>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000" dirty="0">
                <a:latin typeface="Arial" pitchFamily="34" charset="0"/>
                <a:cs typeface="Arial" pitchFamily="34" charset="0"/>
              </a:rPr>
              <a:t>We are researching on the crop disease and soil problems which impact on the plant. and On field data analysis and using some ai tools, website, &amp; some images to train the inbuilt website AI. Which helps to built our website fast and responsive.</a:t>
            </a:r>
            <a:endParaRPr kumimoji="0" lang="en-US" sz="2000" b="1" i="0" u="none" strike="noStrike" kern="1200" cap="none" spc="0" normalizeH="0" baseline="0" noProof="0" dirty="0">
              <a:ln>
                <a:noFill/>
              </a:ln>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2400" b="1" i="0" u="none"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endParaRPr>
          </a:p>
          <a:p>
            <a:pPr marR="0" lvl="0" algn="ctr" defTabSz="457200" rtl="0" eaLnBrk="1" fontAlgn="base" latinLnBrk="0" hangingPunct="1">
              <a:lnSpc>
                <a:spcPct val="100000"/>
              </a:lnSpc>
              <a:spcBef>
                <a:spcPct val="0"/>
              </a:spcBef>
              <a:spcAft>
                <a:spcPct val="0"/>
              </a:spcAft>
              <a:buClrTx/>
              <a:buSzTx/>
              <a:tabLst/>
              <a:defRPr/>
            </a:pPr>
            <a:r>
              <a:rPr lang="en-US" sz="2400" b="1" i="1" u="sng" dirty="0">
                <a:solidFill>
                  <a:schemeClr val="accent1">
                    <a:lumMod val="50000"/>
                  </a:schemeClr>
                </a:solidFill>
                <a:latin typeface="Arial" pitchFamily="34" charset="0"/>
                <a:cs typeface="Arial" pitchFamily="34" charset="0"/>
              </a:rPr>
              <a:t>TOOLS &amp; LINKS ARE:-</a:t>
            </a:r>
          </a:p>
          <a:p>
            <a:pPr marR="0" lvl="0" algn="ctr" defTabSz="457200" rtl="0" eaLnBrk="1" fontAlgn="base" latinLnBrk="0" hangingPunct="1">
              <a:lnSpc>
                <a:spcPct val="100000"/>
              </a:lnSpc>
              <a:spcBef>
                <a:spcPct val="0"/>
              </a:spcBef>
              <a:spcAft>
                <a:spcPct val="0"/>
              </a:spcAft>
              <a:buClrTx/>
              <a:buSzTx/>
              <a:tabLst/>
              <a:defRPr/>
            </a:pPr>
            <a:endParaRPr lang="en-US" sz="2000" b="1" dirty="0">
              <a:solidFill>
                <a:schemeClr val="accent6">
                  <a:lumMod val="50000"/>
                </a:schemeClr>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chemeClr val="accent6">
                  <a:lumMod val="50000"/>
                </a:schemeClr>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dirty="0">
              <a:solidFill>
                <a:schemeClr val="accent6">
                  <a:lumMod val="50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2B358668-9CE0-F934-DFDA-F0619F4D171F}"/>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11" name="Picture 10">
            <a:extLst>
              <a:ext uri="{FF2B5EF4-FFF2-40B4-BE49-F238E27FC236}">
                <a16:creationId xmlns:a16="http://schemas.microsoft.com/office/drawing/2014/main" id="{5D35D38B-3C56-C4BA-3161-8718528AD9DF}"/>
              </a:ext>
            </a:extLst>
          </p:cNvPr>
          <p:cNvPicPr>
            <a:picLocks noChangeAspect="1"/>
          </p:cNvPicPr>
          <p:nvPr/>
        </p:nvPicPr>
        <p:blipFill>
          <a:blip r:embed="rId4"/>
          <a:stretch>
            <a:fillRect/>
          </a:stretch>
        </p:blipFill>
        <p:spPr>
          <a:xfrm>
            <a:off x="2197714" y="3523113"/>
            <a:ext cx="1146836" cy="645095"/>
          </a:xfrm>
          <a:prstGeom prst="rect">
            <a:avLst/>
          </a:prstGeom>
        </p:spPr>
      </p:pic>
      <p:pic>
        <p:nvPicPr>
          <p:cNvPr id="13" name="Picture 12">
            <a:extLst>
              <a:ext uri="{FF2B5EF4-FFF2-40B4-BE49-F238E27FC236}">
                <a16:creationId xmlns:a16="http://schemas.microsoft.com/office/drawing/2014/main" id="{58AA6828-DEFF-BB1E-FDDF-D2D8619E48E0}"/>
              </a:ext>
            </a:extLst>
          </p:cNvPr>
          <p:cNvPicPr>
            <a:picLocks noChangeAspect="1"/>
          </p:cNvPicPr>
          <p:nvPr/>
        </p:nvPicPr>
        <p:blipFill>
          <a:blip r:embed="rId5"/>
          <a:stretch>
            <a:fillRect/>
          </a:stretch>
        </p:blipFill>
        <p:spPr>
          <a:xfrm>
            <a:off x="2834336" y="4600751"/>
            <a:ext cx="1146837" cy="645096"/>
          </a:xfrm>
          <a:prstGeom prst="rect">
            <a:avLst/>
          </a:prstGeom>
        </p:spPr>
      </p:pic>
      <p:sp>
        <p:nvSpPr>
          <p:cNvPr id="16" name="Rectangle 15">
            <a:extLst>
              <a:ext uri="{FF2B5EF4-FFF2-40B4-BE49-F238E27FC236}">
                <a16:creationId xmlns:a16="http://schemas.microsoft.com/office/drawing/2014/main" id="{891B8C77-9024-C83E-B568-8B834F7DE737}"/>
              </a:ext>
            </a:extLst>
          </p:cNvPr>
          <p:cNvSpPr/>
          <p:nvPr/>
        </p:nvSpPr>
        <p:spPr>
          <a:xfrm>
            <a:off x="1888005" y="3190532"/>
            <a:ext cx="7782267" cy="27873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80510F7A-B067-007C-63AF-0236A9061123}"/>
              </a:ext>
            </a:extLst>
          </p:cNvPr>
          <p:cNvPicPr>
            <a:picLocks noChangeAspect="1"/>
          </p:cNvPicPr>
          <p:nvPr/>
        </p:nvPicPr>
        <p:blipFill>
          <a:blip r:embed="rId6"/>
          <a:stretch>
            <a:fillRect/>
          </a:stretch>
        </p:blipFill>
        <p:spPr>
          <a:xfrm>
            <a:off x="4439980" y="3224906"/>
            <a:ext cx="1146837" cy="1146837"/>
          </a:xfrm>
          <a:prstGeom prst="rect">
            <a:avLst/>
          </a:prstGeom>
        </p:spPr>
      </p:pic>
      <p:pic>
        <p:nvPicPr>
          <p:cNvPr id="20" name="Picture 19">
            <a:extLst>
              <a:ext uri="{FF2B5EF4-FFF2-40B4-BE49-F238E27FC236}">
                <a16:creationId xmlns:a16="http://schemas.microsoft.com/office/drawing/2014/main" id="{C8474CA1-D46A-044A-188A-7FD1A71FC531}"/>
              </a:ext>
            </a:extLst>
          </p:cNvPr>
          <p:cNvPicPr>
            <a:picLocks noChangeAspect="1"/>
          </p:cNvPicPr>
          <p:nvPr/>
        </p:nvPicPr>
        <p:blipFill>
          <a:blip r:embed="rId7"/>
          <a:srcRect l="7416" t="6330" r="7637" b="7826"/>
          <a:stretch/>
        </p:blipFill>
        <p:spPr>
          <a:xfrm>
            <a:off x="5004904" y="4418305"/>
            <a:ext cx="1507468" cy="1087795"/>
          </a:xfrm>
          <a:prstGeom prst="rect">
            <a:avLst/>
          </a:prstGeom>
        </p:spPr>
      </p:pic>
      <p:pic>
        <p:nvPicPr>
          <p:cNvPr id="22" name="Picture 21">
            <a:extLst>
              <a:ext uri="{FF2B5EF4-FFF2-40B4-BE49-F238E27FC236}">
                <a16:creationId xmlns:a16="http://schemas.microsoft.com/office/drawing/2014/main" id="{CF622D65-5D7D-8DDC-B95A-85D0F1421918}"/>
              </a:ext>
            </a:extLst>
          </p:cNvPr>
          <p:cNvPicPr>
            <a:picLocks noChangeAspect="1"/>
          </p:cNvPicPr>
          <p:nvPr/>
        </p:nvPicPr>
        <p:blipFill>
          <a:blip r:embed="rId8"/>
          <a:stretch>
            <a:fillRect/>
          </a:stretch>
        </p:blipFill>
        <p:spPr>
          <a:xfrm>
            <a:off x="7065087" y="3569143"/>
            <a:ext cx="784311" cy="784311"/>
          </a:xfrm>
          <a:prstGeom prst="rect">
            <a:avLst/>
          </a:prstGeom>
        </p:spPr>
      </p:pic>
      <p:pic>
        <p:nvPicPr>
          <p:cNvPr id="24" name="Picture 23">
            <a:extLst>
              <a:ext uri="{FF2B5EF4-FFF2-40B4-BE49-F238E27FC236}">
                <a16:creationId xmlns:a16="http://schemas.microsoft.com/office/drawing/2014/main" id="{75E56C55-242B-9452-859E-5D1B2C52A390}"/>
              </a:ext>
            </a:extLst>
          </p:cNvPr>
          <p:cNvPicPr>
            <a:picLocks noChangeAspect="1"/>
          </p:cNvPicPr>
          <p:nvPr/>
        </p:nvPicPr>
        <p:blipFill>
          <a:blip r:embed="rId9"/>
          <a:stretch>
            <a:fillRect/>
          </a:stretch>
        </p:blipFill>
        <p:spPr>
          <a:xfrm>
            <a:off x="8020629" y="4625731"/>
            <a:ext cx="1229790" cy="691757"/>
          </a:xfrm>
          <a:prstGeom prst="rect">
            <a:avLst/>
          </a:prstGeom>
        </p:spPr>
      </p:pic>
      <p:sp>
        <p:nvSpPr>
          <p:cNvPr id="25" name="TextBox 24">
            <a:extLst>
              <a:ext uri="{FF2B5EF4-FFF2-40B4-BE49-F238E27FC236}">
                <a16:creationId xmlns:a16="http://schemas.microsoft.com/office/drawing/2014/main" id="{D147ABC2-CCD4-1D57-2522-39BFC50DA6DF}"/>
              </a:ext>
            </a:extLst>
          </p:cNvPr>
          <p:cNvSpPr txBox="1"/>
          <p:nvPr/>
        </p:nvSpPr>
        <p:spPr>
          <a:xfrm>
            <a:off x="2324735" y="4018906"/>
            <a:ext cx="967089" cy="369332"/>
          </a:xfrm>
          <a:prstGeom prst="rect">
            <a:avLst/>
          </a:prstGeom>
          <a:noFill/>
        </p:spPr>
        <p:txBody>
          <a:bodyPr wrap="square" rtlCol="0">
            <a:spAutoFit/>
          </a:bodyPr>
          <a:lstStyle/>
          <a:p>
            <a:r>
              <a:rPr lang="en-IN" dirty="0"/>
              <a:t>ChatGpt</a:t>
            </a:r>
          </a:p>
        </p:txBody>
      </p:sp>
      <p:sp>
        <p:nvSpPr>
          <p:cNvPr id="26" name="TextBox 25">
            <a:extLst>
              <a:ext uri="{FF2B5EF4-FFF2-40B4-BE49-F238E27FC236}">
                <a16:creationId xmlns:a16="http://schemas.microsoft.com/office/drawing/2014/main" id="{7E259D4B-1E42-FF74-1EAD-D76DDE2C67A2}"/>
              </a:ext>
            </a:extLst>
          </p:cNvPr>
          <p:cNvSpPr txBox="1"/>
          <p:nvPr/>
        </p:nvSpPr>
        <p:spPr>
          <a:xfrm>
            <a:off x="4183882" y="3989599"/>
            <a:ext cx="1635241" cy="369332"/>
          </a:xfrm>
          <a:prstGeom prst="rect">
            <a:avLst/>
          </a:prstGeom>
          <a:noFill/>
        </p:spPr>
        <p:txBody>
          <a:bodyPr wrap="square" rtlCol="0">
            <a:spAutoFit/>
          </a:bodyPr>
          <a:lstStyle/>
          <a:p>
            <a:r>
              <a:rPr lang="en-IN" dirty="0"/>
              <a:t>GeeksForGeeks</a:t>
            </a:r>
          </a:p>
        </p:txBody>
      </p:sp>
      <p:sp>
        <p:nvSpPr>
          <p:cNvPr id="27" name="TextBox 26">
            <a:extLst>
              <a:ext uri="{FF2B5EF4-FFF2-40B4-BE49-F238E27FC236}">
                <a16:creationId xmlns:a16="http://schemas.microsoft.com/office/drawing/2014/main" id="{9FF765A5-5EF2-2D69-685F-34B08F72CAED}"/>
              </a:ext>
            </a:extLst>
          </p:cNvPr>
          <p:cNvSpPr txBox="1"/>
          <p:nvPr/>
        </p:nvSpPr>
        <p:spPr>
          <a:xfrm>
            <a:off x="7275524" y="4289115"/>
            <a:ext cx="468561" cy="369332"/>
          </a:xfrm>
          <a:prstGeom prst="rect">
            <a:avLst/>
          </a:prstGeom>
          <a:noFill/>
        </p:spPr>
        <p:txBody>
          <a:bodyPr wrap="square" rtlCol="0">
            <a:spAutoFit/>
          </a:bodyPr>
          <a:lstStyle/>
          <a:p>
            <a:r>
              <a:rPr lang="en-IN" dirty="0"/>
              <a:t>IIL</a:t>
            </a:r>
          </a:p>
        </p:txBody>
      </p:sp>
      <p:sp>
        <p:nvSpPr>
          <p:cNvPr id="28" name="TextBox 27">
            <a:extLst>
              <a:ext uri="{FF2B5EF4-FFF2-40B4-BE49-F238E27FC236}">
                <a16:creationId xmlns:a16="http://schemas.microsoft.com/office/drawing/2014/main" id="{16751E33-D23A-D163-8A00-7A9B161C5351}"/>
              </a:ext>
            </a:extLst>
          </p:cNvPr>
          <p:cNvSpPr txBox="1"/>
          <p:nvPr/>
        </p:nvSpPr>
        <p:spPr>
          <a:xfrm>
            <a:off x="2918815" y="5189172"/>
            <a:ext cx="1030119" cy="369332"/>
          </a:xfrm>
          <a:prstGeom prst="rect">
            <a:avLst/>
          </a:prstGeom>
          <a:noFill/>
        </p:spPr>
        <p:txBody>
          <a:bodyPr wrap="square" rtlCol="0">
            <a:spAutoFit/>
          </a:bodyPr>
          <a:lstStyle/>
          <a:p>
            <a:r>
              <a:rPr lang="en-IN" dirty="0"/>
              <a:t>Printrest</a:t>
            </a:r>
          </a:p>
        </p:txBody>
      </p:sp>
      <p:sp>
        <p:nvSpPr>
          <p:cNvPr id="29" name="TextBox 28">
            <a:extLst>
              <a:ext uri="{FF2B5EF4-FFF2-40B4-BE49-F238E27FC236}">
                <a16:creationId xmlns:a16="http://schemas.microsoft.com/office/drawing/2014/main" id="{7F094943-B510-02FE-5947-F868C18B8CE2}"/>
              </a:ext>
            </a:extLst>
          </p:cNvPr>
          <p:cNvSpPr txBox="1"/>
          <p:nvPr/>
        </p:nvSpPr>
        <p:spPr>
          <a:xfrm>
            <a:off x="5213757" y="5246788"/>
            <a:ext cx="1120065" cy="369332"/>
          </a:xfrm>
          <a:prstGeom prst="rect">
            <a:avLst/>
          </a:prstGeom>
          <a:noFill/>
        </p:spPr>
        <p:txBody>
          <a:bodyPr wrap="square" rtlCol="0">
            <a:spAutoFit/>
          </a:bodyPr>
          <a:lstStyle/>
          <a:p>
            <a:r>
              <a:rPr lang="en-IN" dirty="0"/>
              <a:t>Wikipidea</a:t>
            </a:r>
          </a:p>
        </p:txBody>
      </p:sp>
      <p:sp>
        <p:nvSpPr>
          <p:cNvPr id="30" name="TextBox 29">
            <a:extLst>
              <a:ext uri="{FF2B5EF4-FFF2-40B4-BE49-F238E27FC236}">
                <a16:creationId xmlns:a16="http://schemas.microsoft.com/office/drawing/2014/main" id="{496EC5AA-C295-AF89-4A7E-1A550F45F0A3}"/>
              </a:ext>
            </a:extLst>
          </p:cNvPr>
          <p:cNvSpPr txBox="1"/>
          <p:nvPr/>
        </p:nvSpPr>
        <p:spPr>
          <a:xfrm>
            <a:off x="8244108" y="5245847"/>
            <a:ext cx="782831" cy="369332"/>
          </a:xfrm>
          <a:prstGeom prst="rect">
            <a:avLst/>
          </a:prstGeom>
          <a:noFill/>
        </p:spPr>
        <p:txBody>
          <a:bodyPr wrap="square" rtlCol="0">
            <a:spAutoFit/>
          </a:bodyPr>
          <a:lstStyle/>
          <a:p>
            <a:r>
              <a:rPr lang="en-IN" dirty="0"/>
              <a:t>NMSA</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8156</TotalTime>
  <Words>619</Words>
  <Application>Microsoft Office PowerPoint</Application>
  <PresentationFormat>Widescreen</PresentationFormat>
  <Paragraphs>100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MOMENTUM TO AGRICULCUTRE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ARYAN SINGH</cp:lastModifiedBy>
  <cp:revision>151</cp:revision>
  <dcterms:created xsi:type="dcterms:W3CDTF">2013-12-12T18:46:50Z</dcterms:created>
  <dcterms:modified xsi:type="dcterms:W3CDTF">2024-09-02T16:11:41Z</dcterms:modified>
  <cp:category/>
</cp:coreProperties>
</file>