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1" r:id="rId6"/>
    <p:sldId id="268" r:id="rId7"/>
    <p:sldId id="260" r:id="rId8"/>
    <p:sldId id="262" r:id="rId9"/>
    <p:sldId id="263" r:id="rId10"/>
    <p:sldId id="264" r:id="rId11"/>
    <p:sldId id="265" r:id="rId12"/>
    <p:sldId id="266" r:id="rId13"/>
    <p:sldId id="267" r:id="rId1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41"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p:cNvSpPr>
            <a:spLocks noGrp="1"/>
          </p:cNvSpPr>
          <p:nvPr>
            <p:ph type="body"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F20B5DB-6F85-45B6-8AD9-C0066904A86E}" type="datetimeFigureOut">
              <a:rPr lang="es-AR" smtClean="0"/>
              <a:pPr/>
              <a:t>1/5/2024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C2202E7-1F57-46E1-A87E-2C7F57B22A56}"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0B5DB-6F85-45B6-8AD9-C0066904A86E}" type="datetimeFigureOut">
              <a:rPr lang="es-AR" smtClean="0"/>
              <a:pPr/>
              <a:t>1/5/2024</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202E7-1F57-46E1-A87E-2C7F57B22A56}"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692696"/>
            <a:ext cx="8229600" cy="1914370"/>
          </a:xfrm>
          <a:noFill/>
          <a:ln>
            <a:noFill/>
          </a:ln>
        </p:spPr>
        <p:txBody>
          <a:bodyPr anchor="t">
            <a:spAutoFit/>
          </a:bodyPr>
          <a:lstStyle/>
          <a:p>
            <a:pPr algn="ctr">
              <a:buNone/>
            </a:pPr>
            <a:r>
              <a:rPr lang="es-AR" sz="4000" b="1" dirty="0" smtClean="0">
                <a:solidFill>
                  <a:schemeClr val="accent6">
                    <a:lumMod val="50000"/>
                  </a:schemeClr>
                </a:solidFill>
              </a:rPr>
              <a:t>“</a:t>
            </a:r>
            <a:r>
              <a:rPr lang="es-AR" sz="4000" b="1" dirty="0">
                <a:solidFill>
                  <a:schemeClr val="accent6">
                    <a:lumMod val="50000"/>
                  </a:schemeClr>
                </a:solidFill>
              </a:rPr>
              <a:t>Job </a:t>
            </a:r>
            <a:r>
              <a:rPr lang="es-AR" sz="4000" b="1" dirty="0" err="1">
                <a:solidFill>
                  <a:schemeClr val="accent6">
                    <a:lumMod val="50000"/>
                  </a:schemeClr>
                </a:solidFill>
              </a:rPr>
              <a:t>Postings</a:t>
            </a:r>
            <a:r>
              <a:rPr lang="es-AR" sz="4000" b="1" dirty="0">
                <a:solidFill>
                  <a:schemeClr val="accent6">
                    <a:lumMod val="50000"/>
                  </a:schemeClr>
                </a:solidFill>
              </a:rPr>
              <a:t> en </a:t>
            </a:r>
            <a:r>
              <a:rPr lang="es-AR" sz="4000" b="1" dirty="0" err="1">
                <a:solidFill>
                  <a:schemeClr val="accent6">
                    <a:lumMod val="50000"/>
                  </a:schemeClr>
                </a:solidFill>
              </a:rPr>
              <a:t>LinkedIn</a:t>
            </a:r>
            <a:r>
              <a:rPr lang="es-AR" sz="4000" b="1" dirty="0">
                <a:solidFill>
                  <a:schemeClr val="accent6">
                    <a:lumMod val="50000"/>
                  </a:schemeClr>
                </a:solidFill>
              </a:rPr>
              <a:t> 2023: </a:t>
            </a:r>
            <a:r>
              <a:rPr lang="es-AR" sz="4000" b="1" dirty="0" smtClean="0">
                <a:solidFill>
                  <a:schemeClr val="accent6">
                    <a:lumMod val="50000"/>
                  </a:schemeClr>
                </a:solidFill>
              </a:rPr>
              <a:t/>
            </a:r>
            <a:br>
              <a:rPr lang="es-AR" sz="4000" b="1" dirty="0" smtClean="0">
                <a:solidFill>
                  <a:schemeClr val="accent6">
                    <a:lumMod val="50000"/>
                  </a:schemeClr>
                </a:solidFill>
              </a:rPr>
            </a:br>
            <a:r>
              <a:rPr lang="es-AR" sz="4000" b="1" dirty="0" err="1" smtClean="0">
                <a:solidFill>
                  <a:schemeClr val="accent6">
                    <a:lumMod val="50000"/>
                  </a:schemeClr>
                </a:solidFill>
              </a:rPr>
              <a:t>Insights</a:t>
            </a:r>
            <a:r>
              <a:rPr lang="es-AR" sz="4000" b="1" dirty="0" smtClean="0">
                <a:solidFill>
                  <a:schemeClr val="accent6">
                    <a:lumMod val="50000"/>
                  </a:schemeClr>
                </a:solidFill>
              </a:rPr>
              <a:t> </a:t>
            </a:r>
            <a:r>
              <a:rPr lang="es-AR" sz="4000" b="1" dirty="0">
                <a:solidFill>
                  <a:schemeClr val="accent6">
                    <a:lumMod val="50000"/>
                  </a:schemeClr>
                </a:solidFill>
              </a:rPr>
              <a:t>y Tendencias”</a:t>
            </a:r>
            <a:endParaRPr lang="es-AR" sz="4000" dirty="0">
              <a:solidFill>
                <a:schemeClr val="accent6">
                  <a:lumMod val="50000"/>
                </a:schemeClr>
              </a:solidFill>
            </a:endParaRPr>
          </a:p>
          <a:p>
            <a:pPr algn="ctr">
              <a:buNone/>
            </a:pPr>
            <a:endParaRPr lang="es-AR" dirty="0">
              <a:solidFill>
                <a:schemeClr val="accent5">
                  <a:lumMod val="75000"/>
                </a:schemeClr>
              </a:solidFill>
            </a:endParaRPr>
          </a:p>
        </p:txBody>
      </p:sp>
      <p:pic>
        <p:nvPicPr>
          <p:cNvPr id="4" name="3 Imagen" descr="OIP.jpg"/>
          <p:cNvPicPr>
            <a:picLocks noChangeAspect="1"/>
          </p:cNvPicPr>
          <p:nvPr/>
        </p:nvPicPr>
        <p:blipFill>
          <a:blip r:embed="rId2" cstate="print"/>
          <a:stretch>
            <a:fillRect/>
          </a:stretch>
        </p:blipFill>
        <p:spPr>
          <a:xfrm>
            <a:off x="2627784" y="2852936"/>
            <a:ext cx="3672408" cy="30065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chor="t">
            <a:normAutofit fontScale="90000"/>
          </a:bodyPr>
          <a:lstStyle/>
          <a:p>
            <a:pPr algn="l">
              <a:lnSpc>
                <a:spcPct val="150000"/>
              </a:lnSpc>
            </a:pPr>
            <a:r>
              <a:rPr lang="es-AR" sz="1600" dirty="0" smtClean="0">
                <a:solidFill>
                  <a:schemeClr val="accent6">
                    <a:lumMod val="50000"/>
                  </a:schemeClr>
                </a:solidFill>
              </a:rPr>
              <a:t>El</a:t>
            </a:r>
            <a:r>
              <a:rPr lang="es-AR" sz="1600" dirty="0">
                <a:solidFill>
                  <a:schemeClr val="accent6">
                    <a:lumMod val="50000"/>
                  </a:schemeClr>
                </a:solidFill>
              </a:rPr>
              <a:t> 71,1% de las ofertas de empleo no están patrocinadas. </a:t>
            </a:r>
            <a:r>
              <a:rPr lang="es-AR" sz="1600" dirty="0" smtClean="0">
                <a:solidFill>
                  <a:schemeClr val="accent6">
                    <a:lumMod val="50000"/>
                  </a:schemeClr>
                </a:solidFill>
              </a:rPr>
              <a:t/>
            </a:r>
            <a:br>
              <a:rPr lang="es-AR" sz="1600" dirty="0" smtClean="0">
                <a:solidFill>
                  <a:schemeClr val="accent6">
                    <a:lumMod val="50000"/>
                  </a:schemeClr>
                </a:solidFill>
              </a:rPr>
            </a:br>
            <a:r>
              <a:rPr lang="es-AR" sz="1600" dirty="0" smtClean="0">
                <a:solidFill>
                  <a:schemeClr val="accent6">
                    <a:lumMod val="50000"/>
                  </a:schemeClr>
                </a:solidFill>
              </a:rPr>
              <a:t>Esto </a:t>
            </a:r>
            <a:r>
              <a:rPr lang="es-AR" sz="1600" dirty="0">
                <a:solidFill>
                  <a:schemeClr val="accent6">
                    <a:lumMod val="50000"/>
                  </a:schemeClr>
                </a:solidFill>
              </a:rPr>
              <a:t>significa que la mayoría de las empresas optan por publicar sus ofertas de empleo sin pagar una tarifa adicional para que sean promovidas o destacadas en la plataforma</a:t>
            </a:r>
            <a:r>
              <a:rPr lang="es-AR" sz="1600" dirty="0" smtClean="0">
                <a:solidFill>
                  <a:schemeClr val="accent6">
                    <a:lumMod val="50000"/>
                  </a:schemeClr>
                </a:solidFill>
              </a:rPr>
              <a:t>.</a:t>
            </a:r>
            <a:br>
              <a:rPr lang="es-AR" sz="1600" dirty="0" smtClean="0">
                <a:solidFill>
                  <a:schemeClr val="accent6">
                    <a:lumMod val="50000"/>
                  </a:schemeClr>
                </a:solidFill>
              </a:rPr>
            </a:br>
            <a:r>
              <a:rPr lang="es-AR" sz="1600" dirty="0" smtClean="0">
                <a:solidFill>
                  <a:schemeClr val="accent6">
                    <a:lumMod val="50000"/>
                  </a:schemeClr>
                </a:solidFill>
              </a:rPr>
              <a:t>A </a:t>
            </a:r>
            <a:r>
              <a:rPr lang="es-AR" sz="1600" dirty="0">
                <a:solidFill>
                  <a:schemeClr val="accent6">
                    <a:lumMod val="50000"/>
                  </a:schemeClr>
                </a:solidFill>
              </a:rPr>
              <a:t>pesar de esto, nuestros datos muestran que la falta de patrocinio no tiene un impacto significativo en las vistas o aplicaciones para estas ofertas de empleo.</a:t>
            </a:r>
            <a:r>
              <a:rPr lang="es-AR" sz="1800" dirty="0">
                <a:solidFill>
                  <a:schemeClr val="accent6">
                    <a:lumMod val="50000"/>
                  </a:schemeClr>
                </a:solidFill>
              </a:rPr>
              <a:t/>
            </a:r>
            <a:br>
              <a:rPr lang="es-AR" sz="1800" dirty="0">
                <a:solidFill>
                  <a:schemeClr val="accent6">
                    <a:lumMod val="50000"/>
                  </a:schemeClr>
                </a:solidFill>
              </a:rPr>
            </a:br>
            <a:endParaRPr lang="es-AR" sz="1800" dirty="0">
              <a:solidFill>
                <a:schemeClr val="accent6">
                  <a:lumMod val="50000"/>
                </a:schemeClr>
              </a:solidFill>
              <a:latin typeface="+mn-lt"/>
            </a:endParaRPr>
          </a:p>
        </p:txBody>
      </p:sp>
      <p:pic>
        <p:nvPicPr>
          <p:cNvPr id="24" name="23 Marcador de contenido" descr="descarga (3).png"/>
          <p:cNvPicPr>
            <a:picLocks noGrp="1" noChangeAspect="1"/>
          </p:cNvPicPr>
          <p:nvPr>
            <p:ph sz="half" idx="2"/>
          </p:nvPr>
        </p:nvPicPr>
        <p:blipFill>
          <a:blip r:embed="rId2" cstate="print"/>
          <a:stretch>
            <a:fillRect/>
          </a:stretch>
        </p:blipFill>
        <p:spPr>
          <a:xfrm>
            <a:off x="683568" y="2420888"/>
            <a:ext cx="3721616" cy="3904496"/>
          </a:xfrm>
        </p:spPr>
      </p:pic>
      <p:pic>
        <p:nvPicPr>
          <p:cNvPr id="25" name="24 Marcador de contenido" descr="descarga (4).png"/>
          <p:cNvPicPr>
            <a:picLocks noGrp="1" noChangeAspect="1"/>
          </p:cNvPicPr>
          <p:nvPr>
            <p:ph sz="quarter" idx="4"/>
          </p:nvPr>
        </p:nvPicPr>
        <p:blipFill>
          <a:blip r:embed="rId3" cstate="print"/>
          <a:stretch>
            <a:fillRect/>
          </a:stretch>
        </p:blipFill>
        <p:spPr>
          <a:xfrm>
            <a:off x="4860032" y="2420888"/>
            <a:ext cx="3721616" cy="390449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2286000" y="2828836"/>
            <a:ext cx="4572000" cy="2062103"/>
          </a:xfrm>
          <a:prstGeom prst="rect">
            <a:avLst/>
          </a:prstGeom>
        </p:spPr>
        <p:txBody>
          <a:bodyPr>
            <a:spAutoFit/>
          </a:bodyPr>
          <a:lstStyle/>
          <a:p>
            <a:r>
              <a:rPr lang="es-AR" sz="3200" dirty="0">
                <a:solidFill>
                  <a:schemeClr val="accent6">
                    <a:lumMod val="50000"/>
                  </a:schemeClr>
                </a:solidFill>
              </a:rPr>
              <a:t>INSIGHTS &amp;</a:t>
            </a:r>
            <a:endParaRPr lang="es-AR" sz="3200" dirty="0" smtClean="0">
              <a:solidFill>
                <a:schemeClr val="accent6">
                  <a:lumMod val="50000"/>
                </a:schemeClr>
              </a:solidFill>
            </a:endParaRPr>
          </a:p>
          <a:p>
            <a:r>
              <a:rPr lang="es-AR" sz="3200" b="1" dirty="0">
                <a:solidFill>
                  <a:schemeClr val="accent6">
                    <a:lumMod val="50000"/>
                  </a:schemeClr>
                </a:solidFill>
              </a:rPr>
              <a:t>RECOMENDACIONES</a:t>
            </a:r>
            <a:endParaRPr lang="es-AR" sz="3200" b="1" dirty="0" smtClean="0">
              <a:solidFill>
                <a:schemeClr val="accent6">
                  <a:lumMod val="50000"/>
                </a:schemeClr>
              </a:solidFill>
            </a:endParaRPr>
          </a:p>
          <a:p>
            <a:pPr algn="ctr"/>
            <a:r>
              <a:rPr lang="es-AR" sz="3200" dirty="0" smtClean="0">
                <a:solidFill>
                  <a:schemeClr val="accent6">
                    <a:lumMod val="50000"/>
                  </a:schemeClr>
                </a:solidFill>
              </a:rPr>
              <a:t/>
            </a:r>
            <a:br>
              <a:rPr lang="es-AR" sz="3200" dirty="0" smtClean="0">
                <a:solidFill>
                  <a:schemeClr val="accent6">
                    <a:lumMod val="50000"/>
                  </a:schemeClr>
                </a:solidFill>
              </a:rPr>
            </a:br>
            <a:endParaRPr lang="es-AR" sz="3200" dirty="0">
              <a:solidFill>
                <a:schemeClr val="accent6">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p:txBody>
          <a:bodyPr>
            <a:normAutofit fontScale="90000"/>
          </a:bodyPr>
          <a:lstStyle/>
          <a:p>
            <a:pPr algn="l"/>
            <a:r>
              <a:rPr lang="es-AR" sz="4000" b="1" dirty="0" smtClean="0">
                <a:solidFill>
                  <a:schemeClr val="accent6">
                    <a:lumMod val="50000"/>
                  </a:schemeClr>
                </a:solidFill>
              </a:rPr>
              <a:t>INSIGHTS</a:t>
            </a:r>
            <a:r>
              <a:rPr lang="es-AR" b="1" dirty="0" smtClean="0">
                <a:solidFill>
                  <a:schemeClr val="accent6">
                    <a:lumMod val="50000"/>
                  </a:schemeClr>
                </a:solidFill>
              </a:rPr>
              <a:t> </a:t>
            </a:r>
            <a:br>
              <a:rPr lang="es-AR" b="1" dirty="0" smtClean="0">
                <a:solidFill>
                  <a:schemeClr val="accent6">
                    <a:lumMod val="50000"/>
                  </a:schemeClr>
                </a:solidFill>
              </a:rPr>
            </a:br>
            <a:endParaRPr lang="es-AR" b="1" dirty="0"/>
          </a:p>
        </p:txBody>
      </p:sp>
      <p:sp>
        <p:nvSpPr>
          <p:cNvPr id="9" name="8 Marcador de texto"/>
          <p:cNvSpPr>
            <a:spLocks noGrp="1"/>
          </p:cNvSpPr>
          <p:nvPr>
            <p:ph type="body" idx="1"/>
          </p:nvPr>
        </p:nvSpPr>
        <p:spPr/>
        <p:txBody>
          <a:bodyPr>
            <a:normAutofit fontScale="92500" lnSpcReduction="20000"/>
          </a:bodyPr>
          <a:lstStyle/>
          <a:p>
            <a:pPr lvl="0"/>
            <a:r>
              <a:rPr lang="es-AR" sz="1500" dirty="0">
                <a:solidFill>
                  <a:schemeClr val="accent6">
                    <a:lumMod val="50000"/>
                  </a:schemeClr>
                </a:solidFill>
              </a:rPr>
              <a:t>En las ofertas de empleo publicadas en </a:t>
            </a:r>
            <a:r>
              <a:rPr lang="es-AR" sz="1500" dirty="0" err="1" smtClean="0">
                <a:solidFill>
                  <a:schemeClr val="accent6">
                    <a:lumMod val="50000"/>
                  </a:schemeClr>
                </a:solidFill>
              </a:rPr>
              <a:t>Linkedln</a:t>
            </a:r>
            <a:r>
              <a:rPr lang="es-AR" sz="1500" dirty="0" smtClean="0">
                <a:solidFill>
                  <a:schemeClr val="accent6">
                    <a:lumMod val="50000"/>
                  </a:schemeClr>
                </a:solidFill>
              </a:rPr>
              <a:t> </a:t>
            </a:r>
            <a:r>
              <a:rPr lang="es-AR" sz="1500" dirty="0">
                <a:solidFill>
                  <a:schemeClr val="accent6">
                    <a:lumMod val="50000"/>
                  </a:schemeClr>
                </a:solidFill>
              </a:rPr>
              <a:t>hay un </a:t>
            </a:r>
            <a:r>
              <a:rPr lang="es-AR" sz="1500" dirty="0" err="1">
                <a:solidFill>
                  <a:schemeClr val="accent6">
                    <a:lumMod val="50000"/>
                  </a:schemeClr>
                </a:solidFill>
              </a:rPr>
              <a:t>preredominio</a:t>
            </a:r>
            <a:r>
              <a:rPr lang="es-AR" sz="1500" dirty="0">
                <a:solidFill>
                  <a:schemeClr val="accent6">
                    <a:lumMod val="50000"/>
                  </a:schemeClr>
                </a:solidFill>
              </a:rPr>
              <a:t> de niveles medios a altos: El 62% de las posiciones son de nivel medio a alto (</a:t>
            </a:r>
            <a:r>
              <a:rPr lang="es-AR" sz="1500" dirty="0" err="1">
                <a:solidFill>
                  <a:schemeClr val="accent6">
                    <a:lumMod val="50000"/>
                  </a:schemeClr>
                </a:solidFill>
              </a:rPr>
              <a:t>Mid-Senior</a:t>
            </a:r>
            <a:r>
              <a:rPr lang="es-AR" sz="1500" dirty="0">
                <a:solidFill>
                  <a:schemeClr val="accent6">
                    <a:lumMod val="50000"/>
                  </a:schemeClr>
                </a:solidFill>
              </a:rPr>
              <a:t> </a:t>
            </a:r>
            <a:r>
              <a:rPr lang="es-AR" sz="1500" dirty="0" err="1">
                <a:solidFill>
                  <a:schemeClr val="accent6">
                    <a:lumMod val="50000"/>
                  </a:schemeClr>
                </a:solidFill>
              </a:rPr>
              <a:t>level</a:t>
            </a:r>
            <a:r>
              <a:rPr lang="es-AR" sz="1500" dirty="0">
                <a:solidFill>
                  <a:schemeClr val="accent6">
                    <a:lumMod val="50000"/>
                  </a:schemeClr>
                </a:solidFill>
              </a:rPr>
              <a:t>). Esto sugiere que hay una alta demanda de profesionales con experiencia y habilidades avanzadas</a:t>
            </a:r>
            <a:r>
              <a:rPr lang="es-AR" sz="1500" dirty="0" smtClean="0">
                <a:solidFill>
                  <a:schemeClr val="accent6">
                    <a:lumMod val="50000"/>
                  </a:schemeClr>
                </a:solidFill>
              </a:rPr>
              <a:t>.</a:t>
            </a:r>
          </a:p>
          <a:p>
            <a:pPr lvl="0"/>
            <a:endParaRPr lang="es-AR" sz="1500" dirty="0">
              <a:solidFill>
                <a:schemeClr val="accent6">
                  <a:lumMod val="50000"/>
                </a:schemeClr>
              </a:solidFill>
            </a:endParaRPr>
          </a:p>
          <a:p>
            <a:pPr lvl="0"/>
            <a:r>
              <a:rPr lang="es-AR" sz="1500" dirty="0">
                <a:solidFill>
                  <a:schemeClr val="accent6">
                    <a:lumMod val="50000"/>
                  </a:schemeClr>
                </a:solidFill>
              </a:rPr>
              <a:t>Oportunidades para principiantes: Aproximadamente una cuarta parte de las posiciones (23%) son de </a:t>
            </a:r>
            <a:r>
              <a:rPr lang="es-AR" sz="1500" dirty="0" err="1">
                <a:solidFill>
                  <a:schemeClr val="accent6">
                    <a:lumMod val="50000"/>
                  </a:schemeClr>
                </a:solidFill>
              </a:rPr>
              <a:t>Entry</a:t>
            </a:r>
            <a:r>
              <a:rPr lang="es-AR" sz="1500" dirty="0">
                <a:solidFill>
                  <a:schemeClr val="accent6">
                    <a:lumMod val="50000"/>
                  </a:schemeClr>
                </a:solidFill>
              </a:rPr>
              <a:t> </a:t>
            </a:r>
            <a:r>
              <a:rPr lang="es-AR" sz="1500" dirty="0" err="1">
                <a:solidFill>
                  <a:schemeClr val="accent6">
                    <a:lumMod val="50000"/>
                  </a:schemeClr>
                </a:solidFill>
              </a:rPr>
              <a:t>level</a:t>
            </a:r>
            <a:r>
              <a:rPr lang="es-AR" sz="1500" dirty="0">
                <a:solidFill>
                  <a:schemeClr val="accent6">
                    <a:lumMod val="50000"/>
                  </a:schemeClr>
                </a:solidFill>
              </a:rPr>
              <a:t>. Esto indica que también hay oportunidades para aquellas personas que están comenzando sus carreras o que buscan entrar en un nuevo campo</a:t>
            </a:r>
            <a:r>
              <a:rPr lang="es-AR" sz="1500" dirty="0" smtClean="0">
                <a:solidFill>
                  <a:schemeClr val="accent6">
                    <a:lumMod val="50000"/>
                  </a:schemeClr>
                </a:solidFill>
              </a:rPr>
              <a:t>.</a:t>
            </a:r>
          </a:p>
          <a:p>
            <a:pPr lvl="0"/>
            <a:endParaRPr lang="es-AR" sz="1500" dirty="0">
              <a:solidFill>
                <a:schemeClr val="accent6">
                  <a:lumMod val="50000"/>
                </a:schemeClr>
              </a:solidFill>
            </a:endParaRPr>
          </a:p>
          <a:p>
            <a:pPr lvl="0"/>
            <a:r>
              <a:rPr lang="es-AR" sz="1500" dirty="0">
                <a:solidFill>
                  <a:schemeClr val="accent6">
                    <a:lumMod val="50000"/>
                  </a:schemeClr>
                </a:solidFill>
              </a:rPr>
              <a:t>Hay pocas posiciones de liderazgo y pasantías: Las posiciones de nivel de Director y las pasantías representan una pequeña proporción de las posiciones (4% y 1% respectivamente). Esto podría sugerir que las oportunidades para avanzar al nivel de liderazgo o para obtener experiencia como pasante son limitadas</a:t>
            </a:r>
            <a:r>
              <a:rPr lang="es-AR" sz="1500" dirty="0" smtClean="0">
                <a:solidFill>
                  <a:schemeClr val="accent6">
                    <a:lumMod val="50000"/>
                  </a:schemeClr>
                </a:solidFill>
              </a:rPr>
              <a:t>.</a:t>
            </a:r>
          </a:p>
          <a:p>
            <a:pPr lvl="0"/>
            <a:endParaRPr lang="es-AR" sz="1500" dirty="0">
              <a:solidFill>
                <a:schemeClr val="accent6">
                  <a:lumMod val="50000"/>
                </a:schemeClr>
              </a:solidFill>
            </a:endParaRPr>
          </a:p>
          <a:p>
            <a:r>
              <a:rPr lang="es-AR" sz="1500" dirty="0">
                <a:solidFill>
                  <a:schemeClr val="accent6">
                    <a:lumMod val="50000"/>
                  </a:schemeClr>
                </a:solidFill>
              </a:rPr>
              <a:t>Que las ofertas de empleo sean mayoritariamente no patrocinadas puede surgir por dos factores. Por un lado, los usuarios de </a:t>
            </a:r>
            <a:r>
              <a:rPr lang="es-AR" sz="1500" dirty="0" err="1">
                <a:solidFill>
                  <a:schemeClr val="accent6">
                    <a:lumMod val="50000"/>
                  </a:schemeClr>
                </a:solidFill>
              </a:rPr>
              <a:t>LinkedIn</a:t>
            </a:r>
            <a:r>
              <a:rPr lang="es-AR" sz="1500" dirty="0">
                <a:solidFill>
                  <a:schemeClr val="accent6">
                    <a:lumMod val="50000"/>
                  </a:schemeClr>
                </a:solidFill>
              </a:rPr>
              <a:t> suelen ser muy activos en la búsqueda de empleo y pueden encontrar estas ofertas de empleo no patrocinadas a través de búsquedas regulares o recomendaciones personalizadas. Por otro lado, las empresas pueden tener estrategias otras efectivas que les permiten atraer vistas y aplicaciones sin necesidad de patrocinio</a:t>
            </a:r>
            <a:r>
              <a:rPr lang="es-AR" sz="1500" dirty="0" smtClean="0">
                <a:solidFill>
                  <a:schemeClr val="accent6">
                    <a:lumMod val="50000"/>
                  </a:schemeClr>
                </a:solidFill>
              </a:rPr>
              <a:t>.</a:t>
            </a:r>
          </a:p>
          <a:p>
            <a:pPr>
              <a:buNone/>
            </a:pPr>
            <a:endParaRPr lang="es-AR" sz="1500" dirty="0">
              <a:solidFill>
                <a:schemeClr val="accent6">
                  <a:lumMod val="50000"/>
                </a:schemeClr>
              </a:solidFill>
            </a:endParaRPr>
          </a:p>
          <a:p>
            <a:r>
              <a:rPr lang="es-AR" sz="1500" dirty="0">
                <a:solidFill>
                  <a:schemeClr val="accent6">
                    <a:lumMod val="50000"/>
                  </a:schemeClr>
                </a:solidFill>
              </a:rPr>
              <a:t>Aunque el patrocinio puede aumentar la visibilidad de una oferta de empleo, no es el único factor que determina el número de vistas o aplicaciones que recibe. La calidad de la oferta de empleo, la reputación de la empresa y la eficacia de su estrategia de marketing también son factores importantes.</a:t>
            </a:r>
          </a:p>
          <a:p>
            <a:pPr lvl="0"/>
            <a:endParaRPr lang="es-AR" sz="1500" dirty="0">
              <a:solidFill>
                <a:schemeClr val="accent6">
                  <a:lumMod val="50000"/>
                </a:schemeClr>
              </a:solidFill>
            </a:endParaRPr>
          </a:p>
          <a:p>
            <a:pPr>
              <a:buNone/>
            </a:pPr>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AR" sz="3600" b="1" dirty="0" smtClean="0">
                <a:solidFill>
                  <a:schemeClr val="accent6">
                    <a:lumMod val="50000"/>
                  </a:schemeClr>
                </a:solidFill>
              </a:rPr>
              <a:t>RECOMENDACIONES</a:t>
            </a:r>
            <a:endParaRPr lang="es-AR" sz="3600" b="1" dirty="0">
              <a:solidFill>
                <a:schemeClr val="accent6">
                  <a:lumMod val="50000"/>
                </a:schemeClr>
              </a:solidFill>
            </a:endParaRPr>
          </a:p>
        </p:txBody>
      </p:sp>
      <p:sp>
        <p:nvSpPr>
          <p:cNvPr id="3" name="2 Marcador de texto"/>
          <p:cNvSpPr>
            <a:spLocks noGrp="1"/>
          </p:cNvSpPr>
          <p:nvPr>
            <p:ph type="body" idx="1"/>
          </p:nvPr>
        </p:nvSpPr>
        <p:spPr/>
        <p:txBody>
          <a:bodyPr>
            <a:normAutofit/>
          </a:bodyPr>
          <a:lstStyle/>
          <a:p>
            <a:r>
              <a:rPr lang="es-AR" sz="1400" dirty="0">
                <a:solidFill>
                  <a:srgbClr val="002060"/>
                </a:solidFill>
              </a:rPr>
              <a:t> </a:t>
            </a:r>
            <a:r>
              <a:rPr lang="es-AR" sz="1400" b="1" dirty="0" smtClean="0">
                <a:solidFill>
                  <a:srgbClr val="002060"/>
                </a:solidFill>
              </a:rPr>
              <a:t>Selección de técnicas y algoritmos</a:t>
            </a:r>
            <a:r>
              <a:rPr lang="es-AR" sz="1400" dirty="0" smtClean="0">
                <a:solidFill>
                  <a:srgbClr val="002060"/>
                </a:solidFill>
              </a:rPr>
              <a:t>: en base a lo observado sería relevante crear un algoritmo de machine learning que nos ayude a predecir la variable objetivo que es el tipo de salario medio por el tipo de trabajo o por el tipo de nivel de experiencia.  </a:t>
            </a:r>
            <a:endParaRPr lang="es-AR" sz="14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AR" dirty="0" smtClean="0">
                <a:solidFill>
                  <a:schemeClr val="accent6">
                    <a:lumMod val="50000"/>
                  </a:schemeClr>
                </a:solidFill>
              </a:rPr>
              <a:t>Índice</a:t>
            </a:r>
            <a:endParaRPr lang="es-AR" dirty="0">
              <a:solidFill>
                <a:schemeClr val="accent6">
                  <a:lumMod val="50000"/>
                </a:schemeClr>
              </a:solidFill>
            </a:endParaRPr>
          </a:p>
        </p:txBody>
      </p:sp>
      <p:sp>
        <p:nvSpPr>
          <p:cNvPr id="3" name="2 Marcador de texto"/>
          <p:cNvSpPr>
            <a:spLocks noGrp="1"/>
          </p:cNvSpPr>
          <p:nvPr>
            <p:ph type="body" idx="1"/>
          </p:nvPr>
        </p:nvSpPr>
        <p:spPr/>
        <p:txBody>
          <a:bodyPr>
            <a:normAutofit fontScale="92500" lnSpcReduction="20000"/>
          </a:bodyPr>
          <a:lstStyle/>
          <a:p>
            <a:pPr>
              <a:buNone/>
            </a:pPr>
            <a:r>
              <a:rPr lang="es-AR" dirty="0" smtClean="0">
                <a:solidFill>
                  <a:srgbClr val="002060"/>
                </a:solidFill>
              </a:rPr>
              <a:t> 01 Introducción </a:t>
            </a:r>
          </a:p>
          <a:p>
            <a:pPr>
              <a:buNone/>
            </a:pPr>
            <a:endParaRPr lang="es-AR" dirty="0" smtClean="0">
              <a:solidFill>
                <a:srgbClr val="002060"/>
              </a:solidFill>
            </a:endParaRPr>
          </a:p>
          <a:p>
            <a:pPr>
              <a:buNone/>
            </a:pPr>
            <a:r>
              <a:rPr lang="es-AR" dirty="0" smtClean="0">
                <a:solidFill>
                  <a:srgbClr val="002060"/>
                </a:solidFill>
              </a:rPr>
              <a:t> 02 Aspectos Generales</a:t>
            </a:r>
          </a:p>
          <a:p>
            <a:pPr>
              <a:buNone/>
            </a:pPr>
            <a:endParaRPr lang="es-AR" dirty="0" smtClean="0">
              <a:solidFill>
                <a:srgbClr val="002060"/>
              </a:solidFill>
            </a:endParaRPr>
          </a:p>
          <a:p>
            <a:pPr>
              <a:buNone/>
            </a:pPr>
            <a:r>
              <a:rPr lang="es-AR" dirty="0" smtClean="0">
                <a:solidFill>
                  <a:srgbClr val="002060"/>
                </a:solidFill>
              </a:rPr>
              <a:t> 03 Preguntas de Interés</a:t>
            </a:r>
          </a:p>
          <a:p>
            <a:pPr>
              <a:buNone/>
            </a:pPr>
            <a:endParaRPr lang="es-AR" dirty="0" smtClean="0">
              <a:solidFill>
                <a:srgbClr val="002060"/>
              </a:solidFill>
            </a:endParaRPr>
          </a:p>
          <a:p>
            <a:pPr>
              <a:buNone/>
            </a:pPr>
            <a:r>
              <a:rPr lang="es-AR" dirty="0" smtClean="0">
                <a:solidFill>
                  <a:srgbClr val="002060"/>
                </a:solidFill>
              </a:rPr>
              <a:t> 04 Análisis Exploratorios</a:t>
            </a:r>
          </a:p>
          <a:p>
            <a:pPr>
              <a:buNone/>
            </a:pPr>
            <a:endParaRPr lang="es-AR" dirty="0" smtClean="0">
              <a:solidFill>
                <a:srgbClr val="002060"/>
              </a:solidFill>
            </a:endParaRPr>
          </a:p>
          <a:p>
            <a:pPr>
              <a:buNone/>
            </a:pPr>
            <a:r>
              <a:rPr lang="es-AR" dirty="0" smtClean="0">
                <a:solidFill>
                  <a:srgbClr val="002060"/>
                </a:solidFill>
              </a:rPr>
              <a:t> 05 </a:t>
            </a:r>
            <a:r>
              <a:rPr lang="es-AR" dirty="0" err="1" smtClean="0">
                <a:solidFill>
                  <a:srgbClr val="002060"/>
                </a:solidFill>
              </a:rPr>
              <a:t>Insights</a:t>
            </a:r>
            <a:r>
              <a:rPr lang="es-AR" dirty="0" smtClean="0">
                <a:solidFill>
                  <a:srgbClr val="002060"/>
                </a:solidFill>
              </a:rPr>
              <a:t> &amp; Recomendaciones</a:t>
            </a:r>
            <a:endParaRPr lang="es-AR"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texto"/>
          <p:cNvSpPr>
            <a:spLocks noGrp="1"/>
          </p:cNvSpPr>
          <p:nvPr>
            <p:ph type="body" idx="1"/>
          </p:nvPr>
        </p:nvSpPr>
        <p:spPr>
          <a:xfrm>
            <a:off x="467544" y="404664"/>
            <a:ext cx="8424936" cy="6120680"/>
          </a:xfrm>
        </p:spPr>
        <p:txBody>
          <a:bodyPr>
            <a:normAutofit fontScale="62500" lnSpcReduction="20000"/>
          </a:bodyPr>
          <a:lstStyle/>
          <a:p>
            <a:pPr algn="ctr">
              <a:buNone/>
            </a:pPr>
            <a:r>
              <a:rPr lang="es-AR" sz="7000" b="1" dirty="0" smtClean="0">
                <a:solidFill>
                  <a:schemeClr val="accent6">
                    <a:lumMod val="50000"/>
                  </a:schemeClr>
                </a:solidFill>
              </a:rPr>
              <a:t>INTRODUCCIÓN </a:t>
            </a:r>
          </a:p>
          <a:p>
            <a:endParaRPr lang="es-AR" dirty="0" smtClean="0">
              <a:solidFill>
                <a:schemeClr val="accent6">
                  <a:lumMod val="50000"/>
                </a:schemeClr>
              </a:solidFill>
            </a:endParaRPr>
          </a:p>
          <a:p>
            <a:pPr>
              <a:buNone/>
            </a:pPr>
            <a:r>
              <a:rPr lang="es-AR" sz="2900" dirty="0" smtClean="0">
                <a:solidFill>
                  <a:schemeClr val="accent6">
                    <a:lumMod val="50000"/>
                  </a:schemeClr>
                </a:solidFill>
              </a:rPr>
              <a:t>A </a:t>
            </a:r>
            <a:r>
              <a:rPr lang="es-AR" sz="2900" dirty="0">
                <a:solidFill>
                  <a:schemeClr val="accent6">
                    <a:lumMod val="50000"/>
                  </a:schemeClr>
                </a:solidFill>
              </a:rPr>
              <a:t>continuación se desarrollará las características de una base de datos </a:t>
            </a:r>
            <a:r>
              <a:rPr lang="es-AR" sz="2900" dirty="0" smtClean="0">
                <a:solidFill>
                  <a:schemeClr val="accent6">
                    <a:lumMod val="50000"/>
                  </a:schemeClr>
                </a:solidFill>
              </a:rPr>
              <a:t>que</a:t>
            </a:r>
          </a:p>
          <a:p>
            <a:pPr>
              <a:buNone/>
            </a:pPr>
            <a:r>
              <a:rPr lang="es-AR" sz="2900" dirty="0" smtClean="0">
                <a:solidFill>
                  <a:schemeClr val="accent6">
                    <a:lumMod val="50000"/>
                  </a:schemeClr>
                </a:solidFill>
              </a:rPr>
              <a:t>corresponde </a:t>
            </a:r>
            <a:r>
              <a:rPr lang="es-AR" sz="2900" dirty="0">
                <a:solidFill>
                  <a:schemeClr val="accent6">
                    <a:lumMod val="50000"/>
                  </a:schemeClr>
                </a:solidFill>
              </a:rPr>
              <a:t>a las ofertas laborales del año 2023 que tiene </a:t>
            </a:r>
            <a:r>
              <a:rPr lang="es-AR" sz="2900" dirty="0" err="1">
                <a:solidFill>
                  <a:schemeClr val="accent6">
                    <a:lumMod val="50000"/>
                  </a:schemeClr>
                </a:solidFill>
              </a:rPr>
              <a:t>Linkedln</a:t>
            </a:r>
            <a:r>
              <a:rPr lang="es-AR" sz="2900" dirty="0">
                <a:solidFill>
                  <a:schemeClr val="accent6">
                    <a:lumMod val="50000"/>
                  </a:schemeClr>
                </a:solidFill>
              </a:rPr>
              <a:t>.</a:t>
            </a:r>
          </a:p>
          <a:p>
            <a:pPr>
              <a:buNone/>
            </a:pPr>
            <a:r>
              <a:rPr lang="es-AR" sz="2900" dirty="0">
                <a:solidFill>
                  <a:schemeClr val="accent6">
                    <a:lumMod val="50000"/>
                  </a:schemeClr>
                </a:solidFill>
              </a:rPr>
              <a:t> </a:t>
            </a:r>
          </a:p>
          <a:p>
            <a:pPr>
              <a:buNone/>
            </a:pPr>
            <a:r>
              <a:rPr lang="es-AR" sz="2900" dirty="0" err="1">
                <a:solidFill>
                  <a:schemeClr val="accent6">
                    <a:lumMod val="50000"/>
                  </a:schemeClr>
                </a:solidFill>
              </a:rPr>
              <a:t>Linkedln</a:t>
            </a:r>
            <a:r>
              <a:rPr lang="es-AR" sz="2900" dirty="0">
                <a:solidFill>
                  <a:schemeClr val="accent6">
                    <a:lumMod val="50000"/>
                  </a:schemeClr>
                </a:solidFill>
              </a:rPr>
              <a:t> es una red social fundada en el año 2002 orientada al uso </a:t>
            </a:r>
            <a:r>
              <a:rPr lang="es-AR" sz="2900" dirty="0" smtClean="0">
                <a:solidFill>
                  <a:schemeClr val="accent6">
                    <a:lumMod val="50000"/>
                  </a:schemeClr>
                </a:solidFill>
              </a:rPr>
              <a:t>empresarial,</a:t>
            </a:r>
          </a:p>
          <a:p>
            <a:pPr>
              <a:buNone/>
            </a:pPr>
            <a:r>
              <a:rPr lang="es-AR" sz="2900" dirty="0" smtClean="0">
                <a:solidFill>
                  <a:schemeClr val="accent6">
                    <a:lumMod val="50000"/>
                  </a:schemeClr>
                </a:solidFill>
              </a:rPr>
              <a:t>a </a:t>
            </a:r>
            <a:r>
              <a:rPr lang="es-AR" sz="2900" dirty="0">
                <a:solidFill>
                  <a:schemeClr val="accent6">
                    <a:lumMod val="50000"/>
                  </a:schemeClr>
                </a:solidFill>
              </a:rPr>
              <a:t>los negocios y al empleo. En esta red adhieren usuarios que revelan </a:t>
            </a:r>
            <a:r>
              <a:rPr lang="es-AR" sz="2900" dirty="0" smtClean="0">
                <a:solidFill>
                  <a:schemeClr val="accent6">
                    <a:lumMod val="50000"/>
                  </a:schemeClr>
                </a:solidFill>
              </a:rPr>
              <a:t>su</a:t>
            </a:r>
          </a:p>
          <a:p>
            <a:pPr>
              <a:buNone/>
            </a:pPr>
            <a:r>
              <a:rPr lang="es-AR" sz="2900" dirty="0" smtClean="0">
                <a:solidFill>
                  <a:schemeClr val="accent6">
                    <a:lumMod val="50000"/>
                  </a:schemeClr>
                </a:solidFill>
              </a:rPr>
              <a:t>experiencia </a:t>
            </a:r>
            <a:r>
              <a:rPr lang="es-AR" sz="2900" dirty="0">
                <a:solidFill>
                  <a:schemeClr val="accent6">
                    <a:lumMod val="50000"/>
                  </a:schemeClr>
                </a:solidFill>
              </a:rPr>
              <a:t>laboral y destrezas </a:t>
            </a:r>
            <a:r>
              <a:rPr lang="es-AR" sz="2900" dirty="0" smtClean="0">
                <a:solidFill>
                  <a:schemeClr val="accent6">
                    <a:lumMod val="50000"/>
                  </a:schemeClr>
                </a:solidFill>
              </a:rPr>
              <a:t>poniéndose </a:t>
            </a:r>
            <a:r>
              <a:rPr lang="es-AR" sz="2900" dirty="0">
                <a:solidFill>
                  <a:schemeClr val="accent6">
                    <a:lumMod val="50000"/>
                  </a:schemeClr>
                </a:solidFill>
              </a:rPr>
              <a:t>en contacto con miles de empresas </a:t>
            </a:r>
            <a:r>
              <a:rPr lang="es-AR" sz="2900" dirty="0" smtClean="0">
                <a:solidFill>
                  <a:schemeClr val="accent6">
                    <a:lumMod val="50000"/>
                  </a:schemeClr>
                </a:solidFill>
              </a:rPr>
              <a:t>y</a:t>
            </a:r>
          </a:p>
          <a:p>
            <a:pPr>
              <a:buNone/>
            </a:pPr>
            <a:r>
              <a:rPr lang="es-AR" sz="2900" dirty="0" smtClean="0">
                <a:solidFill>
                  <a:schemeClr val="accent6">
                    <a:lumMod val="50000"/>
                  </a:schemeClr>
                </a:solidFill>
              </a:rPr>
              <a:t>personas</a:t>
            </a:r>
            <a:r>
              <a:rPr lang="es-AR" sz="2900" dirty="0">
                <a:solidFill>
                  <a:schemeClr val="accent6">
                    <a:lumMod val="50000"/>
                  </a:schemeClr>
                </a:solidFill>
              </a:rPr>
              <a:t>. A simple vista podemos distinguir dos actores fundamentales </a:t>
            </a:r>
            <a:r>
              <a:rPr lang="es-AR" sz="2900" dirty="0" smtClean="0">
                <a:solidFill>
                  <a:schemeClr val="accent6">
                    <a:lumMod val="50000"/>
                  </a:schemeClr>
                </a:solidFill>
              </a:rPr>
              <a:t>que</a:t>
            </a:r>
          </a:p>
          <a:p>
            <a:pPr>
              <a:buNone/>
            </a:pPr>
            <a:r>
              <a:rPr lang="es-AR" sz="2900" dirty="0" smtClean="0">
                <a:solidFill>
                  <a:schemeClr val="accent6">
                    <a:lumMod val="50000"/>
                  </a:schemeClr>
                </a:solidFill>
              </a:rPr>
              <a:t>interactúan </a:t>
            </a:r>
            <a:r>
              <a:rPr lang="es-AR" sz="2900" dirty="0">
                <a:solidFill>
                  <a:schemeClr val="accent6">
                    <a:lumMod val="50000"/>
                  </a:schemeClr>
                </a:solidFill>
              </a:rPr>
              <a:t>en esta red: empleadores y empleados.</a:t>
            </a:r>
          </a:p>
          <a:p>
            <a:pPr>
              <a:buNone/>
            </a:pPr>
            <a:r>
              <a:rPr lang="es-AR" sz="2900" dirty="0">
                <a:solidFill>
                  <a:schemeClr val="accent6">
                    <a:lumMod val="50000"/>
                  </a:schemeClr>
                </a:solidFill>
              </a:rPr>
              <a:t> </a:t>
            </a:r>
          </a:p>
          <a:p>
            <a:pPr>
              <a:buNone/>
            </a:pPr>
            <a:r>
              <a:rPr lang="es-AR" sz="2900" dirty="0">
                <a:solidFill>
                  <a:schemeClr val="accent6">
                    <a:lumMod val="50000"/>
                  </a:schemeClr>
                </a:solidFill>
              </a:rPr>
              <a:t>Cada usuario de esta red crea un perfil que le permite conectarse con </a:t>
            </a:r>
            <a:r>
              <a:rPr lang="es-AR" sz="2900" dirty="0" smtClean="0">
                <a:solidFill>
                  <a:schemeClr val="accent6">
                    <a:lumMod val="50000"/>
                  </a:schemeClr>
                </a:solidFill>
              </a:rPr>
              <a:t>otros</a:t>
            </a:r>
          </a:p>
          <a:p>
            <a:pPr>
              <a:buNone/>
            </a:pPr>
            <a:r>
              <a:rPr lang="es-AR" sz="2900" dirty="0" smtClean="0">
                <a:solidFill>
                  <a:schemeClr val="accent6">
                    <a:lumMod val="50000"/>
                  </a:schemeClr>
                </a:solidFill>
              </a:rPr>
              <a:t>usuarios</a:t>
            </a:r>
            <a:r>
              <a:rPr lang="es-AR" sz="2900" dirty="0">
                <a:solidFill>
                  <a:schemeClr val="accent6">
                    <a:lumMod val="50000"/>
                  </a:schemeClr>
                </a:solidFill>
              </a:rPr>
              <a:t>, buscar empleo, publicar ofertas de trabajo, buscar candidatos </a:t>
            </a:r>
            <a:r>
              <a:rPr lang="es-AR" sz="2900" dirty="0" smtClean="0">
                <a:solidFill>
                  <a:schemeClr val="accent6">
                    <a:lumMod val="50000"/>
                  </a:schemeClr>
                </a:solidFill>
              </a:rPr>
              <a:t>para</a:t>
            </a:r>
          </a:p>
          <a:p>
            <a:pPr>
              <a:buNone/>
            </a:pPr>
            <a:r>
              <a:rPr lang="es-AR" sz="2900" dirty="0" smtClean="0">
                <a:solidFill>
                  <a:schemeClr val="accent6">
                    <a:lumMod val="50000"/>
                  </a:schemeClr>
                </a:solidFill>
              </a:rPr>
              <a:t>puestos </a:t>
            </a:r>
            <a:r>
              <a:rPr lang="es-AR" sz="2900" dirty="0">
                <a:solidFill>
                  <a:schemeClr val="accent6">
                    <a:lumMod val="50000"/>
                  </a:schemeClr>
                </a:solidFill>
              </a:rPr>
              <a:t>laborales y promulgar contenido relacionado a las actividades.   </a:t>
            </a:r>
            <a:endParaRPr lang="es-AR" sz="2900" dirty="0" smtClean="0">
              <a:solidFill>
                <a:schemeClr val="accent6">
                  <a:lumMod val="50000"/>
                </a:schemeClr>
              </a:solidFill>
            </a:endParaRPr>
          </a:p>
          <a:p>
            <a:pPr>
              <a:buNone/>
            </a:pPr>
            <a:r>
              <a:rPr lang="es-AR" sz="2900" dirty="0">
                <a:solidFill>
                  <a:schemeClr val="accent6">
                    <a:lumMod val="50000"/>
                  </a:schemeClr>
                </a:solidFill>
              </a:rPr>
              <a:t>   </a:t>
            </a:r>
          </a:p>
          <a:p>
            <a:pPr>
              <a:buNone/>
            </a:pPr>
            <a:r>
              <a:rPr lang="es-AR" sz="2900" dirty="0" err="1">
                <a:solidFill>
                  <a:schemeClr val="accent6">
                    <a:lumMod val="50000"/>
                  </a:schemeClr>
                </a:solidFill>
              </a:rPr>
              <a:t>Linkedln</a:t>
            </a:r>
            <a:r>
              <a:rPr lang="es-AR" sz="2900" dirty="0">
                <a:solidFill>
                  <a:schemeClr val="accent6">
                    <a:lumMod val="50000"/>
                  </a:schemeClr>
                </a:solidFill>
              </a:rPr>
              <a:t> es una plataforma tecnológica que conecta a personas y </a:t>
            </a:r>
            <a:r>
              <a:rPr lang="es-AR" sz="2900" dirty="0" smtClean="0">
                <a:solidFill>
                  <a:schemeClr val="accent6">
                    <a:lumMod val="50000"/>
                  </a:schemeClr>
                </a:solidFill>
              </a:rPr>
              <a:t>empresas</a:t>
            </a:r>
          </a:p>
          <a:p>
            <a:pPr>
              <a:buNone/>
            </a:pPr>
            <a:r>
              <a:rPr lang="es-AR" sz="2900" dirty="0" smtClean="0">
                <a:solidFill>
                  <a:schemeClr val="accent6">
                    <a:lumMod val="50000"/>
                  </a:schemeClr>
                </a:solidFill>
              </a:rPr>
              <a:t>proporcionando </a:t>
            </a:r>
            <a:r>
              <a:rPr lang="es-AR" sz="2900" dirty="0">
                <a:solidFill>
                  <a:schemeClr val="accent6">
                    <a:lumMod val="50000"/>
                  </a:schemeClr>
                </a:solidFill>
              </a:rPr>
              <a:t>herramientas para que los usuarios que la integran </a:t>
            </a:r>
            <a:r>
              <a:rPr lang="es-AR" sz="2900" dirty="0" smtClean="0">
                <a:solidFill>
                  <a:schemeClr val="accent6">
                    <a:lumMod val="50000"/>
                  </a:schemeClr>
                </a:solidFill>
              </a:rPr>
              <a:t>puedan</a:t>
            </a:r>
          </a:p>
          <a:p>
            <a:pPr>
              <a:buNone/>
            </a:pPr>
            <a:r>
              <a:rPr lang="es-AR" sz="2900" dirty="0" smtClean="0">
                <a:solidFill>
                  <a:schemeClr val="accent6">
                    <a:lumMod val="50000"/>
                  </a:schemeClr>
                </a:solidFill>
              </a:rPr>
              <a:t>encontrar </a:t>
            </a:r>
            <a:r>
              <a:rPr lang="es-AR" sz="2900" dirty="0">
                <a:solidFill>
                  <a:schemeClr val="accent6">
                    <a:lumMod val="50000"/>
                  </a:schemeClr>
                </a:solidFill>
              </a:rPr>
              <a:t>empleo y/o a candidatos para los puestos laborales, </a:t>
            </a:r>
            <a:r>
              <a:rPr lang="es-AR" sz="2900" dirty="0" smtClean="0">
                <a:solidFill>
                  <a:schemeClr val="accent6">
                    <a:lumMod val="50000"/>
                  </a:schemeClr>
                </a:solidFill>
              </a:rPr>
              <a:t>reduciendo</a:t>
            </a:r>
          </a:p>
          <a:p>
            <a:pPr>
              <a:buNone/>
            </a:pPr>
            <a:r>
              <a:rPr lang="es-AR" sz="2900" dirty="0" smtClean="0">
                <a:solidFill>
                  <a:schemeClr val="accent6">
                    <a:lumMod val="50000"/>
                  </a:schemeClr>
                </a:solidFill>
              </a:rPr>
              <a:t>espacio </a:t>
            </a:r>
            <a:r>
              <a:rPr lang="es-AR" sz="2900" dirty="0">
                <a:solidFill>
                  <a:schemeClr val="accent6">
                    <a:lumMod val="50000"/>
                  </a:schemeClr>
                </a:solidFill>
              </a:rPr>
              <a:t>y tiempo.</a:t>
            </a:r>
          </a:p>
          <a:p>
            <a:pPr>
              <a:buNone/>
            </a:pPr>
            <a:endParaRPr lang="es-AR" dirty="0">
              <a:solidFill>
                <a:schemeClr val="accent6">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solidFill>
                  <a:schemeClr val="accent6">
                    <a:lumMod val="50000"/>
                  </a:schemeClr>
                </a:solidFill>
              </a:rPr>
              <a:t>Aspectos Generales</a:t>
            </a:r>
            <a:endParaRPr lang="es-AR" dirty="0">
              <a:solidFill>
                <a:schemeClr val="accent6">
                  <a:lumMod val="50000"/>
                </a:schemeClr>
              </a:solidFill>
            </a:endParaRPr>
          </a:p>
        </p:txBody>
      </p:sp>
      <p:sp>
        <p:nvSpPr>
          <p:cNvPr id="3" name="2 Marcador de texto"/>
          <p:cNvSpPr>
            <a:spLocks noGrp="1"/>
          </p:cNvSpPr>
          <p:nvPr>
            <p:ph type="body" idx="1"/>
          </p:nvPr>
        </p:nvSpPr>
        <p:spPr/>
        <p:txBody>
          <a:bodyPr>
            <a:normAutofit/>
          </a:bodyPr>
          <a:lstStyle/>
          <a:p>
            <a:pPr>
              <a:buNone/>
            </a:pPr>
            <a:r>
              <a:rPr lang="es-AR" sz="1600" dirty="0" smtClean="0">
                <a:solidFill>
                  <a:schemeClr val="accent6">
                    <a:lumMod val="50000"/>
                  </a:schemeClr>
                </a:solidFill>
              </a:rPr>
              <a:t>La base de datos analizada tiene 15886 registros y 27 columnas.</a:t>
            </a:r>
          </a:p>
          <a:p>
            <a:pPr>
              <a:buNone/>
            </a:pPr>
            <a:endParaRPr lang="es-AR" sz="1600" dirty="0">
              <a:solidFill>
                <a:schemeClr val="accent6">
                  <a:lumMod val="50000"/>
                </a:schemeClr>
              </a:solidFill>
            </a:endParaRPr>
          </a:p>
          <a:p>
            <a:pPr>
              <a:buNone/>
            </a:pPr>
            <a:r>
              <a:rPr lang="es-AR" sz="1600" dirty="0" smtClean="0">
                <a:solidFill>
                  <a:schemeClr val="accent6">
                    <a:lumMod val="50000"/>
                  </a:schemeClr>
                </a:solidFill>
              </a:rPr>
              <a:t>Casi la totalidad de los puestos laborales se encuentran ubicados en Estados Unidos.</a:t>
            </a:r>
          </a:p>
          <a:p>
            <a:pPr>
              <a:buNone/>
            </a:pPr>
            <a:endParaRPr lang="es-AR" sz="1600" dirty="0">
              <a:solidFill>
                <a:schemeClr val="accent6">
                  <a:lumMod val="50000"/>
                </a:schemeClr>
              </a:solidFill>
            </a:endParaRPr>
          </a:p>
          <a:p>
            <a:pPr>
              <a:buNone/>
            </a:pPr>
            <a:r>
              <a:rPr lang="es-AR" sz="1600" dirty="0" smtClean="0">
                <a:solidFill>
                  <a:schemeClr val="accent6">
                    <a:lumMod val="50000"/>
                  </a:schemeClr>
                </a:solidFill>
              </a:rPr>
              <a:t>Es un data set extraído </a:t>
            </a:r>
            <a:r>
              <a:rPr lang="es-AR" sz="1600" dirty="0">
                <a:solidFill>
                  <a:schemeClr val="accent6">
                    <a:lumMod val="50000"/>
                  </a:schemeClr>
                </a:solidFill>
              </a:rPr>
              <a:t>de </a:t>
            </a:r>
            <a:r>
              <a:rPr lang="es-AR" sz="1600" dirty="0" smtClean="0">
                <a:solidFill>
                  <a:schemeClr val="accent6">
                    <a:lumMod val="50000"/>
                  </a:schemeClr>
                </a:solidFill>
              </a:rPr>
              <a:t>Kaggle.com, que es una plataforma que reúne muchas</a:t>
            </a:r>
          </a:p>
          <a:p>
            <a:pPr>
              <a:buNone/>
            </a:pPr>
            <a:r>
              <a:rPr lang="es-AR" sz="1600" dirty="0" smtClean="0">
                <a:solidFill>
                  <a:schemeClr val="accent6">
                    <a:lumMod val="50000"/>
                  </a:schemeClr>
                </a:solidFill>
              </a:rPr>
              <a:t>bases de datos.</a:t>
            </a:r>
          </a:p>
          <a:p>
            <a:pPr>
              <a:buNone/>
            </a:pPr>
            <a:endParaRPr lang="es-AR" sz="1600" dirty="0" smtClean="0">
              <a:solidFill>
                <a:schemeClr val="accent6">
                  <a:lumMod val="50000"/>
                </a:schemeClr>
              </a:solidFill>
            </a:endParaRPr>
          </a:p>
          <a:p>
            <a:pPr>
              <a:buNone/>
            </a:pPr>
            <a:r>
              <a:rPr lang="es-AR" sz="1600" dirty="0" smtClean="0">
                <a:solidFill>
                  <a:schemeClr val="accent6">
                    <a:lumMod val="50000"/>
                  </a:schemeClr>
                </a:solidFill>
              </a:rPr>
              <a:t>Este data set posee muchos datos nulos. </a:t>
            </a:r>
          </a:p>
          <a:p>
            <a:pPr>
              <a:buNone/>
            </a:pPr>
            <a:endParaRPr lang="es-AR" sz="1600" dirty="0" smtClean="0">
              <a:solidFill>
                <a:schemeClr val="accent6">
                  <a:lumMod val="50000"/>
                </a:schemeClr>
              </a:solidFill>
            </a:endParaRPr>
          </a:p>
          <a:p>
            <a:pPr>
              <a:buNone/>
            </a:pPr>
            <a:r>
              <a:rPr lang="es-AR" sz="1600" dirty="0" smtClean="0">
                <a:solidFill>
                  <a:srgbClr val="002060"/>
                </a:solidFill>
              </a:rPr>
              <a:t>Este análisis se encuentra orientado a ser utilizado a nivel táctico, es decir por lo mandos</a:t>
            </a:r>
          </a:p>
          <a:p>
            <a:pPr>
              <a:buNone/>
            </a:pPr>
            <a:r>
              <a:rPr lang="es-AR" sz="1600" dirty="0" smtClean="0">
                <a:solidFill>
                  <a:srgbClr val="002060"/>
                </a:solidFill>
              </a:rPr>
              <a:t>medios de la organización. Su utilización permitirá comprender las ofertas laborales, el</a:t>
            </a:r>
          </a:p>
          <a:p>
            <a:pPr>
              <a:buNone/>
            </a:pPr>
            <a:r>
              <a:rPr lang="es-AR" sz="1600" dirty="0" smtClean="0">
                <a:solidFill>
                  <a:srgbClr val="002060"/>
                </a:solidFill>
              </a:rPr>
              <a:t>nivel salarial y su desarrollo territorial.</a:t>
            </a:r>
          </a:p>
          <a:p>
            <a:pPr>
              <a:buNone/>
            </a:pPr>
            <a:endParaRPr lang="es-AR" sz="1600" dirty="0" smtClean="0">
              <a:solidFill>
                <a:schemeClr val="accent6">
                  <a:lumMod val="50000"/>
                </a:schemeClr>
              </a:solidFill>
            </a:endParaRPr>
          </a:p>
          <a:p>
            <a:pPr>
              <a:buNone/>
            </a:pPr>
            <a:r>
              <a:rPr lang="es-AR" sz="1600" dirty="0" smtClean="0">
                <a:solidFill>
                  <a:srgbClr val="002060"/>
                </a:solidFill>
              </a:rPr>
              <a:t>La compañía requiere mejorar las redes entre la oferta y demanda laboral y para ello se</a:t>
            </a:r>
          </a:p>
          <a:p>
            <a:pPr>
              <a:buNone/>
            </a:pPr>
            <a:r>
              <a:rPr lang="es-AR" sz="1600" dirty="0" smtClean="0">
                <a:solidFill>
                  <a:srgbClr val="002060"/>
                </a:solidFill>
              </a:rPr>
              <a:t>solicita la realización de este estudio de datos.</a:t>
            </a:r>
          </a:p>
          <a:p>
            <a:pPr>
              <a:buNone/>
            </a:pPr>
            <a:endParaRPr lang="es-AR" sz="1600" dirty="0">
              <a:solidFill>
                <a:schemeClr val="accent6">
                  <a:lumMod val="50000"/>
                </a:schemeClr>
              </a:solidFill>
            </a:endParaRPr>
          </a:p>
          <a:p>
            <a:pPr>
              <a:buNone/>
            </a:pPr>
            <a:endParaRPr lang="es-AR" sz="1600" dirty="0">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lnSpcReduction="10000"/>
          </a:bodyPr>
          <a:lstStyle/>
          <a:p>
            <a:pPr>
              <a:buNone/>
            </a:pPr>
            <a:endParaRPr lang="es-AR" sz="1400" b="1" dirty="0" smtClean="0">
              <a:solidFill>
                <a:schemeClr val="accent5">
                  <a:lumMod val="75000"/>
                </a:schemeClr>
              </a:solidFill>
            </a:endParaRPr>
          </a:p>
          <a:p>
            <a:pPr>
              <a:buNone/>
            </a:pPr>
            <a:r>
              <a:rPr lang="es-AR" sz="1400" b="1" dirty="0" smtClean="0">
                <a:solidFill>
                  <a:schemeClr val="accent6">
                    <a:lumMod val="50000"/>
                  </a:schemeClr>
                </a:solidFill>
              </a:rPr>
              <a:t>Pregunta principal</a:t>
            </a:r>
          </a:p>
          <a:p>
            <a:pPr>
              <a:buNone/>
            </a:pPr>
            <a:endParaRPr lang="es-AR" sz="1400" b="1" dirty="0" smtClean="0">
              <a:solidFill>
                <a:schemeClr val="accent6">
                  <a:lumMod val="50000"/>
                </a:schemeClr>
              </a:solidFill>
            </a:endParaRPr>
          </a:p>
          <a:p>
            <a:pPr fontAlgn="base">
              <a:buNone/>
            </a:pPr>
            <a:r>
              <a:rPr lang="es-AR" sz="1400" dirty="0" smtClean="0">
                <a:solidFill>
                  <a:schemeClr val="accent6">
                    <a:lumMod val="50000"/>
                  </a:schemeClr>
                </a:solidFill>
              </a:rPr>
              <a:t>¿Cuál será el salario medio según el tipo de trabajo?</a:t>
            </a:r>
            <a:endParaRPr lang="es-AR" sz="1400" dirty="0">
              <a:solidFill>
                <a:schemeClr val="accent6">
                  <a:lumMod val="50000"/>
                </a:schemeClr>
              </a:solidFill>
            </a:endParaRPr>
          </a:p>
          <a:p>
            <a:pPr>
              <a:buNone/>
            </a:pPr>
            <a:endParaRPr lang="es-AR" sz="1400" dirty="0">
              <a:solidFill>
                <a:schemeClr val="accent6">
                  <a:lumMod val="50000"/>
                </a:schemeClr>
              </a:solidFill>
            </a:endParaRPr>
          </a:p>
          <a:p>
            <a:pPr>
              <a:buNone/>
            </a:pPr>
            <a:endParaRPr lang="es-AR" sz="1400" b="1" dirty="0" smtClean="0">
              <a:solidFill>
                <a:schemeClr val="accent6">
                  <a:lumMod val="50000"/>
                </a:schemeClr>
              </a:solidFill>
            </a:endParaRPr>
          </a:p>
          <a:p>
            <a:pPr>
              <a:buNone/>
            </a:pPr>
            <a:endParaRPr lang="es-AR" sz="1400" b="1" dirty="0" smtClean="0">
              <a:solidFill>
                <a:schemeClr val="accent6">
                  <a:lumMod val="50000"/>
                </a:schemeClr>
              </a:solidFill>
            </a:endParaRPr>
          </a:p>
          <a:p>
            <a:pPr>
              <a:buNone/>
            </a:pPr>
            <a:r>
              <a:rPr lang="es-AR" sz="1400" b="1" dirty="0" smtClean="0">
                <a:solidFill>
                  <a:schemeClr val="accent6">
                    <a:lumMod val="50000"/>
                  </a:schemeClr>
                </a:solidFill>
              </a:rPr>
              <a:t>Preguntas </a:t>
            </a:r>
            <a:r>
              <a:rPr lang="es-AR" sz="1400" b="1" dirty="0">
                <a:solidFill>
                  <a:schemeClr val="accent6">
                    <a:lumMod val="50000"/>
                  </a:schemeClr>
                </a:solidFill>
              </a:rPr>
              <a:t>secundarias </a:t>
            </a:r>
            <a:endParaRPr lang="es-AR" sz="1400" b="1" dirty="0" smtClean="0">
              <a:solidFill>
                <a:schemeClr val="accent6">
                  <a:lumMod val="50000"/>
                </a:schemeClr>
              </a:solidFill>
            </a:endParaRPr>
          </a:p>
          <a:p>
            <a:pPr>
              <a:buNone/>
            </a:pPr>
            <a:endParaRPr lang="es-AR" sz="1400" b="1" dirty="0">
              <a:solidFill>
                <a:schemeClr val="accent6">
                  <a:lumMod val="50000"/>
                </a:schemeClr>
              </a:solidFill>
            </a:endParaRPr>
          </a:p>
          <a:p>
            <a:pPr>
              <a:buNone/>
            </a:pPr>
            <a:r>
              <a:rPr lang="es-AR" sz="1400" dirty="0" smtClean="0">
                <a:solidFill>
                  <a:schemeClr val="accent6">
                    <a:lumMod val="50000"/>
                  </a:schemeClr>
                </a:solidFill>
              </a:rPr>
              <a:t>¿Cuáles son las categorías de empleo más solicitadas?</a:t>
            </a:r>
            <a:endParaRPr lang="es-AR" sz="1400" b="1" dirty="0" smtClean="0">
              <a:solidFill>
                <a:schemeClr val="accent6">
                  <a:lumMod val="50000"/>
                </a:schemeClr>
              </a:solidFill>
            </a:endParaRPr>
          </a:p>
          <a:p>
            <a:pPr>
              <a:buNone/>
            </a:pPr>
            <a:endParaRPr lang="es-AR" sz="1400" b="1" dirty="0" smtClean="0">
              <a:solidFill>
                <a:schemeClr val="accent6">
                  <a:lumMod val="50000"/>
                </a:schemeClr>
              </a:solidFill>
            </a:endParaRPr>
          </a:p>
          <a:p>
            <a:pPr>
              <a:buNone/>
            </a:pPr>
            <a:r>
              <a:rPr lang="es-AR" sz="1400" dirty="0" smtClean="0">
                <a:solidFill>
                  <a:schemeClr val="accent6">
                    <a:lumMod val="50000"/>
                  </a:schemeClr>
                </a:solidFill>
              </a:rPr>
              <a:t>¿Cuáles son los principales puestos de trabajo con los</a:t>
            </a:r>
          </a:p>
          <a:p>
            <a:pPr>
              <a:buNone/>
            </a:pPr>
            <a:r>
              <a:rPr lang="es-AR" sz="1400" dirty="0" smtClean="0">
                <a:solidFill>
                  <a:schemeClr val="accent6">
                    <a:lumMod val="50000"/>
                  </a:schemeClr>
                </a:solidFill>
              </a:rPr>
              <a:t>salarios medios más altos?</a:t>
            </a:r>
          </a:p>
          <a:p>
            <a:pPr>
              <a:buNone/>
            </a:pPr>
            <a:endParaRPr lang="es-AR" sz="1400" dirty="0" smtClean="0">
              <a:solidFill>
                <a:schemeClr val="accent6">
                  <a:lumMod val="50000"/>
                </a:schemeClr>
              </a:solidFill>
            </a:endParaRPr>
          </a:p>
          <a:p>
            <a:pPr>
              <a:buNone/>
            </a:pPr>
            <a:r>
              <a:rPr lang="es-AR" sz="1400" dirty="0" smtClean="0">
                <a:solidFill>
                  <a:schemeClr val="accent6">
                    <a:lumMod val="50000"/>
                  </a:schemeClr>
                </a:solidFill>
              </a:rPr>
              <a:t>¿Cuáles son los puestos de trabajo que recibieron mayor</a:t>
            </a:r>
          </a:p>
          <a:p>
            <a:pPr>
              <a:buNone/>
            </a:pPr>
            <a:r>
              <a:rPr lang="es-AR" sz="1400" dirty="0" smtClean="0">
                <a:solidFill>
                  <a:schemeClr val="accent6">
                    <a:lumMod val="50000"/>
                  </a:schemeClr>
                </a:solidFill>
              </a:rPr>
              <a:t>mayor número de solicitudes?</a:t>
            </a:r>
          </a:p>
          <a:p>
            <a:pPr>
              <a:buNone/>
            </a:pPr>
            <a:endParaRPr lang="es-AR" sz="1400" dirty="0" smtClean="0">
              <a:solidFill>
                <a:schemeClr val="accent6">
                  <a:lumMod val="50000"/>
                </a:schemeClr>
              </a:solidFill>
            </a:endParaRPr>
          </a:p>
          <a:p>
            <a:pPr>
              <a:buNone/>
            </a:pPr>
            <a:r>
              <a:rPr lang="es-AR" sz="1400" dirty="0">
                <a:solidFill>
                  <a:schemeClr val="accent6">
                    <a:lumMod val="50000"/>
                  </a:schemeClr>
                </a:solidFill>
              </a:rPr>
              <a:t>¿Cuál es el salario promedio de los puestos de </a:t>
            </a:r>
            <a:r>
              <a:rPr lang="es-AR" sz="1400" dirty="0" smtClean="0">
                <a:solidFill>
                  <a:schemeClr val="accent6">
                    <a:lumMod val="50000"/>
                  </a:schemeClr>
                </a:solidFill>
              </a:rPr>
              <a:t>trabajo</a:t>
            </a:r>
          </a:p>
          <a:p>
            <a:pPr>
              <a:buNone/>
            </a:pPr>
            <a:r>
              <a:rPr lang="es-AR" sz="1400" dirty="0" smtClean="0">
                <a:solidFill>
                  <a:schemeClr val="accent6">
                    <a:lumMod val="50000"/>
                  </a:schemeClr>
                </a:solidFill>
              </a:rPr>
              <a:t>que </a:t>
            </a:r>
            <a:r>
              <a:rPr lang="es-AR" sz="1400" dirty="0">
                <a:solidFill>
                  <a:schemeClr val="accent6">
                    <a:lumMod val="50000"/>
                  </a:schemeClr>
                </a:solidFill>
              </a:rPr>
              <a:t>recibieron la mayor cantidad de solicitudes</a:t>
            </a:r>
            <a:r>
              <a:rPr lang="es-AR" sz="1400" dirty="0" smtClean="0">
                <a:solidFill>
                  <a:schemeClr val="accent6">
                    <a:lumMod val="50000"/>
                  </a:schemeClr>
                </a:solidFill>
              </a:rPr>
              <a:t>?</a:t>
            </a:r>
          </a:p>
          <a:p>
            <a:pPr>
              <a:buNone/>
            </a:pPr>
            <a:endParaRPr lang="es-AR" sz="1400" dirty="0">
              <a:solidFill>
                <a:schemeClr val="accent6">
                  <a:lumMod val="50000"/>
                </a:schemeClr>
              </a:solidFill>
            </a:endParaRPr>
          </a:p>
          <a:p>
            <a:pPr>
              <a:buNone/>
            </a:pPr>
            <a:r>
              <a:rPr lang="es-AR" sz="1400" dirty="0" smtClean="0">
                <a:solidFill>
                  <a:schemeClr val="accent6">
                    <a:lumMod val="50000"/>
                  </a:schemeClr>
                </a:solidFill>
              </a:rPr>
              <a:t>¿Cuál es el porcentaje de ofertas de empleo patrocinadas?</a:t>
            </a:r>
          </a:p>
          <a:p>
            <a:pPr>
              <a:buNone/>
            </a:pPr>
            <a:endParaRPr lang="es-AR" sz="1400" dirty="0">
              <a:solidFill>
                <a:schemeClr val="accent6">
                  <a:lumMod val="50000"/>
                </a:schemeClr>
              </a:solidFill>
            </a:endParaRPr>
          </a:p>
          <a:p>
            <a:pPr>
              <a:buNone/>
            </a:pPr>
            <a:r>
              <a:rPr lang="es-AR" sz="1400" dirty="0">
                <a:solidFill>
                  <a:schemeClr val="accent6">
                    <a:lumMod val="50000"/>
                  </a:schemeClr>
                </a:solidFill>
              </a:rPr>
              <a:t>¿Qué porcentaje de las visualizaciones totales </a:t>
            </a:r>
            <a:r>
              <a:rPr lang="es-AR" sz="1400" dirty="0" smtClean="0">
                <a:solidFill>
                  <a:schemeClr val="accent6">
                    <a:lumMod val="50000"/>
                  </a:schemeClr>
                </a:solidFill>
              </a:rPr>
              <a:t>corresponden</a:t>
            </a:r>
          </a:p>
          <a:p>
            <a:pPr>
              <a:buNone/>
            </a:pPr>
            <a:r>
              <a:rPr lang="es-AR" sz="1400" dirty="0" smtClean="0">
                <a:solidFill>
                  <a:schemeClr val="accent6">
                    <a:lumMod val="50000"/>
                  </a:schemeClr>
                </a:solidFill>
              </a:rPr>
              <a:t>a </a:t>
            </a:r>
            <a:r>
              <a:rPr lang="es-AR" sz="1400" dirty="0">
                <a:solidFill>
                  <a:schemeClr val="accent6">
                    <a:lumMod val="50000"/>
                  </a:schemeClr>
                </a:solidFill>
              </a:rPr>
              <a:t>las ofertas de empleo patrocinadas?</a:t>
            </a:r>
            <a:endParaRPr lang="es-AR" sz="1400" dirty="0" smtClean="0">
              <a:solidFill>
                <a:schemeClr val="accent6">
                  <a:lumMod val="50000"/>
                </a:schemeClr>
              </a:solidFill>
            </a:endParaRPr>
          </a:p>
          <a:p>
            <a:pPr>
              <a:buNone/>
            </a:pPr>
            <a:endParaRPr lang="es-AR" sz="1400" dirty="0"/>
          </a:p>
          <a:p>
            <a:pPr>
              <a:buNone/>
            </a:pPr>
            <a:endParaRPr lang="es-AR" sz="1400" dirty="0" smtClean="0"/>
          </a:p>
        </p:txBody>
      </p:sp>
      <p:sp>
        <p:nvSpPr>
          <p:cNvPr id="6" name="5 Marcador de texto"/>
          <p:cNvSpPr>
            <a:spLocks noGrp="1"/>
          </p:cNvSpPr>
          <p:nvPr>
            <p:ph type="body" sz="half" idx="2"/>
          </p:nvPr>
        </p:nvSpPr>
        <p:spPr>
          <a:xfrm>
            <a:off x="457200" y="260648"/>
            <a:ext cx="3008313" cy="5865515"/>
          </a:xfrm>
        </p:spPr>
        <p:txBody>
          <a:bodyPr anchor="ctr">
            <a:normAutofit/>
          </a:bodyPr>
          <a:lstStyle/>
          <a:p>
            <a:pPr algn="ctr"/>
            <a:endParaRPr lang="es-AR" sz="2400" b="1" dirty="0" smtClean="0">
              <a:solidFill>
                <a:schemeClr val="accent5">
                  <a:lumMod val="75000"/>
                </a:schemeClr>
              </a:solidFill>
            </a:endParaRPr>
          </a:p>
          <a:p>
            <a:pPr algn="ctr"/>
            <a:endParaRPr lang="es-AR" sz="2400" b="1" dirty="0">
              <a:solidFill>
                <a:schemeClr val="accent5">
                  <a:lumMod val="75000"/>
                </a:schemeClr>
              </a:solidFill>
            </a:endParaRPr>
          </a:p>
          <a:p>
            <a:pPr algn="ctr"/>
            <a:r>
              <a:rPr lang="es-AR" sz="2400" b="1" dirty="0" smtClean="0">
                <a:solidFill>
                  <a:schemeClr val="accent6">
                    <a:lumMod val="50000"/>
                  </a:schemeClr>
                </a:solidFill>
              </a:rPr>
              <a:t>PREGUNTAS </a:t>
            </a:r>
          </a:p>
          <a:p>
            <a:pPr algn="ctr"/>
            <a:r>
              <a:rPr lang="es-AR" sz="2400" b="1" dirty="0" smtClean="0">
                <a:solidFill>
                  <a:schemeClr val="accent6">
                    <a:lumMod val="50000"/>
                  </a:schemeClr>
                </a:solidFill>
              </a:rPr>
              <a:t>DE </a:t>
            </a:r>
          </a:p>
          <a:p>
            <a:pPr algn="ctr"/>
            <a:r>
              <a:rPr lang="es-AR" sz="2400" b="1" dirty="0" smtClean="0">
                <a:solidFill>
                  <a:schemeClr val="accent6">
                    <a:lumMod val="50000"/>
                  </a:schemeClr>
                </a:solidFill>
              </a:rPr>
              <a:t>INTERES</a:t>
            </a:r>
          </a:p>
          <a:p>
            <a:pPr algn="ctr"/>
            <a:endParaRPr lang="es-AR" sz="2400" b="1" dirty="0">
              <a:solidFill>
                <a:schemeClr val="accent5">
                  <a:lumMod val="75000"/>
                </a:schemeClr>
              </a:solidFill>
            </a:endParaRPr>
          </a:p>
          <a:p>
            <a:pPr algn="ctr"/>
            <a:endParaRPr lang="es-AR" sz="2400" b="1" dirty="0" smtClean="0">
              <a:solidFill>
                <a:schemeClr val="accent5">
                  <a:lumMod val="75000"/>
                </a:schemeClr>
              </a:solidFill>
            </a:endParaRPr>
          </a:p>
          <a:p>
            <a:pPr algn="ctr"/>
            <a:endParaRPr lang="es-AR" sz="2400" b="1" dirty="0">
              <a:solidFill>
                <a:schemeClr val="accent5">
                  <a:lumMod val="75000"/>
                </a:schemeClr>
              </a:solidFill>
            </a:endParaRPr>
          </a:p>
          <a:p>
            <a:pPr algn="ctr"/>
            <a:endParaRPr lang="es-AR" sz="2400" b="1" dirty="0" smtClean="0">
              <a:solidFill>
                <a:schemeClr val="accent5">
                  <a:lumMod val="75000"/>
                </a:schemeClr>
              </a:solidFill>
            </a:endParaRPr>
          </a:p>
          <a:p>
            <a:pPr algn="ctr"/>
            <a:endParaRPr lang="es-AR" sz="2400" b="1" dirty="0">
              <a:solidFill>
                <a:schemeClr val="accent5">
                  <a:lumMod val="75000"/>
                </a:schemeClr>
              </a:solidFill>
            </a:endParaRPr>
          </a:p>
          <a:p>
            <a:pPr algn="ctr"/>
            <a:endParaRPr lang="es-AR" sz="2400" b="1" dirty="0" smtClean="0">
              <a:solidFill>
                <a:schemeClr val="accent5">
                  <a:lumMod val="75000"/>
                </a:schemeClr>
              </a:solidFill>
            </a:endParaRPr>
          </a:p>
          <a:p>
            <a:pPr algn="ctr"/>
            <a:endParaRPr lang="es-AR" sz="2400" b="1" dirty="0" smtClean="0">
              <a:solidFill>
                <a:schemeClr val="accent5">
                  <a:lumMod val="75000"/>
                </a:schemeClr>
              </a:solidFill>
            </a:endParaRPr>
          </a:p>
          <a:p>
            <a:pPr algn="ctr"/>
            <a:endParaRPr lang="es-AR" sz="2400" b="1" dirty="0">
              <a:solidFill>
                <a:schemeClr val="accent5">
                  <a:lumMod val="75000"/>
                </a:schemeClr>
              </a:solidFill>
            </a:endParaRPr>
          </a:p>
          <a:p>
            <a:pPr algn="ctr"/>
            <a:endParaRPr lang="es-AR" sz="2400" b="1" dirty="0">
              <a:solidFill>
                <a:schemeClr val="accent5">
                  <a:lumMod val="75000"/>
                </a:schemeClr>
              </a:solidFill>
            </a:endParaRPr>
          </a:p>
        </p:txBody>
      </p:sp>
      <p:pic>
        <p:nvPicPr>
          <p:cNvPr id="7" name="6 Imagen" descr="preview16.jpg"/>
          <p:cNvPicPr>
            <a:picLocks noChangeAspect="1"/>
          </p:cNvPicPr>
          <p:nvPr/>
        </p:nvPicPr>
        <p:blipFill>
          <a:blip r:embed="rId2" cstate="print"/>
          <a:stretch>
            <a:fillRect/>
          </a:stretch>
        </p:blipFill>
        <p:spPr>
          <a:xfrm>
            <a:off x="683568" y="2708920"/>
            <a:ext cx="2664296" cy="26642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4294967295"/>
          </p:nvPr>
        </p:nvSpPr>
        <p:spPr>
          <a:xfrm>
            <a:off x="1371600" y="2906713"/>
            <a:ext cx="7772400" cy="1500187"/>
          </a:xfrm>
        </p:spPr>
        <p:txBody>
          <a:bodyPr/>
          <a:lstStyle/>
          <a:p>
            <a:pPr>
              <a:buNone/>
            </a:pPr>
            <a:r>
              <a:rPr lang="es-AR" b="1" dirty="0" smtClean="0">
                <a:solidFill>
                  <a:srgbClr val="002060"/>
                </a:solidFill>
              </a:rPr>
              <a:t>      ANÁLISIS EXPLORATORIO</a:t>
            </a:r>
            <a:endParaRPr lang="es-AR" b="1"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2800" dirty="0"/>
              <a:t>“</a:t>
            </a:r>
            <a:r>
              <a:rPr lang="es-AR" sz="2800" b="1" dirty="0">
                <a:solidFill>
                  <a:schemeClr val="accent6">
                    <a:lumMod val="50000"/>
                  </a:schemeClr>
                </a:solidFill>
              </a:rPr>
              <a:t>Categorías de </a:t>
            </a:r>
            <a:r>
              <a:rPr lang="es-AR" sz="2800" b="1" dirty="0" smtClean="0">
                <a:solidFill>
                  <a:schemeClr val="accent6">
                    <a:lumMod val="50000"/>
                  </a:schemeClr>
                </a:solidFill>
              </a:rPr>
              <a:t>empleo más solicitadas”</a:t>
            </a:r>
            <a:r>
              <a:rPr lang="es-AR" sz="2800" b="1" dirty="0"/>
              <a:t/>
            </a:r>
            <a:br>
              <a:rPr lang="es-AR" sz="2800" b="1" dirty="0"/>
            </a:br>
            <a:endParaRPr lang="es-AR" sz="2800" b="1" dirty="0">
              <a:solidFill>
                <a:schemeClr val="accent6">
                  <a:lumMod val="50000"/>
                </a:schemeClr>
              </a:solidFill>
            </a:endParaRPr>
          </a:p>
        </p:txBody>
      </p:sp>
      <p:sp>
        <p:nvSpPr>
          <p:cNvPr id="3" name="2 Marcador de texto"/>
          <p:cNvSpPr>
            <a:spLocks noGrp="1"/>
          </p:cNvSpPr>
          <p:nvPr>
            <p:ph type="body" idx="1"/>
          </p:nvPr>
        </p:nvSpPr>
        <p:spPr>
          <a:xfrm>
            <a:off x="457200" y="1052736"/>
            <a:ext cx="3034680" cy="4608513"/>
          </a:xfrm>
        </p:spPr>
        <p:txBody>
          <a:bodyPr anchor="ctr"/>
          <a:lstStyle/>
          <a:p>
            <a:pPr>
              <a:buNone/>
            </a:pPr>
            <a:r>
              <a:rPr lang="en-US" sz="1800" dirty="0">
                <a:solidFill>
                  <a:schemeClr val="accent6">
                    <a:lumMod val="50000"/>
                  </a:schemeClr>
                </a:solidFill>
              </a:rPr>
              <a:t>Mid-Senior level </a:t>
            </a:r>
            <a:r>
              <a:rPr lang="en-US" sz="1800" dirty="0" smtClean="0">
                <a:solidFill>
                  <a:schemeClr val="accent6">
                    <a:lumMod val="50000"/>
                  </a:schemeClr>
                </a:solidFill>
              </a:rPr>
              <a:t>62% </a:t>
            </a:r>
          </a:p>
          <a:p>
            <a:pPr>
              <a:buNone/>
            </a:pPr>
            <a:r>
              <a:rPr lang="en-US" sz="1800" dirty="0" smtClean="0">
                <a:solidFill>
                  <a:schemeClr val="accent6">
                    <a:lumMod val="50000"/>
                  </a:schemeClr>
                </a:solidFill>
              </a:rPr>
              <a:t>Entry </a:t>
            </a:r>
            <a:r>
              <a:rPr lang="en-US" sz="1800" dirty="0">
                <a:solidFill>
                  <a:schemeClr val="accent6">
                    <a:lumMod val="50000"/>
                  </a:schemeClr>
                </a:solidFill>
              </a:rPr>
              <a:t>level </a:t>
            </a:r>
            <a:r>
              <a:rPr lang="en-US" sz="1800" dirty="0" smtClean="0">
                <a:solidFill>
                  <a:schemeClr val="accent6">
                    <a:lumMod val="50000"/>
                  </a:schemeClr>
                </a:solidFill>
              </a:rPr>
              <a:t>23% </a:t>
            </a:r>
          </a:p>
          <a:p>
            <a:pPr>
              <a:buNone/>
            </a:pPr>
            <a:r>
              <a:rPr lang="en-US" sz="1800" dirty="0" smtClean="0">
                <a:solidFill>
                  <a:schemeClr val="accent6">
                    <a:lumMod val="50000"/>
                  </a:schemeClr>
                </a:solidFill>
              </a:rPr>
              <a:t>Associate 7% </a:t>
            </a:r>
          </a:p>
          <a:p>
            <a:pPr>
              <a:buNone/>
            </a:pPr>
            <a:r>
              <a:rPr lang="en-US" sz="1800" dirty="0" smtClean="0">
                <a:solidFill>
                  <a:schemeClr val="accent6">
                    <a:lumMod val="50000"/>
                  </a:schemeClr>
                </a:solidFill>
              </a:rPr>
              <a:t>Director 4% </a:t>
            </a:r>
          </a:p>
          <a:p>
            <a:pPr>
              <a:buNone/>
            </a:pPr>
            <a:r>
              <a:rPr lang="en-US" sz="1800" dirty="0" smtClean="0">
                <a:solidFill>
                  <a:schemeClr val="accent6">
                    <a:lumMod val="50000"/>
                  </a:schemeClr>
                </a:solidFill>
              </a:rPr>
              <a:t>Internship 1%</a:t>
            </a:r>
            <a:endParaRPr lang="es-AR" sz="1800" dirty="0">
              <a:solidFill>
                <a:schemeClr val="accent6">
                  <a:lumMod val="50000"/>
                </a:schemeClr>
              </a:solidFill>
            </a:endParaRPr>
          </a:p>
        </p:txBody>
      </p:sp>
      <p:pic>
        <p:nvPicPr>
          <p:cNvPr id="4" name="3 Imagen" descr="descarga.png"/>
          <p:cNvPicPr>
            <a:picLocks noChangeAspect="1"/>
          </p:cNvPicPr>
          <p:nvPr/>
        </p:nvPicPr>
        <p:blipFill>
          <a:blip r:embed="rId2" cstate="print"/>
          <a:stretch>
            <a:fillRect/>
          </a:stretch>
        </p:blipFill>
        <p:spPr>
          <a:xfrm>
            <a:off x="3491880" y="1412776"/>
            <a:ext cx="5385827" cy="46360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chor="t">
            <a:normAutofit fontScale="90000"/>
          </a:bodyPr>
          <a:lstStyle/>
          <a:p>
            <a:r>
              <a:rPr lang="es-AR" sz="3100" dirty="0" smtClean="0">
                <a:solidFill>
                  <a:schemeClr val="accent6">
                    <a:lumMod val="50000"/>
                  </a:schemeClr>
                </a:solidFill>
              </a:rPr>
              <a:t>“</a:t>
            </a:r>
            <a:r>
              <a:rPr lang="es-AR" sz="3100" b="1" dirty="0" smtClean="0">
                <a:solidFill>
                  <a:schemeClr val="accent6">
                    <a:lumMod val="50000"/>
                  </a:schemeClr>
                </a:solidFill>
              </a:rPr>
              <a:t>Los </a:t>
            </a:r>
            <a:r>
              <a:rPr lang="es-AR" sz="3100" b="1" dirty="0">
                <a:solidFill>
                  <a:schemeClr val="accent6">
                    <a:lumMod val="50000"/>
                  </a:schemeClr>
                </a:solidFill>
              </a:rPr>
              <a:t>25 puestos de trabajo con </a:t>
            </a:r>
            <a:r>
              <a:rPr lang="es-AR" sz="3100" b="1" dirty="0" smtClean="0">
                <a:solidFill>
                  <a:schemeClr val="accent6">
                    <a:lumMod val="50000"/>
                  </a:schemeClr>
                </a:solidFill>
              </a:rPr>
              <a:t/>
            </a:r>
            <a:br>
              <a:rPr lang="es-AR" sz="3100" b="1" dirty="0" smtClean="0">
                <a:solidFill>
                  <a:schemeClr val="accent6">
                    <a:lumMod val="50000"/>
                  </a:schemeClr>
                </a:solidFill>
              </a:rPr>
            </a:br>
            <a:r>
              <a:rPr lang="es-AR" sz="3100" b="1" dirty="0" smtClean="0">
                <a:solidFill>
                  <a:schemeClr val="accent6">
                    <a:lumMod val="50000"/>
                  </a:schemeClr>
                </a:solidFill>
              </a:rPr>
              <a:t>los </a:t>
            </a:r>
            <a:r>
              <a:rPr lang="es-AR" sz="3100" b="1" dirty="0">
                <a:solidFill>
                  <a:schemeClr val="accent6">
                    <a:lumMod val="50000"/>
                  </a:schemeClr>
                </a:solidFill>
              </a:rPr>
              <a:t>salarios medios más </a:t>
            </a:r>
            <a:r>
              <a:rPr lang="es-AR" sz="3100" b="1" dirty="0" smtClean="0">
                <a:solidFill>
                  <a:schemeClr val="accent6">
                    <a:lumMod val="50000"/>
                  </a:schemeClr>
                </a:solidFill>
              </a:rPr>
              <a:t>altos”</a:t>
            </a:r>
            <a:r>
              <a:rPr lang="es-AR" b="1" dirty="0"/>
              <a:t/>
            </a:r>
            <a:br>
              <a:rPr lang="es-AR" b="1" dirty="0"/>
            </a:br>
            <a:endParaRPr lang="es-AR" b="1" dirty="0"/>
          </a:p>
        </p:txBody>
      </p:sp>
      <p:pic>
        <p:nvPicPr>
          <p:cNvPr id="7" name="6 Imagen" descr="descarga (1).png"/>
          <p:cNvPicPr>
            <a:picLocks noChangeAspect="1"/>
          </p:cNvPicPr>
          <p:nvPr/>
        </p:nvPicPr>
        <p:blipFill>
          <a:blip r:embed="rId2" cstate="print"/>
          <a:stretch>
            <a:fillRect/>
          </a:stretch>
        </p:blipFill>
        <p:spPr>
          <a:xfrm>
            <a:off x="899592" y="1268760"/>
            <a:ext cx="7272808" cy="53835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noAutofit/>
          </a:bodyPr>
          <a:lstStyle/>
          <a:p>
            <a:r>
              <a:rPr lang="es-AR" sz="2800" b="1" dirty="0" smtClean="0">
                <a:solidFill>
                  <a:schemeClr val="accent6">
                    <a:lumMod val="50000"/>
                  </a:schemeClr>
                </a:solidFill>
              </a:rPr>
              <a:t>“Los </a:t>
            </a:r>
            <a:r>
              <a:rPr lang="es-AR" sz="2800" b="1" dirty="0">
                <a:solidFill>
                  <a:schemeClr val="accent6">
                    <a:lumMod val="50000"/>
                  </a:schemeClr>
                </a:solidFill>
              </a:rPr>
              <a:t>25 puestos de </a:t>
            </a:r>
            <a:r>
              <a:rPr lang="es-AR" sz="2800" b="1" dirty="0" smtClean="0">
                <a:solidFill>
                  <a:schemeClr val="accent6">
                    <a:lumMod val="50000"/>
                  </a:schemeClr>
                </a:solidFill>
              </a:rPr>
              <a:t>trabajo que </a:t>
            </a:r>
            <a:r>
              <a:rPr lang="es-AR" sz="2800" b="1" dirty="0">
                <a:solidFill>
                  <a:schemeClr val="accent6">
                    <a:lumMod val="50000"/>
                  </a:schemeClr>
                </a:solidFill>
              </a:rPr>
              <a:t>más </a:t>
            </a:r>
            <a:r>
              <a:rPr lang="es-AR" sz="2800" b="1" dirty="0" smtClean="0">
                <a:solidFill>
                  <a:schemeClr val="accent6">
                    <a:lumMod val="50000"/>
                  </a:schemeClr>
                </a:solidFill>
              </a:rPr>
              <a:t>solicitudes recibieron y </a:t>
            </a:r>
            <a:r>
              <a:rPr lang="es-AR" sz="2800" b="1" dirty="0">
                <a:solidFill>
                  <a:schemeClr val="accent6">
                    <a:lumMod val="50000"/>
                  </a:schemeClr>
                </a:solidFill>
              </a:rPr>
              <a:t>sus salarios </a:t>
            </a:r>
            <a:r>
              <a:rPr lang="es-AR" sz="2800" b="1" dirty="0" smtClean="0">
                <a:solidFill>
                  <a:schemeClr val="accent6">
                    <a:lumMod val="50000"/>
                  </a:schemeClr>
                </a:solidFill>
              </a:rPr>
              <a:t>medios”</a:t>
            </a:r>
            <a:r>
              <a:rPr lang="es-AR" sz="2800" b="1" dirty="0">
                <a:solidFill>
                  <a:schemeClr val="accent6">
                    <a:lumMod val="50000"/>
                  </a:schemeClr>
                </a:solidFill>
              </a:rPr>
              <a:t/>
            </a:r>
            <a:br>
              <a:rPr lang="es-AR" sz="2800" b="1" dirty="0">
                <a:solidFill>
                  <a:schemeClr val="accent6">
                    <a:lumMod val="50000"/>
                  </a:schemeClr>
                </a:solidFill>
              </a:rPr>
            </a:br>
            <a:endParaRPr lang="es-AR" sz="2800" b="1" dirty="0">
              <a:solidFill>
                <a:schemeClr val="accent6">
                  <a:lumMod val="50000"/>
                </a:schemeClr>
              </a:solidFill>
            </a:endParaRPr>
          </a:p>
        </p:txBody>
      </p:sp>
      <p:pic>
        <p:nvPicPr>
          <p:cNvPr id="5" name="4 Imagen" descr="descarga.png"/>
          <p:cNvPicPr>
            <a:picLocks noChangeAspect="1"/>
          </p:cNvPicPr>
          <p:nvPr/>
        </p:nvPicPr>
        <p:blipFill>
          <a:blip r:embed="rId2" cstate="print"/>
          <a:stretch>
            <a:fillRect/>
          </a:stretch>
        </p:blipFill>
        <p:spPr>
          <a:xfrm>
            <a:off x="755576" y="1196752"/>
            <a:ext cx="7488832" cy="5372990"/>
          </a:xfrm>
          <a:prstGeom prst="rect">
            <a:avLst/>
          </a:prstGeom>
        </p:spPr>
      </p:pic>
    </p:spTree>
  </p:cSld>
  <p:clrMapOvr>
    <a:masterClrMapping/>
  </p:clrMapOvr>
</p:sld>
</file>

<file path=ppt/theme/theme1.xml><?xml version="1.0" encoding="utf-8"?>
<a:theme xmlns:a="http://schemas.openxmlformats.org/drawingml/2006/main" name="Tema de Office">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TotalTime>
  <Words>328</Words>
  <Application>Microsoft Office PowerPoint</Application>
  <PresentationFormat>Presentación en pantalla (4:3)</PresentationFormat>
  <Paragraphs>107</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Diapositiva 1</vt:lpstr>
      <vt:lpstr>Índice</vt:lpstr>
      <vt:lpstr>Diapositiva 3</vt:lpstr>
      <vt:lpstr>Aspectos Generales</vt:lpstr>
      <vt:lpstr>Diapositiva 5</vt:lpstr>
      <vt:lpstr>Diapositiva 6</vt:lpstr>
      <vt:lpstr>“Categorías de empleo más solicitadas” </vt:lpstr>
      <vt:lpstr>“Los 25 puestos de trabajo con  los salarios medios más altos” </vt:lpstr>
      <vt:lpstr>“Los 25 puestos de trabajo que más solicitudes recibieron y sus salarios medios” </vt:lpstr>
      <vt:lpstr>El 71,1% de las ofertas de empleo no están patrocinadas.  Esto significa que la mayoría de las empresas optan por publicar sus ofertas de empleo sin pagar una tarifa adicional para que sean promovidas o destacadas en la plataforma. A pesar de esto, nuestros datos muestran que la falta de patrocinio no tiene un impacto significativo en las vistas o aplicaciones para estas ofertas de empleo. </vt:lpstr>
      <vt:lpstr>Diapositiva 11</vt:lpstr>
      <vt:lpstr>INSIGHTS  </vt:lpstr>
      <vt:lpstr>RECOMENDACIONES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HP</dc:creator>
  <cp:lastModifiedBy>HP</cp:lastModifiedBy>
  <cp:revision>43</cp:revision>
  <dcterms:created xsi:type="dcterms:W3CDTF">2024-02-07T18:07:15Z</dcterms:created>
  <dcterms:modified xsi:type="dcterms:W3CDTF">2024-05-01T22:14:37Z</dcterms:modified>
</cp:coreProperties>
</file>