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71" r:id="rId9"/>
    <p:sldId id="272" r:id="rId10"/>
    <p:sldId id="264" r:id="rId11"/>
    <p:sldId id="265" r:id="rId12"/>
    <p:sldId id="268" r:id="rId13"/>
    <p:sldId id="277" r:id="rId14"/>
    <p:sldId id="262" r:id="rId15"/>
    <p:sldId id="273" r:id="rId16"/>
    <p:sldId id="274" r:id="rId17"/>
    <p:sldId id="276" r:id="rId18"/>
    <p:sldId id="270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CFEED921-4971-4A25-B3E2-9A46E7E2DD93}" type="datetimeFigureOut">
              <a:rPr lang="ru-RU" smtClean="0"/>
              <a:t>13.07.2019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7F6D0AF-33B2-4DD9-B99E-96987B5280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70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D921-4971-4A25-B3E2-9A46E7E2DD93}" type="datetimeFigureOut">
              <a:rPr lang="ru-RU" smtClean="0"/>
              <a:t>13.07.2019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D0AF-33B2-4DD9-B99E-96987B5280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67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FEED921-4971-4A25-B3E2-9A46E7E2DD93}" type="datetimeFigureOut">
              <a:rPr lang="ru-RU" smtClean="0"/>
              <a:t>13.07.2019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7F6D0AF-33B2-4DD9-B99E-96987B5280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21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D921-4971-4A25-B3E2-9A46E7E2DD93}" type="datetimeFigureOut">
              <a:rPr lang="ru-RU" smtClean="0"/>
              <a:t>13.07.2019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D0AF-33B2-4DD9-B99E-96987B5280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82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FEED921-4971-4A25-B3E2-9A46E7E2DD93}" type="datetimeFigureOut">
              <a:rPr lang="ru-RU" smtClean="0"/>
              <a:t>13.07.2019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7F6D0AF-33B2-4DD9-B99E-96987B5280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83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FEED921-4971-4A25-B3E2-9A46E7E2DD93}" type="datetimeFigureOut">
              <a:rPr lang="ru-RU" smtClean="0"/>
              <a:t>13.07.2019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7F6D0AF-33B2-4DD9-B99E-96987B5280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17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FEED921-4971-4A25-B3E2-9A46E7E2DD93}" type="datetimeFigureOut">
              <a:rPr lang="ru-RU" smtClean="0"/>
              <a:t>13.07.2019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7F6D0AF-33B2-4DD9-B99E-96987B5280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97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D921-4971-4A25-B3E2-9A46E7E2DD93}" type="datetimeFigureOut">
              <a:rPr lang="ru-RU" smtClean="0"/>
              <a:t>13.07.2019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D0AF-33B2-4DD9-B99E-96987B5280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00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FEED921-4971-4A25-B3E2-9A46E7E2DD93}" type="datetimeFigureOut">
              <a:rPr lang="ru-RU" smtClean="0"/>
              <a:t>13.07.2019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7F6D0AF-33B2-4DD9-B99E-96987B5280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14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D921-4971-4A25-B3E2-9A46E7E2DD93}" type="datetimeFigureOut">
              <a:rPr lang="ru-RU" smtClean="0"/>
              <a:t>13.07.2019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D0AF-33B2-4DD9-B99E-96987B5280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88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FEED921-4971-4A25-B3E2-9A46E7E2DD93}" type="datetimeFigureOut">
              <a:rPr lang="ru-RU" smtClean="0"/>
              <a:t>13.07.2019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37F6D0AF-33B2-4DD9-B99E-96987B5280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12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ED921-4971-4A25-B3E2-9A46E7E2DD93}" type="datetimeFigureOut">
              <a:rPr lang="ru-RU" smtClean="0"/>
              <a:t>13.07.2019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6D0AF-33B2-4DD9-B99E-96987B5280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29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6600" dirty="0"/>
              <a:t>Создание архиватора по алгоритму Хаффмана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Подготовила: Мастерская №16</a:t>
            </a:r>
          </a:p>
          <a:p>
            <a:r>
              <a:rPr lang="ru-RU" sz="2400" dirty="0"/>
              <a:t>«Мечтают ли деревья о кодировках»</a:t>
            </a:r>
          </a:p>
        </p:txBody>
      </p:sp>
    </p:spTree>
    <p:extLst>
      <p:ext uri="{BB962C8B-B14F-4D97-AF65-F5344CB8AC3E}">
        <p14:creationId xmlns:p14="http://schemas.microsoft.com/office/powerpoint/2010/main" val="3354008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/>
              <a:t>Дерево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44714" y="0"/>
            <a:ext cx="6281873" cy="11767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/>
              <a:t>Делаем так со всеми частотами (узлами дерева)</a:t>
            </a:r>
          </a:p>
        </p:txBody>
      </p:sp>
      <p:sp>
        <p:nvSpPr>
          <p:cNvPr id="4" name="Овал 3"/>
          <p:cNvSpPr/>
          <p:nvPr/>
        </p:nvSpPr>
        <p:spPr>
          <a:xfrm>
            <a:off x="4721158" y="5377710"/>
            <a:ext cx="895572" cy="810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ш</a:t>
            </a:r>
            <a:r>
              <a:rPr lang="en-US" dirty="0"/>
              <a:t> </a:t>
            </a:r>
            <a:r>
              <a:rPr lang="ru-RU" dirty="0"/>
              <a:t>2</a:t>
            </a:r>
          </a:p>
        </p:txBody>
      </p:sp>
      <p:cxnSp>
        <p:nvCxnSpPr>
          <p:cNvPr id="9" name="Прямая соединительная линия 8"/>
          <p:cNvCxnSpPr>
            <a:stCxn id="4" idx="0"/>
            <a:endCxn id="52" idx="3"/>
          </p:cNvCxnSpPr>
          <p:nvPr/>
        </p:nvCxnSpPr>
        <p:spPr>
          <a:xfrm flipV="1">
            <a:off x="5168944" y="3463344"/>
            <a:ext cx="1354370" cy="1914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52" idx="5"/>
            <a:endCxn id="50" idx="0"/>
          </p:cNvCxnSpPr>
          <p:nvPr/>
        </p:nvCxnSpPr>
        <p:spPr>
          <a:xfrm>
            <a:off x="7156580" y="3463344"/>
            <a:ext cx="106540" cy="1914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53" idx="5"/>
          </p:cNvCxnSpPr>
          <p:nvPr/>
        </p:nvCxnSpPr>
        <p:spPr>
          <a:xfrm>
            <a:off x="9078161" y="1826753"/>
            <a:ext cx="488778" cy="3550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7183609" y="1780712"/>
            <a:ext cx="1204084" cy="111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14059" y="20632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79924" y="34180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03179" y="3970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78131" y="4235968"/>
            <a:ext cx="22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50" name="Овал 49"/>
          <p:cNvSpPr/>
          <p:nvPr/>
        </p:nvSpPr>
        <p:spPr>
          <a:xfrm>
            <a:off x="6815334" y="5377710"/>
            <a:ext cx="895572" cy="810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 1</a:t>
            </a:r>
          </a:p>
        </p:txBody>
      </p:sp>
      <p:sp>
        <p:nvSpPr>
          <p:cNvPr id="51" name="Овал 50"/>
          <p:cNvSpPr/>
          <p:nvPr/>
        </p:nvSpPr>
        <p:spPr>
          <a:xfrm>
            <a:off x="9119153" y="5361895"/>
            <a:ext cx="895572" cy="810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</a:t>
            </a:r>
            <a:r>
              <a:rPr lang="en-US" dirty="0"/>
              <a:t> </a:t>
            </a:r>
            <a:r>
              <a:rPr lang="ru-RU" dirty="0"/>
              <a:t>2</a:t>
            </a:r>
          </a:p>
        </p:txBody>
      </p:sp>
      <p:sp>
        <p:nvSpPr>
          <p:cNvPr id="52" name="Овал 51"/>
          <p:cNvSpPr/>
          <p:nvPr/>
        </p:nvSpPr>
        <p:spPr>
          <a:xfrm>
            <a:off x="6392161" y="2771116"/>
            <a:ext cx="895572" cy="810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53" name="Овал 52"/>
          <p:cNvSpPr/>
          <p:nvPr/>
        </p:nvSpPr>
        <p:spPr>
          <a:xfrm>
            <a:off x="8313742" y="1134525"/>
            <a:ext cx="895572" cy="810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66568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/>
              <a:t>Код каждой буквы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/>
              <a:t>Буква «Ш» - 00;</a:t>
            </a:r>
          </a:p>
          <a:p>
            <a:r>
              <a:rPr lang="ru-RU" sz="3200" dirty="0"/>
              <a:t>Буква «А» -  1;</a:t>
            </a:r>
          </a:p>
          <a:p>
            <a:r>
              <a:rPr lang="ru-RU" sz="3200" dirty="0"/>
              <a:t>Буква «Л» - 01;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5321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Код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Таким образом, наше слово кодируется как – «00101100»</a:t>
            </a:r>
          </a:p>
        </p:txBody>
      </p:sp>
    </p:spTree>
    <p:extLst>
      <p:ext uri="{BB962C8B-B14F-4D97-AF65-F5344CB8AC3E}">
        <p14:creationId xmlns:p14="http://schemas.microsoft.com/office/powerpoint/2010/main" val="4106161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20F265-698D-4FA2-A581-80BC9AFEB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681" y="1467036"/>
            <a:ext cx="3498979" cy="907625"/>
          </a:xfrm>
        </p:spPr>
        <p:txBody>
          <a:bodyPr>
            <a:normAutofit fontScale="90000"/>
          </a:bodyPr>
          <a:lstStyle/>
          <a:p>
            <a:r>
              <a:rPr lang="ru-RU" dirty="0"/>
              <a:t>Наши команды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2C36A5-1BBC-4EE4-91B8-B84CFC5FC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222" y="2355520"/>
            <a:ext cx="6281873" cy="3054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tm {0180</a:t>
            </a:r>
          </a:p>
          <a:p>
            <a:pPr marL="0" indent="0">
              <a:buNone/>
            </a:pPr>
            <a:r>
              <a:rPr lang="en-US" sz="4000" dirty="0"/>
              <a:t>tm A</a:t>
            </a:r>
          </a:p>
          <a:p>
            <a:pPr marL="0" indent="0">
              <a:buNone/>
            </a:pPr>
            <a:r>
              <a:rPr lang="en-US" sz="4000" dirty="0"/>
              <a:t>tm 13</a:t>
            </a:r>
          </a:p>
          <a:p>
            <a:pPr marL="0" indent="0">
              <a:buNone/>
            </a:pPr>
            <a:endParaRPr lang="ru-RU" sz="4000" dirty="0"/>
          </a:p>
        </p:txBody>
      </p:sp>
      <p:pic>
        <p:nvPicPr>
          <p:cNvPr id="4098" name="Picture 2" descr="https://pp.userapi.com/c849028/v849028290/1e0459/k80EY0IdkiQ.jpg">
            <a:extLst>
              <a:ext uri="{FF2B5EF4-FFF2-40B4-BE49-F238E27FC236}">
                <a16:creationId xmlns:a16="http://schemas.microsoft.com/office/drawing/2014/main" id="{18594DFC-D0FA-45C5-A033-D6BFEE4C7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935" y="1257301"/>
            <a:ext cx="5789843" cy="418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62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Наш архиватор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62743" y="803186"/>
            <a:ext cx="7193280" cy="1451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Размер файла до сжатия 46кб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7031A1-96AC-46CB-863A-502CB529FC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52"/>
          <a:stretch/>
        </p:blipFill>
        <p:spPr>
          <a:xfrm>
            <a:off x="4499761" y="1897064"/>
            <a:ext cx="7391556" cy="391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80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DEC367-F754-4A6D-9EE7-8918C81F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Наш архиватор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3C87DD-1A62-45B2-BBBD-58C348AF2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9761" y="803186"/>
            <a:ext cx="7391556" cy="154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Размер файла после сжатия 26кб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328FAF4-4409-42C9-B1FA-7F925CBF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66"/>
          <a:stretch/>
        </p:blipFill>
        <p:spPr>
          <a:xfrm>
            <a:off x="4496129" y="1897063"/>
            <a:ext cx="7391556" cy="390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417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33F2C7-1647-43CF-B847-FAACF39F2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Проблемы, которые мы встретили</a:t>
            </a:r>
          </a:p>
        </p:txBody>
      </p:sp>
      <p:pic>
        <p:nvPicPr>
          <p:cNvPr id="3074" name="Picture 2" descr="https://pp.userapi.com/c848616/v848616508/1de665/ueLZdE47-YA.jpg">
            <a:extLst>
              <a:ext uri="{FF2B5EF4-FFF2-40B4-BE49-F238E27FC236}">
                <a16:creationId xmlns:a16="http://schemas.microsoft.com/office/drawing/2014/main" id="{77E8F2BC-C22A-4A4C-A6D1-EB2CD7E89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904" y="2950900"/>
            <a:ext cx="4106296" cy="111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pp.userapi.com/c848616/v848616508/1de65e/FoutAY49tmQ.jpg">
            <a:extLst>
              <a:ext uri="{FF2B5EF4-FFF2-40B4-BE49-F238E27FC236}">
                <a16:creationId xmlns:a16="http://schemas.microsoft.com/office/drawing/2014/main" id="{B248DAE8-B298-46DC-AF40-AD46822D1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883" y="2476499"/>
            <a:ext cx="557212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pp.userapi.com/c849028/v849028290/1e046a/tZZgpHDdw8c.jpg">
            <a:extLst>
              <a:ext uri="{FF2B5EF4-FFF2-40B4-BE49-F238E27FC236}">
                <a16:creationId xmlns:a16="http://schemas.microsoft.com/office/drawing/2014/main" id="{93859EC4-8E63-4BB7-B3C8-0CBD60B6E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904" y="4038601"/>
            <a:ext cx="5571104" cy="130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531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EED1A1-F655-4ECD-A630-517F4AF69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Ваши вопросы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44B72B-EA2F-4C77-9423-58FDEA74C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130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2101080"/>
          </a:xfrm>
        </p:spPr>
        <p:txBody>
          <a:bodyPr>
            <a:normAutofit/>
          </a:bodyPr>
          <a:lstStyle/>
          <a:p>
            <a:r>
              <a:rPr lang="ru-RU" sz="72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80154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Цели мастерской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18447" y="803185"/>
            <a:ext cx="6281873" cy="1680523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ru-RU" sz="3200" dirty="0"/>
              <a:t>Обучение языку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endParaRPr lang="ru-RU" sz="3200" dirty="0"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ru-RU" sz="3200" dirty="0">
                <a:cs typeface="Times New Roman" panose="02020603050405020304" pitchFamily="18" charset="0"/>
              </a:rPr>
              <a:t>Создание архиватора</a:t>
            </a:r>
          </a:p>
        </p:txBody>
      </p:sp>
      <p:pic>
        <p:nvPicPr>
          <p:cNvPr id="1026" name="Picture 2" descr="ÐÐ°ÑÑÐ¸Ð½ÐºÐ¸ Ð¿Ð¾ Ð·Ð°Ð¿ÑÐ¾ÑÑ ÑÐ¸ ÑÐ·ÑÐº Ð¿ÑÐ¾Ð³ÑÐ°Ð¼Ð¼Ð¸ÑÐ¾Ð²Ð°Ð½Ð¸Ñ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3" r="6709"/>
          <a:stretch/>
        </p:blipFill>
        <p:spPr bwMode="auto">
          <a:xfrm>
            <a:off x="5585255" y="2977980"/>
            <a:ext cx="4077730" cy="260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227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Наши начальные знания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73535" y="-1272746"/>
            <a:ext cx="6281873" cy="5248622"/>
          </a:xfrm>
        </p:spPr>
        <p:txBody>
          <a:bodyPr>
            <a:normAutofit/>
          </a:bodyPr>
          <a:lstStyle/>
          <a:p>
            <a:r>
              <a:rPr lang="ru-RU" sz="2800" dirty="0"/>
              <a:t>До этого мы сталкивались только  с языками </a:t>
            </a:r>
            <a:r>
              <a:rPr lang="en-US" sz="2800" dirty="0"/>
              <a:t>python, scratch, logo</a:t>
            </a:r>
            <a:r>
              <a:rPr lang="ru-RU" sz="2800" dirty="0"/>
              <a:t>.</a:t>
            </a:r>
          </a:p>
        </p:txBody>
      </p:sp>
      <p:sp>
        <p:nvSpPr>
          <p:cNvPr id="4" name="AutoShape 8" descr="ÐÐ°ÑÑÐ¸Ð½ÐºÐ¸ Ð¿Ð¾ Ð·Ð°Ð¿ÑÐ¾ÑÑ scratch"/>
          <p:cNvSpPr>
            <a:spLocks noChangeAspect="1" noChangeArrowheads="1"/>
          </p:cNvSpPr>
          <p:nvPr/>
        </p:nvSpPr>
        <p:spPr bwMode="auto">
          <a:xfrm>
            <a:off x="155574" y="-144463"/>
            <a:ext cx="5049369" cy="504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60" name="Picture 12" descr="ÐÐ°ÑÑÐ¸Ð½ÐºÐ¸ Ð¿Ð¾ Ð·Ð°Ð¿ÑÐ¾ÑÑ scrat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403" y="2468483"/>
            <a:ext cx="2057400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247" y="2414763"/>
            <a:ext cx="2326766" cy="2326766"/>
          </a:xfrm>
          <a:prstGeom prst="rect">
            <a:avLst/>
          </a:prstGeom>
        </p:spPr>
      </p:pic>
      <p:pic>
        <p:nvPicPr>
          <p:cNvPr id="2066" name="Picture 18" descr="ÐÐ°ÑÑÐ¸Ð½ÐºÐ¸ Ð¿Ð¾ Ð·Ð°Ð¿ÑÐ¾ÑÑ Ð¿Ð¸ÑÐ¾Ð½ Ð¿Ð½Ð³ ÑÐ·ÑÐº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661" y="2468483"/>
            <a:ext cx="2392605" cy="239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22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Обучение в мастерской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За время обучения в мастерской мы научились делать такие вещи как: цикл, ветвления, переменные, функция, рекурсия, указатели, массивы, списки, деревья, работа с файлами в языке </a:t>
            </a:r>
            <a:r>
              <a:rPr lang="en-US" sz="2800" dirty="0"/>
              <a:t>C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2062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Ну, а теперь, пару слов о нашем проекте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15987" y="882127"/>
            <a:ext cx="6281873" cy="2935595"/>
          </a:xfrm>
        </p:spPr>
        <p:txBody>
          <a:bodyPr>
            <a:noAutofit/>
          </a:bodyPr>
          <a:lstStyle/>
          <a:p>
            <a:r>
              <a:rPr lang="ru-RU" sz="2800" dirty="0"/>
              <a:t>Наш проект – это архиватор по алгоритму Хаффмана. Вообще, архиватор – это программа для сжатия файлов.</a:t>
            </a:r>
            <a:endParaRPr lang="ru-RU" sz="2000" dirty="0"/>
          </a:p>
        </p:txBody>
      </p:sp>
      <p:pic>
        <p:nvPicPr>
          <p:cNvPr id="3074" name="Picture 2" descr="ÐÐ°ÑÑÐ¸Ð½ÐºÐ¸ Ð¿Ð¾ Ð·Ð°Ð¿ÑÐ¾ÑÑ Ð°ÑÑÐ¸Ð²Ð°ÑÐ¾Ñ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459" y="3817722"/>
            <a:ext cx="3440927" cy="217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8454895" y="5682578"/>
            <a:ext cx="1122491" cy="3143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343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44216" y="2074731"/>
            <a:ext cx="5490224" cy="2472556"/>
          </a:xfrm>
        </p:spPr>
        <p:txBody>
          <a:bodyPr>
            <a:normAutofit/>
          </a:bodyPr>
          <a:lstStyle/>
          <a:p>
            <a:r>
              <a:rPr lang="ru-RU" sz="6000" dirty="0"/>
              <a:t>Алгоритм Хаффмана</a:t>
            </a:r>
          </a:p>
        </p:txBody>
      </p:sp>
    </p:spTree>
    <p:extLst>
      <p:ext uri="{BB962C8B-B14F-4D97-AF65-F5344CB8AC3E}">
        <p14:creationId xmlns:p14="http://schemas.microsoft.com/office/powerpoint/2010/main" val="330467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204" y="2401452"/>
            <a:ext cx="3501197" cy="1911055"/>
          </a:xfrm>
        </p:spPr>
        <p:txBody>
          <a:bodyPr/>
          <a:lstStyle/>
          <a:p>
            <a:r>
              <a:rPr lang="ru-RU" sz="6000" dirty="0"/>
              <a:t>Подсчёт частот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63931" y="370323"/>
            <a:ext cx="6275035" cy="2570586"/>
          </a:xfrm>
        </p:spPr>
        <p:txBody>
          <a:bodyPr/>
          <a:lstStyle/>
          <a:p>
            <a:r>
              <a:rPr lang="ru-RU" sz="2400" dirty="0"/>
              <a:t>Для примера возьмём слово </a:t>
            </a:r>
            <a:r>
              <a:rPr lang="en-US" sz="2400" dirty="0"/>
              <a:t>“</a:t>
            </a:r>
            <a:r>
              <a:rPr lang="ru-RU" sz="2400" dirty="0"/>
              <a:t>шалаш</a:t>
            </a:r>
            <a:r>
              <a:rPr lang="en-US" sz="2400" dirty="0"/>
              <a:t>”</a:t>
            </a:r>
            <a:endParaRPr lang="ru-RU" sz="2400" dirty="0"/>
          </a:p>
          <a:p>
            <a:endParaRPr lang="ru-RU" dirty="0"/>
          </a:p>
        </p:txBody>
      </p:sp>
      <p:graphicFrame>
        <p:nvGraphicFramePr>
          <p:cNvPr id="5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6866315"/>
              </p:ext>
            </p:extLst>
          </p:nvPr>
        </p:nvGraphicFramePr>
        <p:xfrm>
          <a:off x="5424616" y="2255424"/>
          <a:ext cx="6153666" cy="423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6833">
                  <a:extLst>
                    <a:ext uri="{9D8B030D-6E8A-4147-A177-3AD203B41FA5}">
                      <a16:colId xmlns:a16="http://schemas.microsoft.com/office/drawing/2014/main" val="3867977918"/>
                    </a:ext>
                  </a:extLst>
                </a:gridCol>
                <a:gridCol w="3076833">
                  <a:extLst>
                    <a:ext uri="{9D8B030D-6E8A-4147-A177-3AD203B41FA5}">
                      <a16:colId xmlns:a16="http://schemas.microsoft.com/office/drawing/2014/main" val="1002554964"/>
                    </a:ext>
                  </a:extLst>
                </a:gridCol>
              </a:tblGrid>
              <a:tr h="1057968">
                <a:tc>
                  <a:txBody>
                    <a:bodyPr/>
                    <a:lstStyle/>
                    <a:p>
                      <a:r>
                        <a:rPr lang="ru-RU" sz="2800" dirty="0"/>
                        <a:t>Буква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Частота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663379"/>
                  </a:ext>
                </a:extLst>
              </a:tr>
              <a:tr h="1057968">
                <a:tc>
                  <a:txBody>
                    <a:bodyPr/>
                    <a:lstStyle/>
                    <a:p>
                      <a:r>
                        <a:rPr lang="ru-RU" sz="2800" dirty="0"/>
                        <a:t>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593975"/>
                  </a:ext>
                </a:extLst>
              </a:tr>
              <a:tr h="1057968">
                <a:tc>
                  <a:txBody>
                    <a:bodyPr/>
                    <a:lstStyle/>
                    <a:p>
                      <a:r>
                        <a:rPr lang="ru-RU" sz="2800" dirty="0"/>
                        <a:t>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79875"/>
                  </a:ext>
                </a:extLst>
              </a:tr>
              <a:tr h="1057968">
                <a:tc>
                  <a:txBody>
                    <a:bodyPr/>
                    <a:lstStyle/>
                    <a:p>
                      <a:r>
                        <a:rPr lang="ru-RU" sz="2800" dirty="0"/>
                        <a:t>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400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74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7831" y="2948926"/>
            <a:ext cx="3501197" cy="1223298"/>
          </a:xfrm>
        </p:spPr>
        <p:txBody>
          <a:bodyPr/>
          <a:lstStyle/>
          <a:p>
            <a:r>
              <a:rPr lang="ru-RU" sz="6000" dirty="0"/>
              <a:t>Создание дерева</a:t>
            </a:r>
          </a:p>
        </p:txBody>
      </p:sp>
      <p:sp>
        <p:nvSpPr>
          <p:cNvPr id="7" name="Овал 6"/>
          <p:cNvSpPr/>
          <p:nvPr/>
        </p:nvSpPr>
        <p:spPr>
          <a:xfrm>
            <a:off x="4721158" y="5377710"/>
            <a:ext cx="895572" cy="810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ш</a:t>
            </a:r>
            <a:r>
              <a:rPr lang="en-US" dirty="0"/>
              <a:t> </a:t>
            </a:r>
            <a:r>
              <a:rPr lang="ru-RU" dirty="0"/>
              <a:t>2</a:t>
            </a:r>
          </a:p>
        </p:txBody>
      </p:sp>
      <p:sp>
        <p:nvSpPr>
          <p:cNvPr id="8" name="Овал 7"/>
          <p:cNvSpPr/>
          <p:nvPr/>
        </p:nvSpPr>
        <p:spPr>
          <a:xfrm>
            <a:off x="6815334" y="5377710"/>
            <a:ext cx="895572" cy="810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 1</a:t>
            </a:r>
          </a:p>
        </p:txBody>
      </p:sp>
      <p:sp>
        <p:nvSpPr>
          <p:cNvPr id="9" name="Овал 8"/>
          <p:cNvSpPr/>
          <p:nvPr/>
        </p:nvSpPr>
        <p:spPr>
          <a:xfrm>
            <a:off x="9119153" y="5361895"/>
            <a:ext cx="895572" cy="810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</a:t>
            </a:r>
            <a:r>
              <a:rPr lang="en-US" dirty="0"/>
              <a:t> </a:t>
            </a:r>
            <a:r>
              <a:rPr lang="ru-RU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9459" y="749300"/>
            <a:ext cx="57920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Это частоты встречаемости букв в тексте</a:t>
            </a:r>
            <a:r>
              <a:rPr lang="ru-RU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74414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7831" y="2948926"/>
            <a:ext cx="3501197" cy="1223298"/>
          </a:xfrm>
        </p:spPr>
        <p:txBody>
          <a:bodyPr/>
          <a:lstStyle/>
          <a:p>
            <a:r>
              <a:rPr lang="ru-RU" sz="6000" dirty="0"/>
              <a:t>Создание дерева</a:t>
            </a:r>
          </a:p>
        </p:txBody>
      </p:sp>
      <p:sp>
        <p:nvSpPr>
          <p:cNvPr id="7" name="Овал 6"/>
          <p:cNvSpPr/>
          <p:nvPr/>
        </p:nvSpPr>
        <p:spPr>
          <a:xfrm>
            <a:off x="4721158" y="5377710"/>
            <a:ext cx="895572" cy="810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ш</a:t>
            </a:r>
            <a:r>
              <a:rPr lang="en-US" dirty="0"/>
              <a:t> </a:t>
            </a:r>
            <a:r>
              <a:rPr lang="ru-RU" dirty="0"/>
              <a:t>2</a:t>
            </a:r>
          </a:p>
        </p:txBody>
      </p:sp>
      <p:sp>
        <p:nvSpPr>
          <p:cNvPr id="8" name="Овал 7"/>
          <p:cNvSpPr/>
          <p:nvPr/>
        </p:nvSpPr>
        <p:spPr>
          <a:xfrm>
            <a:off x="6815334" y="5377710"/>
            <a:ext cx="895572" cy="810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 1</a:t>
            </a:r>
          </a:p>
        </p:txBody>
      </p:sp>
      <p:sp>
        <p:nvSpPr>
          <p:cNvPr id="9" name="Овал 8"/>
          <p:cNvSpPr/>
          <p:nvPr/>
        </p:nvSpPr>
        <p:spPr>
          <a:xfrm>
            <a:off x="9119153" y="5361895"/>
            <a:ext cx="895572" cy="810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</a:t>
            </a:r>
            <a:r>
              <a:rPr lang="en-US" dirty="0"/>
              <a:t> </a:t>
            </a:r>
            <a:r>
              <a:rPr lang="ru-RU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76019" y="269277"/>
            <a:ext cx="55042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Теперь складываем самые маленькие значения и образуем ветку дерева. Нумеруем левую ветку 0, а правую 1</a:t>
            </a:r>
          </a:p>
        </p:txBody>
      </p:sp>
      <p:sp>
        <p:nvSpPr>
          <p:cNvPr id="11" name="Овал 10"/>
          <p:cNvSpPr/>
          <p:nvPr/>
        </p:nvSpPr>
        <p:spPr>
          <a:xfrm>
            <a:off x="4721158" y="5377710"/>
            <a:ext cx="895572" cy="810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ш</a:t>
            </a:r>
            <a:r>
              <a:rPr lang="en-US" dirty="0"/>
              <a:t> </a:t>
            </a:r>
            <a:r>
              <a:rPr lang="ru-RU" dirty="0"/>
              <a:t>2</a:t>
            </a:r>
          </a:p>
        </p:txBody>
      </p:sp>
      <p:cxnSp>
        <p:nvCxnSpPr>
          <p:cNvPr id="12" name="Прямая соединительная линия 11"/>
          <p:cNvCxnSpPr>
            <a:stCxn id="11" idx="0"/>
            <a:endCxn id="17" idx="3"/>
          </p:cNvCxnSpPr>
          <p:nvPr/>
        </p:nvCxnSpPr>
        <p:spPr>
          <a:xfrm flipV="1">
            <a:off x="5168944" y="3463344"/>
            <a:ext cx="1354370" cy="1914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17" idx="5"/>
            <a:endCxn id="16" idx="0"/>
          </p:cNvCxnSpPr>
          <p:nvPr/>
        </p:nvCxnSpPr>
        <p:spPr>
          <a:xfrm>
            <a:off x="7156580" y="3463344"/>
            <a:ext cx="106540" cy="1914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03179" y="3970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78131" y="4235968"/>
            <a:ext cx="22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6" name="Овал 15"/>
          <p:cNvSpPr/>
          <p:nvPr/>
        </p:nvSpPr>
        <p:spPr>
          <a:xfrm>
            <a:off x="6815334" y="5377710"/>
            <a:ext cx="895572" cy="810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 1</a:t>
            </a:r>
          </a:p>
        </p:txBody>
      </p:sp>
      <p:sp>
        <p:nvSpPr>
          <p:cNvPr id="17" name="Овал 16"/>
          <p:cNvSpPr/>
          <p:nvPr/>
        </p:nvSpPr>
        <p:spPr>
          <a:xfrm>
            <a:off x="6392161" y="2771116"/>
            <a:ext cx="895572" cy="810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0105030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TM16401371[[fn=Атлас]]</Template>
  <TotalTime>379</TotalTime>
  <Words>269</Words>
  <Application>Microsoft Office PowerPoint</Application>
  <PresentationFormat>Широкоэкранный</PresentationFormat>
  <Paragraphs>66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 Light</vt:lpstr>
      <vt:lpstr>Rockwell</vt:lpstr>
      <vt:lpstr>Times New Roman</vt:lpstr>
      <vt:lpstr>Wingdings</vt:lpstr>
      <vt:lpstr>Atlas</vt:lpstr>
      <vt:lpstr>Создание архиватора по алгоритму Хаффмана</vt:lpstr>
      <vt:lpstr>Цели мастерской</vt:lpstr>
      <vt:lpstr>Наши начальные знания</vt:lpstr>
      <vt:lpstr>Обучение в мастерской</vt:lpstr>
      <vt:lpstr>Ну, а теперь, пару слов о нашем проекте</vt:lpstr>
      <vt:lpstr>Алгоритм Хаффмана</vt:lpstr>
      <vt:lpstr>Подсчёт частот</vt:lpstr>
      <vt:lpstr>Создание дерева</vt:lpstr>
      <vt:lpstr>Создание дерева</vt:lpstr>
      <vt:lpstr>Дерево</vt:lpstr>
      <vt:lpstr>Код каждой буквы</vt:lpstr>
      <vt:lpstr>Код текста</vt:lpstr>
      <vt:lpstr>Наши команды </vt:lpstr>
      <vt:lpstr>Наш архиватор</vt:lpstr>
      <vt:lpstr>Наш архиватор</vt:lpstr>
      <vt:lpstr>Проблемы, которые мы встретили</vt:lpstr>
      <vt:lpstr>Ваши вопросы</vt:lpstr>
      <vt:lpstr>Спасибо за внимание!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архиватора по алгоритму Хаффмана</dc:title>
  <dc:creator>vika</dc:creator>
  <cp:lastModifiedBy>Андрей Чернов</cp:lastModifiedBy>
  <cp:revision>30</cp:revision>
  <dcterms:created xsi:type="dcterms:W3CDTF">2019-07-13T02:17:05Z</dcterms:created>
  <dcterms:modified xsi:type="dcterms:W3CDTF">2019-07-13T10:20:56Z</dcterms:modified>
</cp:coreProperties>
</file>