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98" r:id="rId3"/>
    <p:sldId id="300" r:id="rId4"/>
    <p:sldId id="297" r:id="rId5"/>
    <p:sldId id="303" r:id="rId6"/>
    <p:sldId id="299" r:id="rId7"/>
    <p:sldId id="305" r:id="rId8"/>
    <p:sldId id="306" r:id="rId9"/>
    <p:sldId id="296" r:id="rId10"/>
    <p:sldId id="310" r:id="rId11"/>
    <p:sldId id="307" r:id="rId12"/>
    <p:sldId id="309" r:id="rId13"/>
    <p:sldId id="311" r:id="rId14"/>
    <p:sldId id="314" r:id="rId15"/>
    <p:sldId id="312" r:id="rId16"/>
    <p:sldId id="313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42D"/>
    <a:srgbClr val="B4CEA8"/>
    <a:srgbClr val="DCDC8B"/>
    <a:srgbClr val="C586C0"/>
    <a:srgbClr val="339966"/>
    <a:srgbClr val="00CC66"/>
    <a:srgbClr val="1E1E1E"/>
    <a:srgbClr val="B52311"/>
    <a:srgbClr val="9ADCFE"/>
    <a:srgbClr val="4B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0F34-D002-4A9F-8480-C5AAEAA3D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7FEF-A7AF-4FD0-B190-8A9B949F9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A8EE-69C7-4B09-8F4A-E6177A22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FC291-AAE5-4A52-8B32-E6C7AA89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85DCA-F2A2-4E21-A8EF-888C0D09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79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11FF-1CB4-4957-8F66-A7576CFB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5FF69-B015-4C16-9695-13627A453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8412-AE99-4A13-8818-2D666BD1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AB6F-2C2A-4CA7-8D08-5063148F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BE48-ECA5-44BC-832D-09823DB1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55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3901C-E7D8-4C9E-BFC5-26E5D0BA1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24630-D35B-4DFD-88E5-4B6BC7256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7AC3-0793-455E-BC31-738F7DFF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FF29A-E3EB-4090-8F72-F37D8D07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000F-8C45-499D-A00D-409C8C2D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52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611F-3BBE-4FDB-8DDE-7B6676CB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1711-B77A-4A50-9390-DF4F1484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9C89-3B27-4A04-A126-95F1D0DB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E4813-6E33-49D4-9AF6-CA9EB449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7D6B-9172-457A-9E16-3B3E55ED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8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F2B9-5766-421C-8BD7-41AAFEC3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9C865-AB55-42EE-B02B-13801818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ACD86-8188-4A65-865D-B9D20C2C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8B5E-2C72-4DCF-8FC5-C59F9736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EE3B-6F89-4C5D-A51F-2281964F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30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EC3B-EB78-4825-B32D-F4754C6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80F2-4C02-4930-803A-C497242C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496F8-EF85-4C22-9CEB-9EAE99CC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33058-1AFF-4717-8209-81719C19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5CE5A-1DEA-4F78-97D1-7DD8D222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A406-6095-4136-B478-83A5A7E7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6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77CC-9707-4547-A833-A548A355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71C1-48A9-4DEC-9EB0-7B44A54C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93AEF-D8B0-415A-9627-2A781F98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31FF-BF40-4BF8-99F5-134BFAF20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1AD9F-8AD3-40C6-8877-0D0AB5E89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ABCB8-E6C8-4402-9BEC-29443CAC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FD55D-7849-4689-B90F-335ED3CA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2C503-6BD7-4693-93B0-60EBDA57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21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AA8E-11EA-4519-9974-9E2CFC2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B3D80-03E7-4C65-8D9A-3A369811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AA5C9-0FF0-4327-91D3-F3413ADE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16C89-BCCB-4885-9489-D33B173C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25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56F41-50FE-4B26-A49B-A45AA35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E2704-6688-4298-B886-197E317D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0F02B-C891-494A-BD6B-FBE310FD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0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7823-AA83-401B-B816-CF2EB465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03AF-4634-4593-942E-DE0D2DDC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1BDFD-F59A-4E60-A654-7147BF305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8A91-2B14-4E7F-BDD9-E2CE08BF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7FD1-4D96-452D-B473-BF9ABB29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60380-0BAF-4A2F-8732-9ECD1AE7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F151-962F-4E95-A69B-CD79F5D1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C5894-2FCC-48DC-B811-AACCF4E1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E0A8B-9814-41F7-BD25-B4D36E146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B8B6-78CC-4909-9872-AD74E3D1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9E73-300D-43E5-ABBB-790E1FF8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B7750-ECF7-436D-A0F2-2E82F408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38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F1D53-5662-434C-BC20-8375AB5F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2CFAB-48CB-4F3D-B9A4-5326BC98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61CE-4763-406B-BC32-D69B4DC5C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6C1F-6467-465E-BF7A-472BC0F86DE7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30A2-B1F3-415A-83C2-53D0B22AF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974CE-F9F4-40F5-AA05-329830B63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1054-D845-4306-8796-C351FB86C8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57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3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8087-C284-48FB-A34E-D3EBEB64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" y="4815281"/>
            <a:ext cx="6820249" cy="781444"/>
          </a:xfrm>
        </p:spPr>
        <p:txBody>
          <a:bodyPr>
            <a:normAutofit/>
          </a:bodyPr>
          <a:lstStyle/>
          <a:p>
            <a:pPr algn="r"/>
            <a:r>
              <a:rPr lang="en-AU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Datatypes and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62D7B-33C9-49F4-8F8C-A2DCB0F51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6" y="5796794"/>
            <a:ext cx="6820249" cy="998290"/>
          </a:xfrm>
        </p:spPr>
        <p:txBody>
          <a:bodyPr/>
          <a:lstStyle/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Topic: Hardware</a:t>
            </a:r>
          </a:p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Workshop 1.1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03FEB9-CF6A-49E4-8D1F-5E9D1AB3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2F701-B838-4388-B88D-295E961E18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6" y="165219"/>
            <a:ext cx="4008949" cy="25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I/O ports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CBD6268-97C0-4444-B63F-9C6C43FD7BEA}"/>
              </a:ext>
            </a:extLst>
          </p:cNvPr>
          <p:cNvGrpSpPr/>
          <p:nvPr/>
        </p:nvGrpSpPr>
        <p:grpSpPr>
          <a:xfrm>
            <a:off x="675316" y="1704119"/>
            <a:ext cx="6781636" cy="4792076"/>
            <a:chOff x="2346030" y="1396258"/>
            <a:chExt cx="7802544" cy="5513475"/>
          </a:xfrm>
        </p:grpSpPr>
        <p:pic>
          <p:nvPicPr>
            <p:cNvPr id="7170" name="Picture 2" descr="Linux-based controller targets FIRST robotics contests">
              <a:extLst>
                <a:ext uri="{FF2B5EF4-FFF2-40B4-BE49-F238E27FC236}">
                  <a16:creationId xmlns:a16="http://schemas.microsoft.com/office/drawing/2014/main" id="{74E2A490-8CEB-4ACB-89D8-626CDB589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0" y="1396258"/>
              <a:ext cx="4953000" cy="485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EA32F2C4-57F4-4BC3-9A3D-612C6A6C0A8E}"/>
                </a:ext>
              </a:extLst>
            </p:cNvPr>
            <p:cNvSpPr/>
            <p:nvPr/>
          </p:nvSpPr>
          <p:spPr>
            <a:xfrm rot="10800000">
              <a:off x="3528437" y="3120705"/>
              <a:ext cx="335559" cy="2567119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CDB90B-9594-4EF4-A109-A7C5DFE27372}"/>
                </a:ext>
              </a:extLst>
            </p:cNvPr>
            <p:cNvSpPr/>
            <p:nvPr/>
          </p:nvSpPr>
          <p:spPr>
            <a:xfrm>
              <a:off x="3805716" y="1932257"/>
              <a:ext cx="481058" cy="481058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C8342D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3B4FA3-80D4-4EAF-ABF5-3D01DC52AFB7}"/>
                </a:ext>
              </a:extLst>
            </p:cNvPr>
            <p:cNvSpPr txBox="1"/>
            <p:nvPr/>
          </p:nvSpPr>
          <p:spPr>
            <a:xfrm>
              <a:off x="2404311" y="4034932"/>
              <a:ext cx="145968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Digital inputs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51D7B-100E-4907-A747-B4A98CC46BC1}"/>
                </a:ext>
              </a:extLst>
            </p:cNvPr>
            <p:cNvSpPr txBox="1"/>
            <p:nvPr/>
          </p:nvSpPr>
          <p:spPr>
            <a:xfrm>
              <a:off x="2346030" y="1837809"/>
              <a:ext cx="1459686" cy="74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CAN bus connection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8D6882ED-113A-40D8-9C01-4799B1FB5034}"/>
                </a:ext>
              </a:extLst>
            </p:cNvPr>
            <p:cNvSpPr/>
            <p:nvPr/>
          </p:nvSpPr>
          <p:spPr>
            <a:xfrm>
              <a:off x="8404720" y="3120705"/>
              <a:ext cx="335559" cy="2567119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255F45-2F91-409B-90D3-FBFABC7A9BC0}"/>
                </a:ext>
              </a:extLst>
            </p:cNvPr>
            <p:cNvSpPr txBox="1"/>
            <p:nvPr/>
          </p:nvSpPr>
          <p:spPr>
            <a:xfrm>
              <a:off x="8971063" y="4034932"/>
              <a:ext cx="1177511" cy="74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PWM outputs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8AA002A-AB22-48D6-8D86-2565C9BF1A6C}"/>
                </a:ext>
              </a:extLst>
            </p:cNvPr>
            <p:cNvSpPr/>
            <p:nvPr/>
          </p:nvSpPr>
          <p:spPr>
            <a:xfrm>
              <a:off x="6096000" y="5461742"/>
              <a:ext cx="1152088" cy="603498"/>
            </a:xfrm>
            <a:prstGeom prst="roundRect">
              <a:avLst/>
            </a:prstGeom>
            <a:noFill/>
            <a:ln w="38100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0EAF84-82D8-4621-AE38-85B4285FFB46}"/>
                </a:ext>
              </a:extLst>
            </p:cNvPr>
            <p:cNvSpPr txBox="1"/>
            <p:nvPr/>
          </p:nvSpPr>
          <p:spPr>
            <a:xfrm>
              <a:off x="6192826" y="6166103"/>
              <a:ext cx="1045610" cy="74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Analog inputs</a:t>
              </a:r>
            </a:p>
          </p:txBody>
        </p:sp>
      </p:grpSp>
      <p:pic>
        <p:nvPicPr>
          <p:cNvPr id="7174" name="Picture 6" descr="Pneumatic Control Module - VEX Robotics">
            <a:extLst>
              <a:ext uri="{FF2B5EF4-FFF2-40B4-BE49-F238E27FC236}">
                <a16:creationId xmlns:a16="http://schemas.microsoft.com/office/drawing/2014/main" id="{2032C7A8-436A-491F-A47F-E0894007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76" y="2801109"/>
            <a:ext cx="2985862" cy="298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D960E48-BA67-4B0D-B57C-349632887345}"/>
              </a:ext>
            </a:extLst>
          </p:cNvPr>
          <p:cNvSpPr txBox="1"/>
          <p:nvPr/>
        </p:nvSpPr>
        <p:spPr>
          <a:xfrm>
            <a:off x="3300280" y="1379622"/>
            <a:ext cx="126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/>
              <a:t>roboRIO</a:t>
            </a:r>
            <a:endParaRPr lang="en-AU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95921C-E013-4126-9512-70DED2E09932}"/>
              </a:ext>
            </a:extLst>
          </p:cNvPr>
          <p:cNvSpPr txBox="1"/>
          <p:nvPr/>
        </p:nvSpPr>
        <p:spPr>
          <a:xfrm>
            <a:off x="7530133" y="1379621"/>
            <a:ext cx="3714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Pneumatics Control Module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F18D28A-E8C4-4394-972C-86672F8C9E6B}"/>
              </a:ext>
            </a:extLst>
          </p:cNvPr>
          <p:cNvSpPr/>
          <p:nvPr/>
        </p:nvSpPr>
        <p:spPr>
          <a:xfrm rot="18054671">
            <a:off x="9702830" y="3057930"/>
            <a:ext cx="326352" cy="851137"/>
          </a:xfrm>
          <a:prstGeom prst="rightBrace">
            <a:avLst>
              <a:gd name="adj1" fmla="val 49359"/>
              <a:gd name="adj2" fmla="val 50000"/>
            </a:avLst>
          </a:prstGeom>
          <a:ln w="38100">
            <a:solidFill>
              <a:srgbClr val="C83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9389EC17-D2F6-40F0-943B-1AD9065442B9}"/>
              </a:ext>
            </a:extLst>
          </p:cNvPr>
          <p:cNvSpPr/>
          <p:nvPr/>
        </p:nvSpPr>
        <p:spPr>
          <a:xfrm rot="18054671">
            <a:off x="9092507" y="2885247"/>
            <a:ext cx="326352" cy="490904"/>
          </a:xfrm>
          <a:prstGeom prst="rightBrace">
            <a:avLst>
              <a:gd name="adj1" fmla="val 49359"/>
              <a:gd name="adj2" fmla="val 50000"/>
            </a:avLst>
          </a:prstGeom>
          <a:ln w="38100">
            <a:solidFill>
              <a:srgbClr val="C83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F7FCDD-408D-4209-8AB1-23DC34164250}"/>
              </a:ext>
            </a:extLst>
          </p:cNvPr>
          <p:cNvSpPr txBox="1"/>
          <p:nvPr/>
        </p:nvSpPr>
        <p:spPr>
          <a:xfrm>
            <a:off x="9403692" y="2503574"/>
            <a:ext cx="211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CAN bus connection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D83FF0-F2D3-4A0C-904E-EF24AA48AB2E}"/>
              </a:ext>
            </a:extLst>
          </p:cNvPr>
          <p:cNvSpPr txBox="1"/>
          <p:nvPr/>
        </p:nvSpPr>
        <p:spPr>
          <a:xfrm>
            <a:off x="10072382" y="2901746"/>
            <a:ext cx="102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Solenoid outputs</a:t>
            </a:r>
          </a:p>
        </p:txBody>
      </p:sp>
    </p:spTree>
    <p:extLst>
      <p:ext uri="{BB962C8B-B14F-4D97-AF65-F5344CB8AC3E}">
        <p14:creationId xmlns:p14="http://schemas.microsoft.com/office/powerpoint/2010/main" val="16946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765AB4D-44AC-4B0E-BC10-FE2AC81F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Uses the </a:t>
            </a:r>
            <a:r>
              <a:rPr lang="en-AU" dirty="0" err="1"/>
              <a:t>TalonFX</a:t>
            </a:r>
            <a:r>
              <a:rPr lang="en-AU" dirty="0"/>
              <a:t> type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Is controlled via the CAN bus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Has an ID assigned via the CTRE Phoenix Tuner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Can be told to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Move at a set percentage of power output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Move at a set velocity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Follow another motor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Gives access to how fast/far it has moved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Falcon 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4100" name="Picture 4" descr="Falcon 500 - AndyMark Inc">
            <a:extLst>
              <a:ext uri="{FF2B5EF4-FFF2-40B4-BE49-F238E27FC236}">
                <a16:creationId xmlns:a16="http://schemas.microsoft.com/office/drawing/2014/main" id="{5397CEAA-C066-4277-AB3B-579C81C0C9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2126456"/>
            <a:ext cx="3641725" cy="364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61EA42-C1C9-4F35-AF1E-E3EC08F89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12" y="5301842"/>
            <a:ext cx="5000643" cy="8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1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765AB4D-44AC-4B0E-BC10-FE2AC81F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Uses the </a:t>
            </a:r>
            <a:r>
              <a:rPr lang="en-AU" dirty="0" err="1"/>
              <a:t>TalonSRX</a:t>
            </a:r>
            <a:r>
              <a:rPr lang="en-AU" dirty="0"/>
              <a:t> type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Is controlled via the CAN bus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Has an ID assigned via the CTRE Phoenix Tuner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Can do what a Talon FX can, but needs a motor and encoder attached separately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Can also be plugged into PWM ports on the </a:t>
            </a:r>
            <a:r>
              <a:rPr lang="en-AU" dirty="0" err="1"/>
              <a:t>roboRIO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Talon SRX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6146" name="Picture 2" descr="Talon SRX Speed Controller - AndyMark Inc">
            <a:extLst>
              <a:ext uri="{FF2B5EF4-FFF2-40B4-BE49-F238E27FC236}">
                <a16:creationId xmlns:a16="http://schemas.microsoft.com/office/drawing/2014/main" id="{B699709C-1B2A-421B-8CD4-D57539A4CA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2126456"/>
            <a:ext cx="3641725" cy="364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7944E-2FB8-42AC-9493-3021CF45E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12" y="4763787"/>
            <a:ext cx="5000643" cy="14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5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765AB4D-44AC-4B0E-BC10-FE2AC81F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Uses the </a:t>
            </a:r>
            <a:r>
              <a:rPr lang="en-AU" dirty="0" err="1"/>
              <a:t>VictorSPX</a:t>
            </a:r>
            <a:r>
              <a:rPr lang="en-AU" dirty="0"/>
              <a:t> type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Uses CAN or PWM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Like a Talon SRX without the ability to plug in an encoder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Victor SPX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8194" name="Picture 2" descr="Victor SPX Motor Controller - AndyMark Inc">
            <a:extLst>
              <a:ext uri="{FF2B5EF4-FFF2-40B4-BE49-F238E27FC236}">
                <a16:creationId xmlns:a16="http://schemas.microsoft.com/office/drawing/2014/main" id="{944D29C4-0B23-4F1C-B1BE-AFE623D550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2550319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4C0AF3-DAB8-4DD4-8F2F-C88058CF5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11" y="4827196"/>
            <a:ext cx="5000643" cy="13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765AB4D-44AC-4B0E-BC10-FE2AC81F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Uses the </a:t>
            </a:r>
            <a:r>
              <a:rPr lang="en-AU" dirty="0" err="1"/>
              <a:t>CANSparkMax</a:t>
            </a:r>
            <a:r>
              <a:rPr lang="en-AU" dirty="0"/>
              <a:t> type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Is controlled via the CAN bus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Has an ID assigned via the SPARK MAX client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Can also be plugged into PWM ports on the </a:t>
            </a:r>
            <a:r>
              <a:rPr lang="en-AU" dirty="0" err="1"/>
              <a:t>roboRIO</a:t>
            </a:r>
            <a:endParaRPr lang="en-AU" dirty="0"/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Typically used to control a Rev NEO motor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SPARK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12290" name="Picture 2" descr="SPARK MAX User's Manual">
            <a:extLst>
              <a:ext uri="{FF2B5EF4-FFF2-40B4-BE49-F238E27FC236}">
                <a16:creationId xmlns:a16="http://schemas.microsoft.com/office/drawing/2014/main" id="{E89E2DA8-27A1-42E3-B952-B65F748A46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1401948"/>
            <a:ext cx="3641725" cy="510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1667B9-03AB-44BD-A4F5-17C80139A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11" y="5082811"/>
            <a:ext cx="5000643" cy="11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ir Source Treatment FRC,china Festo frl manufacturer -Seaward">
            <a:extLst>
              <a:ext uri="{FF2B5EF4-FFF2-40B4-BE49-F238E27FC236}">
                <a16:creationId xmlns:a16="http://schemas.microsoft.com/office/drawing/2014/main" id="{B7CE30D7-D82D-4187-AC7E-D9E9D8B7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3501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765AB4D-44AC-4B0E-BC10-FE2AC81F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Uses the Solenoid type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Is controlled via solenoid outputs on the PCM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Can be told to extend or retract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Only remains extended while powered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Single solenoid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9218" name="Picture 2" descr="Purchase Valve, pneumatic, single solenoid, CKD 4GA110-M5-E01-4 ...">
            <a:extLst>
              <a:ext uri="{FF2B5EF4-FFF2-40B4-BE49-F238E27FC236}">
                <a16:creationId xmlns:a16="http://schemas.microsoft.com/office/drawing/2014/main" id="{4557DC31-19E4-4341-B088-28CCAFC214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1440768"/>
            <a:ext cx="3641725" cy="273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6C45B-C6E3-43F3-8469-DF3635C72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711" y="5462507"/>
            <a:ext cx="5000643" cy="7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5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765AB4D-44AC-4B0E-BC10-FE2AC81F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Uses the </a:t>
            </a:r>
            <a:r>
              <a:rPr lang="en-AU" dirty="0" err="1"/>
              <a:t>DoubleSolenoid</a:t>
            </a:r>
            <a:r>
              <a:rPr lang="en-AU" dirty="0"/>
              <a:t> type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Is controlled via solenoid outputs on the PCM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Can be told to open the forward flow, open the reverse flow, or close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Closing allows it to remain in the same position when powered off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Double solenoid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32D20-A6E6-4653-8E63-55A8FC667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11" y="5423491"/>
            <a:ext cx="6649937" cy="765137"/>
          </a:xfrm>
          <a:prstGeom prst="rect">
            <a:avLst/>
          </a:prstGeom>
        </p:spPr>
      </p:pic>
      <p:pic>
        <p:nvPicPr>
          <p:cNvPr id="10" name="Picture 2" descr="Purchase Valve, pneumatic, double solenoid, CKD part number ...">
            <a:extLst>
              <a:ext uri="{FF2B5EF4-FFF2-40B4-BE49-F238E27FC236}">
                <a16:creationId xmlns:a16="http://schemas.microsoft.com/office/drawing/2014/main" id="{B575DE3D-9598-4B81-90C0-C12BC70A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2581672"/>
            <a:ext cx="3641725" cy="273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8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765AB4D-44AC-4B0E-BC10-FE2AC81F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Plugged into the </a:t>
            </a:r>
            <a:r>
              <a:rPr lang="en-AU" dirty="0" err="1"/>
              <a:t>roboRIO</a:t>
            </a:r>
            <a:r>
              <a:rPr lang="en-AU" dirty="0"/>
              <a:t> or certain motor controllers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Give boolean or numeric values to represent their state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Digital and </a:t>
            </a:r>
            <a:r>
              <a:rPr lang="en-AU" dirty="0" err="1">
                <a:solidFill>
                  <a:schemeClr val="bg1"/>
                </a:solidFill>
              </a:rPr>
              <a:t>analog</a:t>
            </a:r>
            <a:r>
              <a:rPr lang="en-AU" dirty="0">
                <a:solidFill>
                  <a:schemeClr val="bg1"/>
                </a:solidFill>
              </a:rPr>
              <a:t> inputs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13314" name="Picture 2" descr="Limit Switches — FRC Programming Done Right 0.2 documentation">
            <a:extLst>
              <a:ext uri="{FF2B5EF4-FFF2-40B4-BE49-F238E27FC236}">
                <a16:creationId xmlns:a16="http://schemas.microsoft.com/office/drawing/2014/main" id="{F68A1074-953E-4492-A7C8-D6FD86754A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01" y="1529938"/>
            <a:ext cx="2417082" cy="241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Picking an encoder for the upcoming FRC season #powerup – Mr. McTavish">
            <a:extLst>
              <a:ext uri="{FF2B5EF4-FFF2-40B4-BE49-F238E27FC236}">
                <a16:creationId xmlns:a16="http://schemas.microsoft.com/office/drawing/2014/main" id="{688DF115-F4B8-4117-9CCD-A2DC43245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7" t="6824" b="9094"/>
          <a:stretch/>
        </p:blipFill>
        <p:spPr bwMode="auto">
          <a:xfrm>
            <a:off x="9692291" y="3691156"/>
            <a:ext cx="1943984" cy="265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FDDC1-4AF1-4129-8EC1-8F38F3E5A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711" y="4831485"/>
            <a:ext cx="5000643" cy="13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6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is a variable?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A ‘box’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With a name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That stores a value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Of a specified type</a:t>
            </a:r>
          </a:p>
          <a:p>
            <a:pPr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Requirements for variable names: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Made up of upper- and lower-case letters, numbers and underscores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Do not start with a number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By convention use camelCase with a lower-case first letter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Introduction to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B69735-D95D-41E5-8355-BD578E51209C}"/>
              </a:ext>
            </a:extLst>
          </p:cNvPr>
          <p:cNvGrpSpPr/>
          <p:nvPr/>
        </p:nvGrpSpPr>
        <p:grpSpPr>
          <a:xfrm>
            <a:off x="5999669" y="1551964"/>
            <a:ext cx="5385732" cy="2625754"/>
            <a:chOff x="5419288" y="1837189"/>
            <a:chExt cx="5385732" cy="26257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B1898B-C541-42B3-8D00-BEA44755E670}"/>
                </a:ext>
              </a:extLst>
            </p:cNvPr>
            <p:cNvSpPr/>
            <p:nvPr/>
          </p:nvSpPr>
          <p:spPr>
            <a:xfrm>
              <a:off x="5419288" y="1837189"/>
              <a:ext cx="5385732" cy="262575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9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3E140D-649A-41BB-9470-272A7653E8CA}"/>
                </a:ext>
              </a:extLst>
            </p:cNvPr>
            <p:cNvSpPr txBox="1"/>
            <p:nvPr/>
          </p:nvSpPr>
          <p:spPr>
            <a:xfrm>
              <a:off x="5465284" y="2905780"/>
              <a:ext cx="5289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4BC9B0"/>
                  </a:solidFill>
                  <a:latin typeface="Consolas" panose="020B0609020204030204" pitchFamily="49" charset="0"/>
                </a:rPr>
                <a:t>datatype</a:t>
              </a:r>
              <a:r>
                <a:rPr lang="en-AU" sz="2400" dirty="0">
                  <a:latin typeface="Consolas" panose="020B0609020204030204" pitchFamily="49" charset="0"/>
                </a:rPr>
                <a:t> </a:t>
              </a:r>
              <a:r>
                <a:rPr lang="en-AU" sz="2400" dirty="0" err="1">
                  <a:solidFill>
                    <a:srgbClr val="9ADCFE"/>
                  </a:solidFill>
                  <a:latin typeface="Consolas" panose="020B0609020204030204" pitchFamily="49" charset="0"/>
                </a:rPr>
                <a:t>variableName</a:t>
              </a:r>
              <a:r>
                <a:rPr lang="en-AU" sz="2400" dirty="0">
                  <a:latin typeface="Consolas" panose="020B0609020204030204" pitchFamily="49" charset="0"/>
                </a:rPr>
                <a:t> </a:t>
              </a:r>
              <a:r>
                <a:rPr lang="en-AU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r>
                <a:rPr lang="en-AU" sz="2400" dirty="0">
                  <a:latin typeface="Consolas" panose="020B0609020204030204" pitchFamily="49" charset="0"/>
                </a:rPr>
                <a:t> </a:t>
              </a:r>
              <a:r>
                <a:rPr lang="en-AU" sz="2400" dirty="0">
                  <a:solidFill>
                    <a:srgbClr val="B4CEA8"/>
                  </a:solidFill>
                  <a:latin typeface="Consolas" panose="020B0609020204030204" pitchFamily="49" charset="0"/>
                </a:rPr>
                <a:t>value</a:t>
              </a:r>
              <a:r>
                <a:rPr lang="en-AU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8D566B04-FC93-4797-88F0-2F4741A07839}"/>
                </a:ext>
              </a:extLst>
            </p:cNvPr>
            <p:cNvSpPr/>
            <p:nvPr/>
          </p:nvSpPr>
          <p:spPr>
            <a:xfrm rot="5400000">
              <a:off x="6077525" y="2749197"/>
              <a:ext cx="335559" cy="1368000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34158673-9375-42A5-8F6C-BFD934199242}"/>
                </a:ext>
              </a:extLst>
            </p:cNvPr>
            <p:cNvSpPr/>
            <p:nvPr/>
          </p:nvSpPr>
          <p:spPr>
            <a:xfrm rot="16200000">
              <a:off x="7931609" y="1855553"/>
              <a:ext cx="335559" cy="2070000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13D4F357-B837-4921-898E-CAB2CB3B77AD}"/>
                </a:ext>
              </a:extLst>
            </p:cNvPr>
            <p:cNvSpPr/>
            <p:nvPr/>
          </p:nvSpPr>
          <p:spPr>
            <a:xfrm rot="16200000">
              <a:off x="9866463" y="2406183"/>
              <a:ext cx="335559" cy="944661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5970A4B-16F2-4F08-9497-A977A15D8001}"/>
                </a:ext>
              </a:extLst>
            </p:cNvPr>
            <p:cNvSpPr/>
            <p:nvPr/>
          </p:nvSpPr>
          <p:spPr>
            <a:xfrm>
              <a:off x="7919388" y="2072811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E97368-8FF7-47FF-8D29-2F29D061555A}"/>
                </a:ext>
              </a:extLst>
            </p:cNvPr>
            <p:cNvSpPr/>
            <p:nvPr/>
          </p:nvSpPr>
          <p:spPr>
            <a:xfrm>
              <a:off x="9852627" y="2072811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ED08417-C32E-4F22-9914-A4D115764C31}"/>
                </a:ext>
              </a:extLst>
            </p:cNvPr>
            <p:cNvSpPr/>
            <p:nvPr/>
          </p:nvSpPr>
          <p:spPr>
            <a:xfrm>
              <a:off x="6065304" y="3897696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3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2DA2EE11-84FE-4563-BF6E-052CEF38C336}"/>
              </a:ext>
            </a:extLst>
          </p:cNvPr>
          <p:cNvSpPr/>
          <p:nvPr/>
        </p:nvSpPr>
        <p:spPr>
          <a:xfrm>
            <a:off x="4158046" y="2459828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C5901F-6B18-46F5-B6FB-CE170B1D65E8}"/>
              </a:ext>
            </a:extLst>
          </p:cNvPr>
          <p:cNvSpPr/>
          <p:nvPr/>
        </p:nvSpPr>
        <p:spPr>
          <a:xfrm>
            <a:off x="4158046" y="2964141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986051-445A-408F-96D2-9BCD5A37EF40}"/>
              </a:ext>
            </a:extLst>
          </p:cNvPr>
          <p:cNvSpPr/>
          <p:nvPr/>
        </p:nvSpPr>
        <p:spPr>
          <a:xfrm>
            <a:off x="4158046" y="3477243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6164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Primitive datatypes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All primitive types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Represent a single, simple piece of data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Begin with a lowercase letter</a:t>
            </a:r>
          </a:p>
          <a:p>
            <a:pPr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754C8-AA27-4C3D-ADBD-DC6AFE109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384" y="1381006"/>
            <a:ext cx="3627038" cy="2626476"/>
          </a:xfrm>
          <a:prstGeom prst="rect">
            <a:avLst/>
          </a:prstGeom>
        </p:spPr>
      </p:pic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79BE2C9F-62CB-4D47-B8ED-EF03B8AF1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7071"/>
              </p:ext>
            </p:extLst>
          </p:nvPr>
        </p:nvGraphicFramePr>
        <p:xfrm>
          <a:off x="620088" y="3548544"/>
          <a:ext cx="7295624" cy="296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606">
                  <a:extLst>
                    <a:ext uri="{9D8B030D-6E8A-4147-A177-3AD203B41FA5}">
                      <a16:colId xmlns:a16="http://schemas.microsoft.com/office/drawing/2014/main" val="2487346298"/>
                    </a:ext>
                  </a:extLst>
                </a:gridCol>
                <a:gridCol w="5240018">
                  <a:extLst>
                    <a:ext uri="{9D8B030D-6E8A-4147-A177-3AD203B41FA5}">
                      <a16:colId xmlns:a16="http://schemas.microsoft.com/office/drawing/2014/main" val="1990824870"/>
                    </a:ext>
                  </a:extLst>
                </a:gridCol>
              </a:tblGrid>
              <a:tr h="510571"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Datatype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Represents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341325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A true or false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00150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A decimal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904236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An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65713"/>
                  </a:ext>
                </a:extLst>
              </a:tr>
              <a:tr h="919028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A decimal number to less precision than a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89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1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Numeric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Operations allow us to create new values from existing values.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DB08F1-9BD6-471F-BF85-6C1B048D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37479"/>
              </p:ext>
            </p:extLst>
          </p:nvPr>
        </p:nvGraphicFramePr>
        <p:xfrm>
          <a:off x="620087" y="2455892"/>
          <a:ext cx="7295625" cy="405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27">
                  <a:extLst>
                    <a:ext uri="{9D8B030D-6E8A-4147-A177-3AD203B41FA5}">
                      <a16:colId xmlns:a16="http://schemas.microsoft.com/office/drawing/2014/main" val="2487346298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1156473514"/>
                    </a:ext>
                  </a:extLst>
                </a:gridCol>
                <a:gridCol w="4342002">
                  <a:extLst>
                    <a:ext uri="{9D8B030D-6E8A-4147-A177-3AD203B41FA5}">
                      <a16:colId xmlns:a16="http://schemas.microsoft.com/office/drawing/2014/main" val="1990824870"/>
                    </a:ext>
                  </a:extLst>
                </a:gridCol>
              </a:tblGrid>
              <a:tr h="510571"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Results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341325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+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The sum </a:t>
                      </a:r>
                      <a:r>
                        <a:rPr lang="en-AU" sz="2400" i="0" dirty="0">
                          <a:solidFill>
                            <a:schemeClr val="tx1"/>
                          </a:solidFill>
                        </a:rPr>
                        <a:t>of x and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00150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-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minus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The difference </a:t>
                      </a:r>
                      <a:r>
                        <a:rPr lang="en-AU" sz="2400" i="0" dirty="0">
                          <a:solidFill>
                            <a:schemeClr val="tx1"/>
                          </a:solidFill>
                        </a:rPr>
                        <a:t>between x and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904236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*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multiply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The product </a:t>
                      </a:r>
                      <a:r>
                        <a:rPr lang="en-AU" sz="2400" i="0" dirty="0">
                          <a:solidFill>
                            <a:schemeClr val="tx1"/>
                          </a:solidFill>
                        </a:rPr>
                        <a:t>of x and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65713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/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divide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The result of </a:t>
                      </a:r>
                      <a:r>
                        <a:rPr lang="en-AU" sz="2400" i="0" dirty="0">
                          <a:solidFill>
                            <a:schemeClr val="tx1"/>
                          </a:solidFill>
                        </a:rPr>
                        <a:t>dividing x by y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AU" sz="2400" b="0" i="1" dirty="0">
                          <a:solidFill>
                            <a:schemeClr val="tx1"/>
                          </a:solidFill>
                        </a:rPr>
                        <a:t>truncated to an int if both values are </a:t>
                      </a:r>
                      <a:r>
                        <a:rPr lang="en-AU" sz="2400" b="0" i="1" dirty="0" err="1">
                          <a:solidFill>
                            <a:schemeClr val="tx1"/>
                          </a:solidFill>
                        </a:rPr>
                        <a:t>ints</a:t>
                      </a:r>
                      <a:endParaRPr lang="en-A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72132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%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modulo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The remainder when x is divided by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7785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0886C7-AAAC-4544-A96A-2599064C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30" y="1389322"/>
            <a:ext cx="3604303" cy="256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is the value of x in the following examples?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Numeric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11D786-86CC-418B-890C-CACADA525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81" y="2124772"/>
            <a:ext cx="2572415" cy="4200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EC942-C09F-42FB-9B41-F1B56A723FA2}"/>
              </a:ext>
            </a:extLst>
          </p:cNvPr>
          <p:cNvSpPr txBox="1"/>
          <p:nvPr/>
        </p:nvSpPr>
        <p:spPr>
          <a:xfrm>
            <a:off x="4278387" y="2060017"/>
            <a:ext cx="94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x is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BEFDD-CFEC-4704-942E-03C12619C1CE}"/>
              </a:ext>
            </a:extLst>
          </p:cNvPr>
          <p:cNvSpPr txBox="1"/>
          <p:nvPr/>
        </p:nvSpPr>
        <p:spPr>
          <a:xfrm>
            <a:off x="4278386" y="3180164"/>
            <a:ext cx="2298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is 3</a:t>
            </a:r>
          </a:p>
          <a:p>
            <a:r>
              <a:rPr lang="en-AU" sz="2800" dirty="0"/>
              <a:t>b is 89</a:t>
            </a:r>
          </a:p>
          <a:p>
            <a:r>
              <a:rPr lang="en-AU" sz="2800" dirty="0"/>
              <a:t>x is 89 % 3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EF93A-DD7E-40BF-9F31-070B79AA700B}"/>
              </a:ext>
            </a:extLst>
          </p:cNvPr>
          <p:cNvSpPr txBox="1"/>
          <p:nvPr/>
        </p:nvSpPr>
        <p:spPr>
          <a:xfrm>
            <a:off x="4278386" y="5027862"/>
            <a:ext cx="2298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is 3 (why?)</a:t>
            </a:r>
          </a:p>
          <a:p>
            <a:r>
              <a:rPr lang="en-AU" sz="2800" dirty="0"/>
              <a:t>b is 89</a:t>
            </a:r>
          </a:p>
          <a:p>
            <a:r>
              <a:rPr lang="en-AU" sz="2800" dirty="0"/>
              <a:t>x is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6C901-8BD8-4B70-9564-ACD63E767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593" y="2707775"/>
            <a:ext cx="2572415" cy="1022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82472E-FF1F-4F55-B6E0-DEAB13EEF384}"/>
              </a:ext>
            </a:extLst>
          </p:cNvPr>
          <p:cNvSpPr txBox="1"/>
          <p:nvPr/>
        </p:nvSpPr>
        <p:spPr>
          <a:xfrm>
            <a:off x="8121314" y="2063415"/>
            <a:ext cx="323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changes here?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6B367-4861-44E8-8F55-2BC9227AF7D6}"/>
              </a:ext>
            </a:extLst>
          </p:cNvPr>
          <p:cNvSpPr txBox="1"/>
          <p:nvPr/>
        </p:nvSpPr>
        <p:spPr>
          <a:xfrm>
            <a:off x="8213593" y="3851865"/>
            <a:ext cx="2298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is 3.538…</a:t>
            </a:r>
          </a:p>
          <a:p>
            <a:r>
              <a:rPr lang="en-AU" sz="2800" dirty="0"/>
              <a:t>b is 89</a:t>
            </a:r>
          </a:p>
          <a:p>
            <a:r>
              <a:rPr lang="en-AU" sz="2800" dirty="0"/>
              <a:t>x is 0.538…</a:t>
            </a:r>
          </a:p>
        </p:txBody>
      </p:sp>
    </p:spTree>
    <p:extLst>
      <p:ext uri="{BB962C8B-B14F-4D97-AF65-F5344CB8AC3E}">
        <p14:creationId xmlns:p14="http://schemas.microsoft.com/office/powerpoint/2010/main" val="11182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Boolean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can also perform a different set of operations on boolean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864F4-DA8F-4767-B23B-F6B7EC880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226" y="1408534"/>
            <a:ext cx="3549862" cy="2076790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2F8309BD-D276-4781-AF67-55071D427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87618"/>
              </p:ext>
            </p:extLst>
          </p:nvPr>
        </p:nvGraphicFramePr>
        <p:xfrm>
          <a:off x="618309" y="4467572"/>
          <a:ext cx="7300897" cy="204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011">
                  <a:extLst>
                    <a:ext uri="{9D8B030D-6E8A-4147-A177-3AD203B41FA5}">
                      <a16:colId xmlns:a16="http://schemas.microsoft.com/office/drawing/2014/main" val="2487346298"/>
                    </a:ext>
                  </a:extLst>
                </a:gridCol>
                <a:gridCol w="1603739">
                  <a:extLst>
                    <a:ext uri="{9D8B030D-6E8A-4147-A177-3AD203B41FA5}">
                      <a16:colId xmlns:a16="http://schemas.microsoft.com/office/drawing/2014/main" val="1156473514"/>
                    </a:ext>
                  </a:extLst>
                </a:gridCol>
                <a:gridCol w="4088147">
                  <a:extLst>
                    <a:ext uri="{9D8B030D-6E8A-4147-A177-3AD203B41FA5}">
                      <a16:colId xmlns:a16="http://schemas.microsoft.com/office/drawing/2014/main" val="1990824870"/>
                    </a:ext>
                  </a:extLst>
                </a:gridCol>
              </a:tblGrid>
              <a:tr h="510571"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Is true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341325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&amp;&amp;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Both x and y are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00150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||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At least one x and y is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904236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x is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65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45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is the value of x in the following examples?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Boolean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974D9D-A990-4B28-B25C-96E50CE5F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80" y="2124771"/>
            <a:ext cx="4357261" cy="4200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EC942-C09F-42FB-9B41-F1B56A723FA2}"/>
              </a:ext>
            </a:extLst>
          </p:cNvPr>
          <p:cNvSpPr txBox="1"/>
          <p:nvPr/>
        </p:nvSpPr>
        <p:spPr>
          <a:xfrm>
            <a:off x="5522370" y="2060017"/>
            <a:ext cx="150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x is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BEFDD-CFEC-4704-942E-03C12619C1CE}"/>
              </a:ext>
            </a:extLst>
          </p:cNvPr>
          <p:cNvSpPr txBox="1"/>
          <p:nvPr/>
        </p:nvSpPr>
        <p:spPr>
          <a:xfrm>
            <a:off x="5522370" y="3254522"/>
            <a:ext cx="150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is false</a:t>
            </a:r>
          </a:p>
          <a:p>
            <a:r>
              <a:rPr lang="en-AU" sz="2800" dirty="0"/>
              <a:t>b is true</a:t>
            </a:r>
          </a:p>
          <a:p>
            <a:r>
              <a:rPr lang="en-AU" sz="2800" dirty="0"/>
              <a:t>x is 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EF93A-DD7E-40BF-9F31-070B79AA700B}"/>
              </a:ext>
            </a:extLst>
          </p:cNvPr>
          <p:cNvSpPr txBox="1"/>
          <p:nvPr/>
        </p:nvSpPr>
        <p:spPr>
          <a:xfrm>
            <a:off x="5522370" y="5654177"/>
            <a:ext cx="150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x is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2472E-FF1F-4F55-B6E0-DEAB13EEF384}"/>
              </a:ext>
            </a:extLst>
          </p:cNvPr>
          <p:cNvSpPr txBox="1"/>
          <p:nvPr/>
        </p:nvSpPr>
        <p:spPr>
          <a:xfrm>
            <a:off x="7649749" y="2063415"/>
            <a:ext cx="3709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For what values of a and b is x true in example 3?</a:t>
            </a:r>
          </a:p>
        </p:txBody>
      </p: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034338EE-01BE-4A50-84E8-B0217355D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95895"/>
              </p:ext>
            </p:extLst>
          </p:nvPr>
        </p:nvGraphicFramePr>
        <p:xfrm>
          <a:off x="7696072" y="3337121"/>
          <a:ext cx="3663393" cy="255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31">
                  <a:extLst>
                    <a:ext uri="{9D8B030D-6E8A-4147-A177-3AD203B41FA5}">
                      <a16:colId xmlns:a16="http://schemas.microsoft.com/office/drawing/2014/main" val="2487346298"/>
                    </a:ext>
                  </a:extLst>
                </a:gridCol>
                <a:gridCol w="1221131">
                  <a:extLst>
                    <a:ext uri="{9D8B030D-6E8A-4147-A177-3AD203B41FA5}">
                      <a16:colId xmlns:a16="http://schemas.microsoft.com/office/drawing/2014/main" val="1156473514"/>
                    </a:ext>
                  </a:extLst>
                </a:gridCol>
                <a:gridCol w="1221131">
                  <a:extLst>
                    <a:ext uri="{9D8B030D-6E8A-4147-A177-3AD203B41FA5}">
                      <a16:colId xmlns:a16="http://schemas.microsoft.com/office/drawing/2014/main" val="912798130"/>
                    </a:ext>
                  </a:extLst>
                </a:gridCol>
              </a:tblGrid>
              <a:tr h="510571"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341325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339966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339966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C8342D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00150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339966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C8342D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339966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904236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C8342D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339966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339966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65713"/>
                  </a:ext>
                </a:extLst>
              </a:tr>
              <a:tr h="510571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C8342D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C8342D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rgbClr val="C8342D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69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263004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AU" dirty="0"/>
              <a:t>How are complex datatypes different to primitives?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Typically written in </a:t>
            </a:r>
            <a:r>
              <a:rPr lang="en-AU" dirty="0" err="1"/>
              <a:t>CapitalisedCamelCase</a:t>
            </a:r>
            <a:endParaRPr lang="en-AU" dirty="0"/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Can contain multiple pieces of data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Initialised by creating a new instance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Accept parameters in a constructor to determine their properties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Complex datatypes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3B1898B-C541-42B3-8D00-BEA44755E670}"/>
              </a:ext>
            </a:extLst>
          </p:cNvPr>
          <p:cNvSpPr/>
          <p:nvPr/>
        </p:nvSpPr>
        <p:spPr>
          <a:xfrm>
            <a:off x="2655539" y="4014228"/>
            <a:ext cx="8761880" cy="235528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E140D-649A-41BB-9470-272A7653E8CA}"/>
              </a:ext>
            </a:extLst>
          </p:cNvPr>
          <p:cNvSpPr txBox="1"/>
          <p:nvPr/>
        </p:nvSpPr>
        <p:spPr>
          <a:xfrm>
            <a:off x="2689095" y="4935464"/>
            <a:ext cx="867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4BC9B0"/>
                </a:solidFill>
                <a:latin typeface="Consolas" panose="020B0609020204030204" pitchFamily="49" charset="0"/>
              </a:rPr>
              <a:t>Datatype</a:t>
            </a:r>
            <a:r>
              <a:rPr lang="en-AU" sz="2400" dirty="0"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9ADCFE"/>
                </a:solidFill>
                <a:latin typeface="Consolas" panose="020B0609020204030204" pitchFamily="49" charset="0"/>
              </a:rPr>
              <a:t>variableName</a:t>
            </a:r>
            <a:r>
              <a:rPr lang="en-AU" sz="2400" dirty="0"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AU" sz="2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DCDC8B"/>
                </a:solidFill>
                <a:latin typeface="Consolas" panose="020B0609020204030204" pitchFamily="49" charset="0"/>
              </a:rPr>
              <a:t>Datatype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B4CEA8"/>
                </a:solidFill>
                <a:latin typeface="Consolas" panose="020B0609020204030204" pitchFamily="49" charset="0"/>
              </a:rPr>
              <a:t>parameters</a:t>
            </a:r>
            <a:r>
              <a:rPr lang="en-AU" sz="2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76B00B-2483-4ACC-989E-D68EF8F7987D}"/>
              </a:ext>
            </a:extLst>
          </p:cNvPr>
          <p:cNvGrpSpPr/>
          <p:nvPr/>
        </p:nvGrpSpPr>
        <p:grpSpPr>
          <a:xfrm>
            <a:off x="6892705" y="4081801"/>
            <a:ext cx="4059705" cy="985521"/>
            <a:chOff x="891632" y="4224643"/>
            <a:chExt cx="4059705" cy="985521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34158673-9375-42A5-8F6C-BFD934199242}"/>
                </a:ext>
              </a:extLst>
            </p:cNvPr>
            <p:cNvSpPr/>
            <p:nvPr/>
          </p:nvSpPr>
          <p:spPr>
            <a:xfrm rot="16200000">
              <a:off x="2753705" y="3012532"/>
              <a:ext cx="335559" cy="4059705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5970A4B-16F2-4F08-9497-A977A15D8001}"/>
                </a:ext>
              </a:extLst>
            </p:cNvPr>
            <p:cNvSpPr/>
            <p:nvPr/>
          </p:nvSpPr>
          <p:spPr>
            <a:xfrm>
              <a:off x="2741484" y="4224643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1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4DC5901F-6B18-46F5-B6FB-CE170B1D65E8}"/>
              </a:ext>
            </a:extLst>
          </p:cNvPr>
          <p:cNvSpPr/>
          <p:nvPr/>
        </p:nvSpPr>
        <p:spPr>
          <a:xfrm>
            <a:off x="10592409" y="2964141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986051-445A-408F-96D2-9BCD5A37EF40}"/>
              </a:ext>
            </a:extLst>
          </p:cNvPr>
          <p:cNvSpPr/>
          <p:nvPr/>
        </p:nvSpPr>
        <p:spPr>
          <a:xfrm>
            <a:off x="10592409" y="3477243"/>
            <a:ext cx="360000" cy="360000"/>
          </a:xfrm>
          <a:prstGeom prst="ellipse">
            <a:avLst/>
          </a:prstGeom>
          <a:noFill/>
          <a:ln w="28575">
            <a:solidFill>
              <a:srgbClr val="C83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C8342D"/>
                </a:solidFill>
              </a:rPr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CE023-8E8F-4685-A9BB-65EF5672BF18}"/>
              </a:ext>
            </a:extLst>
          </p:cNvPr>
          <p:cNvGrpSpPr/>
          <p:nvPr/>
        </p:nvGrpSpPr>
        <p:grpSpPr>
          <a:xfrm>
            <a:off x="9102556" y="5310125"/>
            <a:ext cx="1719241" cy="992278"/>
            <a:chOff x="3046147" y="5237848"/>
            <a:chExt cx="1719241" cy="992278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8D566B04-FC93-4797-88F0-2F4741A07839}"/>
                </a:ext>
              </a:extLst>
            </p:cNvPr>
            <p:cNvSpPr/>
            <p:nvPr/>
          </p:nvSpPr>
          <p:spPr>
            <a:xfrm rot="5400000">
              <a:off x="3737988" y="4546007"/>
              <a:ext cx="335559" cy="1719241"/>
            </a:xfrm>
            <a:prstGeom prst="rightBrace">
              <a:avLst>
                <a:gd name="adj1" fmla="val 49359"/>
                <a:gd name="adj2" fmla="val 50000"/>
              </a:avLst>
            </a:prstGeom>
            <a:ln w="38100">
              <a:solidFill>
                <a:srgbClr val="C834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ED08417-C32E-4F22-9914-A4D115764C31}"/>
                </a:ext>
              </a:extLst>
            </p:cNvPr>
            <p:cNvSpPr/>
            <p:nvPr/>
          </p:nvSpPr>
          <p:spPr>
            <a:xfrm>
              <a:off x="3725767" y="5870126"/>
              <a:ext cx="360000" cy="360000"/>
            </a:xfrm>
            <a:prstGeom prst="ellipse">
              <a:avLst/>
            </a:prstGeom>
            <a:noFill/>
            <a:ln w="28575">
              <a:solidFill>
                <a:srgbClr val="C834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C8342D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84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765AB4D-44AC-4B0E-BC10-FE2AC81F0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Examples of objects that use complex datatypes: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Motors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 err="1"/>
              <a:t>TalonFX</a:t>
            </a:r>
            <a:endParaRPr lang="en-AU" dirty="0"/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 err="1"/>
              <a:t>TalonSRX</a:t>
            </a:r>
            <a:endParaRPr lang="en-AU" dirty="0"/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 err="1"/>
              <a:t>VictorSPX</a:t>
            </a:r>
            <a:endParaRPr lang="en-AU" dirty="0"/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Solenoids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Solenoid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 err="1"/>
              <a:t>DoubleSolenoid</a:t>
            </a:r>
            <a:endParaRPr lang="en-AU" dirty="0"/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Sensors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 err="1"/>
              <a:t>DigitalInput</a:t>
            </a:r>
            <a:endParaRPr lang="en-AU" dirty="0"/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 err="1"/>
              <a:t>AnalogInput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F012-F572-4283-A0BD-6D03EDEBC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7989" y="1384183"/>
            <a:ext cx="3640821" cy="512567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Typically a hardware part is represented in code as a single object that allows us to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sz="2400" dirty="0"/>
              <a:t>Configure it on creation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sz="2400" dirty="0"/>
              <a:t>Send instructions to it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sz="2400" dirty="0"/>
              <a:t>Get information from it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Hardware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724</Words>
  <Application>Microsoft Office PowerPoint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Office Theme</vt:lpstr>
      <vt:lpstr>Datatypes and Variables</vt:lpstr>
      <vt:lpstr>Introduction to variables</vt:lpstr>
      <vt:lpstr>Primitive datatypes</vt:lpstr>
      <vt:lpstr>Numeric operations</vt:lpstr>
      <vt:lpstr>Numeric examples</vt:lpstr>
      <vt:lpstr>Boolean operations</vt:lpstr>
      <vt:lpstr>Boolean examples</vt:lpstr>
      <vt:lpstr>Complex datatypes</vt:lpstr>
      <vt:lpstr>Hardware examples</vt:lpstr>
      <vt:lpstr>I/O ports</vt:lpstr>
      <vt:lpstr>Falcon 500</vt:lpstr>
      <vt:lpstr>Talon SRX</vt:lpstr>
      <vt:lpstr>Victor SPX</vt:lpstr>
      <vt:lpstr>SPARK MAX</vt:lpstr>
      <vt:lpstr>Single solenoid</vt:lpstr>
      <vt:lpstr>Double solenoid</vt:lpstr>
      <vt:lpstr>Digital and analog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Zammit</dc:creator>
  <cp:lastModifiedBy>Sean Zammit</cp:lastModifiedBy>
  <cp:revision>37</cp:revision>
  <dcterms:created xsi:type="dcterms:W3CDTF">2020-04-01T12:12:15Z</dcterms:created>
  <dcterms:modified xsi:type="dcterms:W3CDTF">2020-06-02T03:09:33Z</dcterms:modified>
</cp:coreProperties>
</file>