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8" r:id="rId3"/>
    <p:sldId id="303" r:id="rId4"/>
    <p:sldId id="305" r:id="rId5"/>
    <p:sldId id="306" r:id="rId6"/>
    <p:sldId id="308" r:id="rId7"/>
    <p:sldId id="309" r:id="rId8"/>
    <p:sldId id="310" r:id="rId9"/>
    <p:sldId id="312" r:id="rId10"/>
    <p:sldId id="314" r:id="rId11"/>
    <p:sldId id="313" r:id="rId12"/>
    <p:sldId id="307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42D"/>
    <a:srgbClr val="CB332C"/>
    <a:srgbClr val="DCDC8B"/>
    <a:srgbClr val="4B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E2A-5214-464B-897F-C9B01BBB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4C9D-03C8-4017-9F76-E27493F06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7AC0-4298-4A42-8EEC-4BAF0E3A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DA9C-4973-4A20-A343-7DF04EF3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A8C0-10C0-4EFA-A6F4-F3E644F3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14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3A88-8C86-497B-98FF-E9425968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05C84-169B-42A7-A9B0-7C4E8AF09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9F04-23EA-4099-BE42-9FECC833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C836-8A98-4229-A0D6-EDF7BCF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4B74-51B1-4535-BA24-ED9B5E82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8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A8133-0F28-4092-8CDC-94F8B5BF7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1A38-82CE-4FF8-B29E-567BDA841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9148-DAD3-4A9F-83AF-21487BFC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18CD-97D4-47F7-89DA-203947B9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4020-9BA2-4B27-B0C5-E11AFF1B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14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2A17-2A1C-4871-920D-138384C7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A1F3-653D-4936-A7F8-328126FB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98CB-A07B-4BB3-AAB2-B68A3FAF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4EB4-75E3-4848-9907-1B61C9F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4AE8-62A1-4ECB-88C4-50CCFD57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1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3712-EB27-481C-9795-F760C2F7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EF2F-FBA4-4437-A865-31FEA426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DF4A-0FBB-484D-A013-2480006C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2926-0E02-4780-A573-B6A1F6AE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7334-C342-49C6-AE2D-8152CDB8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8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1A09-8F49-4425-8A4D-3B4D1329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8D20-3127-474C-AB22-A03437EE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579A2-BB5D-4D5A-B5CF-7B61641D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7DF2-4F4A-4A54-AC47-ACA9D5E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C6F0-98FB-4A24-8B03-7D14EC21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1208-8330-40E3-8EEE-7DDCADF9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27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A5B2-28F7-49E5-B65D-02590B51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4BF4-12D9-4FF6-9E81-7805AF56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74127-568A-4C86-9F97-7F81785E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5D5FD-074C-4E81-9478-6BFE0FBF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95064-1592-4768-8FE6-C8EF1BC8A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A372A-C4DB-47BA-954C-C5E0157D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53C1A-B728-4C5C-9DD7-4D97739D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CAFC9-770D-4D65-940E-F7F9E72B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0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0A34-584D-42AB-96AE-B23A6BCA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CA98B-4DA0-4B18-A98D-0E50BFD7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43F2C-77B9-4098-BD46-C5E2117F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44825-23D2-423E-A6BA-D750BAA7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9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54979-25E0-4D85-AD9E-7FE77C7B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168B8-B7DC-459D-8E60-D0E0557E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D199-1540-40FA-BEDA-32E31D1B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0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E086-CAD8-4FFF-A7D1-D175156C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6B3C-6083-4ECB-9A90-95E16F62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C420A-6666-4EB4-B84A-9027B07D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049C7-41CE-4F2B-AE68-696F3583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D677-3C0F-4481-B722-82126367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0F26D-272E-49CC-9D69-64B7FA5A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60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F14-7302-4D90-A403-D6C679FE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5B306-766F-409D-8AC3-ECF71D27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06117-7EFF-48CC-8FD3-2EE0A9F9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31908-A67F-49A6-92B1-5B7FE1FF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2D54-CD8B-4F13-8E4C-620C0F49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2739-B79D-4E85-B26E-81748C36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4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A7FAB-4866-44E6-A3FC-B345B6CC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CB118-A056-4798-9411-9CB7DAFB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C453-638C-4604-BB93-7410A8F7C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B0CC-02E9-4E0C-9051-F55B4DFD355E}" type="datetimeFigureOut">
              <a:rPr lang="en-AU" smtClean="0"/>
              <a:t>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7B24-338D-44EC-8276-E81732553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7F74-966A-433E-8B1F-2C874E71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624E-EF62-43DA-B998-CF40C02C3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82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achneTutorials/Tut-B1-Hardwa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087-C284-48FB-A34E-D3EBEB64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4815281"/>
            <a:ext cx="6820249" cy="781444"/>
          </a:xfrm>
        </p:spPr>
        <p:txBody>
          <a:bodyPr>
            <a:noAutofit/>
          </a:bodyPr>
          <a:lstStyle/>
          <a:p>
            <a:pPr algn="r"/>
            <a: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 and</a:t>
            </a:r>
            <a:b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2D7B-33C9-49F4-8F8C-A2DCB0F51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" y="5796794"/>
            <a:ext cx="6820249" cy="998290"/>
          </a:xfrm>
        </p:spPr>
        <p:txBody>
          <a:bodyPr/>
          <a:lstStyle/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Topic: Hardware</a:t>
            </a:r>
          </a:p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Workshop 1.2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3FEB9-CF6A-49E4-8D1F-5E9D1AB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2F701-B838-4388-B88D-295E961E18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6" y="165219"/>
            <a:ext cx="4008949" cy="25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System.out.println</a:t>
            </a:r>
            <a:r>
              <a:rPr lang="en-AU" dirty="0">
                <a:latin typeface="Consolas" panose="020B0609020204030204" pitchFamily="49" charset="0"/>
              </a:rPr>
              <a:t>()</a:t>
            </a:r>
            <a:r>
              <a:rPr lang="en-AU" dirty="0"/>
              <a:t> is an</a:t>
            </a:r>
            <a:br>
              <a:rPr lang="en-AU" dirty="0"/>
            </a:br>
            <a:r>
              <a:rPr lang="en-AU" dirty="0"/>
              <a:t>existing Java function used to</a:t>
            </a:r>
            <a:br>
              <a:rPr lang="en-AU" dirty="0"/>
            </a:br>
            <a:r>
              <a:rPr lang="en-AU" dirty="0"/>
              <a:t>display values in the console.</a:t>
            </a:r>
          </a:p>
          <a:p>
            <a:pPr marL="0" indent="0">
              <a:buNone/>
            </a:pPr>
            <a:r>
              <a:rPr lang="en-AU" dirty="0"/>
              <a:t>We have to use the dot operator</a:t>
            </a:r>
            <a:br>
              <a:rPr lang="en-AU" dirty="0"/>
            </a:br>
            <a:r>
              <a:rPr lang="en-AU" dirty="0"/>
              <a:t>to access it, within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 separate file, System.java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 variable within System.java, </a:t>
            </a:r>
            <a:r>
              <a:rPr lang="en-AU" dirty="0">
                <a:latin typeface="Consolas" panose="020B0609020204030204" pitchFamily="49" charset="0"/>
              </a:rPr>
              <a:t>out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 function within </a:t>
            </a:r>
            <a:r>
              <a:rPr lang="en-AU" dirty="0">
                <a:latin typeface="Consolas" panose="020B0609020204030204" pitchFamily="49" charset="0"/>
              </a:rPr>
              <a:t>out</a:t>
            </a:r>
            <a:r>
              <a:rPr lang="en-AU" dirty="0"/>
              <a:t>, </a:t>
            </a:r>
            <a:r>
              <a:rPr lang="en-AU" dirty="0" err="1">
                <a:latin typeface="Consolas" panose="020B0609020204030204" pitchFamily="49" charset="0"/>
              </a:rPr>
              <a:t>println</a:t>
            </a:r>
            <a:endParaRPr lang="en-AU" dirty="0">
              <a:latin typeface="Consolas" panose="020B0609020204030204" pitchFamily="49" charset="0"/>
            </a:endParaRPr>
          </a:p>
          <a:p>
            <a:pPr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Then we give it a value to display.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System.out.println</a:t>
            </a:r>
            <a:r>
              <a:rPr lang="en-AU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A8BB55-F36F-41A3-B046-154A25F6144E}"/>
              </a:ext>
            </a:extLst>
          </p:cNvPr>
          <p:cNvGrpSpPr/>
          <p:nvPr/>
        </p:nvGrpSpPr>
        <p:grpSpPr>
          <a:xfrm>
            <a:off x="5991496" y="1621831"/>
            <a:ext cx="5320938" cy="2325189"/>
            <a:chOff x="5059680" y="3048000"/>
            <a:chExt cx="5320938" cy="23251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C2352B-E5E5-42B7-AA32-ACFA199A535B}"/>
                </a:ext>
              </a:extLst>
            </p:cNvPr>
            <p:cNvSpPr/>
            <p:nvPr/>
          </p:nvSpPr>
          <p:spPr>
            <a:xfrm>
              <a:off x="5059680" y="3048000"/>
              <a:ext cx="5320938" cy="232518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9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DA9513-D523-415C-98E0-47862CCD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1177" y="3208654"/>
              <a:ext cx="5142693" cy="1177406"/>
            </a:xfrm>
            <a:prstGeom prst="rect">
              <a:avLst/>
            </a:prstGeom>
          </p:spPr>
        </p:pic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5C014579-0BB8-4646-A4DE-B62124E39B79}"/>
                </a:ext>
              </a:extLst>
            </p:cNvPr>
            <p:cNvSpPr/>
            <p:nvPr/>
          </p:nvSpPr>
          <p:spPr>
            <a:xfrm rot="5400000">
              <a:off x="6376711" y="4175018"/>
              <a:ext cx="335559" cy="496389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DFB052-FA6A-4557-850B-13558D1949AC}"/>
                </a:ext>
              </a:extLst>
            </p:cNvPr>
            <p:cNvSpPr/>
            <p:nvPr/>
          </p:nvSpPr>
          <p:spPr>
            <a:xfrm>
              <a:off x="6360721" y="4862060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2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329D6CE-7811-49A9-9D8D-4420252B4BD5}"/>
                </a:ext>
              </a:extLst>
            </p:cNvPr>
            <p:cNvSpPr/>
            <p:nvPr/>
          </p:nvSpPr>
          <p:spPr>
            <a:xfrm rot="5400000">
              <a:off x="8854300" y="3517520"/>
              <a:ext cx="335559" cy="1811382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9DC2F9-0001-491C-973A-6BF3918F239D}"/>
                </a:ext>
              </a:extLst>
            </p:cNvPr>
            <p:cNvSpPr/>
            <p:nvPr/>
          </p:nvSpPr>
          <p:spPr>
            <a:xfrm>
              <a:off x="8842079" y="4862060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4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3F4D99F-9532-4478-BC53-1C5C952A0795}"/>
                </a:ext>
              </a:extLst>
            </p:cNvPr>
            <p:cNvSpPr/>
            <p:nvPr/>
          </p:nvSpPr>
          <p:spPr>
            <a:xfrm rot="5400000">
              <a:off x="5558922" y="3947776"/>
              <a:ext cx="335559" cy="950867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FA59B8-BCAD-44BB-BF1D-BFE3A92CB79A}"/>
                </a:ext>
              </a:extLst>
            </p:cNvPr>
            <p:cNvSpPr/>
            <p:nvPr/>
          </p:nvSpPr>
          <p:spPr>
            <a:xfrm>
              <a:off x="5546701" y="4862058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1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B3ACA835-98C5-4163-ABD1-EB0680FA60AF}"/>
                </a:ext>
              </a:extLst>
            </p:cNvPr>
            <p:cNvSpPr/>
            <p:nvPr/>
          </p:nvSpPr>
          <p:spPr>
            <a:xfrm rot="5400000">
              <a:off x="7268523" y="3873754"/>
              <a:ext cx="335559" cy="1098914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17DFF1-28DA-4A75-B05F-A93B0001D133}"/>
                </a:ext>
              </a:extLst>
            </p:cNvPr>
            <p:cNvSpPr/>
            <p:nvPr/>
          </p:nvSpPr>
          <p:spPr>
            <a:xfrm>
              <a:off x="7256302" y="4862060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3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2E84D8-0715-4BAF-B87E-B8A8667655CB}"/>
              </a:ext>
            </a:extLst>
          </p:cNvPr>
          <p:cNvSpPr/>
          <p:nvPr/>
        </p:nvSpPr>
        <p:spPr>
          <a:xfrm>
            <a:off x="5357476" y="3615889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25DAE6-6B67-41DF-9693-2199CE55F0C8}"/>
              </a:ext>
            </a:extLst>
          </p:cNvPr>
          <p:cNvSpPr/>
          <p:nvPr/>
        </p:nvSpPr>
        <p:spPr>
          <a:xfrm>
            <a:off x="6312583" y="4107674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28FA2B-8BD0-4B0E-9A76-1F6225067DDF}"/>
              </a:ext>
            </a:extLst>
          </p:cNvPr>
          <p:cNvSpPr/>
          <p:nvPr/>
        </p:nvSpPr>
        <p:spPr>
          <a:xfrm>
            <a:off x="6312583" y="4636980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2339F5-311B-4857-9FEF-578F27BD4086}"/>
              </a:ext>
            </a:extLst>
          </p:cNvPr>
          <p:cNvSpPr/>
          <p:nvPr/>
        </p:nvSpPr>
        <p:spPr>
          <a:xfrm>
            <a:off x="6318143" y="5671858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702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double colon operator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double colon operator allows us to access references to existing functions.</a:t>
            </a:r>
          </a:p>
          <a:p>
            <a:pPr marL="0" indent="0">
              <a:buNone/>
            </a:pPr>
            <a:r>
              <a:rPr lang="en-AU" dirty="0"/>
              <a:t>Differences to the dot operator: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Only accesses functions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Doesn’t call the function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Must be prefixed with “</a:t>
            </a:r>
            <a:r>
              <a:rPr lang="en-AU" dirty="0">
                <a:latin typeface="Consolas" panose="020B0609020204030204" pitchFamily="49" charset="0"/>
              </a:rPr>
              <a:t>this</a:t>
            </a:r>
            <a:r>
              <a:rPr lang="en-AU" dirty="0"/>
              <a:t>” when accessing functions in the same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9B026-D32A-4C9C-A975-3B98F8598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964" y="1408534"/>
            <a:ext cx="3589246" cy="4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0D1DF9-BE41-4E4A-94EB-05E5207F448F}"/>
              </a:ext>
            </a:extLst>
          </p:cNvPr>
          <p:cNvSpPr/>
          <p:nvPr/>
        </p:nvSpPr>
        <p:spPr>
          <a:xfrm>
            <a:off x="610562" y="1368383"/>
            <a:ext cx="10971837" cy="51752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/>
          </a:p>
        </p:txBody>
      </p:sp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Double colon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8F437A-6440-4E54-A00F-5E1B03263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0" y="1398967"/>
            <a:ext cx="7325679" cy="50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 </a:t>
            </a:r>
            <a:r>
              <a:rPr lang="en-AU" dirty="0" err="1"/>
              <a:t>src</a:t>
            </a:r>
            <a:r>
              <a:rPr lang="en-AU" dirty="0"/>
              <a:t>\main\java\lesson\functions\tasks\Tasks.java, complete section 2.</a:t>
            </a:r>
          </a:p>
          <a:p>
            <a:pPr marL="0" indent="0">
              <a:buNone/>
            </a:pPr>
            <a:r>
              <a:rPr lang="en-AU" dirty="0"/>
              <a:t>You can also use the Sandbox.java file in the same folder to experiment with your own code.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F0C34-888B-423A-8AF1-6356208D243F}"/>
              </a:ext>
            </a:extLst>
          </p:cNvPr>
          <p:cNvSpPr txBox="1"/>
          <p:nvPr/>
        </p:nvSpPr>
        <p:spPr>
          <a:xfrm>
            <a:off x="862148" y="4217680"/>
            <a:ext cx="358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You can test your solutions with some short tests by right-clicking on the TestSection2.java file and selecting “Run”.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7D1D7-B5BE-4965-B7B0-5C0CDE3A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47" y="5541119"/>
            <a:ext cx="3678517" cy="6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8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Additional assignment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8CC77F-1887-477D-8201-42014C869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69215"/>
              </p:ext>
            </p:extLst>
          </p:nvPr>
        </p:nvGraphicFramePr>
        <p:xfrm>
          <a:off x="620087" y="1384708"/>
          <a:ext cx="7313422" cy="51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857">
                  <a:extLst>
                    <a:ext uri="{9D8B030D-6E8A-4147-A177-3AD203B41FA5}">
                      <a16:colId xmlns:a16="http://schemas.microsoft.com/office/drawing/2014/main" val="2487346298"/>
                    </a:ext>
                  </a:extLst>
                </a:gridCol>
                <a:gridCol w="5504565">
                  <a:extLst>
                    <a:ext uri="{9D8B030D-6E8A-4147-A177-3AD203B41FA5}">
                      <a16:colId xmlns:a16="http://schemas.microsoft.com/office/drawing/2014/main" val="1990824870"/>
                    </a:ext>
                  </a:extLst>
                </a:gridCol>
              </a:tblGrid>
              <a:tr h="557945"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Results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41325"/>
                  </a:ext>
                </a:extLst>
              </a:tr>
              <a:tr h="557945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x++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i="0" dirty="0">
                          <a:solidFill>
                            <a:schemeClr val="tx1"/>
                          </a:solidFill>
                        </a:rPr>
                        <a:t>x increases by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92998"/>
                  </a:ext>
                </a:extLst>
              </a:tr>
              <a:tr h="557945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i="0" dirty="0">
                          <a:solidFill>
                            <a:schemeClr val="tx1"/>
                          </a:solidFill>
                        </a:rPr>
                        <a:t>x decreases by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94870"/>
                  </a:ext>
                </a:extLst>
              </a:tr>
              <a:tr h="557945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+=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 increases by y</a:t>
                      </a:r>
                      <a:endParaRPr lang="en-AU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00150"/>
                  </a:ext>
                </a:extLst>
              </a:tr>
              <a:tr h="557945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-=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 decreases by y</a:t>
                      </a:r>
                      <a:endParaRPr lang="en-AU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4236"/>
                  </a:ext>
                </a:extLst>
              </a:tr>
              <a:tr h="557945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*=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 is multiplied by y</a:t>
                      </a:r>
                      <a:endParaRPr lang="en-AU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65713"/>
                  </a:ext>
                </a:extLst>
              </a:tr>
              <a:tr h="888780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/=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 is divided by y</a:t>
                      </a:r>
                      <a:br>
                        <a:rPr lang="en-AU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Standard truncation rules still apply</a:t>
                      </a:r>
                      <a:endParaRPr lang="en-A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72132"/>
                  </a:ext>
                </a:extLst>
              </a:tr>
              <a:tr h="892850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%=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 is set to the remainder when it is divided by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785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C189AC5-D436-40FA-8227-9A5F047A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873" y="1411514"/>
            <a:ext cx="1905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is a function?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 block of code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With a name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That takes inputs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Does something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And may produce</a:t>
            </a:r>
            <a:br>
              <a:rPr lang="en-AU" dirty="0"/>
            </a:br>
            <a:r>
              <a:rPr lang="en-AU" dirty="0"/>
              <a:t>an output value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Of a specified type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Introduction to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4A185A4-7D8F-4D95-9FD5-59063595BAE2}"/>
              </a:ext>
            </a:extLst>
          </p:cNvPr>
          <p:cNvSpPr/>
          <p:nvPr/>
        </p:nvSpPr>
        <p:spPr>
          <a:xfrm>
            <a:off x="4158046" y="2459828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BDA82D-EA38-4C70-A73E-897DBC229B8E}"/>
              </a:ext>
            </a:extLst>
          </p:cNvPr>
          <p:cNvSpPr/>
          <p:nvPr/>
        </p:nvSpPr>
        <p:spPr>
          <a:xfrm>
            <a:off x="4158046" y="2964141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12C36F-59C3-4E38-A6F9-8ADF0059E07D}"/>
              </a:ext>
            </a:extLst>
          </p:cNvPr>
          <p:cNvSpPr/>
          <p:nvPr/>
        </p:nvSpPr>
        <p:spPr>
          <a:xfrm>
            <a:off x="4158046" y="3477243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8DC8A-4351-4D25-95D9-FA3BC5596EEB}"/>
              </a:ext>
            </a:extLst>
          </p:cNvPr>
          <p:cNvSpPr/>
          <p:nvPr/>
        </p:nvSpPr>
        <p:spPr>
          <a:xfrm>
            <a:off x="4158046" y="3989062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945AAB-0C0F-48FB-A369-B81F8D6B9182}"/>
              </a:ext>
            </a:extLst>
          </p:cNvPr>
          <p:cNvSpPr/>
          <p:nvPr/>
        </p:nvSpPr>
        <p:spPr>
          <a:xfrm>
            <a:off x="4158046" y="4889459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91C1AE-6F2D-49F3-BC2E-2C527EC2EB75}"/>
              </a:ext>
            </a:extLst>
          </p:cNvPr>
          <p:cNvGrpSpPr/>
          <p:nvPr/>
        </p:nvGrpSpPr>
        <p:grpSpPr>
          <a:xfrm>
            <a:off x="4772297" y="1551964"/>
            <a:ext cx="6613104" cy="4787876"/>
            <a:chOff x="4772297" y="1551964"/>
            <a:chExt cx="6613104" cy="47878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81769D-8285-4EBD-A3A4-06726B5F9253}"/>
                </a:ext>
              </a:extLst>
            </p:cNvPr>
            <p:cNvSpPr/>
            <p:nvPr/>
          </p:nvSpPr>
          <p:spPr>
            <a:xfrm>
              <a:off x="4772297" y="1551964"/>
              <a:ext cx="6613104" cy="4787876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900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E54F21-13C8-4CBC-8512-30C44C3EA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347" y="2488715"/>
              <a:ext cx="6319054" cy="2827288"/>
            </a:xfrm>
            <a:prstGeom prst="rect">
              <a:avLst/>
            </a:prstGeom>
          </p:spPr>
        </p:pic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3B9F4AE9-5C8C-4D53-ACD4-6DE6ACC50CD5}"/>
                </a:ext>
              </a:extLst>
            </p:cNvPr>
            <p:cNvSpPr/>
            <p:nvPr/>
          </p:nvSpPr>
          <p:spPr>
            <a:xfrm rot="16200000">
              <a:off x="7257955" y="1478898"/>
              <a:ext cx="335559" cy="2070000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BB66D3-80DF-45E5-946D-7C43AA1F7593}"/>
                </a:ext>
              </a:extLst>
            </p:cNvPr>
            <p:cNvSpPr/>
            <p:nvPr/>
          </p:nvSpPr>
          <p:spPr>
            <a:xfrm>
              <a:off x="7245734" y="1696156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1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29F8BA1-8D12-4384-9492-6B5362ABC223}"/>
                </a:ext>
              </a:extLst>
            </p:cNvPr>
            <p:cNvSpPr/>
            <p:nvPr/>
          </p:nvSpPr>
          <p:spPr>
            <a:xfrm rot="16200000">
              <a:off x="9524283" y="1511833"/>
              <a:ext cx="335559" cy="2004126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87E9F1F-D80D-4133-B0DA-975FF6DB43A4}"/>
                </a:ext>
              </a:extLst>
            </p:cNvPr>
            <p:cNvSpPr/>
            <p:nvPr/>
          </p:nvSpPr>
          <p:spPr>
            <a:xfrm>
              <a:off x="9512062" y="1696156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2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BE13E17F-C975-4DF0-B5DF-3DFB02F45A07}"/>
                </a:ext>
              </a:extLst>
            </p:cNvPr>
            <p:cNvSpPr/>
            <p:nvPr/>
          </p:nvSpPr>
          <p:spPr>
            <a:xfrm rot="16200000">
              <a:off x="5522416" y="1994877"/>
              <a:ext cx="335559" cy="1038037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120091-F534-4353-A951-83974AD86C94}"/>
                </a:ext>
              </a:extLst>
            </p:cNvPr>
            <p:cNvSpPr/>
            <p:nvPr/>
          </p:nvSpPr>
          <p:spPr>
            <a:xfrm>
              <a:off x="5510195" y="1696154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5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2063764F-D52C-47C4-ACE5-B15812F3B79F}"/>
                </a:ext>
              </a:extLst>
            </p:cNvPr>
            <p:cNvSpPr/>
            <p:nvPr/>
          </p:nvSpPr>
          <p:spPr>
            <a:xfrm rot="5400000">
              <a:off x="8050736" y="3700378"/>
              <a:ext cx="335559" cy="2251562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BC0575-29C5-4A4F-9185-9EE0D2B07608}"/>
                </a:ext>
              </a:extLst>
            </p:cNvPr>
            <p:cNvSpPr/>
            <p:nvPr/>
          </p:nvSpPr>
          <p:spPr>
            <a:xfrm>
              <a:off x="8038515" y="5290657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4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A43B88E-048A-4038-BA00-C95A19EDDF0D}"/>
                </a:ext>
              </a:extLst>
            </p:cNvPr>
            <p:cNvSpPr/>
            <p:nvPr/>
          </p:nvSpPr>
          <p:spPr>
            <a:xfrm rot="10800000">
              <a:off x="5552670" y="3061611"/>
              <a:ext cx="335559" cy="1596767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0431E3C-43C3-4A46-9096-607B50CA023A}"/>
                </a:ext>
              </a:extLst>
            </p:cNvPr>
            <p:cNvSpPr/>
            <p:nvPr/>
          </p:nvSpPr>
          <p:spPr>
            <a:xfrm>
              <a:off x="4912171" y="3679994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64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function header is the first line of any function. It defines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The name of the function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The input parameter types and names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The output (return) type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Breaking it down – the function 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027135-5043-46DE-B5BF-035A149EAED4}"/>
              </a:ext>
            </a:extLst>
          </p:cNvPr>
          <p:cNvSpPr/>
          <p:nvPr/>
        </p:nvSpPr>
        <p:spPr>
          <a:xfrm>
            <a:off x="809360" y="3729107"/>
            <a:ext cx="10590159" cy="262575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B1684-37C6-4210-873E-7859B75DC0AB}"/>
              </a:ext>
            </a:extLst>
          </p:cNvPr>
          <p:cNvSpPr txBox="1"/>
          <p:nvPr/>
        </p:nvSpPr>
        <p:spPr>
          <a:xfrm>
            <a:off x="855357" y="4797698"/>
            <a:ext cx="1038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>
                <a:solidFill>
                  <a:srgbClr val="4BC9B0"/>
                </a:solidFill>
                <a:latin typeface="Consolas" panose="020B0609020204030204" pitchFamily="49" charset="0"/>
              </a:rPr>
              <a:t>returntype</a:t>
            </a:r>
            <a:r>
              <a:rPr lang="en-AU" sz="2400" dirty="0"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8B"/>
                </a:solidFill>
                <a:latin typeface="Consolas" panose="020B0609020204030204" pitchFamily="49" charset="0"/>
              </a:rPr>
              <a:t>functionName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4BC9B0"/>
                </a:solidFill>
                <a:latin typeface="Consolas" panose="020B0609020204030204" pitchFamily="49" charset="0"/>
              </a:rPr>
              <a:t>datatype</a:t>
            </a:r>
            <a:r>
              <a:rPr lang="en-AU" sz="2400" dirty="0">
                <a:solidFill>
                  <a:srgbClr val="9ADCFE"/>
                </a:solidFill>
                <a:latin typeface="Consolas" panose="020B0609020204030204" pitchFamily="49" charset="0"/>
              </a:rPr>
              <a:t> param1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AU" sz="2400" dirty="0">
                <a:solidFill>
                  <a:srgbClr val="9ADCFE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4BC9B0"/>
                </a:solidFill>
                <a:latin typeface="Consolas" panose="020B0609020204030204" pitchFamily="49" charset="0"/>
              </a:rPr>
              <a:t>datatype</a:t>
            </a:r>
            <a:r>
              <a:rPr lang="en-AU" sz="2400" dirty="0">
                <a:solidFill>
                  <a:srgbClr val="9ADCFE"/>
                </a:solidFill>
                <a:latin typeface="Consolas" panose="020B0609020204030204" pitchFamily="49" charset="0"/>
              </a:rPr>
              <a:t> param2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CC6D5C6-ADAE-43E8-8FC8-B083536AED86}"/>
              </a:ext>
            </a:extLst>
          </p:cNvPr>
          <p:cNvSpPr/>
          <p:nvPr/>
        </p:nvSpPr>
        <p:spPr>
          <a:xfrm rot="5400000">
            <a:off x="1635966" y="4472748"/>
            <a:ext cx="335559" cy="1704736"/>
          </a:xfrm>
          <a:prstGeom prst="rightBrace">
            <a:avLst>
              <a:gd name="adj1" fmla="val 49359"/>
              <a:gd name="adj2" fmla="val 50000"/>
            </a:avLst>
          </a:prstGeom>
          <a:ln w="38100">
            <a:solidFill>
              <a:srgbClr val="C83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ED8B1BC-CEBD-4562-A9C3-2EE503F3207E}"/>
              </a:ext>
            </a:extLst>
          </p:cNvPr>
          <p:cNvSpPr/>
          <p:nvPr/>
        </p:nvSpPr>
        <p:spPr>
          <a:xfrm rot="16200000">
            <a:off x="3626489" y="3747471"/>
            <a:ext cx="335559" cy="2070000"/>
          </a:xfrm>
          <a:prstGeom prst="rightBrace">
            <a:avLst>
              <a:gd name="adj1" fmla="val 49359"/>
              <a:gd name="adj2" fmla="val 50000"/>
            </a:avLst>
          </a:prstGeom>
          <a:ln w="38100">
            <a:solidFill>
              <a:srgbClr val="C83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6F670CE-15A0-47F3-82D7-87804DE7A41F}"/>
              </a:ext>
            </a:extLst>
          </p:cNvPr>
          <p:cNvSpPr/>
          <p:nvPr/>
        </p:nvSpPr>
        <p:spPr>
          <a:xfrm rot="16200000">
            <a:off x="6087190" y="3504525"/>
            <a:ext cx="335559" cy="2555889"/>
          </a:xfrm>
          <a:prstGeom prst="rightBrace">
            <a:avLst>
              <a:gd name="adj1" fmla="val 49359"/>
              <a:gd name="adj2" fmla="val 50000"/>
            </a:avLst>
          </a:prstGeom>
          <a:ln w="38100">
            <a:solidFill>
              <a:srgbClr val="C83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595AEC-47F2-4EC6-8FBE-6095CA9EB62F}"/>
              </a:ext>
            </a:extLst>
          </p:cNvPr>
          <p:cNvSpPr/>
          <p:nvPr/>
        </p:nvSpPr>
        <p:spPr>
          <a:xfrm>
            <a:off x="3614268" y="3964729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473DC8-6086-40DD-BD82-3201F68AA9D0}"/>
              </a:ext>
            </a:extLst>
          </p:cNvPr>
          <p:cNvSpPr/>
          <p:nvPr/>
        </p:nvSpPr>
        <p:spPr>
          <a:xfrm>
            <a:off x="6074969" y="3964729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AD21F6-73D7-446F-B9BB-EF8CC084C556}"/>
              </a:ext>
            </a:extLst>
          </p:cNvPr>
          <p:cNvSpPr/>
          <p:nvPr/>
        </p:nvSpPr>
        <p:spPr>
          <a:xfrm>
            <a:off x="1623745" y="5789614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2B53CA-6679-44E8-9C66-62CDFFAA767C}"/>
              </a:ext>
            </a:extLst>
          </p:cNvPr>
          <p:cNvSpPr/>
          <p:nvPr/>
        </p:nvSpPr>
        <p:spPr>
          <a:xfrm>
            <a:off x="6927376" y="1953472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8506F9-E60A-463B-BFA9-55D3A9230198}"/>
              </a:ext>
            </a:extLst>
          </p:cNvPr>
          <p:cNvSpPr/>
          <p:nvPr/>
        </p:nvSpPr>
        <p:spPr>
          <a:xfrm>
            <a:off x="6927376" y="2457785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42EB37-3CAB-43A9-A16C-20E463610286}"/>
              </a:ext>
            </a:extLst>
          </p:cNvPr>
          <p:cNvSpPr/>
          <p:nvPr/>
        </p:nvSpPr>
        <p:spPr>
          <a:xfrm>
            <a:off x="6927376" y="2970887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40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function body is the code between the opening and closing braces {}. It defines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What the function does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What value the function</a:t>
            </a:r>
            <a:br>
              <a:rPr lang="en-AU" dirty="0"/>
            </a:br>
            <a:r>
              <a:rPr lang="en-AU" dirty="0"/>
              <a:t>returns as an output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Convention note:</a:t>
            </a:r>
          </a:p>
          <a:p>
            <a:pPr marL="0" indent="0">
              <a:buNone/>
            </a:pPr>
            <a:r>
              <a:rPr lang="en-AU" dirty="0"/>
              <a:t>Any line of code within</a:t>
            </a:r>
            <a:br>
              <a:rPr lang="en-AU" dirty="0"/>
            </a:br>
            <a:r>
              <a:rPr lang="en-AU" dirty="0"/>
              <a:t>braces {} is indented with a</a:t>
            </a:r>
            <a:br>
              <a:rPr lang="en-AU" dirty="0"/>
            </a:br>
            <a:r>
              <a:rPr lang="en-AU" dirty="0"/>
              <a:t>single tab, displayed as</a:t>
            </a:r>
            <a:br>
              <a:rPr lang="en-AU" dirty="0"/>
            </a:br>
            <a:r>
              <a:rPr lang="en-AU" dirty="0"/>
              <a:t>4 spaces.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Breaking it down – the function body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D26DF7-C67B-4C53-A9F4-DBFEF59B14B7}"/>
              </a:ext>
            </a:extLst>
          </p:cNvPr>
          <p:cNvSpPr/>
          <p:nvPr/>
        </p:nvSpPr>
        <p:spPr>
          <a:xfrm>
            <a:off x="4955177" y="3011228"/>
            <a:ext cx="6430224" cy="332861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5C87E-D52E-4324-8168-D7DBC478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47" y="3011229"/>
            <a:ext cx="6319054" cy="2827288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D3EB9A1E-9A65-4C61-9A61-8DC7352069CE}"/>
              </a:ext>
            </a:extLst>
          </p:cNvPr>
          <p:cNvSpPr/>
          <p:nvPr/>
        </p:nvSpPr>
        <p:spPr>
          <a:xfrm rot="5400000">
            <a:off x="8050736" y="4222892"/>
            <a:ext cx="335559" cy="2251562"/>
          </a:xfrm>
          <a:prstGeom prst="rightBrace">
            <a:avLst>
              <a:gd name="adj1" fmla="val 49359"/>
              <a:gd name="adj2" fmla="val 50000"/>
            </a:avLst>
          </a:prstGeom>
          <a:ln w="38100">
            <a:solidFill>
              <a:srgbClr val="C83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37D939-6D17-4221-B442-14F0575FF81D}"/>
              </a:ext>
            </a:extLst>
          </p:cNvPr>
          <p:cNvSpPr/>
          <p:nvPr/>
        </p:nvSpPr>
        <p:spPr>
          <a:xfrm>
            <a:off x="8038515" y="5813171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DE7BDD-B6A3-495D-8F9E-7E7BC5A8A59C}"/>
              </a:ext>
            </a:extLst>
          </p:cNvPr>
          <p:cNvSpPr/>
          <p:nvPr/>
        </p:nvSpPr>
        <p:spPr>
          <a:xfrm>
            <a:off x="5738949" y="3535679"/>
            <a:ext cx="5381898" cy="1938137"/>
          </a:xfrm>
          <a:prstGeom prst="roundRect">
            <a:avLst/>
          </a:prstGeom>
          <a:noFill/>
          <a:ln w="38100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03DB12-B411-40AB-85ED-AC7C3BB0082A}"/>
              </a:ext>
            </a:extLst>
          </p:cNvPr>
          <p:cNvSpPr/>
          <p:nvPr/>
        </p:nvSpPr>
        <p:spPr>
          <a:xfrm>
            <a:off x="10570336" y="4935778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D87C26-7F6F-4299-94F4-F1FFA785E3AF}"/>
              </a:ext>
            </a:extLst>
          </p:cNvPr>
          <p:cNvSpPr/>
          <p:nvPr/>
        </p:nvSpPr>
        <p:spPr>
          <a:xfrm>
            <a:off x="4775177" y="2329906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F34693-9225-44F1-B216-4F79C818079D}"/>
              </a:ext>
            </a:extLst>
          </p:cNvPr>
          <p:cNvSpPr/>
          <p:nvPr/>
        </p:nvSpPr>
        <p:spPr>
          <a:xfrm>
            <a:off x="4410619" y="3249000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84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void </a:t>
            </a:r>
            <a:r>
              <a:rPr lang="en-AU" dirty="0" err="1">
                <a:solidFill>
                  <a:schemeClr val="bg1"/>
                </a:solidFill>
              </a:rPr>
              <a:t>returntype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if we don’t want to return a value? The </a:t>
            </a:r>
            <a:r>
              <a:rPr lang="en-AU" dirty="0">
                <a:latin typeface="Consolas" panose="020B0609020204030204" pitchFamily="49" charset="0"/>
              </a:rPr>
              <a:t>void</a:t>
            </a:r>
            <a:r>
              <a:rPr lang="en-AU" dirty="0"/>
              <a:t>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Indicates the function does not return a value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Cannot be used as a type for a regular value</a:t>
            </a:r>
          </a:p>
          <a:p>
            <a:pPr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dirty="0">
                <a:latin typeface="Consolas" panose="020B0609020204030204" pitchFamily="49" charset="0"/>
              </a:rPr>
              <a:t>return</a:t>
            </a:r>
            <a:r>
              <a:rPr lang="en-AU" dirty="0"/>
              <a:t> keyword can still be used to exit the function, but is given no value.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9A1C4-955C-404A-8819-C32E9576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313" y="1474176"/>
            <a:ext cx="3496094" cy="1737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F3D33-38AE-4CB7-8035-DF3960AFE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622" y="3611887"/>
            <a:ext cx="34194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Programming within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Outside a function, we can only create variables. Inside a function, we can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Assign new values to existing variables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Create variables that only exist within the function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Run other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03442-212C-44AD-A2AF-E784CE55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08" y="1497396"/>
            <a:ext cx="3603475" cy="22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Calling a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To run/“call” a function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We use its name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Followed by parentheses ()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Containing values for any parameters</a:t>
            </a:r>
          </a:p>
          <a:p>
            <a:pPr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can then treat its return value like any other value.</a:t>
            </a:r>
          </a:p>
          <a:p>
            <a:pPr marL="0" indent="0">
              <a:buNone/>
            </a:pPr>
            <a:r>
              <a:rPr lang="en-AU" dirty="0"/>
              <a:t>What is the return value of </a:t>
            </a:r>
            <a:r>
              <a:rPr lang="en-AU" dirty="0">
                <a:latin typeface="Consolas" panose="020B0609020204030204" pitchFamily="49" charset="0"/>
              </a:rPr>
              <a:t>caller()</a:t>
            </a:r>
            <a:r>
              <a:rPr lang="en-AU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FCA86-1B6F-422E-A18F-403FFA68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2" y="1477713"/>
            <a:ext cx="3603514" cy="33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Pull the git repo at </a:t>
            </a:r>
            <a:r>
              <a:rPr lang="en-AU" dirty="0">
                <a:hlinkClick r:id="rId3"/>
              </a:rPr>
              <a:t>https://github.com/ArachneTutorials/Tut-B1-Hardware</a:t>
            </a:r>
            <a:r>
              <a:rPr lang="en-AU" dirty="0"/>
              <a:t> and open lesson 2 in Visual Studio Code.</a:t>
            </a:r>
          </a:p>
          <a:p>
            <a:pPr marL="0" indent="0">
              <a:buNone/>
            </a:pPr>
            <a:r>
              <a:rPr lang="en-AU" dirty="0"/>
              <a:t>In </a:t>
            </a:r>
            <a:r>
              <a:rPr lang="en-AU" dirty="0" err="1"/>
              <a:t>src</a:t>
            </a:r>
            <a:r>
              <a:rPr lang="en-AU" dirty="0"/>
              <a:t>\main\java\lesson\functions\tasks\Tasks.java, complete section 1: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C8C434-E5CA-4B68-8B56-08C8F20A3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92" y="2684070"/>
            <a:ext cx="6048375" cy="3790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F0C34-888B-423A-8AF1-6356208D243F}"/>
              </a:ext>
            </a:extLst>
          </p:cNvPr>
          <p:cNvSpPr txBox="1"/>
          <p:nvPr/>
        </p:nvSpPr>
        <p:spPr>
          <a:xfrm>
            <a:off x="7428411" y="4217680"/>
            <a:ext cx="358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You can test your solutions with some short tests by right-clicking on the TestSection1.java file and selecting “Run”.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7D1D7-B5BE-4965-B7B0-5C0CDE3AF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410" y="5541119"/>
            <a:ext cx="3678517" cy="6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dot operator allows us to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Access variables, and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Call functions</a:t>
            </a:r>
          </a:p>
          <a:p>
            <a:pPr marL="0" indent="0">
              <a:buNone/>
            </a:pPr>
            <a:r>
              <a:rPr lang="en-AU" dirty="0"/>
              <a:t>from within variables with complex datatypes or other files.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dot operator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FC1E6C-AC46-45AE-B2EF-A46E580C6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18" y="3621537"/>
            <a:ext cx="7829661" cy="26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3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652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Functions and Access Operators</vt:lpstr>
      <vt:lpstr>Introduction to functions</vt:lpstr>
      <vt:lpstr>Breaking it down – the function header</vt:lpstr>
      <vt:lpstr>Breaking it down – the function body</vt:lpstr>
      <vt:lpstr>The void returntype</vt:lpstr>
      <vt:lpstr>Programming within functions</vt:lpstr>
      <vt:lpstr>Calling a function</vt:lpstr>
      <vt:lpstr>Your turn</vt:lpstr>
      <vt:lpstr>The dot operator</vt:lpstr>
      <vt:lpstr>System.out.println()</vt:lpstr>
      <vt:lpstr>The double colon operator</vt:lpstr>
      <vt:lpstr>Double colon example</vt:lpstr>
      <vt:lpstr>Your turn</vt:lpstr>
      <vt:lpstr>Additional assignment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Sean Zammit</dc:creator>
  <cp:lastModifiedBy>Sean Zammit</cp:lastModifiedBy>
  <cp:revision>26</cp:revision>
  <dcterms:created xsi:type="dcterms:W3CDTF">2020-04-06T15:36:13Z</dcterms:created>
  <dcterms:modified xsi:type="dcterms:W3CDTF">2020-04-07T05:46:06Z</dcterms:modified>
</cp:coreProperties>
</file>