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4" r:id="rId4"/>
    <p:sldId id="309" r:id="rId5"/>
    <p:sldId id="311" r:id="rId6"/>
    <p:sldId id="305" r:id="rId7"/>
    <p:sldId id="298" r:id="rId8"/>
    <p:sldId id="312" r:id="rId9"/>
    <p:sldId id="314" r:id="rId10"/>
    <p:sldId id="316" r:id="rId11"/>
    <p:sldId id="318" r:id="rId12"/>
    <p:sldId id="317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EBA5-FF61-4C6B-860B-4E9307A01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F871-45B5-411A-A640-BC831A348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54873-5BC7-419B-B3D6-F409B9AC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D18A-9E99-414B-81E9-E81F56FC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B2815-595F-453E-BC7C-638EB90F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11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EEB6-22AC-4668-879B-97A89F07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B906B-DF27-4040-AED5-BC90BA819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7544-B6C9-4244-91C9-9E30493A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80C9-95B2-4596-9247-21C1676B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D838C-74DE-4C62-91EE-55CF66E3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15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6C0D7-C4CF-4AEC-986F-8329AFE52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600EB-9815-4747-9541-E6E2A95D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DA363-59BE-412F-B1B6-31BE40FA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E8FFB-1C21-4905-8431-40CE1CFF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630A0-C2B1-4D3B-9697-CC353CFC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00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78CE-287A-4C80-96E2-1E30F349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9425-E920-4E46-8842-3EF132DEB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F39E8-DB0E-439C-92D8-873B4BEF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EE831-B0A4-418B-8E4F-0FB18F88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1240-0550-4A02-A806-D7752E4A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62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61B5-24AD-4F70-9018-2612919A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0C2B5-754B-4331-8C07-C03011DC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6CFE2-B620-46AE-9F85-6C5F4429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7EAE-EA5B-4BBA-8CA5-1933D6BE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550C-5AF5-4A8C-8D05-8C0B26AB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91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2B9D-B8AD-487E-B41B-C3B175B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0DF1-F6CB-4C77-B2F3-E38C79BD9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047D-468B-4B20-A8C0-A4FEC4044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06C97-FA20-4AED-B5D6-A133402F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13C6-857A-46F2-85E8-02263ADC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CAA1-C259-45BB-AC0D-6F895651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56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ABAA-AA9D-4E6B-A123-2884CAC0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104E2-BC45-4D64-B754-3FF8038C2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B9CC8-E28F-46EC-BC38-9EBF0FD70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3D68C-39E9-465C-A1B8-2B760D1B3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36DBA-CB2D-4D62-A6C0-C0803B279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FCC5A-BD6B-4AED-8E1A-F85B2BCA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974D3-A144-47BD-AF35-B77D98C9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9DC4D-37B6-4197-85DA-77014566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185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B395-0998-4A5C-B99E-D45F4EA6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F3AE3-DE13-442B-9B38-8FA8A00B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4B353-7647-4359-B929-12573210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C21F9-7780-4576-8B0E-1B296B6C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01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6CCE3-546C-41B1-97DC-3085E142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72637-9900-46BB-AB79-D32475F0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AB8B4-036E-4075-9867-234A0CBB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9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64B4-26E5-495B-8BB5-861A65CB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7FE5-AF80-4FB7-A089-BE75EED5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6DC04-A638-4E16-93F4-D0128A8F6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4814B-5983-4303-977A-6E2B36EF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6222A-E67B-40D6-8A57-37509986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41C81-8BB3-4EC3-B6D3-5663E222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17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BD62-FDA4-4120-8241-BD39F776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76ABC-C113-4A8E-AA9B-663AD51BB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95058-5C5D-403C-8717-806790DEA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2E5F1-C998-4C1D-A559-D8F994EA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D2B6-B174-4F67-8556-B4F52E880894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247DE-0E89-484A-9E26-A46EE2A8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8B488-E275-4BC0-B9FD-6C1EAEE6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0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9C9DC-DCBC-4E02-8305-986A6B4D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2D21E-C654-4047-A725-D6103CD8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469AB-A2CD-4D91-84DC-38255C176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D2B6-B174-4F67-8556-B4F52E880894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312B-239B-4CD4-AAAF-5673098BB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4C15-7C97-413F-8645-238521005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C308-C3A8-40ED-84B8-7835952116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52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achneTutorials/Tut-B1-Hardware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3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8087-C284-48FB-A34E-D3EBEB64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" y="4815281"/>
            <a:ext cx="6820249" cy="781444"/>
          </a:xfrm>
        </p:spPr>
        <p:txBody>
          <a:bodyPr>
            <a:noAutofit/>
          </a:bodyPr>
          <a:lstStyle/>
          <a:p>
            <a:pPr algn="r"/>
            <a:r>
              <a:rPr lang="en-AU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62D7B-33C9-49F4-8F8C-A2DCB0F51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6" y="5796794"/>
            <a:ext cx="6820249" cy="998290"/>
          </a:xfrm>
        </p:spPr>
        <p:txBody>
          <a:bodyPr/>
          <a:lstStyle/>
          <a:p>
            <a:pPr algn="r"/>
            <a:r>
              <a:rPr lang="en-A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 Topic: Hardware</a:t>
            </a:r>
          </a:p>
          <a:p>
            <a:pPr algn="r"/>
            <a:r>
              <a:rPr lang="en-A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Workshop 1.4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03FEB9-CF6A-49E4-8D1F-5E9D1AB3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2F701-B838-4388-B88D-295E961E186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6" y="165219"/>
            <a:ext cx="4008949" cy="25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6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Ternary 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Ternary operators allow us to select a value without writing a full if-statement.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Format:</a:t>
            </a: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condition ? </a:t>
            </a:r>
            <a:r>
              <a:rPr lang="en-AU" sz="2400" dirty="0" err="1">
                <a:latin typeface="Consolas" panose="020B0609020204030204" pitchFamily="49" charset="0"/>
              </a:rPr>
              <a:t>valueIfTrue</a:t>
            </a:r>
            <a:r>
              <a:rPr lang="en-AU" sz="2400" dirty="0">
                <a:latin typeface="Consolas" panose="020B0609020204030204" pitchFamily="49" charset="0"/>
              </a:rPr>
              <a:t> : </a:t>
            </a:r>
            <a:r>
              <a:rPr lang="en-AU" sz="2400" dirty="0" err="1">
                <a:latin typeface="Consolas" panose="020B0609020204030204" pitchFamily="49" charset="0"/>
              </a:rPr>
              <a:t>valueIfFalse</a:t>
            </a:r>
            <a:endParaRPr lang="en-AU" sz="2400" dirty="0">
              <a:latin typeface="Consolas" panose="020B0609020204030204" pitchFamily="49" charset="0"/>
            </a:endParaRPr>
          </a:p>
          <a:p>
            <a:pPr>
              <a:buFont typeface="Calibri" panose="020F0502020204030204" pitchFamily="34" charset="0"/>
              <a:buChar char="—"/>
            </a:pP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FBC1E-0B10-42F6-AAEC-A28483A59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190" y="1513042"/>
            <a:ext cx="3569884" cy="5505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E0E300-C579-42B7-9ACD-AAF4A8759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1190" y="2869457"/>
            <a:ext cx="2714625" cy="2381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C3FD71-DE2B-4928-A95E-1F7649DECA4F}"/>
              </a:ext>
            </a:extLst>
          </p:cNvPr>
          <p:cNvSpPr txBox="1"/>
          <p:nvPr/>
        </p:nvSpPr>
        <p:spPr>
          <a:xfrm>
            <a:off x="9783508" y="1977572"/>
            <a:ext cx="63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5959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 descr="A picture containing food&#10;&#10;Description automatically generated">
            <a:extLst>
              <a:ext uri="{FF2B5EF4-FFF2-40B4-BE49-F238E27FC236}">
                <a16:creationId xmlns:a16="http://schemas.microsoft.com/office/drawing/2014/main" id="{3A02F431-CEF1-4873-96DF-D2310572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Your turn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367323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Complete section 2 of the Tasks file.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If you have time, attempt the challenge question in Task 2. It is not easy, but can be completed using only code you’ve already learnt.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389666-9271-462B-A111-6D496E806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321" y="1384184"/>
            <a:ext cx="56769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6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 descr="A picture containing food&#10;&#10;Description automatically generated">
            <a:extLst>
              <a:ext uri="{FF2B5EF4-FFF2-40B4-BE49-F238E27FC236}">
                <a16:creationId xmlns:a16="http://schemas.microsoft.com/office/drawing/2014/main" id="{3A02F431-CEF1-4873-96DF-D2310572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Selection on a robot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367323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On a robot we can do something different given different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Sensor inputs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Controller inputs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Internally calculated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57C61C-14DD-4995-86F6-0D1D8D12A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439" y="1436915"/>
            <a:ext cx="6914473" cy="21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 descr="A picture containing food&#10;&#10;Description automatically generated">
            <a:extLst>
              <a:ext uri="{FF2B5EF4-FFF2-40B4-BE49-F238E27FC236}">
                <a16:creationId xmlns:a16="http://schemas.microsoft.com/office/drawing/2014/main" id="{3A02F431-CEF1-4873-96DF-D2310572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Your turn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367323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Complete the task in the Robot file in the </a:t>
            </a:r>
            <a:r>
              <a:rPr lang="en-AU" dirty="0" err="1"/>
              <a:t>lesson.selection.tasks</a:t>
            </a:r>
            <a:r>
              <a:rPr lang="en-AU" dirty="0"/>
              <a:t> package.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Once you have code you expect to work, you can request to test it on </a:t>
            </a:r>
            <a:r>
              <a:rPr lang="en-AU"/>
              <a:t>the practice robot.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1B73A-0D52-4B2C-ACA7-037590249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045" y="1455229"/>
            <a:ext cx="6809393" cy="41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10949872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What is selection?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A decision made in a program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AU" dirty="0"/>
              <a:t>Between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Code to run</a:t>
            </a:r>
          </a:p>
          <a:p>
            <a:pPr lvl="1">
              <a:buFont typeface="Calibri" panose="020F0502020204030204" pitchFamily="34" charset="0"/>
              <a:buChar char="—"/>
            </a:pPr>
            <a:r>
              <a:rPr lang="en-AU" dirty="0"/>
              <a:t>Values to use</a:t>
            </a:r>
          </a:p>
          <a:p>
            <a:pPr lvl="1">
              <a:buFont typeface="Calibri" panose="020F0502020204030204" pitchFamily="34" charset="0"/>
              <a:buChar char="—"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What makes selection ‘binary’?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A decision based on the truth</a:t>
            </a:r>
            <a:br>
              <a:rPr lang="en-AU" dirty="0"/>
            </a:br>
            <a:r>
              <a:rPr lang="en-AU" dirty="0"/>
              <a:t>of a boolean value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Has exactly 2 options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Introduction to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4413749-9280-478C-BD22-09FA4217F89A}"/>
              </a:ext>
            </a:extLst>
          </p:cNvPr>
          <p:cNvGrpSpPr/>
          <p:nvPr/>
        </p:nvGrpSpPr>
        <p:grpSpPr>
          <a:xfrm>
            <a:off x="6784676" y="1882521"/>
            <a:ext cx="3812230" cy="3954826"/>
            <a:chOff x="7294698" y="1587199"/>
            <a:chExt cx="3812230" cy="39548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FDF27E-3BCD-4B5B-82E3-3E4C889D4EE8}"/>
                </a:ext>
              </a:extLst>
            </p:cNvPr>
            <p:cNvSpPr/>
            <p:nvPr/>
          </p:nvSpPr>
          <p:spPr>
            <a:xfrm>
              <a:off x="7294698" y="3622603"/>
              <a:ext cx="1097280" cy="4270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9BE67E-8D36-473E-91A4-679998B0FA33}"/>
                </a:ext>
              </a:extLst>
            </p:cNvPr>
            <p:cNvSpPr/>
            <p:nvPr/>
          </p:nvSpPr>
          <p:spPr>
            <a:xfrm>
              <a:off x="10009648" y="3622603"/>
              <a:ext cx="1097280" cy="4270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B64B9CA9-F9FF-44BA-91C6-ACFAB967FDE1}"/>
                </a:ext>
              </a:extLst>
            </p:cNvPr>
            <p:cNvSpPr/>
            <p:nvPr/>
          </p:nvSpPr>
          <p:spPr>
            <a:xfrm>
              <a:off x="8121316" y="2519915"/>
              <a:ext cx="2158995" cy="948853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Binary</a:t>
              </a:r>
              <a:br>
                <a:rPr lang="en-AU" dirty="0">
                  <a:solidFill>
                    <a:schemeClr val="tx1"/>
                  </a:solidFill>
                </a:rPr>
              </a:br>
              <a:r>
                <a:rPr lang="en-AU" dirty="0">
                  <a:solidFill>
                    <a:schemeClr val="tx1"/>
                  </a:solidFill>
                </a:rPr>
                <a:t>Selection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5F2F8EBF-9E96-4E10-9CB9-A4C3EC2EAC86}"/>
                </a:ext>
              </a:extLst>
            </p:cNvPr>
            <p:cNvCxnSpPr>
              <a:cxnSpLocks/>
              <a:stCxn id="4" idx="1"/>
              <a:endCxn id="2" idx="0"/>
            </p:cNvCxnSpPr>
            <p:nvPr/>
          </p:nvCxnSpPr>
          <p:spPr>
            <a:xfrm rot="10800000" flipV="1">
              <a:off x="7843338" y="2994341"/>
              <a:ext cx="277978" cy="62826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0B5F24F-A64C-4416-8406-3BE772B360B0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10280311" y="2994342"/>
              <a:ext cx="277977" cy="62826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4290B2-76E3-4262-8F91-C712B03DC26D}"/>
                </a:ext>
              </a:extLst>
            </p:cNvPr>
            <p:cNvSpPr txBox="1"/>
            <p:nvPr/>
          </p:nvSpPr>
          <p:spPr>
            <a:xfrm>
              <a:off x="7464516" y="2645250"/>
              <a:ext cx="75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false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BE014E-BA02-4801-9848-A3195253081E}"/>
                </a:ext>
              </a:extLst>
            </p:cNvPr>
            <p:cNvSpPr txBox="1"/>
            <p:nvPr/>
          </p:nvSpPr>
          <p:spPr>
            <a:xfrm>
              <a:off x="10179465" y="2646198"/>
              <a:ext cx="75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true</a:t>
              </a:r>
            </a:p>
          </p:txBody>
        </p:sp>
        <p:sp>
          <p:nvSpPr>
            <p:cNvPr id="19" name="Right Bracket 18">
              <a:extLst>
                <a:ext uri="{FF2B5EF4-FFF2-40B4-BE49-F238E27FC236}">
                  <a16:creationId xmlns:a16="http://schemas.microsoft.com/office/drawing/2014/main" id="{BF30E03C-F319-45D9-A7C9-48DC0C8FA16E}"/>
                </a:ext>
              </a:extLst>
            </p:cNvPr>
            <p:cNvSpPr/>
            <p:nvPr/>
          </p:nvSpPr>
          <p:spPr>
            <a:xfrm rot="5400000">
              <a:off x="8936381" y="2960085"/>
              <a:ext cx="528862" cy="2714950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0910FE-2F92-4709-ABC7-9DDA2861541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9200812" y="4581991"/>
              <a:ext cx="0" cy="498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B4EEDE-19B9-42DC-B372-169708F0BF56}"/>
                </a:ext>
              </a:extLst>
            </p:cNvPr>
            <p:cNvCxnSpPr>
              <a:cxnSpLocks/>
            </p:cNvCxnSpPr>
            <p:nvPr/>
          </p:nvCxnSpPr>
          <p:spPr>
            <a:xfrm>
              <a:off x="9200812" y="2096596"/>
              <a:ext cx="0" cy="423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12107E-E01C-4CD5-8381-7A06C70171E0}"/>
                </a:ext>
              </a:extLst>
            </p:cNvPr>
            <p:cNvSpPr txBox="1"/>
            <p:nvPr/>
          </p:nvSpPr>
          <p:spPr>
            <a:xfrm>
              <a:off x="8830698" y="1587199"/>
              <a:ext cx="757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/>
                <a:t>…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23F490-697A-4717-BCCC-CA507B9CA1D5}"/>
                </a:ext>
              </a:extLst>
            </p:cNvPr>
            <p:cNvSpPr txBox="1"/>
            <p:nvPr/>
          </p:nvSpPr>
          <p:spPr>
            <a:xfrm>
              <a:off x="8830905" y="5080360"/>
              <a:ext cx="757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23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The if-statement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An if-statement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Is given a boolean condition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Runs the code inside the braces if the condition is true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br>
              <a:rPr lang="en-AU" dirty="0"/>
            </a:br>
            <a:r>
              <a:rPr lang="en-AU" dirty="0"/>
              <a:t>Like in functions, variables created inside the braces of an if-statement cease to exist once it finishes running.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ECF6A-DD28-4BCB-8835-5017F6374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972" y="1408533"/>
            <a:ext cx="3584394" cy="18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4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food&#10;&#10;Description automatically generated">
            <a:extLst>
              <a:ext uri="{FF2B5EF4-FFF2-40B4-BE49-F238E27FC236}">
                <a16:creationId xmlns:a16="http://schemas.microsoft.com/office/drawing/2014/main" id="{B31E0DAF-37F6-4240-BEB4-71361BAE25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Conditions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CC0979-385B-4AD2-97B1-94F4754FAF11}"/>
              </a:ext>
            </a:extLst>
          </p:cNvPr>
          <p:cNvSpPr txBox="1">
            <a:spLocks/>
          </p:cNvSpPr>
          <p:nvPr/>
        </p:nvSpPr>
        <p:spPr>
          <a:xfrm>
            <a:off x="620087" y="1384184"/>
            <a:ext cx="3681947" cy="5125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—"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C80D66-29CC-47A8-8A02-6990DA8EF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643" y="1428206"/>
            <a:ext cx="6888598" cy="456696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C7C271-D7F4-4B19-A0BB-ED4FE3FCE2F3}"/>
              </a:ext>
            </a:extLst>
          </p:cNvPr>
          <p:cNvSpPr txBox="1">
            <a:spLocks/>
          </p:cNvSpPr>
          <p:nvPr/>
        </p:nvSpPr>
        <p:spPr>
          <a:xfrm>
            <a:off x="620087" y="1384184"/>
            <a:ext cx="3673239" cy="5125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Conditions can be any expression that results in a boolean: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The result of boolean operations (&amp;&amp;, ||, !)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A call to a function returning a boolean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The result of a </a:t>
            </a:r>
            <a:r>
              <a:rPr lang="en-AU" i="1" dirty="0"/>
              <a:t>comparison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771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Comparison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Comparison operators allow us to change non-boolean values into conditions.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DB08F1-9BD6-471F-BF85-6C1B048D6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33900"/>
              </p:ext>
            </p:extLst>
          </p:nvPr>
        </p:nvGraphicFramePr>
        <p:xfrm>
          <a:off x="620087" y="2455892"/>
          <a:ext cx="7299119" cy="405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610">
                  <a:extLst>
                    <a:ext uri="{9D8B030D-6E8A-4147-A177-3AD203B41FA5}">
                      <a16:colId xmlns:a16="http://schemas.microsoft.com/office/drawing/2014/main" val="2487346298"/>
                    </a:ext>
                  </a:extLst>
                </a:gridCol>
                <a:gridCol w="5280509">
                  <a:extLst>
                    <a:ext uri="{9D8B030D-6E8A-4147-A177-3AD203B41FA5}">
                      <a16:colId xmlns:a16="http://schemas.microsoft.com/office/drawing/2014/main" val="1156473514"/>
                    </a:ext>
                  </a:extLst>
                </a:gridCol>
              </a:tblGrid>
              <a:tr h="579138">
                <a:tc>
                  <a:txBody>
                    <a:bodyPr/>
                    <a:lstStyle/>
                    <a:p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b="1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341325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==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is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700150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!=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is not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904236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&gt;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is greater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65713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&lt;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is less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372132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&gt;=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is greater than or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53872"/>
                  </a:ext>
                </a:extLst>
              </a:tr>
              <a:tr h="579138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 &lt;= 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is less than or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778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FE98345-7D39-4FCF-B572-1BF4B5645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972" y="1439167"/>
            <a:ext cx="3543992" cy="38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9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Adding else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An else-statement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Can only come after an if-statement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Runs only if the if-statement’s condition was</a:t>
            </a:r>
            <a:r>
              <a:rPr lang="en-AU" i="1" dirty="0"/>
              <a:t> </a:t>
            </a:r>
            <a:r>
              <a:rPr lang="en-AU" dirty="0"/>
              <a:t>NOT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6E843-C58E-4CE4-A56C-C7EF668D8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446" y="1374117"/>
            <a:ext cx="3593919" cy="281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0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9" descr="A picture containing food&#10;&#10;Description automatically generated">
            <a:extLst>
              <a:ext uri="{FF2B5EF4-FFF2-40B4-BE49-F238E27FC236}">
                <a16:creationId xmlns:a16="http://schemas.microsoft.com/office/drawing/2014/main" id="{F6BB82AC-8DC1-4036-82BB-B5F7B72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9DE8-FAFC-4700-8C8B-269CC29E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10949872" cy="5125672"/>
          </a:xfrm>
        </p:spPr>
        <p:txBody>
          <a:bodyPr/>
          <a:lstStyle/>
          <a:p>
            <a:pPr marL="357188" indent="-357188">
              <a:buFont typeface="Calibri" panose="020F0502020204030204" pitchFamily="34" charset="0"/>
              <a:buChar char="—"/>
              <a:tabLst>
                <a:tab pos="182563" algn="l"/>
              </a:tabLst>
            </a:pPr>
            <a:r>
              <a:rPr lang="en-AU" dirty="0"/>
              <a:t>Navigate to the location where you stored the tutorial repository from workshop B1.2, and open Git Bash in this location (on Windows, right click -&gt; Git Bash here).</a:t>
            </a:r>
          </a:p>
          <a:p>
            <a:pPr marL="814388" lvl="1" indent="-357188">
              <a:buFont typeface="Calibri" panose="020F0502020204030204" pitchFamily="34" charset="0"/>
              <a:buChar char="—"/>
              <a:tabLst>
                <a:tab pos="182563" algn="l"/>
              </a:tabLst>
            </a:pPr>
            <a:r>
              <a:rPr lang="en-AU" dirty="0"/>
              <a:t>If you haven’t downloaded the tutorial repository, you’ll need to open Git Bash where you want to download it, then run the command</a:t>
            </a:r>
            <a:br>
              <a:rPr lang="en-AU" dirty="0"/>
            </a:br>
            <a:r>
              <a:rPr lang="en-AU" dirty="0"/>
              <a:t>“git clone </a:t>
            </a:r>
            <a:r>
              <a:rPr lang="en-AU" dirty="0">
                <a:hlinkClick r:id="rId3"/>
              </a:rPr>
              <a:t>https://github.com/</a:t>
            </a:r>
            <a:r>
              <a:rPr lang="en-AU" dirty="0" err="1">
                <a:hlinkClick r:id="rId3"/>
              </a:rPr>
              <a:t>ArachneTutorials</a:t>
            </a:r>
            <a:r>
              <a:rPr lang="en-AU" dirty="0">
                <a:hlinkClick r:id="rId3"/>
              </a:rPr>
              <a:t>/Tut-B1-Hardware.git</a:t>
            </a:r>
            <a:r>
              <a:rPr lang="en-AU" dirty="0"/>
              <a:t>” instead of the commands below.</a:t>
            </a:r>
          </a:p>
          <a:p>
            <a:pPr marL="357188" indent="-357188">
              <a:buFont typeface="Calibri" panose="020F0502020204030204" pitchFamily="34" charset="0"/>
              <a:buChar char="—"/>
              <a:tabLst>
                <a:tab pos="182563" algn="l"/>
              </a:tabLst>
            </a:pPr>
            <a:r>
              <a:rPr lang="en-AU" dirty="0"/>
              <a:t>Run the commands “git fetch” and then “git pull” to download the latest changes from the online repository.</a:t>
            </a:r>
          </a:p>
          <a:p>
            <a:pPr marL="357188" indent="-357188">
              <a:buFont typeface="Calibri" panose="020F0502020204030204" pitchFamily="34" charset="0"/>
              <a:buChar char="—"/>
              <a:tabLst>
                <a:tab pos="182563" algn="l"/>
              </a:tabLst>
            </a:pPr>
            <a:r>
              <a:rPr lang="en-AU" dirty="0"/>
              <a:t>Open Visual Studio Code in the Lesson 4 folder.</a:t>
            </a:r>
          </a:p>
          <a:p>
            <a:pPr marL="357188" indent="-357188">
              <a:buFont typeface="Calibri" panose="020F0502020204030204" pitchFamily="34" charset="0"/>
              <a:buChar char="—"/>
              <a:tabLst>
                <a:tab pos="182563" algn="l"/>
              </a:tabLst>
            </a:pPr>
            <a:r>
              <a:rPr lang="en-AU" dirty="0"/>
              <a:t>Complete section 1 of the Tasks file in the </a:t>
            </a:r>
            <a:r>
              <a:rPr lang="en-AU" dirty="0" err="1"/>
              <a:t>lesson.selection.tasks</a:t>
            </a:r>
            <a:r>
              <a:rPr lang="en-AU" dirty="0"/>
              <a:t> package (located at </a:t>
            </a:r>
            <a:r>
              <a:rPr lang="en-AU" dirty="0" err="1"/>
              <a:t>src</a:t>
            </a:r>
            <a:r>
              <a:rPr lang="en-AU" dirty="0"/>
              <a:t>/main/java/lesson/selection/tasks/Tasks.java)</a:t>
            </a:r>
          </a:p>
          <a:p>
            <a:pPr marL="269875" indent="-269875">
              <a:buFont typeface="Calibri" panose="020F0502020204030204" pitchFamily="34" charset="0"/>
              <a:buChar char="—"/>
            </a:pP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Your turn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4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282B1B-CC3E-4889-A9C7-EEA6ADE077E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1CEA82-0F87-400C-ADEE-CAEC977884B3}"/>
                </a:ext>
              </a:extLst>
            </p:cNvPr>
            <p:cNvSpPr/>
            <p:nvPr/>
          </p:nvSpPr>
          <p:spPr>
            <a:xfrm>
              <a:off x="8053431" y="1232365"/>
              <a:ext cx="3954710" cy="5449466"/>
            </a:xfrm>
            <a:prstGeom prst="rect">
              <a:avLst/>
            </a:prstGeom>
            <a:solidFill>
              <a:srgbClr val="1E1E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Content Placeholder 11">
              <a:extLst>
                <a:ext uri="{FF2B5EF4-FFF2-40B4-BE49-F238E27FC236}">
                  <a16:creationId xmlns:a16="http://schemas.microsoft.com/office/drawing/2014/main" id="{2765AB4D-44AC-4B0E-BC10-FE2AC81F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Nesting if-else-statements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729911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can put if-else-statements within other if-else-statements to branch into more than 2 paths.</a:t>
            </a:r>
          </a:p>
          <a:p>
            <a:pPr marL="0" indent="0">
              <a:buNone/>
            </a:pPr>
            <a:r>
              <a:rPr lang="en-AU" dirty="0"/>
              <a:t>If we could use a single if-statement with a complex condition (using &amp;&amp;, ||, !), we should do so rather than adding nested statements.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38565-BD25-4470-9BF2-88107FBF9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222" y="1384184"/>
            <a:ext cx="3560309" cy="42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5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 descr="A picture containing food&#10;&#10;Description automatically generated">
            <a:extLst>
              <a:ext uri="{FF2B5EF4-FFF2-40B4-BE49-F238E27FC236}">
                <a16:creationId xmlns:a16="http://schemas.microsoft.com/office/drawing/2014/main" id="{3A02F431-CEF1-4873-96DF-D23105728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0B8BDB-30E5-443D-8156-CDCD943C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8" y="176169"/>
            <a:ext cx="9480258" cy="968419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Else-if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05EB-E6C3-4807-B7C0-DB53438492F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15" y="88390"/>
            <a:ext cx="1802426" cy="1143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8215E-C561-443B-A88F-DB5E1AD7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087" y="1384184"/>
            <a:ext cx="3673239" cy="51256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An else-if-statement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Is added after an if-statement or another else-if-statement</a:t>
            </a:r>
          </a:p>
          <a:p>
            <a:pPr marL="357188" indent="-357188">
              <a:buFont typeface="Calibri" panose="020F0502020204030204" pitchFamily="34" charset="0"/>
              <a:buChar char="—"/>
            </a:pPr>
            <a:r>
              <a:rPr lang="en-AU" dirty="0"/>
              <a:t>Runs if its condition is true and all previous conditions are NOT true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091EE-55E7-4665-BE57-BA78C5C13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311" y="1461814"/>
            <a:ext cx="2714625" cy="3762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EE8C90-3395-4777-9708-459905010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338" y="1479232"/>
            <a:ext cx="3457575" cy="4752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7FF2C0-84F5-4BC2-A33B-ECB220C19695}"/>
              </a:ext>
            </a:extLst>
          </p:cNvPr>
          <p:cNvSpPr txBox="1"/>
          <p:nvPr/>
        </p:nvSpPr>
        <p:spPr>
          <a:xfrm>
            <a:off x="7516718" y="3531521"/>
            <a:ext cx="63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9596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546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Segoe UI</vt:lpstr>
      <vt:lpstr>Office Theme</vt:lpstr>
      <vt:lpstr>Binary Selection</vt:lpstr>
      <vt:lpstr>Introduction to selection</vt:lpstr>
      <vt:lpstr>The if-statement</vt:lpstr>
      <vt:lpstr>Conditions</vt:lpstr>
      <vt:lpstr>Comparison operations</vt:lpstr>
      <vt:lpstr>Adding else</vt:lpstr>
      <vt:lpstr>Your turn</vt:lpstr>
      <vt:lpstr>Nesting if-else-statements</vt:lpstr>
      <vt:lpstr>Else-if</vt:lpstr>
      <vt:lpstr>Ternary operators</vt:lpstr>
      <vt:lpstr>Your turn</vt:lpstr>
      <vt:lpstr>Selection on a robot</vt:lpstr>
      <vt:lpstr>Your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Sean Zammit</dc:creator>
  <cp:lastModifiedBy>Sean Zammit</cp:lastModifiedBy>
  <cp:revision>60</cp:revision>
  <dcterms:created xsi:type="dcterms:W3CDTF">2020-05-14T12:55:35Z</dcterms:created>
  <dcterms:modified xsi:type="dcterms:W3CDTF">2020-06-12T05:20:05Z</dcterms:modified>
</cp:coreProperties>
</file>