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85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80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0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7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4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3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98ABA-188E-4582-912C-75E48F3ABE83}" type="datetimeFigureOut">
              <a:rPr lang="en-US" smtClean="0"/>
              <a:t>05-Sep-16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683685-E4F6-4A90-A7A7-C5BBE759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33600" y="1600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876" y="2929094"/>
            <a:ext cx="3217656" cy="244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590800" y="304801"/>
            <a:ext cx="7086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r-Cyrl-RS" sz="24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УНИВЕРЗИТЕТ У БЕОГРАДУ</a:t>
            </a:r>
            <a:r>
              <a:rPr lang="en-GB" sz="24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/>
            </a:r>
            <a:br>
              <a:rPr lang="en-GB" sz="24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</a:br>
            <a:r>
              <a:rPr lang="sr-Cyrl-RS" sz="24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ФАКУЛТЕТ ОРГАНИЗАЦИОНИХ НАУКА</a:t>
            </a:r>
            <a: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/>
            </a:r>
            <a:b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</a:br>
            <a: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/>
            </a:r>
            <a:b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</a:br>
            <a: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/>
            </a:r>
            <a:b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</a:br>
            <a:r>
              <a:rPr lang="sr-Cyrl-RS" sz="3600" b="1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ЗАВРШНИ РАД</a:t>
            </a:r>
            <a: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/>
            </a:r>
            <a:br>
              <a:rPr lang="sr-Cyrl-RS" sz="1500" dirty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</a:br>
            <a:r>
              <a:rPr lang="ru-RU" sz="3000" dirty="0" smtClean="0">
                <a:solidFill>
                  <a:schemeClr val="tx2"/>
                </a:solidFill>
                <a:latin typeface="Candara" panose="020E0502030303020204" pitchFamily="34" charset="0"/>
                <a:cs typeface="Arial" pitchFamily="34" charset="0"/>
              </a:rPr>
              <a:t>Развој софтверског система за праћење спортских такмичења у JAVA окружењу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676400" y="5257800"/>
            <a:ext cx="34099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 err="1">
                <a:solidFill>
                  <a:schemeClr val="tx2"/>
                </a:solidFill>
                <a:latin typeface="Candara" pitchFamily="34" charset="0"/>
              </a:rPr>
              <a:t>Ментор</a:t>
            </a:r>
            <a:r>
              <a:rPr lang="en-US" altLang="en-US" sz="2000" b="1" dirty="0">
                <a:solidFill>
                  <a:schemeClr val="tx2"/>
                </a:solidFill>
                <a:latin typeface="Candara" pitchFamily="34" charset="0"/>
              </a:rPr>
              <a:t>:</a:t>
            </a:r>
          </a:p>
          <a:p>
            <a:pPr eaLnBrk="1" hangingPunct="1"/>
            <a:r>
              <a:rPr lang="sr-Cyrl-RS" altLang="en-US" sz="2000" b="1" dirty="0" smtClean="0">
                <a:solidFill>
                  <a:schemeClr val="tx2"/>
                </a:solidFill>
                <a:latin typeface="Candara" pitchFamily="34" charset="0"/>
              </a:rPr>
              <a:t>Синиша Влајић</a:t>
            </a:r>
            <a:endParaRPr lang="en-US" altLang="en-US" sz="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153400" y="5257801"/>
            <a:ext cx="21605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 dirty="0" err="1">
                <a:solidFill>
                  <a:schemeClr val="tx2"/>
                </a:solidFill>
                <a:latin typeface="Candara" pitchFamily="34" charset="0"/>
              </a:rPr>
              <a:t>Студент</a:t>
            </a:r>
            <a:r>
              <a:rPr lang="en-US" altLang="en-US" sz="2000" b="1" dirty="0">
                <a:solidFill>
                  <a:schemeClr val="tx2"/>
                </a:solidFill>
                <a:latin typeface="Candara" pitchFamily="34" charset="0"/>
              </a:rPr>
              <a:t>:</a:t>
            </a:r>
          </a:p>
          <a:p>
            <a:pPr eaLnBrk="1" hangingPunct="1"/>
            <a:r>
              <a:rPr lang="sr-Cyrl-RS" altLang="en-US" sz="2000" b="1" dirty="0" smtClean="0">
                <a:solidFill>
                  <a:schemeClr val="tx2"/>
                </a:solidFill>
                <a:latin typeface="Candara" pitchFamily="34" charset="0"/>
              </a:rPr>
              <a:t>Иван Арацки</a:t>
            </a:r>
            <a:endParaRPr lang="en-US" altLang="en-US" sz="2000" b="1" dirty="0">
              <a:solidFill>
                <a:schemeClr val="tx2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5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745587"/>
            <a:ext cx="9537896" cy="53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591" r="2355" b="2273"/>
          <a:stretch/>
        </p:blipFill>
        <p:spPr>
          <a:xfrm>
            <a:off x="1055077" y="464234"/>
            <a:ext cx="6330461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-946" r="1720" b="1891"/>
          <a:stretch/>
        </p:blipFill>
        <p:spPr>
          <a:xfrm>
            <a:off x="844062" y="393896"/>
            <a:ext cx="6203852" cy="58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8" y="471999"/>
            <a:ext cx="9737530" cy="51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200" dirty="0"/>
              <a:t>Закључак</a:t>
            </a:r>
            <a:endParaRPr lang="en-US" sz="42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746760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Cyrl-RS" sz="2200" dirty="0">
                <a:solidFill>
                  <a:schemeClr val="tx2"/>
                </a:solidFill>
              </a:rPr>
              <a:t> </a:t>
            </a:r>
            <a:r>
              <a:rPr lang="sr-Cyrl-RS" sz="2500" dirty="0">
                <a:solidFill>
                  <a:schemeClr val="tx2"/>
                </a:solidFill>
              </a:rPr>
              <a:t>Изазов у фази прикупљања захтева и анализе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Cyrl-RS" sz="2500" dirty="0">
                <a:solidFill>
                  <a:schemeClr val="tx2"/>
                </a:solidFill>
              </a:rPr>
              <a:t> Задовољење потреба </a:t>
            </a:r>
            <a:r>
              <a:rPr lang="sr-Cyrl-RS" sz="2500" dirty="0" smtClean="0">
                <a:solidFill>
                  <a:schemeClr val="tx2"/>
                </a:solidFill>
              </a:rPr>
              <a:t>корисника</a:t>
            </a:r>
            <a:endParaRPr lang="sr-Cyrl-RS" sz="25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Cyrl-RS" sz="2500" dirty="0">
                <a:solidFill>
                  <a:schemeClr val="tx2"/>
                </a:solidFill>
              </a:rPr>
              <a:t> </a:t>
            </a:r>
            <a:r>
              <a:rPr lang="sr-Cyrl-RS" sz="2500" dirty="0" smtClean="0">
                <a:solidFill>
                  <a:schemeClr val="tx2"/>
                </a:solidFill>
              </a:rPr>
              <a:t>Скалабилност апликације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0"/>
            <a:ext cx="8305800" cy="1143000"/>
          </a:xfrm>
        </p:spPr>
        <p:txBody>
          <a:bodyPr/>
          <a:lstStyle/>
          <a:p>
            <a:pPr algn="ctr"/>
            <a:r>
              <a:rPr lang="sr-Cyrl-RS" dirty="0" smtClean="0"/>
              <a:t>Хвала </a:t>
            </a:r>
            <a:r>
              <a:rPr lang="sr-Cyrl-RS" smtClean="0"/>
              <a:t>на пажњи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5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altLang="en-US" sz="3400" dirty="0"/>
              <a:t>Садржај</a:t>
            </a:r>
            <a:endParaRPr lang="en-US" sz="3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1600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25752" y="1981200"/>
            <a:ext cx="8503920" cy="4117848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sr-Cyrl-RS" altLang="en-US" sz="2700" dirty="0">
              <a:solidFill>
                <a:srgbClr val="800000"/>
              </a:solidFill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r-Cyrl-RS" altLang="en-US" sz="2700" dirty="0">
                <a:solidFill>
                  <a:schemeClr val="tx2"/>
                </a:solidFill>
              </a:rPr>
              <a:t>Кориснички захтев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r-Cyrl-RS" altLang="en-US" sz="2700" dirty="0">
                <a:solidFill>
                  <a:schemeClr val="tx2"/>
                </a:solidFill>
              </a:rPr>
              <a:t>Анализа софтверског система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r-Cyrl-RS" altLang="en-US" sz="2700" dirty="0">
                <a:solidFill>
                  <a:schemeClr val="tx2"/>
                </a:solidFill>
              </a:rPr>
              <a:t>Архитектура апликације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r-Cyrl-RS" altLang="en-US" sz="2700" dirty="0">
                <a:solidFill>
                  <a:schemeClr val="tx2"/>
                </a:solidFill>
              </a:rPr>
              <a:t>Имплементација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sr-Cyrl-RS" altLang="en-US" sz="2700" dirty="0">
                <a:solidFill>
                  <a:schemeClr val="tx2"/>
                </a:solidFill>
              </a:rPr>
              <a:t>Закључак</a:t>
            </a:r>
            <a:endParaRPr lang="en-GB" altLang="en-US" sz="2700" dirty="0">
              <a:solidFill>
                <a:schemeClr val="tx2"/>
              </a:solidFill>
            </a:endParaRP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sr-Cyrl-RS" altLang="en-US" sz="2700" dirty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GB" altLang="en-US" sz="2700" dirty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GB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03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200" dirty="0"/>
              <a:t>Кориснички захтев</a:t>
            </a:r>
            <a:endParaRPr lang="en-US" sz="4200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981201"/>
            <a:ext cx="8458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  </a:t>
            </a:r>
            <a:r>
              <a:rPr lang="en-US" sz="2200" dirty="0" smtClean="0">
                <a:solidFill>
                  <a:schemeClr val="tx2"/>
                </a:solidFill>
              </a:rPr>
              <a:t>Java web </a:t>
            </a:r>
            <a:r>
              <a:rPr lang="sr-Cyrl-RS" sz="2200" dirty="0" smtClean="0">
                <a:solidFill>
                  <a:schemeClr val="tx2"/>
                </a:solidFill>
              </a:rPr>
              <a:t>апликација за праћење спортских такмичења</a:t>
            </a:r>
            <a:endParaRPr lang="sr-Cyrl-RS" sz="2200" dirty="0">
              <a:solidFill>
                <a:schemeClr val="tx2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sr-Cyrl-RS" sz="2200" dirty="0">
                <a:solidFill>
                  <a:schemeClr val="tx2"/>
                </a:solidFill>
              </a:rPr>
              <a:t> </a:t>
            </a:r>
            <a:r>
              <a:rPr lang="sr-Cyrl-RS" sz="2200" dirty="0" smtClean="0">
                <a:solidFill>
                  <a:schemeClr val="tx2"/>
                </a:solidFill>
              </a:rPr>
              <a:t>Креирање такмичара</a:t>
            </a:r>
            <a:endParaRPr lang="sr-Cyrl-RS" sz="2200" dirty="0">
              <a:solidFill>
                <a:schemeClr val="tx2"/>
              </a:solidFill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sr-Cyrl-RS" sz="2200" dirty="0">
                <a:solidFill>
                  <a:schemeClr val="tx2"/>
                </a:solidFill>
              </a:rPr>
              <a:t>  </a:t>
            </a:r>
            <a:r>
              <a:rPr lang="sr-Cyrl-RS" sz="2200" dirty="0">
                <a:solidFill>
                  <a:schemeClr val="tx2"/>
                </a:solidFill>
              </a:rPr>
              <a:t>Измена и </a:t>
            </a:r>
            <a:r>
              <a:rPr lang="sr-Cyrl-RS" sz="2200" dirty="0" smtClean="0">
                <a:solidFill>
                  <a:schemeClr val="tx2"/>
                </a:solidFill>
              </a:rPr>
              <a:t>брисање такмичара</a:t>
            </a:r>
            <a:endParaRPr lang="sr-Cyrl-RS" sz="2200" dirty="0">
              <a:solidFill>
                <a:schemeClr val="tx2"/>
              </a:solidFill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sr-Cyrl-RS" sz="2200" dirty="0">
                <a:solidFill>
                  <a:schemeClr val="tx2"/>
                </a:solidFill>
              </a:rPr>
              <a:t>  </a:t>
            </a:r>
            <a:r>
              <a:rPr lang="sr-Cyrl-RS" sz="2200" dirty="0" smtClean="0">
                <a:solidFill>
                  <a:schemeClr val="tx2"/>
                </a:solidFill>
              </a:rPr>
              <a:t>Креирање мечева</a:t>
            </a:r>
            <a:endParaRPr lang="en-US" sz="2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3000" dirty="0"/>
              <a:t>Случајеви коришћења:</a:t>
            </a:r>
            <a:endParaRPr lang="en-US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1672" y="1236371"/>
            <a:ext cx="147726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98039"/>
              </p:ext>
            </p:extLst>
          </p:nvPr>
        </p:nvGraphicFramePr>
        <p:xfrm>
          <a:off x="302560" y="1930400"/>
          <a:ext cx="9596814" cy="412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6565336" imgH="2818437" progId="Visio.Drawing.15">
                  <p:embed/>
                </p:oleObj>
              </mc:Choice>
              <mc:Fallback>
                <p:oleObj name="Visio" r:id="rId3" imgW="6565336" imgH="28184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60" y="1930400"/>
                        <a:ext cx="9596814" cy="4121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5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17" y="197413"/>
            <a:ext cx="8596668" cy="1320800"/>
          </a:xfr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defRPr/>
            </a:pPr>
            <a:r>
              <a:rPr lang="sr-Cyrl-RS" altLang="en-US" sz="4200" dirty="0"/>
              <a:t>Анализа софтверског система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9972" y="933438"/>
            <a:ext cx="397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r-Cyrl-RS" sz="3200" dirty="0">
                <a:solidFill>
                  <a:schemeClr val="tx2"/>
                </a:solidFill>
              </a:rPr>
              <a:t> </a:t>
            </a:r>
            <a:r>
              <a:rPr lang="sr-Cyrl-RS" sz="3000" dirty="0">
                <a:solidFill>
                  <a:schemeClr val="tx2"/>
                </a:solidFill>
              </a:rPr>
              <a:t>Концептуални модел: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1520" y="1674253"/>
            <a:ext cx="159238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6139"/>
              </p:ext>
            </p:extLst>
          </p:nvPr>
        </p:nvGraphicFramePr>
        <p:xfrm>
          <a:off x="571317" y="1518213"/>
          <a:ext cx="8905630" cy="508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9458425" imgH="5391264" progId="Visio.Drawing.15">
                  <p:embed/>
                </p:oleObj>
              </mc:Choice>
              <mc:Fallback>
                <p:oleObj name="Visio" r:id="rId3" imgW="9458425" imgH="539126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17" y="1518213"/>
                        <a:ext cx="8905630" cy="5081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99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r-Cyrl-RS" sz="3000" dirty="0"/>
              <a:t> Релациони модел: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677333" y="1593001"/>
            <a:ext cx="8865911" cy="302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TipTakmicenja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 (</a:t>
            </a:r>
            <a:r>
              <a:rPr lang="en-GB" u="sng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TipTakmicenjaID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NazivTipa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VrstaKruznogSistema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00000A"/>
              </a:solidFill>
              <a:effectLst/>
              <a:latin typeface="Arial" panose="020B060402020202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Takmicenje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</a:t>
            </a:r>
            <a:r>
              <a:rPr lang="en-GB" u="sng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TakmicenjeID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Naziv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DatumPocetka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i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TipTakmicenjaID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00000A"/>
              </a:solidFill>
              <a:effectLst/>
              <a:latin typeface="Arial" panose="020B060402020202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Liga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</a:t>
            </a:r>
            <a:r>
              <a:rPr lang="en-GB" u="sng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LigaID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Naziv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BrojMaxTakmicara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i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TakmicenjeID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00000A"/>
              </a:solidFill>
              <a:effectLst/>
              <a:latin typeface="Arial" panose="020B060402020202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Mesto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</a:t>
            </a:r>
            <a:r>
              <a:rPr lang="en-GB" u="sng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Ptt</a:t>
            </a:r>
            <a:r>
              <a:rPr lang="en-GB" u="sng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Naziv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00000A"/>
              </a:solidFill>
              <a:effectLst/>
              <a:latin typeface="Arial" panose="020B060402020202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Takmicar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</a:t>
            </a:r>
            <a:r>
              <a:rPr lang="en-GB" u="sng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TakmicarID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Ime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Prezime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FBLink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Opis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PozicijaULigi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SetPlus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SetMinus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GemPlus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GemMinus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BrojPoena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BrojPobeda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BrojIzgubljenih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i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Ptt</a:t>
            </a:r>
            <a:r>
              <a:rPr lang="en-GB" i="1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i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LigaID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00000A"/>
              </a:solidFill>
              <a:effectLst/>
              <a:latin typeface="Arial" panose="020B0604020202020204" pitchFamily="34" charset="0"/>
              <a:ea typeface="Droid Sans Fallback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b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Mec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(</a:t>
            </a:r>
            <a:r>
              <a:rPr lang="en-GB" u="sng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MecID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Rezultat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i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TakmicarDID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, </a:t>
            </a:r>
            <a:r>
              <a:rPr lang="en-GB" i="1" dirty="0" err="1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TakmicarGID</a:t>
            </a:r>
            <a:r>
              <a:rPr lang="en-GB" dirty="0" smtClean="0">
                <a:solidFill>
                  <a:srgbClr val="00000A"/>
                </a:solidFill>
                <a:effectLst/>
                <a:latin typeface="Arial" panose="020B0604020202020204" pitchFamily="34" charset="0"/>
                <a:ea typeface="Droid Sans Fallback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000A"/>
              </a:solidFill>
              <a:effectLst/>
              <a:latin typeface="Arial" panose="020B0604020202020204" pitchFamily="34" charset="0"/>
              <a:ea typeface="Droid Sans Fallbac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r-Cyrl-RS" sz="3000" dirty="0"/>
              <a:t> Дијаграми секвенци:</a:t>
            </a:r>
            <a:endParaRPr lang="en-US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8033" y="1249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52015"/>
              </p:ext>
            </p:extLst>
          </p:nvPr>
        </p:nvGraphicFramePr>
        <p:xfrm>
          <a:off x="528032" y="1249250"/>
          <a:ext cx="7842245" cy="764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5400762" imgH="5467449" progId="Visio.Drawing.15">
                  <p:embed/>
                </p:oleObj>
              </mc:Choice>
              <mc:Fallback>
                <p:oleObj name="Visio" r:id="rId3" imgW="5400762" imgH="54674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32" y="1249250"/>
                        <a:ext cx="7842245" cy="7643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4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sr-Cyrl-RS" altLang="en-US" sz="4200" dirty="0"/>
              <a:t>Архитектура апликације</a:t>
            </a:r>
            <a:endParaRPr lang="en-US" sz="4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39151" y="1364565"/>
            <a:ext cx="212437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994944"/>
              </p:ext>
            </p:extLst>
          </p:nvPr>
        </p:nvGraphicFramePr>
        <p:xfrm>
          <a:off x="239151" y="1364566"/>
          <a:ext cx="10339754" cy="756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35961079" imgH="26418485" progId="Visio.Drawing.15">
                  <p:embed/>
                </p:oleObj>
              </mc:Choice>
              <mc:Fallback>
                <p:oleObj name="Visio" r:id="rId3" imgW="35961079" imgH="2641848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51" y="1364566"/>
                        <a:ext cx="10339754" cy="7568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5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200" dirty="0"/>
              <a:t>Имплементација</a:t>
            </a:r>
            <a:endParaRPr lang="en-US" sz="4200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r-Cyrl-R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Java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NetBeans 8.1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Maven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Jersey Rest</a:t>
            </a:r>
            <a:endParaRPr lang="en-US" sz="22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JPA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Html + </a:t>
            </a:r>
            <a:r>
              <a:rPr lang="en-US" sz="2200" dirty="0" err="1" smtClean="0">
                <a:solidFill>
                  <a:schemeClr val="tx2"/>
                </a:solidFill>
              </a:rPr>
              <a:t>Css</a:t>
            </a:r>
            <a:r>
              <a:rPr lang="en-US" sz="2200" dirty="0" smtClean="0">
                <a:solidFill>
                  <a:schemeClr val="tx2"/>
                </a:solidFill>
              </a:rPr>
              <a:t> + </a:t>
            </a:r>
            <a:r>
              <a:rPr lang="en-US" sz="2200" dirty="0" err="1" smtClean="0">
                <a:solidFill>
                  <a:schemeClr val="tx2"/>
                </a:solidFill>
              </a:rPr>
              <a:t>Js</a:t>
            </a:r>
            <a:r>
              <a:rPr lang="en-US" sz="2200" dirty="0" smtClean="0">
                <a:solidFill>
                  <a:schemeClr val="tx2"/>
                </a:solidFill>
              </a:rPr>
              <a:t> + jQuery + Bootstrap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1293</TotalTime>
  <Words>170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Candara</vt:lpstr>
      <vt:lpstr>Droid Sans Fallback</vt:lpstr>
      <vt:lpstr>Times New Roman</vt:lpstr>
      <vt:lpstr>Trebuchet MS</vt:lpstr>
      <vt:lpstr>Wingdings 2</vt:lpstr>
      <vt:lpstr>Wingdings 3</vt:lpstr>
      <vt:lpstr>Facet</vt:lpstr>
      <vt:lpstr>Microsoft Visio Drawing</vt:lpstr>
      <vt:lpstr>PowerPoint Presentation</vt:lpstr>
      <vt:lpstr>Садржај</vt:lpstr>
      <vt:lpstr>Кориснички захтев</vt:lpstr>
      <vt:lpstr>Случајеви коришћења:</vt:lpstr>
      <vt:lpstr>Анализа софтверског система</vt:lpstr>
      <vt:lpstr> Релациони модел:</vt:lpstr>
      <vt:lpstr> Дијаграми секвенци:</vt:lpstr>
      <vt:lpstr>Архитектура апликације</vt:lpstr>
      <vt:lpstr>Имплементација</vt:lpstr>
      <vt:lpstr>PowerPoint Presentation</vt:lpstr>
      <vt:lpstr>PowerPoint Presentation</vt:lpstr>
      <vt:lpstr>PowerPoint Presentation</vt:lpstr>
      <vt:lpstr>PowerPoint Presentation</vt:lpstr>
      <vt:lpstr>Закључак</vt:lpstr>
      <vt:lpstr>Хвала на пажњи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Aracki</dc:creator>
  <cp:lastModifiedBy>Ivan Aracki</cp:lastModifiedBy>
  <cp:revision>5</cp:revision>
  <dcterms:created xsi:type="dcterms:W3CDTF">2016-09-05T19:20:21Z</dcterms:created>
  <dcterms:modified xsi:type="dcterms:W3CDTF">2016-09-06T16:53:43Z</dcterms:modified>
</cp:coreProperties>
</file>