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Lst>
  <p:sldSz cy="6858000" cx="9144000"/>
  <p:notesSz cx="6858000" cy="9144000"/>
  <p:embeddedFontLst>
    <p:embeddedFont>
      <p:font typeface="Libre Franklin"/>
      <p:regular r:id="rId73"/>
      <p:bold r:id="rId74"/>
      <p:italic r:id="rId75"/>
      <p:boldItalic r:id="rId76"/>
    </p:embeddedFont>
    <p:embeddedFont>
      <p:font typeface="Tahoma"/>
      <p:regular r:id="rId77"/>
      <p:bold r:id="rId78"/>
    </p:embeddedFont>
    <p:embeddedFont>
      <p:font typeface="Noto Sans Symbols"/>
      <p:regular r:id="rId79"/>
      <p:bold r:id="rId80"/>
    </p:embeddedFont>
    <p:embeddedFont>
      <p:font typeface="Arial Black"/>
      <p:regular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7385A00-246D-40F7-A06A-54A614A00E47}">
  <a:tblStyle styleId="{D7385A00-246D-40F7-A06A-54A614A00E47}"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80" Type="http://schemas.openxmlformats.org/officeDocument/2006/relationships/font" Target="fonts/NotoSansSymbols-bold.fntdata"/><Relationship Id="rId81" Type="http://schemas.openxmlformats.org/officeDocument/2006/relationships/font" Target="fonts/ArialBlack-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LibreFranklin-regular.fntdata"/><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font" Target="fonts/LibreFranklin-italic.fntdata"/><Relationship Id="rId30" Type="http://schemas.openxmlformats.org/officeDocument/2006/relationships/slide" Target="slides/slide23.xml"/><Relationship Id="rId74" Type="http://schemas.openxmlformats.org/officeDocument/2006/relationships/font" Target="fonts/LibreFranklin-bold.fntdata"/><Relationship Id="rId33" Type="http://schemas.openxmlformats.org/officeDocument/2006/relationships/slide" Target="slides/slide26.xml"/><Relationship Id="rId77" Type="http://schemas.openxmlformats.org/officeDocument/2006/relationships/font" Target="fonts/Tahoma-regular.fntdata"/><Relationship Id="rId32" Type="http://schemas.openxmlformats.org/officeDocument/2006/relationships/slide" Target="slides/slide25.xml"/><Relationship Id="rId76" Type="http://schemas.openxmlformats.org/officeDocument/2006/relationships/font" Target="fonts/LibreFranklin-boldItalic.fntdata"/><Relationship Id="rId35" Type="http://schemas.openxmlformats.org/officeDocument/2006/relationships/slide" Target="slides/slide28.xml"/><Relationship Id="rId79" Type="http://schemas.openxmlformats.org/officeDocument/2006/relationships/font" Target="fonts/NotoSansSymbols-regular.fntdata"/><Relationship Id="rId34" Type="http://schemas.openxmlformats.org/officeDocument/2006/relationships/slide" Target="slides/slide27.xml"/><Relationship Id="rId78" Type="http://schemas.openxmlformats.org/officeDocument/2006/relationships/font" Target="fonts/Tahoma-bold.fntdata"/><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7" name="Google Shape;317;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7" name="Google Shape;327;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5" name="Google Shape;355;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5" name="Google Shape;395;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1" name="Google Shape;441;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4" name="Google Shape;494;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2" name="Google Shape;552;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0" name="Google Shape;610;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2: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cap="none" strike="noStrike">
                <a:solidFill>
                  <a:srgbClr val="000000"/>
                </a:solidFill>
                <a:latin typeface="Times"/>
                <a:ea typeface="Times"/>
                <a:cs typeface="Times"/>
                <a:sym typeface="Times"/>
              </a:rPr>
              <a:t>‹#›</a:t>
            </a:fld>
            <a:endParaRPr b="0" i="0" sz="1400" u="none" cap="none" strike="noStrike">
              <a:solidFill>
                <a:srgbClr val="000000"/>
              </a:solidFill>
              <a:latin typeface="Arial"/>
              <a:ea typeface="Arial"/>
              <a:cs typeface="Arial"/>
              <a:sym typeface="Arial"/>
            </a:endParaRPr>
          </a:p>
        </p:txBody>
      </p:sp>
      <p:sp>
        <p:nvSpPr>
          <p:cNvPr id="140" name="Google Shape;140;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41" name="Google Shape;141;p2:notes"/>
          <p:cNvSpPr txBox="1"/>
          <p:nvPr>
            <p:ph idx="1" type="body"/>
          </p:nvPr>
        </p:nvSpPr>
        <p:spPr>
          <a:xfrm>
            <a:off x="685800" y="4400550"/>
            <a:ext cx="5486400" cy="360045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8" name="Google Shape;668;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5" name="Google Shape;675;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9" name="Google Shape;729;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23: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735" name="Google Shape;735;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736" name="Google Shape;736;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3" name="Google Shape;743;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8" name="Google Shape;748;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4" name="Google Shape;754;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9" name="Google Shape;759;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5" name="Google Shape;765;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1" name="Google Shape;771;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3: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49" name="Google Shape;149;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50" name="Google Shape;15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7" name="Google Shape;777;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3" name="Google Shape;783;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9" name="Google Shape;789;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5" name="Google Shape;795;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1" name="Google Shape;801;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6" name="Google Shape;806;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2" name="Google Shape;812;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7" name="Google Shape;817;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2" name="Google Shape;822;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7" name="Google Shape;827;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2" name="Google Shape;832;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7" name="Google Shape;837;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2" name="Google Shape;842;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7" name="Google Shape;847;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2" name="Google Shape;852;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0" name="Google Shape;860;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5" name="Google Shape;865;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1" name="Google Shape;871;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7" name="Google Shape;877;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3" name="Google Shape;883;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9" name="Google Shape;889;p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4" name="Google Shape;894;p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9" name="Google Shape;899;p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5" name="Google Shape;905;p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0" name="Google Shape;910;p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5" name="Google Shape;915;p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0" name="Google Shape;920;p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5" name="Google Shape;925;p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0" name="Google Shape;930;p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5" name="Google Shape;935;p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0" name="Google Shape;940;p6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5" name="Google Shape;945;p6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0" name="Google Shape;950;p6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5" name="Google Shape;955;p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0" name="Google Shape;960;p6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6" name="Google Shape;966;p6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p2"/>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5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680"/>
              </a:spcBef>
              <a:spcAft>
                <a:spcPts val="0"/>
              </a:spcAft>
              <a:buSzPts val="2550"/>
              <a:buFont typeface="Noto Sans Symbols"/>
              <a:buNone/>
              <a:defRPr sz="3400"/>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34" name="Google Shape;34;p2"/>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7" name="Shape 97"/>
        <p:cNvGrpSpPr/>
        <p:nvPr/>
      </p:nvGrpSpPr>
      <p:grpSpPr>
        <a:xfrm>
          <a:off x="0" y="0"/>
          <a:ext cx="0" cy="0"/>
          <a:chOff x="0" y="0"/>
          <a:chExt cx="0" cy="0"/>
        </a:xfrm>
      </p:grpSpPr>
      <p:sp>
        <p:nvSpPr>
          <p:cNvPr id="98" name="Google Shape;98;p1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2"/>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1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02" name="Google Shape;102;p1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3" name="Shape 103"/>
        <p:cNvGrpSpPr/>
        <p:nvPr/>
      </p:nvGrpSpPr>
      <p:grpSpPr>
        <a:xfrm>
          <a:off x="0" y="0"/>
          <a:ext cx="0" cy="0"/>
          <a:chOff x="0" y="0"/>
          <a:chExt cx="0" cy="0"/>
        </a:xfrm>
      </p:grpSpPr>
      <p:sp>
        <p:nvSpPr>
          <p:cNvPr id="104" name="Google Shape;104;p13"/>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3"/>
          <p:cNvSpPr/>
          <p:nvPr>
            <p:ph idx="2" type="pic"/>
          </p:nvPr>
        </p:nvSpPr>
        <p:spPr>
          <a:xfrm>
            <a:off x="3887788" y="987425"/>
            <a:ext cx="4629150" cy="4873625"/>
          </a:xfrm>
          <a:prstGeom prst="rect">
            <a:avLst/>
          </a:prstGeom>
          <a:noFill/>
          <a:ln>
            <a:noFill/>
          </a:ln>
        </p:spPr>
      </p:sp>
      <p:sp>
        <p:nvSpPr>
          <p:cNvPr id="106" name="Google Shape;106;p13"/>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20"/>
              </a:spcBef>
              <a:spcAft>
                <a:spcPts val="0"/>
              </a:spcAft>
              <a:buSzPts val="1200"/>
              <a:buNone/>
              <a:defRPr sz="1600"/>
            </a:lvl1pPr>
            <a:lvl2pPr indent="-228600" lvl="1" marL="914400" algn="l">
              <a:lnSpc>
                <a:spcPct val="100000"/>
              </a:lnSpc>
              <a:spcBef>
                <a:spcPts val="280"/>
              </a:spcBef>
              <a:spcAft>
                <a:spcPts val="0"/>
              </a:spcAft>
              <a:buSzPts val="1120"/>
              <a:buNone/>
              <a:defRPr sz="1400"/>
            </a:lvl2pPr>
            <a:lvl3pPr indent="-228600" lvl="2" marL="1371600" algn="l">
              <a:lnSpc>
                <a:spcPct val="100000"/>
              </a:lnSpc>
              <a:spcBef>
                <a:spcPts val="240"/>
              </a:spcBef>
              <a:spcAft>
                <a:spcPts val="0"/>
              </a:spcAft>
              <a:buSzPts val="780"/>
              <a:buNone/>
              <a:defRPr sz="1200"/>
            </a:lvl3pPr>
            <a:lvl4pPr indent="-228600" lvl="3" marL="1828800" algn="l">
              <a:lnSpc>
                <a:spcPct val="100000"/>
              </a:lnSpc>
              <a:spcBef>
                <a:spcPts val="200"/>
              </a:spcBef>
              <a:spcAft>
                <a:spcPts val="0"/>
              </a:spcAft>
              <a:buSzPts val="700"/>
              <a:buNone/>
              <a:defRPr sz="1000"/>
            </a:lvl4pPr>
            <a:lvl5pPr indent="-228600" lvl="4" marL="2286000" algn="l">
              <a:lnSpc>
                <a:spcPct val="100000"/>
              </a:lnSpc>
              <a:spcBef>
                <a:spcPts val="2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07" name="Google Shape;107;p1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09" name="Google Shape;109;p1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0" name="Shape 110"/>
        <p:cNvGrpSpPr/>
        <p:nvPr/>
      </p:nvGrpSpPr>
      <p:grpSpPr>
        <a:xfrm>
          <a:off x="0" y="0"/>
          <a:ext cx="0" cy="0"/>
          <a:chOff x="0" y="0"/>
          <a:chExt cx="0" cy="0"/>
        </a:xfrm>
      </p:grpSpPr>
      <p:sp>
        <p:nvSpPr>
          <p:cNvPr id="111" name="Google Shape;111;p14"/>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4"/>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640"/>
              </a:spcBef>
              <a:spcAft>
                <a:spcPts val="0"/>
              </a:spcAft>
              <a:buSzPts val="2400"/>
              <a:buChar char="■"/>
              <a:defRPr sz="3200"/>
            </a:lvl1pPr>
            <a:lvl2pPr indent="-370840" lvl="1" marL="914400" algn="l">
              <a:lnSpc>
                <a:spcPct val="100000"/>
              </a:lnSpc>
              <a:spcBef>
                <a:spcPts val="560"/>
              </a:spcBef>
              <a:spcAft>
                <a:spcPts val="0"/>
              </a:spcAft>
              <a:buSzPts val="2240"/>
              <a:buChar char="◻"/>
              <a:defRPr sz="2800"/>
            </a:lvl2pPr>
            <a:lvl3pPr indent="-327660" lvl="2" marL="1371600" algn="l">
              <a:lnSpc>
                <a:spcPct val="100000"/>
              </a:lnSpc>
              <a:spcBef>
                <a:spcPts val="480"/>
              </a:spcBef>
              <a:spcAft>
                <a:spcPts val="0"/>
              </a:spcAft>
              <a:buSzPts val="1560"/>
              <a:buChar char="■"/>
              <a:defRPr sz="2400"/>
            </a:lvl3pPr>
            <a:lvl4pPr indent="-317500" lvl="3" marL="1828800" algn="l">
              <a:lnSpc>
                <a:spcPct val="100000"/>
              </a:lnSpc>
              <a:spcBef>
                <a:spcPts val="400"/>
              </a:spcBef>
              <a:spcAft>
                <a:spcPts val="0"/>
              </a:spcAft>
              <a:buSzPts val="14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13" name="Google Shape;113;p14"/>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20"/>
              </a:spcBef>
              <a:spcAft>
                <a:spcPts val="0"/>
              </a:spcAft>
              <a:buSzPts val="1200"/>
              <a:buNone/>
              <a:defRPr sz="1600"/>
            </a:lvl1pPr>
            <a:lvl2pPr indent="-228600" lvl="1" marL="914400" algn="l">
              <a:lnSpc>
                <a:spcPct val="100000"/>
              </a:lnSpc>
              <a:spcBef>
                <a:spcPts val="280"/>
              </a:spcBef>
              <a:spcAft>
                <a:spcPts val="0"/>
              </a:spcAft>
              <a:buSzPts val="1120"/>
              <a:buNone/>
              <a:defRPr sz="1400"/>
            </a:lvl2pPr>
            <a:lvl3pPr indent="-228600" lvl="2" marL="1371600" algn="l">
              <a:lnSpc>
                <a:spcPct val="100000"/>
              </a:lnSpc>
              <a:spcBef>
                <a:spcPts val="240"/>
              </a:spcBef>
              <a:spcAft>
                <a:spcPts val="0"/>
              </a:spcAft>
              <a:buSzPts val="780"/>
              <a:buNone/>
              <a:defRPr sz="1200"/>
            </a:lvl3pPr>
            <a:lvl4pPr indent="-228600" lvl="3" marL="1828800" algn="l">
              <a:lnSpc>
                <a:spcPct val="100000"/>
              </a:lnSpc>
              <a:spcBef>
                <a:spcPts val="200"/>
              </a:spcBef>
              <a:spcAft>
                <a:spcPts val="0"/>
              </a:spcAft>
              <a:buSzPts val="700"/>
              <a:buNone/>
              <a:defRPr sz="1000"/>
            </a:lvl4pPr>
            <a:lvl5pPr indent="-228600" lvl="4" marL="2286000" algn="l">
              <a:lnSpc>
                <a:spcPct val="100000"/>
              </a:lnSpc>
              <a:spcBef>
                <a:spcPts val="2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4" name="Google Shape;114;p1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1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16" name="Google Shape;116;p1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7" name="Shape 117"/>
        <p:cNvGrpSpPr/>
        <p:nvPr/>
      </p:nvGrpSpPr>
      <p:grpSpPr>
        <a:xfrm>
          <a:off x="0" y="0"/>
          <a:ext cx="0" cy="0"/>
          <a:chOff x="0" y="0"/>
          <a:chExt cx="0" cy="0"/>
        </a:xfrm>
      </p:grpSpPr>
      <p:sp>
        <p:nvSpPr>
          <p:cNvPr id="118" name="Google Shape;118;p15"/>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5"/>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0" name="Google Shape;120;p15"/>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15"/>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2" name="Google Shape;122;p15"/>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1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1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25" name="Google Shape;125;p1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6" name="Shape 126"/>
        <p:cNvGrpSpPr/>
        <p:nvPr/>
      </p:nvGrpSpPr>
      <p:grpSpPr>
        <a:xfrm>
          <a:off x="0" y="0"/>
          <a:ext cx="0" cy="0"/>
          <a:chOff x="0" y="0"/>
          <a:chExt cx="0" cy="0"/>
        </a:xfrm>
      </p:grpSpPr>
      <p:sp>
        <p:nvSpPr>
          <p:cNvPr id="127" name="Google Shape;127;p16"/>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16"/>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80"/>
              </a:spcBef>
              <a:spcAft>
                <a:spcPts val="0"/>
              </a:spcAft>
              <a:buSzPts val="1800"/>
              <a:buNone/>
              <a:defRPr sz="2400"/>
            </a:lvl1pPr>
            <a:lvl2pPr indent="-228600" lvl="1" marL="914400" algn="l">
              <a:lnSpc>
                <a:spcPct val="100000"/>
              </a:lnSpc>
              <a:spcBef>
                <a:spcPts val="400"/>
              </a:spcBef>
              <a:spcAft>
                <a:spcPts val="0"/>
              </a:spcAft>
              <a:buSzPts val="1600"/>
              <a:buNone/>
              <a:defRPr sz="2000"/>
            </a:lvl2pPr>
            <a:lvl3pPr indent="-228600" lvl="2" marL="1371600" algn="l">
              <a:lnSpc>
                <a:spcPct val="100000"/>
              </a:lnSpc>
              <a:spcBef>
                <a:spcPts val="360"/>
              </a:spcBef>
              <a:spcAft>
                <a:spcPts val="0"/>
              </a:spcAft>
              <a:buSzPts val="1170"/>
              <a:buNone/>
              <a:defRPr sz="1800"/>
            </a:lvl3pPr>
            <a:lvl4pPr indent="-228600" lvl="3" marL="1828800" algn="l">
              <a:lnSpc>
                <a:spcPct val="100000"/>
              </a:lnSpc>
              <a:spcBef>
                <a:spcPts val="320"/>
              </a:spcBef>
              <a:spcAft>
                <a:spcPts val="0"/>
              </a:spcAft>
              <a:buSzPts val="1120"/>
              <a:buNone/>
              <a:defRPr sz="1600"/>
            </a:lvl4pPr>
            <a:lvl5pPr indent="-228600" lvl="4" marL="2286000" algn="l">
              <a:lnSpc>
                <a:spcPct val="100000"/>
              </a:lnSpc>
              <a:spcBef>
                <a:spcPts val="320"/>
              </a:spcBef>
              <a:spcAft>
                <a:spcPts val="0"/>
              </a:spcAft>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129" name="Google Shape;129;p1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1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31" name="Google Shape;131;p1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7" name="Google Shape;57;p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sp>
        <p:nvSpPr>
          <p:cNvPr id="59" name="Google Shape;59;p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63" name="Google Shape;63;p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p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67" name="Google Shape;67;p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8" name="Shape 68"/>
        <p:cNvGrpSpPr/>
        <p:nvPr/>
      </p:nvGrpSpPr>
      <p:grpSpPr>
        <a:xfrm>
          <a:off x="0" y="0"/>
          <a:ext cx="0" cy="0"/>
          <a:chOff x="0" y="0"/>
          <a:chExt cx="0" cy="0"/>
        </a:xfrm>
      </p:grpSpPr>
      <p:sp>
        <p:nvSpPr>
          <p:cNvPr id="69" name="Google Shape;69;p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7"/>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7"/>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74" name="Google Shape;74;p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75" name="Shape 75"/>
        <p:cNvGrpSpPr/>
        <p:nvPr/>
      </p:nvGrpSpPr>
      <p:grpSpPr>
        <a:xfrm>
          <a:off x="0" y="0"/>
          <a:ext cx="0" cy="0"/>
          <a:chOff x="0" y="0"/>
          <a:chExt cx="0" cy="0"/>
        </a:xfrm>
      </p:grpSpPr>
      <p:sp>
        <p:nvSpPr>
          <p:cNvPr id="76" name="Google Shape;76;p8"/>
          <p:cNvSpPr txBox="1"/>
          <p:nvPr>
            <p:ph idx="11" type="ftr"/>
          </p:nvPr>
        </p:nvSpPr>
        <p:spPr>
          <a:xfrm>
            <a:off x="3124200" y="6248400"/>
            <a:ext cx="2895600" cy="4572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b="0" i="0" sz="12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8"/>
          <p:cNvSpPr txBox="1"/>
          <p:nvPr>
            <p:ph idx="10" type="dt"/>
          </p:nvPr>
        </p:nvSpPr>
        <p:spPr>
          <a:xfrm>
            <a:off x="457200" y="6245225"/>
            <a:ext cx="2133600" cy="47625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b="0" i="0" sz="12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8"/>
          <p:cNvSpPr txBox="1"/>
          <p:nvPr>
            <p:ph idx="12" type="sldNum"/>
          </p:nvPr>
        </p:nvSpPr>
        <p:spPr>
          <a:xfrm>
            <a:off x="6553200" y="6248400"/>
            <a:ext cx="2133600" cy="457200"/>
          </a:xfrm>
          <a:prstGeom prst="rect">
            <a:avLst/>
          </a:prstGeom>
          <a:noFill/>
          <a:ln>
            <a:noFill/>
          </a:ln>
        </p:spPr>
        <p:txBody>
          <a:bodyPr anchorCtr="0" anchor="b" bIns="0" lIns="0" spcFirstLastPara="1" rIns="0" wrap="square" tIns="0">
            <a:noAutofit/>
          </a:bodyPr>
          <a:lstStyle>
            <a:lvl1pPr indent="0" lvl="0" marL="38100" marR="0" algn="r">
              <a:lnSpc>
                <a:spcPct val="100000"/>
              </a:lnSpc>
              <a:spcBef>
                <a:spcPts val="22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38100" marR="0" algn="r">
              <a:lnSpc>
                <a:spcPct val="100000"/>
              </a:lnSpc>
              <a:spcBef>
                <a:spcPts val="22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38100" marR="0" algn="r">
              <a:lnSpc>
                <a:spcPct val="100000"/>
              </a:lnSpc>
              <a:spcBef>
                <a:spcPts val="22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38100" marR="0" algn="r">
              <a:lnSpc>
                <a:spcPct val="100000"/>
              </a:lnSpc>
              <a:spcBef>
                <a:spcPts val="22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38100" marR="0" algn="r">
              <a:lnSpc>
                <a:spcPct val="100000"/>
              </a:lnSpc>
              <a:spcBef>
                <a:spcPts val="22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38100" marR="0" algn="r">
              <a:lnSpc>
                <a:spcPct val="100000"/>
              </a:lnSpc>
              <a:spcBef>
                <a:spcPts val="22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38100" marR="0" algn="r">
              <a:lnSpc>
                <a:spcPct val="100000"/>
              </a:lnSpc>
              <a:spcBef>
                <a:spcPts val="22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38100" marR="0" algn="r">
              <a:lnSpc>
                <a:spcPct val="100000"/>
              </a:lnSpc>
              <a:spcBef>
                <a:spcPts val="22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38100" marR="0" algn="r">
              <a:lnSpc>
                <a:spcPct val="100000"/>
              </a:lnSpc>
              <a:spcBef>
                <a:spcPts val="22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38100" rtl="0" algn="r">
              <a:spcBef>
                <a:spcPts val="22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79" name="Shape 79"/>
        <p:cNvGrpSpPr/>
        <p:nvPr/>
      </p:nvGrpSpPr>
      <p:grpSpPr>
        <a:xfrm>
          <a:off x="0" y="0"/>
          <a:ext cx="0" cy="0"/>
          <a:chOff x="0" y="0"/>
          <a:chExt cx="0" cy="0"/>
        </a:xfrm>
      </p:grpSpPr>
      <p:sp>
        <p:nvSpPr>
          <p:cNvPr id="80" name="Google Shape;80;p9"/>
          <p:cNvSpPr txBox="1"/>
          <p:nvPr>
            <p:ph type="title"/>
          </p:nvPr>
        </p:nvSpPr>
        <p:spPr>
          <a:xfrm>
            <a:off x="457200" y="457200"/>
            <a:ext cx="8229600" cy="1371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b="0" i="0" sz="3600">
                <a:solidFill>
                  <a:schemeClr val="dk1"/>
                </a:solidFill>
                <a:latin typeface="Arial Black"/>
                <a:ea typeface="Arial Black"/>
                <a:cs typeface="Arial Black"/>
                <a:sym typeface="Arial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9"/>
          <p:cNvSpPr txBox="1"/>
          <p:nvPr>
            <p:ph idx="11" type="ftr"/>
          </p:nvPr>
        </p:nvSpPr>
        <p:spPr>
          <a:xfrm>
            <a:off x="3124200" y="6248400"/>
            <a:ext cx="2895600" cy="4572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b="0" i="0" sz="12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9"/>
          <p:cNvSpPr txBox="1"/>
          <p:nvPr>
            <p:ph idx="10" type="dt"/>
          </p:nvPr>
        </p:nvSpPr>
        <p:spPr>
          <a:xfrm>
            <a:off x="457200" y="6245225"/>
            <a:ext cx="2133600" cy="47625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b="0" i="0" sz="12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9"/>
          <p:cNvSpPr txBox="1"/>
          <p:nvPr>
            <p:ph idx="12" type="sldNum"/>
          </p:nvPr>
        </p:nvSpPr>
        <p:spPr>
          <a:xfrm>
            <a:off x="6553200" y="6248400"/>
            <a:ext cx="2133600" cy="457200"/>
          </a:xfrm>
          <a:prstGeom prst="rect">
            <a:avLst/>
          </a:prstGeom>
          <a:noFill/>
          <a:ln>
            <a:noFill/>
          </a:ln>
        </p:spPr>
        <p:txBody>
          <a:bodyPr anchorCtr="0" anchor="b" bIns="0" lIns="0" spcFirstLastPara="1" rIns="0" wrap="square" tIns="0">
            <a:noAutofit/>
          </a:bodyPr>
          <a:lstStyle>
            <a:lvl1pPr indent="0" lvl="0" marL="38100" marR="0" algn="r">
              <a:lnSpc>
                <a:spcPct val="100000"/>
              </a:lnSpc>
              <a:spcBef>
                <a:spcPts val="22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38100" marR="0" algn="r">
              <a:lnSpc>
                <a:spcPct val="100000"/>
              </a:lnSpc>
              <a:spcBef>
                <a:spcPts val="22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38100" marR="0" algn="r">
              <a:lnSpc>
                <a:spcPct val="100000"/>
              </a:lnSpc>
              <a:spcBef>
                <a:spcPts val="22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38100" marR="0" algn="r">
              <a:lnSpc>
                <a:spcPct val="100000"/>
              </a:lnSpc>
              <a:spcBef>
                <a:spcPts val="22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38100" marR="0" algn="r">
              <a:lnSpc>
                <a:spcPct val="100000"/>
              </a:lnSpc>
              <a:spcBef>
                <a:spcPts val="22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38100" marR="0" algn="r">
              <a:lnSpc>
                <a:spcPct val="100000"/>
              </a:lnSpc>
              <a:spcBef>
                <a:spcPts val="22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38100" marR="0" algn="r">
              <a:lnSpc>
                <a:spcPct val="100000"/>
              </a:lnSpc>
              <a:spcBef>
                <a:spcPts val="22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38100" marR="0" algn="r">
              <a:lnSpc>
                <a:spcPct val="100000"/>
              </a:lnSpc>
              <a:spcBef>
                <a:spcPts val="22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38100" marR="0" algn="r">
              <a:lnSpc>
                <a:spcPct val="100000"/>
              </a:lnSpc>
              <a:spcBef>
                <a:spcPts val="22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38100" rtl="0" algn="r">
              <a:spcBef>
                <a:spcPts val="22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84" name="Shape 84"/>
        <p:cNvGrpSpPr/>
        <p:nvPr/>
      </p:nvGrpSpPr>
      <p:grpSpPr>
        <a:xfrm>
          <a:off x="0" y="0"/>
          <a:ext cx="0" cy="0"/>
          <a:chOff x="0" y="0"/>
          <a:chExt cx="0" cy="0"/>
        </a:xfrm>
      </p:grpSpPr>
      <p:sp>
        <p:nvSpPr>
          <p:cNvPr id="85" name="Google Shape;85;p1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0"/>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0"/>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1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90" name="Google Shape;90;p1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1" name="Shape 91"/>
        <p:cNvGrpSpPr/>
        <p:nvPr/>
      </p:nvGrpSpPr>
      <p:grpSpPr>
        <a:xfrm>
          <a:off x="0" y="0"/>
          <a:ext cx="0" cy="0"/>
          <a:chOff x="0" y="0"/>
          <a:chExt cx="0" cy="0"/>
        </a:xfrm>
      </p:grpSpPr>
      <p:sp>
        <p:nvSpPr>
          <p:cNvPr id="92" name="Google Shape;92;p11"/>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1"/>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1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96" name="Google Shape;96;p1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2.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0"/>
            <a:ext cx="9144000" cy="6858000"/>
            <a:chOff x="0" y="0"/>
            <a:chExt cx="5760" cy="4320"/>
          </a:xfrm>
        </p:grpSpPr>
        <p:sp>
          <p:nvSpPr>
            <p:cNvPr id="11" name="Google Shape;11;p1"/>
            <p:cNvSpPr txBox="1"/>
            <p:nvPr/>
          </p:nvSpPr>
          <p:spPr>
            <a:xfrm>
              <a:off x="0" y="0"/>
              <a:ext cx="2208" cy="432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 name="Google Shape;12;p1"/>
            <p:cNvSpPr txBox="1"/>
            <p:nvPr/>
          </p:nvSpPr>
          <p:spPr>
            <a:xfrm>
              <a:off x="1081" y="1065"/>
              <a:ext cx="4679" cy="1596"/>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3" name="Google Shape;13;p1"/>
            <p:cNvGrpSpPr/>
            <p:nvPr/>
          </p:nvGrpSpPr>
          <p:grpSpPr>
            <a:xfrm>
              <a:off x="0" y="672"/>
              <a:ext cx="1806" cy="1989"/>
              <a:chOff x="0" y="672"/>
              <a:chExt cx="1806" cy="1989"/>
            </a:xfrm>
          </p:grpSpPr>
          <p:sp>
            <p:nvSpPr>
              <p:cNvPr id="14" name="Google Shape;14;p1"/>
              <p:cNvSpPr txBox="1"/>
              <p:nvPr/>
            </p:nvSpPr>
            <p:spPr>
              <a:xfrm>
                <a:off x="361" y="2257"/>
                <a:ext cx="363" cy="40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 name="Google Shape;15;p1"/>
              <p:cNvSpPr txBox="1"/>
              <p:nvPr/>
            </p:nvSpPr>
            <p:spPr>
              <a:xfrm>
                <a:off x="1081" y="1065"/>
                <a:ext cx="362" cy="405"/>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 name="Google Shape;16;p1"/>
              <p:cNvSpPr txBox="1"/>
              <p:nvPr/>
            </p:nvSpPr>
            <p:spPr>
              <a:xfrm>
                <a:off x="1437" y="672"/>
                <a:ext cx="369" cy="4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1"/>
              <p:cNvSpPr txBox="1"/>
              <p:nvPr/>
            </p:nvSpPr>
            <p:spPr>
              <a:xfrm>
                <a:off x="719" y="2257"/>
                <a:ext cx="368" cy="40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 name="Google Shape;18;p1"/>
              <p:cNvSpPr txBox="1"/>
              <p:nvPr/>
            </p:nvSpPr>
            <p:spPr>
              <a:xfrm>
                <a:off x="1437" y="1065"/>
                <a:ext cx="369" cy="40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 name="Google Shape;19;p1"/>
              <p:cNvSpPr txBox="1"/>
              <p:nvPr/>
            </p:nvSpPr>
            <p:spPr>
              <a:xfrm>
                <a:off x="719" y="1464"/>
                <a:ext cx="368" cy="39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 name="Google Shape;20;p1"/>
              <p:cNvSpPr txBox="1"/>
              <p:nvPr/>
            </p:nvSpPr>
            <p:spPr>
              <a:xfrm>
                <a:off x="0" y="1464"/>
                <a:ext cx="367" cy="39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 name="Google Shape;21;p1"/>
              <p:cNvSpPr txBox="1"/>
              <p:nvPr/>
            </p:nvSpPr>
            <p:spPr>
              <a:xfrm>
                <a:off x="1081" y="1464"/>
                <a:ext cx="362" cy="39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 name="Google Shape;22;p1"/>
              <p:cNvSpPr txBox="1"/>
              <p:nvPr/>
            </p:nvSpPr>
            <p:spPr>
              <a:xfrm>
                <a:off x="361" y="1857"/>
                <a:ext cx="363" cy="40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 name="Google Shape;23;p1"/>
              <p:cNvSpPr txBox="1"/>
              <p:nvPr/>
            </p:nvSpPr>
            <p:spPr>
              <a:xfrm>
                <a:off x="719" y="1857"/>
                <a:ext cx="368" cy="40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sp>
        <p:nvSpPr>
          <p:cNvPr id="24" name="Google Shape;24;p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25" name="Google Shape;25;p1"/>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6" name="Google Shape;26;p1"/>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7" name="Google Shape;27;p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8" name="Google Shape;28;p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pic>
        <p:nvPicPr>
          <p:cNvPr descr="ITEC_new-removebg.png" id="29" name="Google Shape;29;p1"/>
          <p:cNvPicPr preferRelativeResize="0"/>
          <p:nvPr/>
        </p:nvPicPr>
        <p:blipFill rotWithShape="1">
          <a:blip r:embed="rId1">
            <a:alphaModFix/>
          </a:blip>
          <a:srcRect b="0" l="0" r="0" t="0"/>
          <a:stretch/>
        </p:blipFill>
        <p:spPr>
          <a:xfrm>
            <a:off x="76200" y="65172"/>
            <a:ext cx="1066800" cy="1059782"/>
          </a:xfrm>
          <a:prstGeom prst="rect">
            <a:avLst/>
          </a:prstGeom>
          <a:noFill/>
          <a:ln>
            <a:noFill/>
          </a:ln>
        </p:spPr>
      </p:pic>
      <p:pic>
        <p:nvPicPr>
          <p:cNvPr descr="File:C-DAC LogoTransp.png - Wikipedia" id="30" name="Google Shape;30;p1"/>
          <p:cNvPicPr preferRelativeResize="0"/>
          <p:nvPr/>
        </p:nvPicPr>
        <p:blipFill rotWithShape="1">
          <a:blip r:embed="rId2">
            <a:alphaModFix/>
          </a:blip>
          <a:srcRect b="0" l="0" r="0" t="0"/>
          <a:stretch/>
        </p:blipFill>
        <p:spPr>
          <a:xfrm>
            <a:off x="7696200" y="40444"/>
            <a:ext cx="1388012" cy="7596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 name="Shape 37"/>
        <p:cNvGrpSpPr/>
        <p:nvPr/>
      </p:nvGrpSpPr>
      <p:grpSpPr>
        <a:xfrm>
          <a:off x="0" y="0"/>
          <a:ext cx="0" cy="0"/>
          <a:chOff x="0" y="0"/>
          <a:chExt cx="0" cy="0"/>
        </a:xfrm>
      </p:grpSpPr>
      <p:sp>
        <p:nvSpPr>
          <p:cNvPr id="38" name="Google Shape;38;p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9" name="Google Shape;39;p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grpSp>
        <p:nvGrpSpPr>
          <p:cNvPr id="40" name="Google Shape;40;p3"/>
          <p:cNvGrpSpPr/>
          <p:nvPr/>
        </p:nvGrpSpPr>
        <p:grpSpPr>
          <a:xfrm>
            <a:off x="0" y="0"/>
            <a:ext cx="9144000" cy="546100"/>
            <a:chOff x="0" y="0"/>
            <a:chExt cx="5760" cy="344"/>
          </a:xfrm>
        </p:grpSpPr>
        <p:sp>
          <p:nvSpPr>
            <p:cNvPr id="41" name="Google Shape;41;p3"/>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 name="Google Shape;42;p3"/>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 name="Google Shape;43;p3"/>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 name="Google Shape;44;p3"/>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 name="Google Shape;45;p3"/>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 name="Google Shape;46;p3"/>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 name="Google Shape;47;p3"/>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 name="Google Shape;48;p3"/>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 name="Google Shape;49;p3"/>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50" name="Google Shape;50;p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51" name="Google Shape;51;p3"/>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3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 Id="rId3"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 Id="rId3"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 Id="rId3" Type="http://schemas.openxmlformats.org/officeDocument/2006/relationships/image" Target="../media/image1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 Id="rId3"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 Id="rId3" Type="http://schemas.openxmlformats.org/officeDocument/2006/relationships/image" Target="../media/image20.png"/><Relationship Id="rId4" Type="http://schemas.openxmlformats.org/officeDocument/2006/relationships/image" Target="../media/image31.png"/><Relationship Id="rId5" Type="http://schemas.openxmlformats.org/officeDocument/2006/relationships/image" Target="../media/image8.png"/><Relationship Id="rId6" Type="http://schemas.openxmlformats.org/officeDocument/2006/relationships/image" Target="../media/image3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 Id="rId3"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 Id="rId3" Type="http://schemas.openxmlformats.org/officeDocument/2006/relationships/image" Target="../media/image1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 Id="rId3" Type="http://schemas.openxmlformats.org/officeDocument/2006/relationships/image" Target="../media/image2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 Id="rId3" Type="http://schemas.openxmlformats.org/officeDocument/2006/relationships/image" Target="../media/image1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 Id="rId3" Type="http://schemas.openxmlformats.org/officeDocument/2006/relationships/image" Target="../media/image1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 Id="rId3" Type="http://schemas.openxmlformats.org/officeDocument/2006/relationships/image" Target="../media/image2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 Id="rId3" Type="http://schemas.openxmlformats.org/officeDocument/2006/relationships/image" Target="../media/image3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 Id="rId3" Type="http://schemas.openxmlformats.org/officeDocument/2006/relationships/image" Target="../media/image2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7.xml"/><Relationship Id="rId3" Type="http://schemas.openxmlformats.org/officeDocument/2006/relationships/image" Target="../media/image2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 Id="rId3" Type="http://schemas.openxmlformats.org/officeDocument/2006/relationships/image" Target="../media/image3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 Id="rId3" Type="http://schemas.openxmlformats.org/officeDocument/2006/relationships/image" Target="../media/image2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0.xml"/><Relationship Id="rId3" Type="http://schemas.openxmlformats.org/officeDocument/2006/relationships/image" Target="../media/image2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1.xml"/><Relationship Id="rId3" Type="http://schemas.openxmlformats.org/officeDocument/2006/relationships/image" Target="../media/image3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2.xml"/><Relationship Id="rId3" Type="http://schemas.openxmlformats.org/officeDocument/2006/relationships/image" Target="../media/image2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3.xml"/><Relationship Id="rId3" Type="http://schemas.openxmlformats.org/officeDocument/2006/relationships/image" Target="../media/image3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4.xml"/><Relationship Id="rId3" Type="http://schemas.openxmlformats.org/officeDocument/2006/relationships/image" Target="../media/image3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5.xml"/><Relationship Id="rId3" Type="http://schemas.openxmlformats.org/officeDocument/2006/relationships/image" Target="../media/image3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FF"/>
              </a:buClr>
              <a:buSzPts val="5000"/>
              <a:buFont typeface="Arial"/>
              <a:buNone/>
            </a:pPr>
            <a:r>
              <a:rPr b="0" i="0" lang="en-US" sz="5000" u="none">
                <a:solidFill>
                  <a:srgbClr val="FFFFFF"/>
                </a:solidFill>
                <a:latin typeface="Arial"/>
                <a:ea typeface="Arial"/>
                <a:cs typeface="Arial"/>
                <a:sym typeface="Arial"/>
              </a:rPr>
              <a:t>Informed search algorithms</a:t>
            </a:r>
            <a:br>
              <a:rPr b="0" i="0" lang="en-US" sz="5000" u="none">
                <a:solidFill>
                  <a:srgbClr val="FFFFFF"/>
                </a:solidFill>
                <a:latin typeface="Arial"/>
                <a:ea typeface="Arial"/>
                <a:cs typeface="Arial"/>
                <a:sym typeface="Arial"/>
              </a:rPr>
            </a:br>
            <a:endParaRPr/>
          </a:p>
        </p:txBody>
      </p:sp>
      <p:sp>
        <p:nvSpPr>
          <p:cNvPr id="137" name="Google Shape;137;p17"/>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550"/>
              <a:buNone/>
            </a:pPr>
            <a:r>
              <a:rPr b="0" i="0" lang="en-US" sz="3400" u="none">
                <a:solidFill>
                  <a:schemeClr val="dk1"/>
                </a:solidFill>
                <a:latin typeface="Arial"/>
                <a:ea typeface="Arial"/>
                <a:cs typeface="Arial"/>
                <a:sym typeface="Arial"/>
              </a:rPr>
              <a:t>Artificial Intelligence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6"/>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97" name="Google Shape;197;p2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A* (A Star) </a:t>
            </a:r>
            <a:endParaRPr/>
          </a:p>
        </p:txBody>
      </p:sp>
      <p:grpSp>
        <p:nvGrpSpPr>
          <p:cNvPr id="198" name="Google Shape;198;p26"/>
          <p:cNvGrpSpPr/>
          <p:nvPr/>
        </p:nvGrpSpPr>
        <p:grpSpPr>
          <a:xfrm>
            <a:off x="4914900" y="2057400"/>
            <a:ext cx="609600" cy="474662"/>
            <a:chOff x="2640" y="1776"/>
            <a:chExt cx="336" cy="240"/>
          </a:xfrm>
        </p:grpSpPr>
        <p:sp>
          <p:nvSpPr>
            <p:cNvPr id="199" name="Google Shape;199;p26"/>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0" name="Google Shape;200;p26"/>
            <p:cNvSpPr txBox="1"/>
            <p:nvPr/>
          </p:nvSpPr>
          <p:spPr>
            <a:xfrm>
              <a:off x="2736" y="1776"/>
              <a:ext cx="240" cy="1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01" name="Google Shape;201;p26"/>
          <p:cNvGrpSpPr/>
          <p:nvPr/>
        </p:nvGrpSpPr>
        <p:grpSpPr>
          <a:xfrm>
            <a:off x="2916237" y="2911475"/>
            <a:ext cx="608012" cy="473075"/>
            <a:chOff x="2640" y="1776"/>
            <a:chExt cx="336" cy="240"/>
          </a:xfrm>
        </p:grpSpPr>
        <p:sp>
          <p:nvSpPr>
            <p:cNvPr id="202" name="Google Shape;202;p26"/>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3" name="Google Shape;203;p26"/>
            <p:cNvSpPr txBox="1"/>
            <p:nvPr/>
          </p:nvSpPr>
          <p:spPr>
            <a:xfrm>
              <a:off x="2736" y="1776"/>
              <a:ext cx="240" cy="1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04" name="Google Shape;204;p26"/>
          <p:cNvGrpSpPr/>
          <p:nvPr/>
        </p:nvGrpSpPr>
        <p:grpSpPr>
          <a:xfrm>
            <a:off x="4394200" y="2911475"/>
            <a:ext cx="608012" cy="473075"/>
            <a:chOff x="2640" y="1776"/>
            <a:chExt cx="336" cy="240"/>
          </a:xfrm>
        </p:grpSpPr>
        <p:sp>
          <p:nvSpPr>
            <p:cNvPr id="205" name="Google Shape;205;p26"/>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 name="Google Shape;206;p26"/>
            <p:cNvSpPr txBox="1"/>
            <p:nvPr/>
          </p:nvSpPr>
          <p:spPr>
            <a:xfrm>
              <a:off x="2736" y="1776"/>
              <a:ext cx="240" cy="1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07" name="Google Shape;207;p26"/>
          <p:cNvGrpSpPr/>
          <p:nvPr/>
        </p:nvGrpSpPr>
        <p:grpSpPr>
          <a:xfrm>
            <a:off x="7697787" y="2911475"/>
            <a:ext cx="608012" cy="473075"/>
            <a:chOff x="2640" y="1776"/>
            <a:chExt cx="336" cy="240"/>
          </a:xfrm>
        </p:grpSpPr>
        <p:sp>
          <p:nvSpPr>
            <p:cNvPr id="208" name="Google Shape;208;p26"/>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9" name="Google Shape;209;p26"/>
            <p:cNvSpPr txBox="1"/>
            <p:nvPr/>
          </p:nvSpPr>
          <p:spPr>
            <a:xfrm>
              <a:off x="2736" y="1776"/>
              <a:ext cx="240" cy="1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10" name="Google Shape;210;p26"/>
          <p:cNvGrpSpPr/>
          <p:nvPr/>
        </p:nvGrpSpPr>
        <p:grpSpPr>
          <a:xfrm>
            <a:off x="5872162" y="2911475"/>
            <a:ext cx="608012" cy="473075"/>
            <a:chOff x="2640" y="1776"/>
            <a:chExt cx="336" cy="240"/>
          </a:xfrm>
        </p:grpSpPr>
        <p:sp>
          <p:nvSpPr>
            <p:cNvPr id="211" name="Google Shape;211;p26"/>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2" name="Google Shape;212;p26"/>
            <p:cNvSpPr txBox="1"/>
            <p:nvPr/>
          </p:nvSpPr>
          <p:spPr>
            <a:xfrm>
              <a:off x="2736" y="1776"/>
              <a:ext cx="240" cy="1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13" name="Google Shape;213;p26"/>
          <p:cNvGrpSpPr/>
          <p:nvPr/>
        </p:nvGrpSpPr>
        <p:grpSpPr>
          <a:xfrm>
            <a:off x="3524250" y="3763962"/>
            <a:ext cx="608012" cy="474662"/>
            <a:chOff x="2640" y="1776"/>
            <a:chExt cx="336" cy="240"/>
          </a:xfrm>
        </p:grpSpPr>
        <p:sp>
          <p:nvSpPr>
            <p:cNvPr id="214" name="Google Shape;214;p26"/>
            <p:cNvSpPr/>
            <p:nvPr/>
          </p:nvSpPr>
          <p:spPr>
            <a:xfrm>
              <a:off x="2640" y="1776"/>
              <a:ext cx="336" cy="240"/>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5" name="Google Shape;215;p26"/>
            <p:cNvSpPr txBox="1"/>
            <p:nvPr/>
          </p:nvSpPr>
          <p:spPr>
            <a:xfrm>
              <a:off x="2736" y="1776"/>
              <a:ext cx="240" cy="1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n</a:t>
              </a:r>
              <a:endParaRPr b="0" i="0" sz="1400" u="none" cap="none" strike="noStrike">
                <a:solidFill>
                  <a:srgbClr val="000000"/>
                </a:solidFill>
                <a:latin typeface="Arial"/>
                <a:ea typeface="Arial"/>
                <a:cs typeface="Arial"/>
                <a:sym typeface="Arial"/>
              </a:endParaRPr>
            </a:p>
          </p:txBody>
        </p:sp>
      </p:grpSp>
      <p:grpSp>
        <p:nvGrpSpPr>
          <p:cNvPr id="216" name="Google Shape;216;p26"/>
          <p:cNvGrpSpPr/>
          <p:nvPr/>
        </p:nvGrpSpPr>
        <p:grpSpPr>
          <a:xfrm>
            <a:off x="4829175" y="3763962"/>
            <a:ext cx="608012" cy="474662"/>
            <a:chOff x="2640" y="1776"/>
            <a:chExt cx="336" cy="240"/>
          </a:xfrm>
        </p:grpSpPr>
        <p:sp>
          <p:nvSpPr>
            <p:cNvPr id="217" name="Google Shape;217;p26"/>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 name="Google Shape;218;p26"/>
            <p:cNvSpPr txBox="1"/>
            <p:nvPr/>
          </p:nvSpPr>
          <p:spPr>
            <a:xfrm>
              <a:off x="2736" y="1776"/>
              <a:ext cx="240" cy="1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19" name="Google Shape;219;p26"/>
          <p:cNvGrpSpPr/>
          <p:nvPr/>
        </p:nvGrpSpPr>
        <p:grpSpPr>
          <a:xfrm>
            <a:off x="5697537" y="3763962"/>
            <a:ext cx="609600" cy="474662"/>
            <a:chOff x="2640" y="1776"/>
            <a:chExt cx="336" cy="240"/>
          </a:xfrm>
        </p:grpSpPr>
        <p:sp>
          <p:nvSpPr>
            <p:cNvPr id="220" name="Google Shape;220;p26"/>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1" name="Google Shape;221;p26"/>
            <p:cNvSpPr txBox="1"/>
            <p:nvPr/>
          </p:nvSpPr>
          <p:spPr>
            <a:xfrm>
              <a:off x="2736" y="1776"/>
              <a:ext cx="240" cy="1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22" name="Google Shape;222;p26"/>
          <p:cNvGrpSpPr/>
          <p:nvPr/>
        </p:nvGrpSpPr>
        <p:grpSpPr>
          <a:xfrm>
            <a:off x="6827837" y="3763962"/>
            <a:ext cx="608012" cy="474662"/>
            <a:chOff x="2640" y="1776"/>
            <a:chExt cx="336" cy="240"/>
          </a:xfrm>
        </p:grpSpPr>
        <p:sp>
          <p:nvSpPr>
            <p:cNvPr id="223" name="Google Shape;223;p26"/>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4" name="Google Shape;224;p26"/>
            <p:cNvSpPr txBox="1"/>
            <p:nvPr/>
          </p:nvSpPr>
          <p:spPr>
            <a:xfrm>
              <a:off x="2736" y="1776"/>
              <a:ext cx="240" cy="1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25" name="Google Shape;225;p26"/>
          <p:cNvGrpSpPr/>
          <p:nvPr/>
        </p:nvGrpSpPr>
        <p:grpSpPr>
          <a:xfrm>
            <a:off x="2916237" y="4806950"/>
            <a:ext cx="608012" cy="474662"/>
            <a:chOff x="2640" y="1776"/>
            <a:chExt cx="336" cy="240"/>
          </a:xfrm>
        </p:grpSpPr>
        <p:sp>
          <p:nvSpPr>
            <p:cNvPr id="226" name="Google Shape;226;p26"/>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7" name="Google Shape;227;p26"/>
            <p:cNvSpPr txBox="1"/>
            <p:nvPr/>
          </p:nvSpPr>
          <p:spPr>
            <a:xfrm>
              <a:off x="2736" y="1776"/>
              <a:ext cx="240" cy="1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28" name="Google Shape;228;p26"/>
          <p:cNvGrpSpPr/>
          <p:nvPr/>
        </p:nvGrpSpPr>
        <p:grpSpPr>
          <a:xfrm>
            <a:off x="4046537" y="4806950"/>
            <a:ext cx="608012" cy="474662"/>
            <a:chOff x="2640" y="1776"/>
            <a:chExt cx="336" cy="240"/>
          </a:xfrm>
        </p:grpSpPr>
        <p:sp>
          <p:nvSpPr>
            <p:cNvPr id="229" name="Google Shape;229;p26"/>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 name="Google Shape;230;p26"/>
            <p:cNvSpPr txBox="1"/>
            <p:nvPr/>
          </p:nvSpPr>
          <p:spPr>
            <a:xfrm>
              <a:off x="2736" y="1776"/>
              <a:ext cx="240" cy="1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31" name="Google Shape;231;p26"/>
          <p:cNvSpPr/>
          <p:nvPr/>
        </p:nvSpPr>
        <p:spPr>
          <a:xfrm>
            <a:off x="4046537" y="5849937"/>
            <a:ext cx="608012" cy="474662"/>
          </a:xfrm>
          <a:prstGeom prst="ellipse">
            <a:avLst/>
          </a:prstGeom>
          <a:solidFill>
            <a:srgbClr val="FF0000"/>
          </a:solidFill>
          <a:ln cap="flat" cmpd="dbl"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2" name="Google Shape;232;p26"/>
          <p:cNvSpPr txBox="1"/>
          <p:nvPr/>
        </p:nvSpPr>
        <p:spPr>
          <a:xfrm>
            <a:off x="4219575" y="5849937"/>
            <a:ext cx="43497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33" name="Google Shape;233;p26"/>
          <p:cNvCxnSpPr/>
          <p:nvPr/>
        </p:nvCxnSpPr>
        <p:spPr>
          <a:xfrm flipH="1">
            <a:off x="3351212" y="2532062"/>
            <a:ext cx="1825625" cy="379412"/>
          </a:xfrm>
          <a:prstGeom prst="straightConnector1">
            <a:avLst/>
          </a:prstGeom>
          <a:noFill/>
          <a:ln cap="flat" cmpd="sng" w="9525">
            <a:solidFill>
              <a:schemeClr val="dk1"/>
            </a:solidFill>
            <a:prstDash val="solid"/>
            <a:miter lim="800000"/>
            <a:headEnd len="sm" w="sm" type="none"/>
            <a:tailEnd len="med" w="med" type="triangle"/>
          </a:ln>
        </p:spPr>
      </p:cxnSp>
      <p:cxnSp>
        <p:nvCxnSpPr>
          <p:cNvPr id="234" name="Google Shape;234;p26"/>
          <p:cNvCxnSpPr/>
          <p:nvPr/>
        </p:nvCxnSpPr>
        <p:spPr>
          <a:xfrm flipH="1">
            <a:off x="4829175" y="2532062"/>
            <a:ext cx="347662" cy="379412"/>
          </a:xfrm>
          <a:prstGeom prst="straightConnector1">
            <a:avLst/>
          </a:prstGeom>
          <a:noFill/>
          <a:ln cap="flat" cmpd="sng" w="9525">
            <a:solidFill>
              <a:schemeClr val="dk1"/>
            </a:solidFill>
            <a:prstDash val="solid"/>
            <a:miter lim="800000"/>
            <a:headEnd len="sm" w="sm" type="none"/>
            <a:tailEnd len="med" w="med" type="triangle"/>
          </a:ln>
        </p:spPr>
      </p:cxnSp>
      <p:cxnSp>
        <p:nvCxnSpPr>
          <p:cNvPr id="235" name="Google Shape;235;p26"/>
          <p:cNvCxnSpPr/>
          <p:nvPr/>
        </p:nvCxnSpPr>
        <p:spPr>
          <a:xfrm>
            <a:off x="5176837" y="2532062"/>
            <a:ext cx="868362" cy="379412"/>
          </a:xfrm>
          <a:prstGeom prst="straightConnector1">
            <a:avLst/>
          </a:prstGeom>
          <a:noFill/>
          <a:ln cap="flat" cmpd="sng" w="9525">
            <a:solidFill>
              <a:schemeClr val="dk1"/>
            </a:solidFill>
            <a:prstDash val="solid"/>
            <a:miter lim="800000"/>
            <a:headEnd len="sm" w="sm" type="none"/>
            <a:tailEnd len="med" w="med" type="triangle"/>
          </a:ln>
        </p:spPr>
      </p:cxnSp>
      <p:cxnSp>
        <p:nvCxnSpPr>
          <p:cNvPr id="236" name="Google Shape;236;p26"/>
          <p:cNvCxnSpPr/>
          <p:nvPr/>
        </p:nvCxnSpPr>
        <p:spPr>
          <a:xfrm>
            <a:off x="5176837" y="2532062"/>
            <a:ext cx="2781300" cy="379412"/>
          </a:xfrm>
          <a:prstGeom prst="straightConnector1">
            <a:avLst/>
          </a:prstGeom>
          <a:noFill/>
          <a:ln cap="flat" cmpd="sng" w="9525">
            <a:solidFill>
              <a:schemeClr val="dk1"/>
            </a:solidFill>
            <a:prstDash val="solid"/>
            <a:miter lim="800000"/>
            <a:headEnd len="sm" w="sm" type="none"/>
            <a:tailEnd len="med" w="med" type="triangle"/>
          </a:ln>
        </p:spPr>
      </p:cxnSp>
      <p:cxnSp>
        <p:nvCxnSpPr>
          <p:cNvPr id="237" name="Google Shape;237;p26"/>
          <p:cNvCxnSpPr/>
          <p:nvPr/>
        </p:nvCxnSpPr>
        <p:spPr>
          <a:xfrm>
            <a:off x="3176587" y="3384550"/>
            <a:ext cx="608012" cy="379412"/>
          </a:xfrm>
          <a:prstGeom prst="straightConnector1">
            <a:avLst/>
          </a:prstGeom>
          <a:noFill/>
          <a:ln cap="flat" cmpd="sng" w="9525">
            <a:solidFill>
              <a:schemeClr val="dk1"/>
            </a:solidFill>
            <a:prstDash val="solid"/>
            <a:miter lim="800000"/>
            <a:headEnd len="sm" w="sm" type="none"/>
            <a:tailEnd len="med" w="med" type="triangle"/>
          </a:ln>
        </p:spPr>
      </p:cxnSp>
      <p:cxnSp>
        <p:nvCxnSpPr>
          <p:cNvPr id="238" name="Google Shape;238;p26"/>
          <p:cNvCxnSpPr/>
          <p:nvPr/>
        </p:nvCxnSpPr>
        <p:spPr>
          <a:xfrm>
            <a:off x="4829175" y="3384550"/>
            <a:ext cx="173037" cy="379412"/>
          </a:xfrm>
          <a:prstGeom prst="straightConnector1">
            <a:avLst/>
          </a:prstGeom>
          <a:noFill/>
          <a:ln cap="flat" cmpd="sng" w="9525">
            <a:solidFill>
              <a:schemeClr val="dk1"/>
            </a:solidFill>
            <a:prstDash val="solid"/>
            <a:miter lim="800000"/>
            <a:headEnd len="sm" w="sm" type="none"/>
            <a:tailEnd len="med" w="med" type="triangle"/>
          </a:ln>
        </p:spPr>
      </p:cxnSp>
      <p:cxnSp>
        <p:nvCxnSpPr>
          <p:cNvPr id="239" name="Google Shape;239;p26"/>
          <p:cNvCxnSpPr/>
          <p:nvPr/>
        </p:nvCxnSpPr>
        <p:spPr>
          <a:xfrm flipH="1">
            <a:off x="5957887" y="3384550"/>
            <a:ext cx="261937" cy="379412"/>
          </a:xfrm>
          <a:prstGeom prst="straightConnector1">
            <a:avLst/>
          </a:prstGeom>
          <a:noFill/>
          <a:ln cap="flat" cmpd="sng" w="9525">
            <a:solidFill>
              <a:schemeClr val="dk1"/>
            </a:solidFill>
            <a:prstDash val="solid"/>
            <a:miter lim="800000"/>
            <a:headEnd len="sm" w="sm" type="none"/>
            <a:tailEnd len="med" w="med" type="triangle"/>
          </a:ln>
        </p:spPr>
      </p:cxnSp>
      <p:cxnSp>
        <p:nvCxnSpPr>
          <p:cNvPr id="240" name="Google Shape;240;p26"/>
          <p:cNvCxnSpPr/>
          <p:nvPr/>
        </p:nvCxnSpPr>
        <p:spPr>
          <a:xfrm>
            <a:off x="6219825" y="3384550"/>
            <a:ext cx="782637" cy="379412"/>
          </a:xfrm>
          <a:prstGeom prst="straightConnector1">
            <a:avLst/>
          </a:prstGeom>
          <a:noFill/>
          <a:ln cap="flat" cmpd="sng" w="9525">
            <a:solidFill>
              <a:schemeClr val="dk1"/>
            </a:solidFill>
            <a:prstDash val="solid"/>
            <a:miter lim="800000"/>
            <a:headEnd len="sm" w="sm" type="none"/>
            <a:tailEnd len="med" w="med" type="triangle"/>
          </a:ln>
        </p:spPr>
      </p:cxnSp>
      <p:cxnSp>
        <p:nvCxnSpPr>
          <p:cNvPr id="241" name="Google Shape;241;p26"/>
          <p:cNvCxnSpPr/>
          <p:nvPr/>
        </p:nvCxnSpPr>
        <p:spPr>
          <a:xfrm flipH="1">
            <a:off x="3263900" y="4238625"/>
            <a:ext cx="608012" cy="568325"/>
          </a:xfrm>
          <a:prstGeom prst="straightConnector1">
            <a:avLst/>
          </a:prstGeom>
          <a:noFill/>
          <a:ln cap="flat" cmpd="sng" w="9525">
            <a:solidFill>
              <a:schemeClr val="dk1"/>
            </a:solidFill>
            <a:prstDash val="solid"/>
            <a:miter lim="800000"/>
            <a:headEnd len="sm" w="sm" type="none"/>
            <a:tailEnd len="med" w="med" type="triangle"/>
          </a:ln>
        </p:spPr>
      </p:cxnSp>
      <p:cxnSp>
        <p:nvCxnSpPr>
          <p:cNvPr id="242" name="Google Shape;242;p26"/>
          <p:cNvCxnSpPr/>
          <p:nvPr/>
        </p:nvCxnSpPr>
        <p:spPr>
          <a:xfrm>
            <a:off x="3871912" y="4238625"/>
            <a:ext cx="434975" cy="568325"/>
          </a:xfrm>
          <a:prstGeom prst="straightConnector1">
            <a:avLst/>
          </a:prstGeom>
          <a:noFill/>
          <a:ln cap="flat" cmpd="sng" w="9525">
            <a:solidFill>
              <a:schemeClr val="dk1"/>
            </a:solidFill>
            <a:prstDash val="solid"/>
            <a:miter lim="800000"/>
            <a:headEnd len="sm" w="sm" type="none"/>
            <a:tailEnd len="med" w="med" type="triangle"/>
          </a:ln>
        </p:spPr>
      </p:cxnSp>
      <p:grpSp>
        <p:nvGrpSpPr>
          <p:cNvPr id="243" name="Google Shape;243;p26"/>
          <p:cNvGrpSpPr/>
          <p:nvPr/>
        </p:nvGrpSpPr>
        <p:grpSpPr>
          <a:xfrm>
            <a:off x="5784850" y="4806950"/>
            <a:ext cx="608012" cy="474662"/>
            <a:chOff x="2640" y="1776"/>
            <a:chExt cx="336" cy="240"/>
          </a:xfrm>
        </p:grpSpPr>
        <p:sp>
          <p:nvSpPr>
            <p:cNvPr id="244" name="Google Shape;244;p26"/>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5" name="Google Shape;245;p26"/>
            <p:cNvSpPr txBox="1"/>
            <p:nvPr/>
          </p:nvSpPr>
          <p:spPr>
            <a:xfrm>
              <a:off x="2736" y="1776"/>
              <a:ext cx="240" cy="1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46" name="Google Shape;246;p26"/>
          <p:cNvGrpSpPr/>
          <p:nvPr/>
        </p:nvGrpSpPr>
        <p:grpSpPr>
          <a:xfrm>
            <a:off x="7088187" y="4713287"/>
            <a:ext cx="609600" cy="473075"/>
            <a:chOff x="2640" y="1776"/>
            <a:chExt cx="336" cy="240"/>
          </a:xfrm>
        </p:grpSpPr>
        <p:sp>
          <p:nvSpPr>
            <p:cNvPr id="247" name="Google Shape;247;p26"/>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8" name="Google Shape;248;p26"/>
            <p:cNvSpPr txBox="1"/>
            <p:nvPr/>
          </p:nvSpPr>
          <p:spPr>
            <a:xfrm>
              <a:off x="2736" y="1776"/>
              <a:ext cx="240" cy="1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cxnSp>
        <p:nvCxnSpPr>
          <p:cNvPr id="249" name="Google Shape;249;p26"/>
          <p:cNvCxnSpPr/>
          <p:nvPr/>
        </p:nvCxnSpPr>
        <p:spPr>
          <a:xfrm>
            <a:off x="6045200" y="4238625"/>
            <a:ext cx="87312" cy="568325"/>
          </a:xfrm>
          <a:prstGeom prst="straightConnector1">
            <a:avLst/>
          </a:prstGeom>
          <a:noFill/>
          <a:ln cap="flat" cmpd="sng" w="9525">
            <a:solidFill>
              <a:schemeClr val="dk1"/>
            </a:solidFill>
            <a:prstDash val="solid"/>
            <a:miter lim="800000"/>
            <a:headEnd len="sm" w="sm" type="none"/>
            <a:tailEnd len="med" w="med" type="triangle"/>
          </a:ln>
        </p:spPr>
      </p:cxnSp>
      <p:cxnSp>
        <p:nvCxnSpPr>
          <p:cNvPr id="250" name="Google Shape;250;p26"/>
          <p:cNvCxnSpPr/>
          <p:nvPr/>
        </p:nvCxnSpPr>
        <p:spPr>
          <a:xfrm>
            <a:off x="7262812" y="4238625"/>
            <a:ext cx="87312" cy="474662"/>
          </a:xfrm>
          <a:prstGeom prst="straightConnector1">
            <a:avLst/>
          </a:prstGeom>
          <a:noFill/>
          <a:ln cap="flat" cmpd="sng" w="9525">
            <a:solidFill>
              <a:schemeClr val="dk1"/>
            </a:solidFill>
            <a:prstDash val="solid"/>
            <a:miter lim="800000"/>
            <a:headEnd len="sm" w="sm" type="none"/>
            <a:tailEnd len="med" w="med" type="triangle"/>
          </a:ln>
        </p:spPr>
      </p:cxnSp>
      <p:cxnSp>
        <p:nvCxnSpPr>
          <p:cNvPr id="251" name="Google Shape;251;p26"/>
          <p:cNvCxnSpPr/>
          <p:nvPr/>
        </p:nvCxnSpPr>
        <p:spPr>
          <a:xfrm flipH="1">
            <a:off x="4306887" y="5281612"/>
            <a:ext cx="87312" cy="568325"/>
          </a:xfrm>
          <a:prstGeom prst="straightConnector1">
            <a:avLst/>
          </a:prstGeom>
          <a:noFill/>
          <a:ln cap="flat" cmpd="sng" w="9525">
            <a:solidFill>
              <a:schemeClr val="dk1"/>
            </a:solidFill>
            <a:prstDash val="solid"/>
            <a:miter lim="800000"/>
            <a:headEnd len="sm" w="sm" type="none"/>
            <a:tailEnd len="med" w="med" type="triangle"/>
          </a:ln>
        </p:spPr>
      </p:cxnSp>
      <p:grpSp>
        <p:nvGrpSpPr>
          <p:cNvPr id="252" name="Google Shape;252;p26"/>
          <p:cNvGrpSpPr/>
          <p:nvPr/>
        </p:nvGrpSpPr>
        <p:grpSpPr>
          <a:xfrm>
            <a:off x="3505200" y="2667000"/>
            <a:ext cx="1447800" cy="990600"/>
            <a:chOff x="1728" y="1680"/>
            <a:chExt cx="912" cy="624"/>
          </a:xfrm>
        </p:grpSpPr>
        <p:cxnSp>
          <p:nvCxnSpPr>
            <p:cNvPr id="253" name="Google Shape;253;p26"/>
            <p:cNvCxnSpPr/>
            <p:nvPr/>
          </p:nvCxnSpPr>
          <p:spPr>
            <a:xfrm flipH="1">
              <a:off x="1728" y="1680"/>
              <a:ext cx="912" cy="192"/>
            </a:xfrm>
            <a:prstGeom prst="straightConnector1">
              <a:avLst/>
            </a:prstGeom>
            <a:noFill/>
            <a:ln cap="flat" cmpd="sng" w="38100">
              <a:solidFill>
                <a:schemeClr val="dk1"/>
              </a:solidFill>
              <a:prstDash val="solid"/>
              <a:miter lim="800000"/>
              <a:headEnd len="sm" w="sm" type="none"/>
              <a:tailEnd len="sm" w="sm" type="none"/>
            </a:ln>
          </p:spPr>
        </p:cxnSp>
        <p:cxnSp>
          <p:nvCxnSpPr>
            <p:cNvPr id="254" name="Google Shape;254;p26"/>
            <p:cNvCxnSpPr/>
            <p:nvPr/>
          </p:nvCxnSpPr>
          <p:spPr>
            <a:xfrm>
              <a:off x="1728" y="1872"/>
              <a:ext cx="288" cy="432"/>
            </a:xfrm>
            <a:prstGeom prst="straightConnector1">
              <a:avLst/>
            </a:prstGeom>
            <a:noFill/>
            <a:ln cap="rnd" cmpd="sng" w="38100">
              <a:solidFill>
                <a:schemeClr val="dk1"/>
              </a:solidFill>
              <a:prstDash val="solid"/>
              <a:miter lim="800000"/>
              <a:headEnd len="sm" w="sm" type="none"/>
              <a:tailEnd len="med" w="med" type="triangle"/>
            </a:ln>
          </p:spPr>
        </p:cxnSp>
      </p:grpSp>
      <p:cxnSp>
        <p:nvCxnSpPr>
          <p:cNvPr id="255" name="Google Shape;255;p26"/>
          <p:cNvCxnSpPr/>
          <p:nvPr/>
        </p:nvCxnSpPr>
        <p:spPr>
          <a:xfrm>
            <a:off x="3810000" y="4419600"/>
            <a:ext cx="152400" cy="1524000"/>
          </a:xfrm>
          <a:prstGeom prst="straightConnector1">
            <a:avLst/>
          </a:prstGeom>
          <a:noFill/>
          <a:ln cap="rnd" cmpd="sng" w="28575">
            <a:solidFill>
              <a:schemeClr val="hlink"/>
            </a:solidFill>
            <a:prstDash val="solid"/>
            <a:miter lim="800000"/>
            <a:headEnd len="sm" w="sm" type="none"/>
            <a:tailEnd len="med" w="med" type="triangle"/>
          </a:ln>
        </p:spPr>
      </p:cxnSp>
      <p:sp>
        <p:nvSpPr>
          <p:cNvPr id="256" name="Google Shape;256;p26"/>
          <p:cNvSpPr txBox="1"/>
          <p:nvPr/>
        </p:nvSpPr>
        <p:spPr>
          <a:xfrm>
            <a:off x="3657600" y="2895600"/>
            <a:ext cx="91440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g(n)</a:t>
            </a:r>
            <a:endParaRPr b="0" i="0" sz="1400" u="none" cap="none" strike="noStrike">
              <a:solidFill>
                <a:srgbClr val="000000"/>
              </a:solidFill>
              <a:latin typeface="Arial"/>
              <a:ea typeface="Arial"/>
              <a:cs typeface="Arial"/>
              <a:sym typeface="Arial"/>
            </a:endParaRPr>
          </a:p>
        </p:txBody>
      </p:sp>
      <p:sp>
        <p:nvSpPr>
          <p:cNvPr id="257" name="Google Shape;257;p26"/>
          <p:cNvSpPr txBox="1"/>
          <p:nvPr/>
        </p:nvSpPr>
        <p:spPr>
          <a:xfrm>
            <a:off x="3276600" y="5257800"/>
            <a:ext cx="914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h(n)</a:t>
            </a:r>
            <a:endParaRPr b="0" i="0" sz="1400" u="none" cap="none" strike="noStrike">
              <a:solidFill>
                <a:srgbClr val="000000"/>
              </a:solidFill>
              <a:latin typeface="Arial"/>
              <a:ea typeface="Arial"/>
              <a:cs typeface="Arial"/>
              <a:sym typeface="Arial"/>
            </a:endParaRPr>
          </a:p>
        </p:txBody>
      </p:sp>
      <p:sp>
        <p:nvSpPr>
          <p:cNvPr id="258" name="Google Shape;258;p26"/>
          <p:cNvSpPr txBox="1"/>
          <p:nvPr/>
        </p:nvSpPr>
        <p:spPr>
          <a:xfrm>
            <a:off x="1066800" y="3733800"/>
            <a:ext cx="2667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f(n) = g(n)+h(n)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7"/>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264" name="Google Shape;264;p2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A* Search</a:t>
            </a:r>
            <a:endParaRPr/>
          </a:p>
        </p:txBody>
      </p:sp>
      <p:sp>
        <p:nvSpPr>
          <p:cNvPr id="265" name="Google Shape;265;p27"/>
          <p:cNvSpPr txBox="1"/>
          <p:nvPr/>
        </p:nvSpPr>
        <p:spPr>
          <a:xfrm>
            <a:off x="2286000" y="5970587"/>
            <a:ext cx="6629400" cy="1192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cap="none" strike="noStrike">
                <a:solidFill>
                  <a:schemeClr val="dk1"/>
                </a:solidFill>
                <a:latin typeface="Tahoma"/>
                <a:ea typeface="Tahoma"/>
                <a:cs typeface="Tahoma"/>
                <a:sym typeface="Tahoma"/>
              </a:rPr>
              <a:t>		f(n) = g(n) + h </a:t>
            </a:r>
            <a:r>
              <a:rPr b="1" i="0" lang="en-US" sz="1800" u="none" cap="none" strike="noStrike">
                <a:solidFill>
                  <a:schemeClr val="dk1"/>
                </a:solidFill>
                <a:latin typeface="Tahoma"/>
                <a:ea typeface="Tahoma"/>
                <a:cs typeface="Tahoma"/>
                <a:sym typeface="Tahoma"/>
              </a:rPr>
              <a:t>(</a:t>
            </a:r>
            <a:r>
              <a:rPr b="1" i="1" lang="en-US" sz="1800" u="none" cap="none" strike="noStrike">
                <a:solidFill>
                  <a:schemeClr val="dk1"/>
                </a:solidFill>
                <a:latin typeface="Tahoma"/>
                <a:ea typeface="Tahoma"/>
                <a:cs typeface="Tahoma"/>
                <a:sym typeface="Tahoma"/>
              </a:rPr>
              <a:t>n</a:t>
            </a:r>
            <a:r>
              <a:rPr b="1" i="0" lang="en-US" sz="1800" u="none" cap="none" strike="noStrike">
                <a:solidFill>
                  <a:schemeClr val="dk1"/>
                </a:solidFill>
                <a:latin typeface="Tahoma"/>
                <a:ea typeface="Tahoma"/>
                <a:cs typeface="Tahoma"/>
                <a:sym typeface="Tahoma"/>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g(n): </a:t>
            </a:r>
            <a:r>
              <a:rPr b="0" i="0" lang="en-US" sz="1800" u="none" cap="none" strike="noStrike">
                <a:solidFill>
                  <a:schemeClr val="dk1"/>
                </a:solidFill>
                <a:latin typeface="Tahoma"/>
                <a:ea typeface="Tahoma"/>
                <a:cs typeface="Tahoma"/>
                <a:sym typeface="Tahoma"/>
              </a:rPr>
              <a:t>is the exact cost to reach node </a:t>
            </a:r>
            <a:r>
              <a:rPr b="0" i="1" lang="en-US" sz="1800" u="none" cap="none" strike="noStrike">
                <a:solidFill>
                  <a:schemeClr val="dk1"/>
                </a:solidFill>
                <a:latin typeface="Tahoma"/>
                <a:ea typeface="Tahoma"/>
                <a:cs typeface="Tahoma"/>
                <a:sym typeface="Tahoma"/>
              </a:rPr>
              <a:t>n</a:t>
            </a:r>
            <a:r>
              <a:rPr b="0" i="0" lang="en-US" sz="1800" u="none" cap="none" strike="noStrike">
                <a:solidFill>
                  <a:schemeClr val="dk1"/>
                </a:solidFill>
                <a:latin typeface="Tahoma"/>
                <a:ea typeface="Tahoma"/>
                <a:cs typeface="Tahoma"/>
                <a:sym typeface="Tahoma"/>
              </a:rPr>
              <a:t> from the initial state.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graphicFrame>
        <p:nvGraphicFramePr>
          <p:cNvPr id="266" name="Google Shape;266;p27"/>
          <p:cNvGraphicFramePr/>
          <p:nvPr/>
        </p:nvGraphicFramePr>
        <p:xfrm>
          <a:off x="5145087" y="1828800"/>
          <a:ext cx="3000000" cy="3000000"/>
        </p:xfrm>
        <a:graphic>
          <a:graphicData uri="http://schemas.openxmlformats.org/drawingml/2006/table">
            <a:tbl>
              <a:tblPr>
                <a:noFill/>
                <a:tableStyleId>{D7385A00-246D-40F7-A06A-54A614A00E47}</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267" name="Google Shape;267;p27"/>
          <p:cNvGrpSpPr/>
          <p:nvPr/>
        </p:nvGrpSpPr>
        <p:grpSpPr>
          <a:xfrm>
            <a:off x="381000" y="1828800"/>
            <a:ext cx="3429000" cy="4557712"/>
            <a:chOff x="240" y="1152"/>
            <a:chExt cx="2160" cy="2871"/>
          </a:xfrm>
        </p:grpSpPr>
        <p:grpSp>
          <p:nvGrpSpPr>
            <p:cNvPr id="268" name="Google Shape;268;p27"/>
            <p:cNvGrpSpPr/>
            <p:nvPr/>
          </p:nvGrpSpPr>
          <p:grpSpPr>
            <a:xfrm>
              <a:off x="1344" y="1248"/>
              <a:ext cx="288" cy="288"/>
              <a:chOff x="1344" y="1248"/>
              <a:chExt cx="288" cy="288"/>
            </a:xfrm>
          </p:grpSpPr>
          <p:sp>
            <p:nvSpPr>
              <p:cNvPr id="269" name="Google Shape;269;p27"/>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0" name="Google Shape;270;p27"/>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b="0" i="0" sz="1400" u="none" cap="none" strike="noStrike">
                  <a:solidFill>
                    <a:srgbClr val="000000"/>
                  </a:solidFill>
                  <a:latin typeface="Arial"/>
                  <a:ea typeface="Arial"/>
                  <a:cs typeface="Arial"/>
                  <a:sym typeface="Arial"/>
                </a:endParaRPr>
              </a:p>
            </p:txBody>
          </p:sp>
        </p:grpSp>
        <p:grpSp>
          <p:nvGrpSpPr>
            <p:cNvPr id="271" name="Google Shape;271;p27"/>
            <p:cNvGrpSpPr/>
            <p:nvPr/>
          </p:nvGrpSpPr>
          <p:grpSpPr>
            <a:xfrm>
              <a:off x="2016" y="1584"/>
              <a:ext cx="288" cy="288"/>
              <a:chOff x="1344" y="1248"/>
              <a:chExt cx="288" cy="288"/>
            </a:xfrm>
          </p:grpSpPr>
          <p:sp>
            <p:nvSpPr>
              <p:cNvPr id="272" name="Google Shape;272;p2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3" name="Google Shape;273;p27"/>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b="0" i="0" sz="1400" u="none" cap="none" strike="noStrike">
                  <a:solidFill>
                    <a:srgbClr val="000000"/>
                  </a:solidFill>
                  <a:latin typeface="Arial"/>
                  <a:ea typeface="Arial"/>
                  <a:cs typeface="Arial"/>
                  <a:sym typeface="Arial"/>
                </a:endParaRPr>
              </a:p>
            </p:txBody>
          </p:sp>
        </p:grpSp>
        <p:grpSp>
          <p:nvGrpSpPr>
            <p:cNvPr id="274" name="Google Shape;274;p27"/>
            <p:cNvGrpSpPr/>
            <p:nvPr/>
          </p:nvGrpSpPr>
          <p:grpSpPr>
            <a:xfrm>
              <a:off x="336" y="2160"/>
              <a:ext cx="288" cy="288"/>
              <a:chOff x="1344" y="1248"/>
              <a:chExt cx="288" cy="288"/>
            </a:xfrm>
          </p:grpSpPr>
          <p:sp>
            <p:nvSpPr>
              <p:cNvPr id="275" name="Google Shape;275;p2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6" name="Google Shape;276;p27"/>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b="0" i="0" sz="1400" u="none" cap="none" strike="noStrike">
                  <a:solidFill>
                    <a:srgbClr val="000000"/>
                  </a:solidFill>
                  <a:latin typeface="Arial"/>
                  <a:ea typeface="Arial"/>
                  <a:cs typeface="Arial"/>
                  <a:sym typeface="Arial"/>
                </a:endParaRPr>
              </a:p>
            </p:txBody>
          </p:sp>
        </p:grpSp>
        <p:grpSp>
          <p:nvGrpSpPr>
            <p:cNvPr id="277" name="Google Shape;277;p27"/>
            <p:cNvGrpSpPr/>
            <p:nvPr/>
          </p:nvGrpSpPr>
          <p:grpSpPr>
            <a:xfrm>
              <a:off x="672" y="1680"/>
              <a:ext cx="288" cy="288"/>
              <a:chOff x="1344" y="1248"/>
              <a:chExt cx="288" cy="288"/>
            </a:xfrm>
          </p:grpSpPr>
          <p:sp>
            <p:nvSpPr>
              <p:cNvPr id="278" name="Google Shape;278;p2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9" name="Google Shape;279;p27"/>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b="0" i="0" sz="1400" u="none" cap="none" strike="noStrike">
                  <a:solidFill>
                    <a:srgbClr val="000000"/>
                  </a:solidFill>
                  <a:latin typeface="Arial"/>
                  <a:ea typeface="Arial"/>
                  <a:cs typeface="Arial"/>
                  <a:sym typeface="Arial"/>
                </a:endParaRPr>
              </a:p>
            </p:txBody>
          </p:sp>
        </p:grpSp>
        <p:grpSp>
          <p:nvGrpSpPr>
            <p:cNvPr id="280" name="Google Shape;280;p27"/>
            <p:cNvGrpSpPr/>
            <p:nvPr/>
          </p:nvGrpSpPr>
          <p:grpSpPr>
            <a:xfrm>
              <a:off x="1392" y="1968"/>
              <a:ext cx="288" cy="288"/>
              <a:chOff x="1344" y="1248"/>
              <a:chExt cx="288" cy="288"/>
            </a:xfrm>
          </p:grpSpPr>
          <p:sp>
            <p:nvSpPr>
              <p:cNvPr id="281" name="Google Shape;281;p2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2" name="Google Shape;282;p27"/>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b="0" i="0" sz="1400" u="none" cap="none" strike="noStrike">
                  <a:solidFill>
                    <a:srgbClr val="000000"/>
                  </a:solidFill>
                  <a:latin typeface="Arial"/>
                  <a:ea typeface="Arial"/>
                  <a:cs typeface="Arial"/>
                  <a:sym typeface="Arial"/>
                </a:endParaRPr>
              </a:p>
            </p:txBody>
          </p:sp>
        </p:grpSp>
        <p:grpSp>
          <p:nvGrpSpPr>
            <p:cNvPr id="283" name="Google Shape;283;p27"/>
            <p:cNvGrpSpPr/>
            <p:nvPr/>
          </p:nvGrpSpPr>
          <p:grpSpPr>
            <a:xfrm>
              <a:off x="1824" y="2544"/>
              <a:ext cx="288" cy="288"/>
              <a:chOff x="1344" y="1248"/>
              <a:chExt cx="288" cy="288"/>
            </a:xfrm>
          </p:grpSpPr>
          <p:sp>
            <p:nvSpPr>
              <p:cNvPr id="284" name="Google Shape;284;p2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5" name="Google Shape;285;p27"/>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b="0" i="0" sz="1400" u="none" cap="none" strike="noStrike">
                  <a:solidFill>
                    <a:srgbClr val="000000"/>
                  </a:solidFill>
                  <a:latin typeface="Arial"/>
                  <a:ea typeface="Arial"/>
                  <a:cs typeface="Arial"/>
                  <a:sym typeface="Arial"/>
                </a:endParaRPr>
              </a:p>
            </p:txBody>
          </p:sp>
        </p:grpSp>
        <p:grpSp>
          <p:nvGrpSpPr>
            <p:cNvPr id="286" name="Google Shape;286;p27"/>
            <p:cNvGrpSpPr/>
            <p:nvPr/>
          </p:nvGrpSpPr>
          <p:grpSpPr>
            <a:xfrm>
              <a:off x="1200" y="3600"/>
              <a:ext cx="288" cy="288"/>
              <a:chOff x="1344" y="1248"/>
              <a:chExt cx="288" cy="288"/>
            </a:xfrm>
          </p:grpSpPr>
          <p:sp>
            <p:nvSpPr>
              <p:cNvPr id="287" name="Google Shape;287;p27"/>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8" name="Google Shape;288;p27"/>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b="0" i="0" sz="1400" u="none" cap="none" strike="noStrike">
                  <a:solidFill>
                    <a:srgbClr val="000000"/>
                  </a:solidFill>
                  <a:latin typeface="Arial"/>
                  <a:ea typeface="Arial"/>
                  <a:cs typeface="Arial"/>
                  <a:sym typeface="Arial"/>
                </a:endParaRPr>
              </a:p>
            </p:txBody>
          </p:sp>
        </p:grpSp>
        <p:cxnSp>
          <p:nvCxnSpPr>
            <p:cNvPr id="289" name="Google Shape;289;p27"/>
            <p:cNvCxnSpPr/>
            <p:nvPr/>
          </p:nvCxnSpPr>
          <p:spPr>
            <a:xfrm>
              <a:off x="1536" y="2256"/>
              <a:ext cx="384" cy="288"/>
            </a:xfrm>
            <a:prstGeom prst="straightConnector1">
              <a:avLst/>
            </a:prstGeom>
            <a:noFill/>
            <a:ln cap="flat" cmpd="sng" w="9525">
              <a:solidFill>
                <a:schemeClr val="dk1"/>
              </a:solidFill>
              <a:prstDash val="solid"/>
              <a:miter lim="800000"/>
              <a:headEnd len="sm" w="sm" type="none"/>
              <a:tailEnd len="sm" w="sm" type="none"/>
            </a:ln>
          </p:spPr>
        </p:cxnSp>
        <p:cxnSp>
          <p:nvCxnSpPr>
            <p:cNvPr id="290" name="Google Shape;290;p27"/>
            <p:cNvCxnSpPr/>
            <p:nvPr/>
          </p:nvCxnSpPr>
          <p:spPr>
            <a:xfrm flipH="1">
              <a:off x="1344" y="2832"/>
              <a:ext cx="624" cy="768"/>
            </a:xfrm>
            <a:prstGeom prst="straightConnector1">
              <a:avLst/>
            </a:prstGeom>
            <a:noFill/>
            <a:ln cap="flat" cmpd="sng" w="9525">
              <a:solidFill>
                <a:schemeClr val="dk1"/>
              </a:solidFill>
              <a:prstDash val="solid"/>
              <a:miter lim="800000"/>
              <a:headEnd len="sm" w="sm" type="none"/>
              <a:tailEnd len="sm" w="sm" type="none"/>
            </a:ln>
          </p:spPr>
        </p:cxnSp>
        <p:sp>
          <p:nvSpPr>
            <p:cNvPr id="291" name="Google Shape;291;p27"/>
            <p:cNvSpPr txBox="1"/>
            <p:nvPr/>
          </p:nvSpPr>
          <p:spPr>
            <a:xfrm>
              <a:off x="1680" y="2208"/>
              <a:ext cx="38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99</a:t>
              </a:r>
              <a:endParaRPr b="0" i="0" sz="1400" u="none" cap="none" strike="noStrike">
                <a:solidFill>
                  <a:srgbClr val="000000"/>
                </a:solidFill>
                <a:latin typeface="Arial"/>
                <a:ea typeface="Arial"/>
                <a:cs typeface="Arial"/>
                <a:sym typeface="Arial"/>
              </a:endParaRPr>
            </a:p>
          </p:txBody>
        </p:sp>
        <p:sp>
          <p:nvSpPr>
            <p:cNvPr id="292" name="Google Shape;292;p27"/>
            <p:cNvSpPr txBox="1"/>
            <p:nvPr/>
          </p:nvSpPr>
          <p:spPr>
            <a:xfrm>
              <a:off x="1680" y="3216"/>
              <a:ext cx="480"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211</a:t>
              </a:r>
              <a:endParaRPr b="0" i="0" sz="1400" u="none" cap="none" strike="noStrike">
                <a:solidFill>
                  <a:srgbClr val="000000"/>
                </a:solidFill>
                <a:latin typeface="Arial"/>
                <a:ea typeface="Arial"/>
                <a:cs typeface="Arial"/>
                <a:sym typeface="Arial"/>
              </a:endParaRPr>
            </a:p>
          </p:txBody>
        </p:sp>
        <p:grpSp>
          <p:nvGrpSpPr>
            <p:cNvPr id="293" name="Google Shape;293;p27"/>
            <p:cNvGrpSpPr/>
            <p:nvPr/>
          </p:nvGrpSpPr>
          <p:grpSpPr>
            <a:xfrm>
              <a:off x="864" y="2544"/>
              <a:ext cx="288" cy="288"/>
              <a:chOff x="1344" y="1248"/>
              <a:chExt cx="288" cy="288"/>
            </a:xfrm>
          </p:grpSpPr>
          <p:sp>
            <p:nvSpPr>
              <p:cNvPr id="294" name="Google Shape;294;p2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5" name="Google Shape;295;p27"/>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b="0" i="0" sz="1400" u="none" cap="none" strike="noStrike">
                  <a:solidFill>
                    <a:srgbClr val="000000"/>
                  </a:solidFill>
                  <a:latin typeface="Arial"/>
                  <a:ea typeface="Arial"/>
                  <a:cs typeface="Arial"/>
                  <a:sym typeface="Arial"/>
                </a:endParaRPr>
              </a:p>
            </p:txBody>
          </p:sp>
        </p:grpSp>
        <p:grpSp>
          <p:nvGrpSpPr>
            <p:cNvPr id="296" name="Google Shape;296;p27"/>
            <p:cNvGrpSpPr/>
            <p:nvPr/>
          </p:nvGrpSpPr>
          <p:grpSpPr>
            <a:xfrm>
              <a:off x="720" y="3120"/>
              <a:ext cx="288" cy="288"/>
              <a:chOff x="1344" y="1248"/>
              <a:chExt cx="288" cy="288"/>
            </a:xfrm>
          </p:grpSpPr>
          <p:sp>
            <p:nvSpPr>
              <p:cNvPr id="297" name="Google Shape;297;p2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8" name="Google Shape;298;p27"/>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b="0" i="0" sz="1400" u="none" cap="none" strike="noStrike">
                  <a:solidFill>
                    <a:srgbClr val="000000"/>
                  </a:solidFill>
                  <a:latin typeface="Arial"/>
                  <a:ea typeface="Arial"/>
                  <a:cs typeface="Arial"/>
                  <a:sym typeface="Arial"/>
                </a:endParaRPr>
              </a:p>
            </p:txBody>
          </p:sp>
        </p:grpSp>
        <p:cxnSp>
          <p:nvCxnSpPr>
            <p:cNvPr id="299" name="Google Shape;299;p27"/>
            <p:cNvCxnSpPr/>
            <p:nvPr/>
          </p:nvCxnSpPr>
          <p:spPr>
            <a:xfrm flipH="1">
              <a:off x="960" y="2256"/>
              <a:ext cx="576" cy="288"/>
            </a:xfrm>
            <a:prstGeom prst="straightConnector1">
              <a:avLst/>
            </a:prstGeom>
            <a:noFill/>
            <a:ln cap="flat" cmpd="sng" w="9525">
              <a:solidFill>
                <a:schemeClr val="dk1"/>
              </a:solidFill>
              <a:prstDash val="solid"/>
              <a:miter lim="800000"/>
              <a:headEnd len="sm" w="sm" type="none"/>
              <a:tailEnd len="sm" w="sm" type="none"/>
            </a:ln>
          </p:spPr>
        </p:cxnSp>
        <p:cxnSp>
          <p:nvCxnSpPr>
            <p:cNvPr id="300" name="Google Shape;300;p27"/>
            <p:cNvCxnSpPr/>
            <p:nvPr/>
          </p:nvCxnSpPr>
          <p:spPr>
            <a:xfrm flipH="1">
              <a:off x="864" y="2832"/>
              <a:ext cx="144" cy="288"/>
            </a:xfrm>
            <a:prstGeom prst="straightConnector1">
              <a:avLst/>
            </a:prstGeom>
            <a:noFill/>
            <a:ln cap="flat" cmpd="sng" w="9525">
              <a:solidFill>
                <a:schemeClr val="dk1"/>
              </a:solidFill>
              <a:prstDash val="solid"/>
              <a:miter lim="800000"/>
              <a:headEnd len="sm" w="sm" type="none"/>
              <a:tailEnd len="sm" w="sm" type="none"/>
            </a:ln>
          </p:spPr>
        </p:cxnSp>
        <p:cxnSp>
          <p:nvCxnSpPr>
            <p:cNvPr id="301" name="Google Shape;301;p27"/>
            <p:cNvCxnSpPr/>
            <p:nvPr/>
          </p:nvCxnSpPr>
          <p:spPr>
            <a:xfrm>
              <a:off x="864" y="3408"/>
              <a:ext cx="480" cy="192"/>
            </a:xfrm>
            <a:prstGeom prst="straightConnector1">
              <a:avLst/>
            </a:prstGeom>
            <a:noFill/>
            <a:ln cap="flat" cmpd="sng" w="9525">
              <a:solidFill>
                <a:schemeClr val="dk1"/>
              </a:solidFill>
              <a:prstDash val="solid"/>
              <a:miter lim="800000"/>
              <a:headEnd len="sm" w="sm" type="none"/>
              <a:tailEnd len="sm" w="sm" type="none"/>
            </a:ln>
          </p:spPr>
        </p:cxnSp>
        <p:sp>
          <p:nvSpPr>
            <p:cNvPr id="302" name="Google Shape;302;p27"/>
            <p:cNvSpPr txBox="1"/>
            <p:nvPr/>
          </p:nvSpPr>
          <p:spPr>
            <a:xfrm>
              <a:off x="1008" y="2208"/>
              <a:ext cx="38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80</a:t>
              </a:r>
              <a:endParaRPr b="0" i="0" sz="1400" u="none" cap="none" strike="noStrike">
                <a:solidFill>
                  <a:srgbClr val="000000"/>
                </a:solidFill>
                <a:latin typeface="Arial"/>
                <a:ea typeface="Arial"/>
                <a:cs typeface="Arial"/>
                <a:sym typeface="Arial"/>
              </a:endParaRPr>
            </a:p>
          </p:txBody>
        </p:sp>
        <p:cxnSp>
          <p:nvCxnSpPr>
            <p:cNvPr id="303" name="Google Shape;303;p27"/>
            <p:cNvCxnSpPr/>
            <p:nvPr/>
          </p:nvCxnSpPr>
          <p:spPr>
            <a:xfrm>
              <a:off x="1488" y="1536"/>
              <a:ext cx="672" cy="48"/>
            </a:xfrm>
            <a:prstGeom prst="straightConnector1">
              <a:avLst/>
            </a:prstGeom>
            <a:noFill/>
            <a:ln cap="flat" cmpd="sng" w="9525">
              <a:solidFill>
                <a:schemeClr val="dk1"/>
              </a:solidFill>
              <a:prstDash val="solid"/>
              <a:miter lim="800000"/>
              <a:headEnd len="sm" w="sm" type="none"/>
              <a:tailEnd len="sm" w="sm" type="none"/>
            </a:ln>
          </p:spPr>
        </p:cxnSp>
        <p:cxnSp>
          <p:nvCxnSpPr>
            <p:cNvPr id="304" name="Google Shape;304;p27"/>
            <p:cNvCxnSpPr/>
            <p:nvPr/>
          </p:nvCxnSpPr>
          <p:spPr>
            <a:xfrm>
              <a:off x="1488" y="1536"/>
              <a:ext cx="48" cy="432"/>
            </a:xfrm>
            <a:prstGeom prst="straightConnector1">
              <a:avLst/>
            </a:prstGeom>
            <a:noFill/>
            <a:ln cap="flat" cmpd="sng" w="9525">
              <a:solidFill>
                <a:schemeClr val="dk1"/>
              </a:solidFill>
              <a:prstDash val="solid"/>
              <a:miter lim="800000"/>
              <a:headEnd len="sm" w="sm" type="none"/>
              <a:tailEnd len="sm" w="sm" type="none"/>
            </a:ln>
          </p:spPr>
        </p:cxnSp>
        <p:cxnSp>
          <p:nvCxnSpPr>
            <p:cNvPr id="305" name="Google Shape;305;p27"/>
            <p:cNvCxnSpPr/>
            <p:nvPr/>
          </p:nvCxnSpPr>
          <p:spPr>
            <a:xfrm flipH="1">
              <a:off x="816" y="1536"/>
              <a:ext cx="672" cy="144"/>
            </a:xfrm>
            <a:prstGeom prst="straightConnector1">
              <a:avLst/>
            </a:prstGeom>
            <a:noFill/>
            <a:ln cap="flat" cmpd="sng" w="9525">
              <a:solidFill>
                <a:schemeClr val="dk1"/>
              </a:solidFill>
              <a:prstDash val="solid"/>
              <a:miter lim="800000"/>
              <a:headEnd len="sm" w="sm" type="none"/>
              <a:tailEnd len="sm" w="sm" type="none"/>
            </a:ln>
          </p:spPr>
        </p:cxnSp>
        <p:cxnSp>
          <p:nvCxnSpPr>
            <p:cNvPr id="306" name="Google Shape;306;p27"/>
            <p:cNvCxnSpPr/>
            <p:nvPr/>
          </p:nvCxnSpPr>
          <p:spPr>
            <a:xfrm flipH="1">
              <a:off x="480" y="1968"/>
              <a:ext cx="336" cy="192"/>
            </a:xfrm>
            <a:prstGeom prst="straightConnector1">
              <a:avLst/>
            </a:prstGeom>
            <a:noFill/>
            <a:ln cap="flat" cmpd="sng" w="9525">
              <a:solidFill>
                <a:schemeClr val="dk1"/>
              </a:solidFill>
              <a:prstDash val="solid"/>
              <a:miter lim="800000"/>
              <a:headEnd len="sm" w="sm" type="none"/>
              <a:tailEnd len="sm" w="sm" type="none"/>
            </a:ln>
          </p:spPr>
        </p:cxnSp>
        <p:sp>
          <p:nvSpPr>
            <p:cNvPr id="307" name="Google Shape;307;p27"/>
            <p:cNvSpPr txBox="1"/>
            <p:nvPr/>
          </p:nvSpPr>
          <p:spPr>
            <a:xfrm>
              <a:off x="1632" y="1152"/>
              <a:ext cx="768"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Start</a:t>
              </a:r>
              <a:endParaRPr b="0" i="0" sz="1400" u="none" cap="none" strike="noStrike">
                <a:solidFill>
                  <a:srgbClr val="000000"/>
                </a:solidFill>
                <a:latin typeface="Arial"/>
                <a:ea typeface="Arial"/>
                <a:cs typeface="Arial"/>
                <a:sym typeface="Arial"/>
              </a:endParaRPr>
            </a:p>
          </p:txBody>
        </p:sp>
        <p:sp>
          <p:nvSpPr>
            <p:cNvPr id="308" name="Google Shape;308;p27"/>
            <p:cNvSpPr txBox="1"/>
            <p:nvPr/>
          </p:nvSpPr>
          <p:spPr>
            <a:xfrm>
              <a:off x="1536" y="3792"/>
              <a:ext cx="768"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Goal</a:t>
              </a:r>
              <a:endParaRPr b="0" i="0" sz="1400" u="none" cap="none" strike="noStrike">
                <a:solidFill>
                  <a:srgbClr val="000000"/>
                </a:solidFill>
                <a:latin typeface="Arial"/>
                <a:ea typeface="Arial"/>
                <a:cs typeface="Arial"/>
                <a:sym typeface="Arial"/>
              </a:endParaRPr>
            </a:p>
          </p:txBody>
        </p:sp>
        <p:sp>
          <p:nvSpPr>
            <p:cNvPr id="309" name="Google Shape;309;p27"/>
            <p:cNvSpPr txBox="1"/>
            <p:nvPr/>
          </p:nvSpPr>
          <p:spPr>
            <a:xfrm>
              <a:off x="624" y="2880"/>
              <a:ext cx="38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97</a:t>
              </a:r>
              <a:endParaRPr b="0" i="0" sz="1400" u="none" cap="none" strike="noStrike">
                <a:solidFill>
                  <a:srgbClr val="000000"/>
                </a:solidFill>
                <a:latin typeface="Arial"/>
                <a:ea typeface="Arial"/>
                <a:cs typeface="Arial"/>
                <a:sym typeface="Arial"/>
              </a:endParaRPr>
            </a:p>
          </p:txBody>
        </p:sp>
        <p:sp>
          <p:nvSpPr>
            <p:cNvPr id="310" name="Google Shape;310;p27"/>
            <p:cNvSpPr txBox="1"/>
            <p:nvPr/>
          </p:nvSpPr>
          <p:spPr>
            <a:xfrm>
              <a:off x="816" y="3456"/>
              <a:ext cx="528"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101</a:t>
              </a:r>
              <a:endParaRPr b="0" i="0" sz="1400" u="none" cap="none" strike="noStrike">
                <a:solidFill>
                  <a:srgbClr val="000000"/>
                </a:solidFill>
                <a:latin typeface="Arial"/>
                <a:ea typeface="Arial"/>
                <a:cs typeface="Arial"/>
                <a:sym typeface="Arial"/>
              </a:endParaRPr>
            </a:p>
          </p:txBody>
        </p:sp>
        <p:sp>
          <p:nvSpPr>
            <p:cNvPr id="311" name="Google Shape;311;p27"/>
            <p:cNvSpPr txBox="1"/>
            <p:nvPr/>
          </p:nvSpPr>
          <p:spPr>
            <a:xfrm>
              <a:off x="1776" y="1344"/>
              <a:ext cx="38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75</a:t>
              </a:r>
              <a:endParaRPr b="0" i="0" sz="1400" u="none" cap="none" strike="noStrike">
                <a:solidFill>
                  <a:srgbClr val="000000"/>
                </a:solidFill>
                <a:latin typeface="Arial"/>
                <a:ea typeface="Arial"/>
                <a:cs typeface="Arial"/>
                <a:sym typeface="Arial"/>
              </a:endParaRPr>
            </a:p>
          </p:txBody>
        </p:sp>
        <p:sp>
          <p:nvSpPr>
            <p:cNvPr id="312" name="Google Shape;312;p27"/>
            <p:cNvSpPr txBox="1"/>
            <p:nvPr/>
          </p:nvSpPr>
          <p:spPr>
            <a:xfrm>
              <a:off x="864" y="1392"/>
              <a:ext cx="480"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118</a:t>
              </a:r>
              <a:endParaRPr b="0" i="0" sz="1400" u="none" cap="none" strike="noStrike">
                <a:solidFill>
                  <a:srgbClr val="000000"/>
                </a:solidFill>
                <a:latin typeface="Arial"/>
                <a:ea typeface="Arial"/>
                <a:cs typeface="Arial"/>
                <a:sym typeface="Arial"/>
              </a:endParaRPr>
            </a:p>
          </p:txBody>
        </p:sp>
        <p:sp>
          <p:nvSpPr>
            <p:cNvPr id="313" name="Google Shape;313;p27"/>
            <p:cNvSpPr txBox="1"/>
            <p:nvPr/>
          </p:nvSpPr>
          <p:spPr>
            <a:xfrm>
              <a:off x="240" y="1920"/>
              <a:ext cx="480"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111</a:t>
              </a:r>
              <a:endParaRPr b="0" i="0" sz="1400" u="none" cap="none" strike="noStrike">
                <a:solidFill>
                  <a:srgbClr val="000000"/>
                </a:solidFill>
                <a:latin typeface="Arial"/>
                <a:ea typeface="Arial"/>
                <a:cs typeface="Arial"/>
                <a:sym typeface="Arial"/>
              </a:endParaRPr>
            </a:p>
          </p:txBody>
        </p:sp>
        <p:sp>
          <p:nvSpPr>
            <p:cNvPr id="314" name="Google Shape;314;p27"/>
            <p:cNvSpPr txBox="1"/>
            <p:nvPr/>
          </p:nvSpPr>
          <p:spPr>
            <a:xfrm>
              <a:off x="1488" y="1689"/>
              <a:ext cx="480"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140</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8"/>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320" name="Google Shape;320;p2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A* Search: Tree Search</a:t>
            </a:r>
            <a:endParaRPr/>
          </a:p>
        </p:txBody>
      </p:sp>
      <p:grpSp>
        <p:nvGrpSpPr>
          <p:cNvPr id="321" name="Google Shape;321;p28"/>
          <p:cNvGrpSpPr/>
          <p:nvPr/>
        </p:nvGrpSpPr>
        <p:grpSpPr>
          <a:xfrm>
            <a:off x="4343400" y="1843087"/>
            <a:ext cx="457200" cy="457200"/>
            <a:chOff x="1344" y="1248"/>
            <a:chExt cx="288" cy="288"/>
          </a:xfrm>
        </p:grpSpPr>
        <p:sp>
          <p:nvSpPr>
            <p:cNvPr id="322" name="Google Shape;322;p2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3" name="Google Shape;323;p28"/>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b="0" i="0" sz="1400" u="none" cap="none" strike="noStrike">
                <a:solidFill>
                  <a:srgbClr val="000000"/>
                </a:solidFill>
                <a:latin typeface="Arial"/>
                <a:ea typeface="Arial"/>
                <a:cs typeface="Arial"/>
                <a:sym typeface="Arial"/>
              </a:endParaRPr>
            </a:p>
          </p:txBody>
        </p:sp>
      </p:grpSp>
      <p:sp>
        <p:nvSpPr>
          <p:cNvPr id="324" name="Google Shape;324;p28"/>
          <p:cNvSpPr txBox="1"/>
          <p:nvPr/>
        </p:nvSpPr>
        <p:spPr>
          <a:xfrm>
            <a:off x="4876800" y="1828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Start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9"/>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330" name="Google Shape;330;p2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A* Search: Tree Search</a:t>
            </a:r>
            <a:endParaRPr/>
          </a:p>
        </p:txBody>
      </p:sp>
      <p:grpSp>
        <p:nvGrpSpPr>
          <p:cNvPr id="331" name="Google Shape;331;p29"/>
          <p:cNvGrpSpPr/>
          <p:nvPr/>
        </p:nvGrpSpPr>
        <p:grpSpPr>
          <a:xfrm>
            <a:off x="4343400" y="1843087"/>
            <a:ext cx="457200" cy="457200"/>
            <a:chOff x="1344" y="1248"/>
            <a:chExt cx="288" cy="288"/>
          </a:xfrm>
        </p:grpSpPr>
        <p:sp>
          <p:nvSpPr>
            <p:cNvPr id="332" name="Google Shape;332;p29"/>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3" name="Google Shape;333;p29"/>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b="0" i="0" sz="1400" u="none" cap="none" strike="noStrike">
                <a:solidFill>
                  <a:srgbClr val="000000"/>
                </a:solidFill>
                <a:latin typeface="Arial"/>
                <a:ea typeface="Arial"/>
                <a:cs typeface="Arial"/>
                <a:sym typeface="Arial"/>
              </a:endParaRPr>
            </a:p>
          </p:txBody>
        </p:sp>
      </p:grpSp>
      <p:grpSp>
        <p:nvGrpSpPr>
          <p:cNvPr id="334" name="Google Shape;334;p29"/>
          <p:cNvGrpSpPr/>
          <p:nvPr/>
        </p:nvGrpSpPr>
        <p:grpSpPr>
          <a:xfrm>
            <a:off x="6705600" y="2971800"/>
            <a:ext cx="457200" cy="457200"/>
            <a:chOff x="1344" y="1248"/>
            <a:chExt cx="288" cy="288"/>
          </a:xfrm>
        </p:grpSpPr>
        <p:sp>
          <p:nvSpPr>
            <p:cNvPr id="335" name="Google Shape;335;p29"/>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6" name="Google Shape;336;p29"/>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b="0" i="0" sz="1400" u="none" cap="none" strike="noStrike">
                <a:solidFill>
                  <a:srgbClr val="000000"/>
                </a:solidFill>
                <a:latin typeface="Arial"/>
                <a:ea typeface="Arial"/>
                <a:cs typeface="Arial"/>
                <a:sym typeface="Arial"/>
              </a:endParaRPr>
            </a:p>
          </p:txBody>
        </p:sp>
      </p:grpSp>
      <p:grpSp>
        <p:nvGrpSpPr>
          <p:cNvPr id="337" name="Google Shape;337;p29"/>
          <p:cNvGrpSpPr/>
          <p:nvPr/>
        </p:nvGrpSpPr>
        <p:grpSpPr>
          <a:xfrm>
            <a:off x="2209800" y="3048000"/>
            <a:ext cx="457200" cy="457200"/>
            <a:chOff x="1344" y="1248"/>
            <a:chExt cx="288" cy="288"/>
          </a:xfrm>
        </p:grpSpPr>
        <p:sp>
          <p:nvSpPr>
            <p:cNvPr id="338" name="Google Shape;338;p29"/>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9" name="Google Shape;339;p29"/>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b="0" i="0" sz="1400" u="none" cap="none" strike="noStrike">
                <a:solidFill>
                  <a:srgbClr val="000000"/>
                </a:solidFill>
                <a:latin typeface="Arial"/>
                <a:ea typeface="Arial"/>
                <a:cs typeface="Arial"/>
                <a:sym typeface="Arial"/>
              </a:endParaRPr>
            </a:p>
          </p:txBody>
        </p:sp>
      </p:grpSp>
      <p:grpSp>
        <p:nvGrpSpPr>
          <p:cNvPr id="340" name="Google Shape;340;p29"/>
          <p:cNvGrpSpPr/>
          <p:nvPr/>
        </p:nvGrpSpPr>
        <p:grpSpPr>
          <a:xfrm>
            <a:off x="4419600" y="2986087"/>
            <a:ext cx="457200" cy="457200"/>
            <a:chOff x="1344" y="1248"/>
            <a:chExt cx="288" cy="288"/>
          </a:xfrm>
        </p:grpSpPr>
        <p:sp>
          <p:nvSpPr>
            <p:cNvPr id="341" name="Google Shape;341;p29"/>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2" name="Google Shape;342;p29"/>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b="0" i="0" sz="1400" u="none" cap="none" strike="noStrike">
                <a:solidFill>
                  <a:srgbClr val="000000"/>
                </a:solidFill>
                <a:latin typeface="Arial"/>
                <a:ea typeface="Arial"/>
                <a:cs typeface="Arial"/>
                <a:sym typeface="Arial"/>
              </a:endParaRPr>
            </a:p>
          </p:txBody>
        </p:sp>
      </p:grpSp>
      <p:cxnSp>
        <p:nvCxnSpPr>
          <p:cNvPr id="343" name="Google Shape;343;p29"/>
          <p:cNvCxnSpPr/>
          <p:nvPr/>
        </p:nvCxnSpPr>
        <p:spPr>
          <a:xfrm>
            <a:off x="4572000" y="2300287"/>
            <a:ext cx="2362200" cy="671512"/>
          </a:xfrm>
          <a:prstGeom prst="straightConnector1">
            <a:avLst/>
          </a:prstGeom>
          <a:noFill/>
          <a:ln cap="flat" cmpd="sng" w="9525">
            <a:solidFill>
              <a:schemeClr val="dk1"/>
            </a:solidFill>
            <a:prstDash val="solid"/>
            <a:miter lim="800000"/>
            <a:headEnd len="sm" w="sm" type="none"/>
            <a:tailEnd len="sm" w="sm" type="none"/>
          </a:ln>
        </p:spPr>
      </p:cxnSp>
      <p:cxnSp>
        <p:nvCxnSpPr>
          <p:cNvPr id="344" name="Google Shape;344;p29"/>
          <p:cNvCxnSpPr/>
          <p:nvPr/>
        </p:nvCxnSpPr>
        <p:spPr>
          <a:xfrm>
            <a:off x="4572000" y="2300287"/>
            <a:ext cx="76200" cy="685800"/>
          </a:xfrm>
          <a:prstGeom prst="straightConnector1">
            <a:avLst/>
          </a:prstGeom>
          <a:noFill/>
          <a:ln cap="flat" cmpd="sng" w="9525">
            <a:solidFill>
              <a:schemeClr val="dk1"/>
            </a:solidFill>
            <a:prstDash val="solid"/>
            <a:miter lim="800000"/>
            <a:headEnd len="sm" w="sm" type="none"/>
            <a:tailEnd len="sm" w="sm" type="none"/>
          </a:ln>
        </p:spPr>
      </p:cxnSp>
      <p:cxnSp>
        <p:nvCxnSpPr>
          <p:cNvPr id="345" name="Google Shape;345;p29"/>
          <p:cNvCxnSpPr/>
          <p:nvPr/>
        </p:nvCxnSpPr>
        <p:spPr>
          <a:xfrm flipH="1">
            <a:off x="2438400" y="2300287"/>
            <a:ext cx="2133600" cy="747712"/>
          </a:xfrm>
          <a:prstGeom prst="straightConnector1">
            <a:avLst/>
          </a:prstGeom>
          <a:noFill/>
          <a:ln cap="flat" cmpd="sng" w="9525">
            <a:solidFill>
              <a:schemeClr val="dk1"/>
            </a:solidFill>
            <a:prstDash val="solid"/>
            <a:miter lim="800000"/>
            <a:headEnd len="sm" w="sm" type="none"/>
            <a:tailEnd len="sm" w="sm" type="none"/>
          </a:ln>
        </p:spPr>
      </p:cxnSp>
      <p:sp>
        <p:nvSpPr>
          <p:cNvPr id="346" name="Google Shape;346;p29"/>
          <p:cNvSpPr txBox="1"/>
          <p:nvPr/>
        </p:nvSpPr>
        <p:spPr>
          <a:xfrm>
            <a:off x="4876800" y="1828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Start</a:t>
            </a:r>
            <a:endParaRPr b="0" i="0" sz="1400" u="none" cap="none" strike="noStrike">
              <a:solidFill>
                <a:srgbClr val="000000"/>
              </a:solidFill>
              <a:latin typeface="Arial"/>
              <a:ea typeface="Arial"/>
              <a:cs typeface="Arial"/>
              <a:sym typeface="Arial"/>
            </a:endParaRPr>
          </a:p>
        </p:txBody>
      </p:sp>
      <p:sp>
        <p:nvSpPr>
          <p:cNvPr id="347" name="Google Shape;347;p29"/>
          <p:cNvSpPr txBox="1"/>
          <p:nvPr/>
        </p:nvSpPr>
        <p:spPr>
          <a:xfrm>
            <a:off x="5791200" y="2300287"/>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75</a:t>
            </a:r>
            <a:endParaRPr b="0" i="0" sz="1400" u="none" cap="none" strike="noStrike">
              <a:solidFill>
                <a:srgbClr val="000000"/>
              </a:solidFill>
              <a:latin typeface="Arial"/>
              <a:ea typeface="Arial"/>
              <a:cs typeface="Arial"/>
              <a:sym typeface="Arial"/>
            </a:endParaRPr>
          </a:p>
        </p:txBody>
      </p:sp>
      <p:sp>
        <p:nvSpPr>
          <p:cNvPr id="348" name="Google Shape;348;p29"/>
          <p:cNvSpPr txBox="1"/>
          <p:nvPr/>
        </p:nvSpPr>
        <p:spPr>
          <a:xfrm>
            <a:off x="2819400" y="23002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118</a:t>
            </a:r>
            <a:endParaRPr b="0" i="0" sz="1400" u="none" cap="none" strike="noStrike">
              <a:solidFill>
                <a:srgbClr val="000000"/>
              </a:solidFill>
              <a:latin typeface="Arial"/>
              <a:ea typeface="Arial"/>
              <a:cs typeface="Arial"/>
              <a:sym typeface="Arial"/>
            </a:endParaRPr>
          </a:p>
        </p:txBody>
      </p:sp>
      <p:sp>
        <p:nvSpPr>
          <p:cNvPr id="349" name="Google Shape;349;p29"/>
          <p:cNvSpPr txBox="1"/>
          <p:nvPr/>
        </p:nvSpPr>
        <p:spPr>
          <a:xfrm>
            <a:off x="4572000" y="2543175"/>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140</a:t>
            </a:r>
            <a:endParaRPr b="0" i="0" sz="1400" u="none" cap="none" strike="noStrike">
              <a:solidFill>
                <a:srgbClr val="000000"/>
              </a:solidFill>
              <a:latin typeface="Arial"/>
              <a:ea typeface="Arial"/>
              <a:cs typeface="Arial"/>
              <a:sym typeface="Arial"/>
            </a:endParaRPr>
          </a:p>
        </p:txBody>
      </p:sp>
      <p:sp>
        <p:nvSpPr>
          <p:cNvPr id="350" name="Google Shape;350;p29"/>
          <p:cNvSpPr txBox="1"/>
          <p:nvPr/>
        </p:nvSpPr>
        <p:spPr>
          <a:xfrm>
            <a:off x="4876800" y="29860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[393]</a:t>
            </a:r>
            <a:endParaRPr b="0" i="0" sz="1400" u="none" cap="none" strike="noStrike">
              <a:solidFill>
                <a:srgbClr val="000000"/>
              </a:solidFill>
              <a:latin typeface="Arial"/>
              <a:ea typeface="Arial"/>
              <a:cs typeface="Arial"/>
              <a:sym typeface="Arial"/>
            </a:endParaRPr>
          </a:p>
        </p:txBody>
      </p:sp>
      <p:sp>
        <p:nvSpPr>
          <p:cNvPr id="351" name="Google Shape;351;p29"/>
          <p:cNvSpPr txBox="1"/>
          <p:nvPr/>
        </p:nvSpPr>
        <p:spPr>
          <a:xfrm>
            <a:off x="7162800" y="2971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[449]</a:t>
            </a:r>
            <a:endParaRPr b="0" i="0" sz="1400" u="none" cap="none" strike="noStrike">
              <a:solidFill>
                <a:srgbClr val="000000"/>
              </a:solidFill>
              <a:latin typeface="Arial"/>
              <a:ea typeface="Arial"/>
              <a:cs typeface="Arial"/>
              <a:sym typeface="Arial"/>
            </a:endParaRPr>
          </a:p>
        </p:txBody>
      </p:sp>
      <p:sp>
        <p:nvSpPr>
          <p:cNvPr id="352" name="Google Shape;352;p29"/>
          <p:cNvSpPr txBox="1"/>
          <p:nvPr/>
        </p:nvSpPr>
        <p:spPr>
          <a:xfrm>
            <a:off x="1447800" y="31242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[447]</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0"/>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358" name="Google Shape;358;p3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A* Search: Tree Search</a:t>
            </a:r>
            <a:endParaRPr/>
          </a:p>
        </p:txBody>
      </p:sp>
      <p:grpSp>
        <p:nvGrpSpPr>
          <p:cNvPr id="359" name="Google Shape;359;p30"/>
          <p:cNvGrpSpPr/>
          <p:nvPr/>
        </p:nvGrpSpPr>
        <p:grpSpPr>
          <a:xfrm>
            <a:off x="4343400" y="1843087"/>
            <a:ext cx="457200" cy="457200"/>
            <a:chOff x="1344" y="1248"/>
            <a:chExt cx="288" cy="288"/>
          </a:xfrm>
        </p:grpSpPr>
        <p:sp>
          <p:nvSpPr>
            <p:cNvPr id="360" name="Google Shape;360;p30"/>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1" name="Google Shape;361;p30"/>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b="0" i="0" sz="1400" u="none" cap="none" strike="noStrike">
                <a:solidFill>
                  <a:srgbClr val="000000"/>
                </a:solidFill>
                <a:latin typeface="Arial"/>
                <a:ea typeface="Arial"/>
                <a:cs typeface="Arial"/>
                <a:sym typeface="Arial"/>
              </a:endParaRPr>
            </a:p>
          </p:txBody>
        </p:sp>
      </p:grpSp>
      <p:grpSp>
        <p:nvGrpSpPr>
          <p:cNvPr id="362" name="Google Shape;362;p30"/>
          <p:cNvGrpSpPr/>
          <p:nvPr/>
        </p:nvGrpSpPr>
        <p:grpSpPr>
          <a:xfrm>
            <a:off x="6705600" y="2971800"/>
            <a:ext cx="457200" cy="457200"/>
            <a:chOff x="1344" y="1248"/>
            <a:chExt cx="288" cy="288"/>
          </a:xfrm>
        </p:grpSpPr>
        <p:sp>
          <p:nvSpPr>
            <p:cNvPr id="363" name="Google Shape;363;p3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4" name="Google Shape;364;p30"/>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b="0" i="0" sz="1400" u="none" cap="none" strike="noStrike">
                <a:solidFill>
                  <a:srgbClr val="000000"/>
                </a:solidFill>
                <a:latin typeface="Arial"/>
                <a:ea typeface="Arial"/>
                <a:cs typeface="Arial"/>
                <a:sym typeface="Arial"/>
              </a:endParaRPr>
            </a:p>
          </p:txBody>
        </p:sp>
      </p:grpSp>
      <p:grpSp>
        <p:nvGrpSpPr>
          <p:cNvPr id="365" name="Google Shape;365;p30"/>
          <p:cNvGrpSpPr/>
          <p:nvPr/>
        </p:nvGrpSpPr>
        <p:grpSpPr>
          <a:xfrm>
            <a:off x="2209800" y="3048000"/>
            <a:ext cx="457200" cy="457200"/>
            <a:chOff x="1344" y="1248"/>
            <a:chExt cx="288" cy="288"/>
          </a:xfrm>
        </p:grpSpPr>
        <p:sp>
          <p:nvSpPr>
            <p:cNvPr id="366" name="Google Shape;366;p3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7" name="Google Shape;367;p30"/>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b="0" i="0" sz="1400" u="none" cap="none" strike="noStrike">
                <a:solidFill>
                  <a:srgbClr val="000000"/>
                </a:solidFill>
                <a:latin typeface="Arial"/>
                <a:ea typeface="Arial"/>
                <a:cs typeface="Arial"/>
                <a:sym typeface="Arial"/>
              </a:endParaRPr>
            </a:p>
          </p:txBody>
        </p:sp>
      </p:grpSp>
      <p:grpSp>
        <p:nvGrpSpPr>
          <p:cNvPr id="368" name="Google Shape;368;p30"/>
          <p:cNvGrpSpPr/>
          <p:nvPr/>
        </p:nvGrpSpPr>
        <p:grpSpPr>
          <a:xfrm>
            <a:off x="4419600" y="2986087"/>
            <a:ext cx="457200" cy="457200"/>
            <a:chOff x="1344" y="1248"/>
            <a:chExt cx="288" cy="288"/>
          </a:xfrm>
        </p:grpSpPr>
        <p:sp>
          <p:nvSpPr>
            <p:cNvPr id="369" name="Google Shape;369;p30"/>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0" name="Google Shape;370;p30"/>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b="0" i="0" sz="1400" u="none" cap="none" strike="noStrike">
                <a:solidFill>
                  <a:srgbClr val="000000"/>
                </a:solidFill>
                <a:latin typeface="Arial"/>
                <a:ea typeface="Arial"/>
                <a:cs typeface="Arial"/>
                <a:sym typeface="Arial"/>
              </a:endParaRPr>
            </a:p>
          </p:txBody>
        </p:sp>
      </p:grpSp>
      <p:grpSp>
        <p:nvGrpSpPr>
          <p:cNvPr id="371" name="Google Shape;371;p30"/>
          <p:cNvGrpSpPr/>
          <p:nvPr/>
        </p:nvGrpSpPr>
        <p:grpSpPr>
          <a:xfrm>
            <a:off x="5105400" y="3900487"/>
            <a:ext cx="457200" cy="457200"/>
            <a:chOff x="1344" y="1248"/>
            <a:chExt cx="288" cy="288"/>
          </a:xfrm>
        </p:grpSpPr>
        <p:sp>
          <p:nvSpPr>
            <p:cNvPr id="372" name="Google Shape;372;p3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3" name="Google Shape;373;p30"/>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b="0" i="0" sz="1400" u="none" cap="none" strike="noStrike">
                <a:solidFill>
                  <a:srgbClr val="000000"/>
                </a:solidFill>
                <a:latin typeface="Arial"/>
                <a:ea typeface="Arial"/>
                <a:cs typeface="Arial"/>
                <a:sym typeface="Arial"/>
              </a:endParaRPr>
            </a:p>
          </p:txBody>
        </p:sp>
      </p:grpSp>
      <p:cxnSp>
        <p:nvCxnSpPr>
          <p:cNvPr id="374" name="Google Shape;374;p30"/>
          <p:cNvCxnSpPr/>
          <p:nvPr/>
        </p:nvCxnSpPr>
        <p:spPr>
          <a:xfrm>
            <a:off x="4648200" y="3443287"/>
            <a:ext cx="609600" cy="457200"/>
          </a:xfrm>
          <a:prstGeom prst="straightConnector1">
            <a:avLst/>
          </a:prstGeom>
          <a:noFill/>
          <a:ln cap="flat" cmpd="sng" w="9525">
            <a:solidFill>
              <a:schemeClr val="dk1"/>
            </a:solidFill>
            <a:prstDash val="solid"/>
            <a:miter lim="800000"/>
            <a:headEnd len="sm" w="sm" type="none"/>
            <a:tailEnd len="sm" w="sm" type="none"/>
          </a:ln>
        </p:spPr>
      </p:cxnSp>
      <p:sp>
        <p:nvSpPr>
          <p:cNvPr id="375" name="Google Shape;375;p30"/>
          <p:cNvSpPr txBox="1"/>
          <p:nvPr/>
        </p:nvSpPr>
        <p:spPr>
          <a:xfrm>
            <a:off x="4876800" y="3367087"/>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99</a:t>
            </a:r>
            <a:endParaRPr b="0" i="0" sz="1400" u="none" cap="none" strike="noStrike">
              <a:solidFill>
                <a:srgbClr val="000000"/>
              </a:solidFill>
              <a:latin typeface="Arial"/>
              <a:ea typeface="Arial"/>
              <a:cs typeface="Arial"/>
              <a:sym typeface="Arial"/>
            </a:endParaRPr>
          </a:p>
        </p:txBody>
      </p:sp>
      <p:grpSp>
        <p:nvGrpSpPr>
          <p:cNvPr id="376" name="Google Shape;376;p30"/>
          <p:cNvGrpSpPr/>
          <p:nvPr/>
        </p:nvGrpSpPr>
        <p:grpSpPr>
          <a:xfrm>
            <a:off x="3581400" y="3900487"/>
            <a:ext cx="457200" cy="457200"/>
            <a:chOff x="1344" y="1248"/>
            <a:chExt cx="288" cy="288"/>
          </a:xfrm>
        </p:grpSpPr>
        <p:sp>
          <p:nvSpPr>
            <p:cNvPr id="377" name="Google Shape;377;p30"/>
            <p:cNvSpPr/>
            <p:nvPr/>
          </p:nvSpPr>
          <p:spPr>
            <a:xfrm>
              <a:off x="1344" y="1248"/>
              <a:ext cx="288" cy="288"/>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8" name="Google Shape;378;p30"/>
            <p:cNvSpPr txBox="1"/>
            <p:nvPr/>
          </p:nvSpPr>
          <p:spPr>
            <a:xfrm>
              <a:off x="1392" y="1296"/>
              <a:ext cx="192" cy="2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b="0" i="0" sz="1400" u="none" cap="none" strike="noStrike">
                <a:solidFill>
                  <a:srgbClr val="000000"/>
                </a:solidFill>
                <a:latin typeface="Arial"/>
                <a:ea typeface="Arial"/>
                <a:cs typeface="Arial"/>
                <a:sym typeface="Arial"/>
              </a:endParaRPr>
            </a:p>
          </p:txBody>
        </p:sp>
      </p:grpSp>
      <p:cxnSp>
        <p:nvCxnSpPr>
          <p:cNvPr id="379" name="Google Shape;379;p30"/>
          <p:cNvCxnSpPr/>
          <p:nvPr/>
        </p:nvCxnSpPr>
        <p:spPr>
          <a:xfrm flipH="1">
            <a:off x="3733800" y="3443287"/>
            <a:ext cx="914400" cy="457200"/>
          </a:xfrm>
          <a:prstGeom prst="straightConnector1">
            <a:avLst/>
          </a:prstGeom>
          <a:noFill/>
          <a:ln cap="flat" cmpd="sng" w="9525">
            <a:solidFill>
              <a:schemeClr val="dk1"/>
            </a:solidFill>
            <a:prstDash val="solid"/>
            <a:miter lim="800000"/>
            <a:headEnd len="sm" w="sm" type="none"/>
            <a:tailEnd len="sm" w="sm" type="none"/>
          </a:ln>
        </p:spPr>
      </p:cxnSp>
      <p:sp>
        <p:nvSpPr>
          <p:cNvPr id="380" name="Google Shape;380;p30"/>
          <p:cNvSpPr txBox="1"/>
          <p:nvPr/>
        </p:nvSpPr>
        <p:spPr>
          <a:xfrm>
            <a:off x="3810000" y="3367087"/>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80</a:t>
            </a:r>
            <a:endParaRPr b="0" i="0" sz="1400" u="none" cap="none" strike="noStrike">
              <a:solidFill>
                <a:srgbClr val="000000"/>
              </a:solidFill>
              <a:latin typeface="Arial"/>
              <a:ea typeface="Arial"/>
              <a:cs typeface="Arial"/>
              <a:sym typeface="Arial"/>
            </a:endParaRPr>
          </a:p>
        </p:txBody>
      </p:sp>
      <p:cxnSp>
        <p:nvCxnSpPr>
          <p:cNvPr id="381" name="Google Shape;381;p30"/>
          <p:cNvCxnSpPr/>
          <p:nvPr/>
        </p:nvCxnSpPr>
        <p:spPr>
          <a:xfrm>
            <a:off x="4572000" y="2300287"/>
            <a:ext cx="2362200" cy="671512"/>
          </a:xfrm>
          <a:prstGeom prst="straightConnector1">
            <a:avLst/>
          </a:prstGeom>
          <a:noFill/>
          <a:ln cap="flat" cmpd="sng" w="9525">
            <a:solidFill>
              <a:schemeClr val="dk1"/>
            </a:solidFill>
            <a:prstDash val="solid"/>
            <a:miter lim="800000"/>
            <a:headEnd len="sm" w="sm" type="none"/>
            <a:tailEnd len="sm" w="sm" type="none"/>
          </a:ln>
        </p:spPr>
      </p:cxnSp>
      <p:cxnSp>
        <p:nvCxnSpPr>
          <p:cNvPr id="382" name="Google Shape;382;p30"/>
          <p:cNvCxnSpPr/>
          <p:nvPr/>
        </p:nvCxnSpPr>
        <p:spPr>
          <a:xfrm>
            <a:off x="4572000" y="2300287"/>
            <a:ext cx="76200" cy="685800"/>
          </a:xfrm>
          <a:prstGeom prst="straightConnector1">
            <a:avLst/>
          </a:prstGeom>
          <a:noFill/>
          <a:ln cap="flat" cmpd="sng" w="9525">
            <a:solidFill>
              <a:schemeClr val="dk1"/>
            </a:solidFill>
            <a:prstDash val="solid"/>
            <a:miter lim="800000"/>
            <a:headEnd len="sm" w="sm" type="none"/>
            <a:tailEnd len="sm" w="sm" type="none"/>
          </a:ln>
        </p:spPr>
      </p:cxnSp>
      <p:cxnSp>
        <p:nvCxnSpPr>
          <p:cNvPr id="383" name="Google Shape;383;p30"/>
          <p:cNvCxnSpPr/>
          <p:nvPr/>
        </p:nvCxnSpPr>
        <p:spPr>
          <a:xfrm flipH="1">
            <a:off x="2438400" y="2300287"/>
            <a:ext cx="2133600" cy="747712"/>
          </a:xfrm>
          <a:prstGeom prst="straightConnector1">
            <a:avLst/>
          </a:prstGeom>
          <a:noFill/>
          <a:ln cap="flat" cmpd="sng" w="9525">
            <a:solidFill>
              <a:schemeClr val="dk1"/>
            </a:solidFill>
            <a:prstDash val="solid"/>
            <a:miter lim="800000"/>
            <a:headEnd len="sm" w="sm" type="none"/>
            <a:tailEnd len="sm" w="sm" type="none"/>
          </a:ln>
        </p:spPr>
      </p:cxnSp>
      <p:sp>
        <p:nvSpPr>
          <p:cNvPr id="384" name="Google Shape;384;p30"/>
          <p:cNvSpPr txBox="1"/>
          <p:nvPr/>
        </p:nvSpPr>
        <p:spPr>
          <a:xfrm>
            <a:off x="4876800" y="1828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Start</a:t>
            </a:r>
            <a:endParaRPr b="0" i="0" sz="1400" u="none" cap="none" strike="noStrike">
              <a:solidFill>
                <a:srgbClr val="000000"/>
              </a:solidFill>
              <a:latin typeface="Arial"/>
              <a:ea typeface="Arial"/>
              <a:cs typeface="Arial"/>
              <a:sym typeface="Arial"/>
            </a:endParaRPr>
          </a:p>
        </p:txBody>
      </p:sp>
      <p:sp>
        <p:nvSpPr>
          <p:cNvPr id="385" name="Google Shape;385;p30"/>
          <p:cNvSpPr txBox="1"/>
          <p:nvPr/>
        </p:nvSpPr>
        <p:spPr>
          <a:xfrm>
            <a:off x="5791200" y="2300287"/>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75</a:t>
            </a:r>
            <a:endParaRPr b="0" i="0" sz="1400" u="none" cap="none" strike="noStrike">
              <a:solidFill>
                <a:srgbClr val="000000"/>
              </a:solidFill>
              <a:latin typeface="Arial"/>
              <a:ea typeface="Arial"/>
              <a:cs typeface="Arial"/>
              <a:sym typeface="Arial"/>
            </a:endParaRPr>
          </a:p>
        </p:txBody>
      </p:sp>
      <p:sp>
        <p:nvSpPr>
          <p:cNvPr id="386" name="Google Shape;386;p30"/>
          <p:cNvSpPr txBox="1"/>
          <p:nvPr/>
        </p:nvSpPr>
        <p:spPr>
          <a:xfrm>
            <a:off x="2819400" y="23002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118</a:t>
            </a:r>
            <a:endParaRPr b="0" i="0" sz="1400" u="none" cap="none" strike="noStrike">
              <a:solidFill>
                <a:srgbClr val="000000"/>
              </a:solidFill>
              <a:latin typeface="Arial"/>
              <a:ea typeface="Arial"/>
              <a:cs typeface="Arial"/>
              <a:sym typeface="Arial"/>
            </a:endParaRPr>
          </a:p>
        </p:txBody>
      </p:sp>
      <p:sp>
        <p:nvSpPr>
          <p:cNvPr id="387" name="Google Shape;387;p30"/>
          <p:cNvSpPr txBox="1"/>
          <p:nvPr/>
        </p:nvSpPr>
        <p:spPr>
          <a:xfrm>
            <a:off x="4572000" y="2543175"/>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140</a:t>
            </a:r>
            <a:endParaRPr b="0" i="0" sz="1400" u="none" cap="none" strike="noStrike">
              <a:solidFill>
                <a:srgbClr val="000000"/>
              </a:solidFill>
              <a:latin typeface="Arial"/>
              <a:ea typeface="Arial"/>
              <a:cs typeface="Arial"/>
              <a:sym typeface="Arial"/>
            </a:endParaRPr>
          </a:p>
        </p:txBody>
      </p:sp>
      <p:sp>
        <p:nvSpPr>
          <p:cNvPr id="388" name="Google Shape;388;p30"/>
          <p:cNvSpPr txBox="1"/>
          <p:nvPr/>
        </p:nvSpPr>
        <p:spPr>
          <a:xfrm>
            <a:off x="4876800" y="29860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[393]</a:t>
            </a:r>
            <a:endParaRPr b="0" i="0" sz="1400" u="none" cap="none" strike="noStrike">
              <a:solidFill>
                <a:srgbClr val="000000"/>
              </a:solidFill>
              <a:latin typeface="Arial"/>
              <a:ea typeface="Arial"/>
              <a:cs typeface="Arial"/>
              <a:sym typeface="Arial"/>
            </a:endParaRPr>
          </a:p>
        </p:txBody>
      </p:sp>
      <p:sp>
        <p:nvSpPr>
          <p:cNvPr id="389" name="Google Shape;389;p30"/>
          <p:cNvSpPr txBox="1"/>
          <p:nvPr/>
        </p:nvSpPr>
        <p:spPr>
          <a:xfrm>
            <a:off x="7162800" y="2971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[449]</a:t>
            </a:r>
            <a:endParaRPr b="0" i="0" sz="1400" u="none" cap="none" strike="noStrike">
              <a:solidFill>
                <a:srgbClr val="000000"/>
              </a:solidFill>
              <a:latin typeface="Arial"/>
              <a:ea typeface="Arial"/>
              <a:cs typeface="Arial"/>
              <a:sym typeface="Arial"/>
            </a:endParaRPr>
          </a:p>
        </p:txBody>
      </p:sp>
      <p:sp>
        <p:nvSpPr>
          <p:cNvPr id="390" name="Google Shape;390;p30"/>
          <p:cNvSpPr txBox="1"/>
          <p:nvPr/>
        </p:nvSpPr>
        <p:spPr>
          <a:xfrm>
            <a:off x="1447800" y="31242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[447]</a:t>
            </a:r>
            <a:endParaRPr b="0" i="0" sz="1400" u="none" cap="none" strike="noStrike">
              <a:solidFill>
                <a:srgbClr val="000000"/>
              </a:solidFill>
              <a:latin typeface="Arial"/>
              <a:ea typeface="Arial"/>
              <a:cs typeface="Arial"/>
              <a:sym typeface="Arial"/>
            </a:endParaRPr>
          </a:p>
        </p:txBody>
      </p:sp>
      <p:sp>
        <p:nvSpPr>
          <p:cNvPr id="391" name="Google Shape;391;p30"/>
          <p:cNvSpPr txBox="1"/>
          <p:nvPr/>
        </p:nvSpPr>
        <p:spPr>
          <a:xfrm>
            <a:off x="5638800" y="39004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[417]</a:t>
            </a:r>
            <a:endParaRPr b="0" i="0" sz="1400" u="none" cap="none" strike="noStrike">
              <a:solidFill>
                <a:srgbClr val="000000"/>
              </a:solidFill>
              <a:latin typeface="Arial"/>
              <a:ea typeface="Arial"/>
              <a:cs typeface="Arial"/>
              <a:sym typeface="Arial"/>
            </a:endParaRPr>
          </a:p>
        </p:txBody>
      </p:sp>
      <p:sp>
        <p:nvSpPr>
          <p:cNvPr id="392" name="Google Shape;392;p30"/>
          <p:cNvSpPr txBox="1"/>
          <p:nvPr/>
        </p:nvSpPr>
        <p:spPr>
          <a:xfrm>
            <a:off x="2819400" y="39766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[413]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1"/>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398" name="Google Shape;398;p3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A* Search: Tree Search</a:t>
            </a:r>
            <a:endParaRPr/>
          </a:p>
        </p:txBody>
      </p:sp>
      <p:grpSp>
        <p:nvGrpSpPr>
          <p:cNvPr id="399" name="Google Shape;399;p31"/>
          <p:cNvGrpSpPr/>
          <p:nvPr/>
        </p:nvGrpSpPr>
        <p:grpSpPr>
          <a:xfrm>
            <a:off x="4343400" y="1843087"/>
            <a:ext cx="457200" cy="457200"/>
            <a:chOff x="1344" y="1248"/>
            <a:chExt cx="288" cy="288"/>
          </a:xfrm>
        </p:grpSpPr>
        <p:sp>
          <p:nvSpPr>
            <p:cNvPr id="400" name="Google Shape;400;p31"/>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1" name="Google Shape;401;p31"/>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b="0" i="0" sz="1400" u="none" cap="none" strike="noStrike">
                <a:solidFill>
                  <a:srgbClr val="000000"/>
                </a:solidFill>
                <a:latin typeface="Arial"/>
                <a:ea typeface="Arial"/>
                <a:cs typeface="Arial"/>
                <a:sym typeface="Arial"/>
              </a:endParaRPr>
            </a:p>
          </p:txBody>
        </p:sp>
      </p:grpSp>
      <p:grpSp>
        <p:nvGrpSpPr>
          <p:cNvPr id="402" name="Google Shape;402;p31"/>
          <p:cNvGrpSpPr/>
          <p:nvPr/>
        </p:nvGrpSpPr>
        <p:grpSpPr>
          <a:xfrm>
            <a:off x="6705600" y="2971800"/>
            <a:ext cx="457200" cy="457200"/>
            <a:chOff x="1344" y="1248"/>
            <a:chExt cx="288" cy="288"/>
          </a:xfrm>
        </p:grpSpPr>
        <p:sp>
          <p:nvSpPr>
            <p:cNvPr id="403" name="Google Shape;403;p3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4" name="Google Shape;404;p31"/>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b="0" i="0" sz="1400" u="none" cap="none" strike="noStrike">
                <a:solidFill>
                  <a:srgbClr val="000000"/>
                </a:solidFill>
                <a:latin typeface="Arial"/>
                <a:ea typeface="Arial"/>
                <a:cs typeface="Arial"/>
                <a:sym typeface="Arial"/>
              </a:endParaRPr>
            </a:p>
          </p:txBody>
        </p:sp>
      </p:grpSp>
      <p:grpSp>
        <p:nvGrpSpPr>
          <p:cNvPr id="405" name="Google Shape;405;p31"/>
          <p:cNvGrpSpPr/>
          <p:nvPr/>
        </p:nvGrpSpPr>
        <p:grpSpPr>
          <a:xfrm>
            <a:off x="2209800" y="3048000"/>
            <a:ext cx="457200" cy="457200"/>
            <a:chOff x="1344" y="1248"/>
            <a:chExt cx="288" cy="288"/>
          </a:xfrm>
        </p:grpSpPr>
        <p:sp>
          <p:nvSpPr>
            <p:cNvPr id="406" name="Google Shape;406;p3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7" name="Google Shape;407;p31"/>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b="0" i="0" sz="1400" u="none" cap="none" strike="noStrike">
                <a:solidFill>
                  <a:srgbClr val="000000"/>
                </a:solidFill>
                <a:latin typeface="Arial"/>
                <a:ea typeface="Arial"/>
                <a:cs typeface="Arial"/>
                <a:sym typeface="Arial"/>
              </a:endParaRPr>
            </a:p>
          </p:txBody>
        </p:sp>
      </p:grpSp>
      <p:grpSp>
        <p:nvGrpSpPr>
          <p:cNvPr id="408" name="Google Shape;408;p31"/>
          <p:cNvGrpSpPr/>
          <p:nvPr/>
        </p:nvGrpSpPr>
        <p:grpSpPr>
          <a:xfrm>
            <a:off x="4419600" y="2986087"/>
            <a:ext cx="457200" cy="457200"/>
            <a:chOff x="1344" y="1248"/>
            <a:chExt cx="288" cy="288"/>
          </a:xfrm>
        </p:grpSpPr>
        <p:sp>
          <p:nvSpPr>
            <p:cNvPr id="409" name="Google Shape;409;p31"/>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0" name="Google Shape;410;p31"/>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b="0" i="0" sz="1400" u="none" cap="none" strike="noStrike">
                <a:solidFill>
                  <a:srgbClr val="000000"/>
                </a:solidFill>
                <a:latin typeface="Arial"/>
                <a:ea typeface="Arial"/>
                <a:cs typeface="Arial"/>
                <a:sym typeface="Arial"/>
              </a:endParaRPr>
            </a:p>
          </p:txBody>
        </p:sp>
      </p:grpSp>
      <p:grpSp>
        <p:nvGrpSpPr>
          <p:cNvPr id="411" name="Google Shape;411;p31"/>
          <p:cNvGrpSpPr/>
          <p:nvPr/>
        </p:nvGrpSpPr>
        <p:grpSpPr>
          <a:xfrm>
            <a:off x="5105400" y="3900487"/>
            <a:ext cx="457200" cy="457200"/>
            <a:chOff x="1344" y="1248"/>
            <a:chExt cx="288" cy="288"/>
          </a:xfrm>
        </p:grpSpPr>
        <p:sp>
          <p:nvSpPr>
            <p:cNvPr id="412" name="Google Shape;412;p3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3" name="Google Shape;413;p31"/>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b="0" i="0" sz="1400" u="none" cap="none" strike="noStrike">
                <a:solidFill>
                  <a:srgbClr val="000000"/>
                </a:solidFill>
                <a:latin typeface="Arial"/>
                <a:ea typeface="Arial"/>
                <a:cs typeface="Arial"/>
                <a:sym typeface="Arial"/>
              </a:endParaRPr>
            </a:p>
          </p:txBody>
        </p:sp>
      </p:grpSp>
      <p:cxnSp>
        <p:nvCxnSpPr>
          <p:cNvPr id="414" name="Google Shape;414;p31"/>
          <p:cNvCxnSpPr/>
          <p:nvPr/>
        </p:nvCxnSpPr>
        <p:spPr>
          <a:xfrm>
            <a:off x="4648200" y="3443287"/>
            <a:ext cx="609600" cy="457200"/>
          </a:xfrm>
          <a:prstGeom prst="straightConnector1">
            <a:avLst/>
          </a:prstGeom>
          <a:noFill/>
          <a:ln cap="flat" cmpd="sng" w="9525">
            <a:solidFill>
              <a:schemeClr val="dk1"/>
            </a:solidFill>
            <a:prstDash val="solid"/>
            <a:miter lim="800000"/>
            <a:headEnd len="sm" w="sm" type="none"/>
            <a:tailEnd len="sm" w="sm" type="none"/>
          </a:ln>
        </p:spPr>
      </p:cxnSp>
      <p:sp>
        <p:nvSpPr>
          <p:cNvPr id="415" name="Google Shape;415;p31"/>
          <p:cNvSpPr txBox="1"/>
          <p:nvPr/>
        </p:nvSpPr>
        <p:spPr>
          <a:xfrm>
            <a:off x="4876800" y="3367087"/>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99</a:t>
            </a:r>
            <a:endParaRPr b="0" i="0" sz="1400" u="none" cap="none" strike="noStrike">
              <a:solidFill>
                <a:srgbClr val="000000"/>
              </a:solidFill>
              <a:latin typeface="Arial"/>
              <a:ea typeface="Arial"/>
              <a:cs typeface="Arial"/>
              <a:sym typeface="Arial"/>
            </a:endParaRPr>
          </a:p>
        </p:txBody>
      </p:sp>
      <p:grpSp>
        <p:nvGrpSpPr>
          <p:cNvPr id="416" name="Google Shape;416;p31"/>
          <p:cNvGrpSpPr/>
          <p:nvPr/>
        </p:nvGrpSpPr>
        <p:grpSpPr>
          <a:xfrm>
            <a:off x="3581400" y="3900487"/>
            <a:ext cx="457200" cy="457200"/>
            <a:chOff x="1344" y="1248"/>
            <a:chExt cx="288" cy="288"/>
          </a:xfrm>
        </p:grpSpPr>
        <p:sp>
          <p:nvSpPr>
            <p:cNvPr id="417" name="Google Shape;417;p31"/>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8" name="Google Shape;418;p31"/>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b="0" i="0" sz="1400" u="none" cap="none" strike="noStrike">
                <a:solidFill>
                  <a:srgbClr val="000000"/>
                </a:solidFill>
                <a:latin typeface="Arial"/>
                <a:ea typeface="Arial"/>
                <a:cs typeface="Arial"/>
                <a:sym typeface="Arial"/>
              </a:endParaRPr>
            </a:p>
          </p:txBody>
        </p:sp>
      </p:grpSp>
      <p:cxnSp>
        <p:nvCxnSpPr>
          <p:cNvPr id="419" name="Google Shape;419;p31"/>
          <p:cNvCxnSpPr/>
          <p:nvPr/>
        </p:nvCxnSpPr>
        <p:spPr>
          <a:xfrm flipH="1">
            <a:off x="3733800" y="3443287"/>
            <a:ext cx="914400" cy="457200"/>
          </a:xfrm>
          <a:prstGeom prst="straightConnector1">
            <a:avLst/>
          </a:prstGeom>
          <a:noFill/>
          <a:ln cap="flat" cmpd="sng" w="9525">
            <a:solidFill>
              <a:schemeClr val="dk1"/>
            </a:solidFill>
            <a:prstDash val="solid"/>
            <a:miter lim="800000"/>
            <a:headEnd len="sm" w="sm" type="none"/>
            <a:tailEnd len="sm" w="sm" type="none"/>
          </a:ln>
        </p:spPr>
      </p:cxnSp>
      <p:sp>
        <p:nvSpPr>
          <p:cNvPr id="420" name="Google Shape;420;p31"/>
          <p:cNvSpPr txBox="1"/>
          <p:nvPr/>
        </p:nvSpPr>
        <p:spPr>
          <a:xfrm>
            <a:off x="3810000" y="3367087"/>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80</a:t>
            </a:r>
            <a:endParaRPr b="0" i="0" sz="1400" u="none" cap="none" strike="noStrike">
              <a:solidFill>
                <a:srgbClr val="000000"/>
              </a:solidFill>
              <a:latin typeface="Arial"/>
              <a:ea typeface="Arial"/>
              <a:cs typeface="Arial"/>
              <a:sym typeface="Arial"/>
            </a:endParaRPr>
          </a:p>
        </p:txBody>
      </p:sp>
      <p:cxnSp>
        <p:nvCxnSpPr>
          <p:cNvPr id="421" name="Google Shape;421;p31"/>
          <p:cNvCxnSpPr/>
          <p:nvPr/>
        </p:nvCxnSpPr>
        <p:spPr>
          <a:xfrm>
            <a:off x="4572000" y="2300287"/>
            <a:ext cx="2362200" cy="671512"/>
          </a:xfrm>
          <a:prstGeom prst="straightConnector1">
            <a:avLst/>
          </a:prstGeom>
          <a:noFill/>
          <a:ln cap="flat" cmpd="sng" w="9525">
            <a:solidFill>
              <a:schemeClr val="dk1"/>
            </a:solidFill>
            <a:prstDash val="solid"/>
            <a:miter lim="800000"/>
            <a:headEnd len="sm" w="sm" type="none"/>
            <a:tailEnd len="sm" w="sm" type="none"/>
          </a:ln>
        </p:spPr>
      </p:cxnSp>
      <p:cxnSp>
        <p:nvCxnSpPr>
          <p:cNvPr id="422" name="Google Shape;422;p31"/>
          <p:cNvCxnSpPr/>
          <p:nvPr/>
        </p:nvCxnSpPr>
        <p:spPr>
          <a:xfrm>
            <a:off x="4572000" y="2300287"/>
            <a:ext cx="76200" cy="685800"/>
          </a:xfrm>
          <a:prstGeom prst="straightConnector1">
            <a:avLst/>
          </a:prstGeom>
          <a:noFill/>
          <a:ln cap="flat" cmpd="sng" w="9525">
            <a:solidFill>
              <a:schemeClr val="dk1"/>
            </a:solidFill>
            <a:prstDash val="solid"/>
            <a:miter lim="800000"/>
            <a:headEnd len="sm" w="sm" type="none"/>
            <a:tailEnd len="sm" w="sm" type="none"/>
          </a:ln>
        </p:spPr>
      </p:cxnSp>
      <p:cxnSp>
        <p:nvCxnSpPr>
          <p:cNvPr id="423" name="Google Shape;423;p31"/>
          <p:cNvCxnSpPr/>
          <p:nvPr/>
        </p:nvCxnSpPr>
        <p:spPr>
          <a:xfrm flipH="1">
            <a:off x="2438400" y="2300287"/>
            <a:ext cx="2133600" cy="747712"/>
          </a:xfrm>
          <a:prstGeom prst="straightConnector1">
            <a:avLst/>
          </a:prstGeom>
          <a:noFill/>
          <a:ln cap="flat" cmpd="sng" w="9525">
            <a:solidFill>
              <a:schemeClr val="dk1"/>
            </a:solidFill>
            <a:prstDash val="solid"/>
            <a:miter lim="800000"/>
            <a:headEnd len="sm" w="sm" type="none"/>
            <a:tailEnd len="sm" w="sm" type="none"/>
          </a:ln>
        </p:spPr>
      </p:cxnSp>
      <p:sp>
        <p:nvSpPr>
          <p:cNvPr id="424" name="Google Shape;424;p31"/>
          <p:cNvSpPr txBox="1"/>
          <p:nvPr/>
        </p:nvSpPr>
        <p:spPr>
          <a:xfrm>
            <a:off x="4876800" y="1828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Start</a:t>
            </a:r>
            <a:endParaRPr b="0" i="0" sz="1400" u="none" cap="none" strike="noStrike">
              <a:solidFill>
                <a:srgbClr val="000000"/>
              </a:solidFill>
              <a:latin typeface="Arial"/>
              <a:ea typeface="Arial"/>
              <a:cs typeface="Arial"/>
              <a:sym typeface="Arial"/>
            </a:endParaRPr>
          </a:p>
        </p:txBody>
      </p:sp>
      <p:sp>
        <p:nvSpPr>
          <p:cNvPr id="425" name="Google Shape;425;p31"/>
          <p:cNvSpPr txBox="1"/>
          <p:nvPr/>
        </p:nvSpPr>
        <p:spPr>
          <a:xfrm>
            <a:off x="5791200" y="2300287"/>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75</a:t>
            </a:r>
            <a:endParaRPr b="0" i="0" sz="1400" u="none" cap="none" strike="noStrike">
              <a:solidFill>
                <a:srgbClr val="000000"/>
              </a:solidFill>
              <a:latin typeface="Arial"/>
              <a:ea typeface="Arial"/>
              <a:cs typeface="Arial"/>
              <a:sym typeface="Arial"/>
            </a:endParaRPr>
          </a:p>
        </p:txBody>
      </p:sp>
      <p:sp>
        <p:nvSpPr>
          <p:cNvPr id="426" name="Google Shape;426;p31"/>
          <p:cNvSpPr txBox="1"/>
          <p:nvPr/>
        </p:nvSpPr>
        <p:spPr>
          <a:xfrm>
            <a:off x="2819400" y="23002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118</a:t>
            </a:r>
            <a:endParaRPr b="0" i="0" sz="1400" u="none" cap="none" strike="noStrike">
              <a:solidFill>
                <a:srgbClr val="000000"/>
              </a:solidFill>
              <a:latin typeface="Arial"/>
              <a:ea typeface="Arial"/>
              <a:cs typeface="Arial"/>
              <a:sym typeface="Arial"/>
            </a:endParaRPr>
          </a:p>
        </p:txBody>
      </p:sp>
      <p:sp>
        <p:nvSpPr>
          <p:cNvPr id="427" name="Google Shape;427;p31"/>
          <p:cNvSpPr txBox="1"/>
          <p:nvPr/>
        </p:nvSpPr>
        <p:spPr>
          <a:xfrm>
            <a:off x="4572000" y="2543175"/>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140</a:t>
            </a:r>
            <a:endParaRPr b="0" i="0" sz="1400" u="none" cap="none" strike="noStrike">
              <a:solidFill>
                <a:srgbClr val="000000"/>
              </a:solidFill>
              <a:latin typeface="Arial"/>
              <a:ea typeface="Arial"/>
              <a:cs typeface="Arial"/>
              <a:sym typeface="Arial"/>
            </a:endParaRPr>
          </a:p>
        </p:txBody>
      </p:sp>
      <p:sp>
        <p:nvSpPr>
          <p:cNvPr id="428" name="Google Shape;428;p31"/>
          <p:cNvSpPr txBox="1"/>
          <p:nvPr/>
        </p:nvSpPr>
        <p:spPr>
          <a:xfrm>
            <a:off x="4876800" y="29860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[393]</a:t>
            </a:r>
            <a:endParaRPr b="0" i="0" sz="1400" u="none" cap="none" strike="noStrike">
              <a:solidFill>
                <a:srgbClr val="000000"/>
              </a:solidFill>
              <a:latin typeface="Arial"/>
              <a:ea typeface="Arial"/>
              <a:cs typeface="Arial"/>
              <a:sym typeface="Arial"/>
            </a:endParaRPr>
          </a:p>
        </p:txBody>
      </p:sp>
      <p:sp>
        <p:nvSpPr>
          <p:cNvPr id="429" name="Google Shape;429;p31"/>
          <p:cNvSpPr txBox="1"/>
          <p:nvPr/>
        </p:nvSpPr>
        <p:spPr>
          <a:xfrm>
            <a:off x="7162800" y="2971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[449]</a:t>
            </a:r>
            <a:endParaRPr b="0" i="0" sz="1400" u="none" cap="none" strike="noStrike">
              <a:solidFill>
                <a:srgbClr val="000000"/>
              </a:solidFill>
              <a:latin typeface="Arial"/>
              <a:ea typeface="Arial"/>
              <a:cs typeface="Arial"/>
              <a:sym typeface="Arial"/>
            </a:endParaRPr>
          </a:p>
        </p:txBody>
      </p:sp>
      <p:sp>
        <p:nvSpPr>
          <p:cNvPr id="430" name="Google Shape;430;p31"/>
          <p:cNvSpPr txBox="1"/>
          <p:nvPr/>
        </p:nvSpPr>
        <p:spPr>
          <a:xfrm>
            <a:off x="1447800" y="31242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[447]</a:t>
            </a:r>
            <a:endParaRPr b="0" i="0" sz="1400" u="none" cap="none" strike="noStrike">
              <a:solidFill>
                <a:srgbClr val="000000"/>
              </a:solidFill>
              <a:latin typeface="Arial"/>
              <a:ea typeface="Arial"/>
              <a:cs typeface="Arial"/>
              <a:sym typeface="Arial"/>
            </a:endParaRPr>
          </a:p>
        </p:txBody>
      </p:sp>
      <p:sp>
        <p:nvSpPr>
          <p:cNvPr id="431" name="Google Shape;431;p31"/>
          <p:cNvSpPr txBox="1"/>
          <p:nvPr/>
        </p:nvSpPr>
        <p:spPr>
          <a:xfrm>
            <a:off x="5638800" y="39004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[417]</a:t>
            </a:r>
            <a:endParaRPr b="0" i="0" sz="1400" u="none" cap="none" strike="noStrike">
              <a:solidFill>
                <a:srgbClr val="000000"/>
              </a:solidFill>
              <a:latin typeface="Arial"/>
              <a:ea typeface="Arial"/>
              <a:cs typeface="Arial"/>
              <a:sym typeface="Arial"/>
            </a:endParaRPr>
          </a:p>
        </p:txBody>
      </p:sp>
      <p:sp>
        <p:nvSpPr>
          <p:cNvPr id="432" name="Google Shape;432;p31"/>
          <p:cNvSpPr txBox="1"/>
          <p:nvPr/>
        </p:nvSpPr>
        <p:spPr>
          <a:xfrm>
            <a:off x="2819400" y="39766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[413]</a:t>
            </a:r>
            <a:endParaRPr b="0" i="0" sz="1400" u="none" cap="none" strike="noStrike">
              <a:solidFill>
                <a:srgbClr val="000000"/>
              </a:solidFill>
              <a:latin typeface="Arial"/>
              <a:ea typeface="Arial"/>
              <a:cs typeface="Arial"/>
              <a:sym typeface="Arial"/>
            </a:endParaRPr>
          </a:p>
        </p:txBody>
      </p:sp>
      <p:grpSp>
        <p:nvGrpSpPr>
          <p:cNvPr id="433" name="Google Shape;433;p31"/>
          <p:cNvGrpSpPr/>
          <p:nvPr/>
        </p:nvGrpSpPr>
        <p:grpSpPr>
          <a:xfrm>
            <a:off x="2743200" y="4800600"/>
            <a:ext cx="457200" cy="457200"/>
            <a:chOff x="1344" y="1248"/>
            <a:chExt cx="288" cy="288"/>
          </a:xfrm>
        </p:grpSpPr>
        <p:sp>
          <p:nvSpPr>
            <p:cNvPr id="434" name="Google Shape;434;p31"/>
            <p:cNvSpPr/>
            <p:nvPr/>
          </p:nvSpPr>
          <p:spPr>
            <a:xfrm>
              <a:off x="1344" y="1248"/>
              <a:ext cx="288" cy="288"/>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5" name="Google Shape;435;p31"/>
            <p:cNvSpPr txBox="1"/>
            <p:nvPr/>
          </p:nvSpPr>
          <p:spPr>
            <a:xfrm>
              <a:off x="1392" y="1296"/>
              <a:ext cx="192" cy="2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b="0" i="0" sz="1400" u="none" cap="none" strike="noStrike">
                <a:solidFill>
                  <a:srgbClr val="000000"/>
                </a:solidFill>
                <a:latin typeface="Arial"/>
                <a:ea typeface="Arial"/>
                <a:cs typeface="Arial"/>
                <a:sym typeface="Arial"/>
              </a:endParaRPr>
            </a:p>
          </p:txBody>
        </p:sp>
      </p:grpSp>
      <p:cxnSp>
        <p:nvCxnSpPr>
          <p:cNvPr id="436" name="Google Shape;436;p31"/>
          <p:cNvCxnSpPr/>
          <p:nvPr/>
        </p:nvCxnSpPr>
        <p:spPr>
          <a:xfrm flipH="1">
            <a:off x="3048000" y="4343400"/>
            <a:ext cx="762000" cy="442912"/>
          </a:xfrm>
          <a:prstGeom prst="straightConnector1">
            <a:avLst/>
          </a:prstGeom>
          <a:noFill/>
          <a:ln cap="flat" cmpd="sng" w="9525">
            <a:solidFill>
              <a:schemeClr val="dk1"/>
            </a:solidFill>
            <a:prstDash val="solid"/>
            <a:miter lim="800000"/>
            <a:headEnd len="sm" w="sm" type="none"/>
            <a:tailEnd len="sm" w="sm" type="none"/>
          </a:ln>
        </p:spPr>
      </p:cxnSp>
      <p:sp>
        <p:nvSpPr>
          <p:cNvPr id="437" name="Google Shape;437;p31"/>
          <p:cNvSpPr txBox="1"/>
          <p:nvPr/>
        </p:nvSpPr>
        <p:spPr>
          <a:xfrm>
            <a:off x="3429000" y="4481512"/>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97</a:t>
            </a:r>
            <a:endParaRPr b="0" i="0" sz="1400" u="none" cap="none" strike="noStrike">
              <a:solidFill>
                <a:srgbClr val="000000"/>
              </a:solidFill>
              <a:latin typeface="Arial"/>
              <a:ea typeface="Arial"/>
              <a:cs typeface="Arial"/>
              <a:sym typeface="Arial"/>
            </a:endParaRPr>
          </a:p>
        </p:txBody>
      </p:sp>
      <p:sp>
        <p:nvSpPr>
          <p:cNvPr id="438" name="Google Shape;438;p31"/>
          <p:cNvSpPr txBox="1"/>
          <p:nvPr/>
        </p:nvSpPr>
        <p:spPr>
          <a:xfrm>
            <a:off x="2057400" y="4862512"/>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[415]</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2"/>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444" name="Google Shape;444;p3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A* Search: Tree Search</a:t>
            </a:r>
            <a:endParaRPr/>
          </a:p>
        </p:txBody>
      </p:sp>
      <p:grpSp>
        <p:nvGrpSpPr>
          <p:cNvPr id="445" name="Google Shape;445;p32"/>
          <p:cNvGrpSpPr/>
          <p:nvPr/>
        </p:nvGrpSpPr>
        <p:grpSpPr>
          <a:xfrm>
            <a:off x="4343400" y="1843087"/>
            <a:ext cx="457200" cy="457200"/>
            <a:chOff x="1344" y="1248"/>
            <a:chExt cx="288" cy="288"/>
          </a:xfrm>
        </p:grpSpPr>
        <p:sp>
          <p:nvSpPr>
            <p:cNvPr id="446" name="Google Shape;446;p32"/>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7" name="Google Shape;447;p32"/>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b="0" i="0" sz="1400" u="none" cap="none" strike="noStrike">
                <a:solidFill>
                  <a:srgbClr val="000000"/>
                </a:solidFill>
                <a:latin typeface="Arial"/>
                <a:ea typeface="Arial"/>
                <a:cs typeface="Arial"/>
                <a:sym typeface="Arial"/>
              </a:endParaRPr>
            </a:p>
          </p:txBody>
        </p:sp>
      </p:grpSp>
      <p:grpSp>
        <p:nvGrpSpPr>
          <p:cNvPr id="448" name="Google Shape;448;p32"/>
          <p:cNvGrpSpPr/>
          <p:nvPr/>
        </p:nvGrpSpPr>
        <p:grpSpPr>
          <a:xfrm>
            <a:off x="6705600" y="2971800"/>
            <a:ext cx="457200" cy="457200"/>
            <a:chOff x="1344" y="1248"/>
            <a:chExt cx="288" cy="288"/>
          </a:xfrm>
        </p:grpSpPr>
        <p:sp>
          <p:nvSpPr>
            <p:cNvPr id="449" name="Google Shape;449;p3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0" name="Google Shape;450;p32"/>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b="0" i="0" sz="1400" u="none" cap="none" strike="noStrike">
                <a:solidFill>
                  <a:srgbClr val="000000"/>
                </a:solidFill>
                <a:latin typeface="Arial"/>
                <a:ea typeface="Arial"/>
                <a:cs typeface="Arial"/>
                <a:sym typeface="Arial"/>
              </a:endParaRPr>
            </a:p>
          </p:txBody>
        </p:sp>
      </p:grpSp>
      <p:grpSp>
        <p:nvGrpSpPr>
          <p:cNvPr id="451" name="Google Shape;451;p32"/>
          <p:cNvGrpSpPr/>
          <p:nvPr/>
        </p:nvGrpSpPr>
        <p:grpSpPr>
          <a:xfrm>
            <a:off x="2209800" y="3048000"/>
            <a:ext cx="457200" cy="457200"/>
            <a:chOff x="1344" y="1248"/>
            <a:chExt cx="288" cy="288"/>
          </a:xfrm>
        </p:grpSpPr>
        <p:sp>
          <p:nvSpPr>
            <p:cNvPr id="452" name="Google Shape;452;p3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3" name="Google Shape;453;p32"/>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b="0" i="0" sz="1400" u="none" cap="none" strike="noStrike">
                <a:solidFill>
                  <a:srgbClr val="000000"/>
                </a:solidFill>
                <a:latin typeface="Arial"/>
                <a:ea typeface="Arial"/>
                <a:cs typeface="Arial"/>
                <a:sym typeface="Arial"/>
              </a:endParaRPr>
            </a:p>
          </p:txBody>
        </p:sp>
      </p:grpSp>
      <p:grpSp>
        <p:nvGrpSpPr>
          <p:cNvPr id="454" name="Google Shape;454;p32"/>
          <p:cNvGrpSpPr/>
          <p:nvPr/>
        </p:nvGrpSpPr>
        <p:grpSpPr>
          <a:xfrm>
            <a:off x="4419600" y="2986087"/>
            <a:ext cx="457200" cy="457200"/>
            <a:chOff x="1344" y="1248"/>
            <a:chExt cx="288" cy="288"/>
          </a:xfrm>
        </p:grpSpPr>
        <p:sp>
          <p:nvSpPr>
            <p:cNvPr id="455" name="Google Shape;455;p32"/>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6" name="Google Shape;456;p32"/>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b="0" i="0" sz="1400" u="none" cap="none" strike="noStrike">
                <a:solidFill>
                  <a:srgbClr val="000000"/>
                </a:solidFill>
                <a:latin typeface="Arial"/>
                <a:ea typeface="Arial"/>
                <a:cs typeface="Arial"/>
                <a:sym typeface="Arial"/>
              </a:endParaRPr>
            </a:p>
          </p:txBody>
        </p:sp>
      </p:grpSp>
      <p:grpSp>
        <p:nvGrpSpPr>
          <p:cNvPr id="457" name="Google Shape;457;p32"/>
          <p:cNvGrpSpPr/>
          <p:nvPr/>
        </p:nvGrpSpPr>
        <p:grpSpPr>
          <a:xfrm>
            <a:off x="5105400" y="3900487"/>
            <a:ext cx="457200" cy="457200"/>
            <a:chOff x="1344" y="1248"/>
            <a:chExt cx="288" cy="288"/>
          </a:xfrm>
        </p:grpSpPr>
        <p:sp>
          <p:nvSpPr>
            <p:cNvPr id="458" name="Google Shape;458;p3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9" name="Google Shape;459;p32"/>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b="0" i="0" sz="1400" u="none" cap="none" strike="noStrike">
                <a:solidFill>
                  <a:srgbClr val="000000"/>
                </a:solidFill>
                <a:latin typeface="Arial"/>
                <a:ea typeface="Arial"/>
                <a:cs typeface="Arial"/>
                <a:sym typeface="Arial"/>
              </a:endParaRPr>
            </a:p>
          </p:txBody>
        </p:sp>
      </p:grpSp>
      <p:grpSp>
        <p:nvGrpSpPr>
          <p:cNvPr id="460" name="Google Shape;460;p32"/>
          <p:cNvGrpSpPr/>
          <p:nvPr/>
        </p:nvGrpSpPr>
        <p:grpSpPr>
          <a:xfrm>
            <a:off x="1981200" y="5715000"/>
            <a:ext cx="457200" cy="457200"/>
            <a:chOff x="1344" y="1248"/>
            <a:chExt cx="288" cy="288"/>
          </a:xfrm>
        </p:grpSpPr>
        <p:sp>
          <p:nvSpPr>
            <p:cNvPr id="461" name="Google Shape;461;p3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2" name="Google Shape;462;p32"/>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b="0" i="0" sz="1400" u="none" cap="none" strike="noStrike">
                <a:solidFill>
                  <a:srgbClr val="000000"/>
                </a:solidFill>
                <a:latin typeface="Arial"/>
                <a:ea typeface="Arial"/>
                <a:cs typeface="Arial"/>
                <a:sym typeface="Arial"/>
              </a:endParaRPr>
            </a:p>
          </p:txBody>
        </p:sp>
      </p:grpSp>
      <p:cxnSp>
        <p:nvCxnSpPr>
          <p:cNvPr id="463" name="Google Shape;463;p32"/>
          <p:cNvCxnSpPr/>
          <p:nvPr/>
        </p:nvCxnSpPr>
        <p:spPr>
          <a:xfrm>
            <a:off x="4648200" y="3443287"/>
            <a:ext cx="609600" cy="457200"/>
          </a:xfrm>
          <a:prstGeom prst="straightConnector1">
            <a:avLst/>
          </a:prstGeom>
          <a:noFill/>
          <a:ln cap="flat" cmpd="sng" w="9525">
            <a:solidFill>
              <a:schemeClr val="dk1"/>
            </a:solidFill>
            <a:prstDash val="solid"/>
            <a:miter lim="800000"/>
            <a:headEnd len="sm" w="sm" type="none"/>
            <a:tailEnd len="sm" w="sm" type="none"/>
          </a:ln>
        </p:spPr>
      </p:cxnSp>
      <p:sp>
        <p:nvSpPr>
          <p:cNvPr id="464" name="Google Shape;464;p32"/>
          <p:cNvSpPr txBox="1"/>
          <p:nvPr/>
        </p:nvSpPr>
        <p:spPr>
          <a:xfrm>
            <a:off x="4876800" y="3367087"/>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99</a:t>
            </a:r>
            <a:endParaRPr b="0" i="0" sz="1400" u="none" cap="none" strike="noStrike">
              <a:solidFill>
                <a:srgbClr val="000000"/>
              </a:solidFill>
              <a:latin typeface="Arial"/>
              <a:ea typeface="Arial"/>
              <a:cs typeface="Arial"/>
              <a:sym typeface="Arial"/>
            </a:endParaRPr>
          </a:p>
        </p:txBody>
      </p:sp>
      <p:grpSp>
        <p:nvGrpSpPr>
          <p:cNvPr id="465" name="Google Shape;465;p32"/>
          <p:cNvGrpSpPr/>
          <p:nvPr/>
        </p:nvGrpSpPr>
        <p:grpSpPr>
          <a:xfrm>
            <a:off x="3581400" y="3900487"/>
            <a:ext cx="457200" cy="457200"/>
            <a:chOff x="1344" y="1248"/>
            <a:chExt cx="288" cy="288"/>
          </a:xfrm>
        </p:grpSpPr>
        <p:sp>
          <p:nvSpPr>
            <p:cNvPr id="466" name="Google Shape;466;p32"/>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7" name="Google Shape;467;p32"/>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b="0" i="0" sz="1400" u="none" cap="none" strike="noStrike">
                <a:solidFill>
                  <a:srgbClr val="000000"/>
                </a:solidFill>
                <a:latin typeface="Arial"/>
                <a:ea typeface="Arial"/>
                <a:cs typeface="Arial"/>
                <a:sym typeface="Arial"/>
              </a:endParaRPr>
            </a:p>
          </p:txBody>
        </p:sp>
      </p:grpSp>
      <p:grpSp>
        <p:nvGrpSpPr>
          <p:cNvPr id="468" name="Google Shape;468;p32"/>
          <p:cNvGrpSpPr/>
          <p:nvPr/>
        </p:nvGrpSpPr>
        <p:grpSpPr>
          <a:xfrm>
            <a:off x="2743200" y="4814887"/>
            <a:ext cx="457200" cy="457200"/>
            <a:chOff x="1344" y="1248"/>
            <a:chExt cx="288" cy="288"/>
          </a:xfrm>
        </p:grpSpPr>
        <p:sp>
          <p:nvSpPr>
            <p:cNvPr id="469" name="Google Shape;469;p32"/>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0" name="Google Shape;470;p32"/>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b="0" i="0" sz="1400" u="none" cap="none" strike="noStrike">
                <a:solidFill>
                  <a:srgbClr val="000000"/>
                </a:solidFill>
                <a:latin typeface="Arial"/>
                <a:ea typeface="Arial"/>
                <a:cs typeface="Arial"/>
                <a:sym typeface="Arial"/>
              </a:endParaRPr>
            </a:p>
          </p:txBody>
        </p:sp>
      </p:grpSp>
      <p:cxnSp>
        <p:nvCxnSpPr>
          <p:cNvPr id="471" name="Google Shape;471;p32"/>
          <p:cNvCxnSpPr/>
          <p:nvPr/>
        </p:nvCxnSpPr>
        <p:spPr>
          <a:xfrm flipH="1">
            <a:off x="3733800" y="3443287"/>
            <a:ext cx="914400" cy="457200"/>
          </a:xfrm>
          <a:prstGeom prst="straightConnector1">
            <a:avLst/>
          </a:prstGeom>
          <a:noFill/>
          <a:ln cap="flat" cmpd="sng" w="9525">
            <a:solidFill>
              <a:schemeClr val="dk1"/>
            </a:solidFill>
            <a:prstDash val="solid"/>
            <a:miter lim="800000"/>
            <a:headEnd len="sm" w="sm" type="none"/>
            <a:tailEnd len="sm" w="sm" type="none"/>
          </a:ln>
        </p:spPr>
      </p:cxnSp>
      <p:cxnSp>
        <p:nvCxnSpPr>
          <p:cNvPr id="472" name="Google Shape;472;p32"/>
          <p:cNvCxnSpPr/>
          <p:nvPr/>
        </p:nvCxnSpPr>
        <p:spPr>
          <a:xfrm flipH="1">
            <a:off x="3048000" y="4357687"/>
            <a:ext cx="762000" cy="442912"/>
          </a:xfrm>
          <a:prstGeom prst="straightConnector1">
            <a:avLst/>
          </a:prstGeom>
          <a:noFill/>
          <a:ln cap="flat" cmpd="sng" w="9525">
            <a:solidFill>
              <a:schemeClr val="dk1"/>
            </a:solidFill>
            <a:prstDash val="solid"/>
            <a:miter lim="800000"/>
            <a:headEnd len="sm" w="sm" type="none"/>
            <a:tailEnd len="sm" w="sm" type="none"/>
          </a:ln>
        </p:spPr>
      </p:cxnSp>
      <p:cxnSp>
        <p:nvCxnSpPr>
          <p:cNvPr id="473" name="Google Shape;473;p32"/>
          <p:cNvCxnSpPr/>
          <p:nvPr/>
        </p:nvCxnSpPr>
        <p:spPr>
          <a:xfrm flipH="1">
            <a:off x="2209800" y="5272087"/>
            <a:ext cx="762000" cy="442912"/>
          </a:xfrm>
          <a:prstGeom prst="straightConnector1">
            <a:avLst/>
          </a:prstGeom>
          <a:noFill/>
          <a:ln cap="flat" cmpd="sng" w="9525">
            <a:solidFill>
              <a:schemeClr val="dk1"/>
            </a:solidFill>
            <a:prstDash val="solid"/>
            <a:miter lim="800000"/>
            <a:headEnd len="sm" w="sm" type="none"/>
            <a:tailEnd len="sm" w="sm" type="none"/>
          </a:ln>
        </p:spPr>
      </p:cxnSp>
      <p:sp>
        <p:nvSpPr>
          <p:cNvPr id="474" name="Google Shape;474;p32"/>
          <p:cNvSpPr txBox="1"/>
          <p:nvPr/>
        </p:nvSpPr>
        <p:spPr>
          <a:xfrm>
            <a:off x="3810000" y="3367087"/>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80</a:t>
            </a:r>
            <a:endParaRPr b="0" i="0" sz="1400" u="none" cap="none" strike="noStrike">
              <a:solidFill>
                <a:srgbClr val="000000"/>
              </a:solidFill>
              <a:latin typeface="Arial"/>
              <a:ea typeface="Arial"/>
              <a:cs typeface="Arial"/>
              <a:sym typeface="Arial"/>
            </a:endParaRPr>
          </a:p>
        </p:txBody>
      </p:sp>
      <p:cxnSp>
        <p:nvCxnSpPr>
          <p:cNvPr id="475" name="Google Shape;475;p32"/>
          <p:cNvCxnSpPr/>
          <p:nvPr/>
        </p:nvCxnSpPr>
        <p:spPr>
          <a:xfrm>
            <a:off x="4572000" y="2300287"/>
            <a:ext cx="2362200" cy="671512"/>
          </a:xfrm>
          <a:prstGeom prst="straightConnector1">
            <a:avLst/>
          </a:prstGeom>
          <a:noFill/>
          <a:ln cap="flat" cmpd="sng" w="9525">
            <a:solidFill>
              <a:schemeClr val="dk1"/>
            </a:solidFill>
            <a:prstDash val="solid"/>
            <a:miter lim="800000"/>
            <a:headEnd len="sm" w="sm" type="none"/>
            <a:tailEnd len="sm" w="sm" type="none"/>
          </a:ln>
        </p:spPr>
      </p:cxnSp>
      <p:cxnSp>
        <p:nvCxnSpPr>
          <p:cNvPr id="476" name="Google Shape;476;p32"/>
          <p:cNvCxnSpPr/>
          <p:nvPr/>
        </p:nvCxnSpPr>
        <p:spPr>
          <a:xfrm>
            <a:off x="4572000" y="2300287"/>
            <a:ext cx="76200" cy="685800"/>
          </a:xfrm>
          <a:prstGeom prst="straightConnector1">
            <a:avLst/>
          </a:prstGeom>
          <a:noFill/>
          <a:ln cap="flat" cmpd="sng" w="9525">
            <a:solidFill>
              <a:schemeClr val="dk1"/>
            </a:solidFill>
            <a:prstDash val="solid"/>
            <a:miter lim="800000"/>
            <a:headEnd len="sm" w="sm" type="none"/>
            <a:tailEnd len="sm" w="sm" type="none"/>
          </a:ln>
        </p:spPr>
      </p:cxnSp>
      <p:cxnSp>
        <p:nvCxnSpPr>
          <p:cNvPr id="477" name="Google Shape;477;p32"/>
          <p:cNvCxnSpPr/>
          <p:nvPr/>
        </p:nvCxnSpPr>
        <p:spPr>
          <a:xfrm flipH="1">
            <a:off x="2438400" y="2300287"/>
            <a:ext cx="2133600" cy="747712"/>
          </a:xfrm>
          <a:prstGeom prst="straightConnector1">
            <a:avLst/>
          </a:prstGeom>
          <a:noFill/>
          <a:ln cap="flat" cmpd="sng" w="9525">
            <a:solidFill>
              <a:schemeClr val="dk1"/>
            </a:solidFill>
            <a:prstDash val="solid"/>
            <a:miter lim="800000"/>
            <a:headEnd len="sm" w="sm" type="none"/>
            <a:tailEnd len="sm" w="sm" type="none"/>
          </a:ln>
        </p:spPr>
      </p:cxnSp>
      <p:sp>
        <p:nvSpPr>
          <p:cNvPr id="478" name="Google Shape;478;p32"/>
          <p:cNvSpPr txBox="1"/>
          <p:nvPr/>
        </p:nvSpPr>
        <p:spPr>
          <a:xfrm>
            <a:off x="4876800" y="1828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Start</a:t>
            </a:r>
            <a:endParaRPr b="0" i="0" sz="1400" u="none" cap="none" strike="noStrike">
              <a:solidFill>
                <a:srgbClr val="000000"/>
              </a:solidFill>
              <a:latin typeface="Arial"/>
              <a:ea typeface="Arial"/>
              <a:cs typeface="Arial"/>
              <a:sym typeface="Arial"/>
            </a:endParaRPr>
          </a:p>
        </p:txBody>
      </p:sp>
      <p:sp>
        <p:nvSpPr>
          <p:cNvPr id="479" name="Google Shape;479;p32"/>
          <p:cNvSpPr txBox="1"/>
          <p:nvPr/>
        </p:nvSpPr>
        <p:spPr>
          <a:xfrm>
            <a:off x="3429000" y="44958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97</a:t>
            </a:r>
            <a:endParaRPr b="0" i="0" sz="1400" u="none" cap="none" strike="noStrike">
              <a:solidFill>
                <a:srgbClr val="000000"/>
              </a:solidFill>
              <a:latin typeface="Arial"/>
              <a:ea typeface="Arial"/>
              <a:cs typeface="Arial"/>
              <a:sym typeface="Arial"/>
            </a:endParaRPr>
          </a:p>
        </p:txBody>
      </p:sp>
      <p:sp>
        <p:nvSpPr>
          <p:cNvPr id="480" name="Google Shape;480;p32"/>
          <p:cNvSpPr txBox="1"/>
          <p:nvPr/>
        </p:nvSpPr>
        <p:spPr>
          <a:xfrm>
            <a:off x="2514600" y="5424487"/>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101</a:t>
            </a:r>
            <a:endParaRPr b="0" i="0" sz="1400" u="none" cap="none" strike="noStrike">
              <a:solidFill>
                <a:srgbClr val="000000"/>
              </a:solidFill>
              <a:latin typeface="Arial"/>
              <a:ea typeface="Arial"/>
              <a:cs typeface="Arial"/>
              <a:sym typeface="Arial"/>
            </a:endParaRPr>
          </a:p>
        </p:txBody>
      </p:sp>
      <p:sp>
        <p:nvSpPr>
          <p:cNvPr id="481" name="Google Shape;481;p32"/>
          <p:cNvSpPr txBox="1"/>
          <p:nvPr/>
        </p:nvSpPr>
        <p:spPr>
          <a:xfrm>
            <a:off x="5791200" y="2300287"/>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75</a:t>
            </a:r>
            <a:endParaRPr b="0" i="0" sz="1400" u="none" cap="none" strike="noStrike">
              <a:solidFill>
                <a:srgbClr val="000000"/>
              </a:solidFill>
              <a:latin typeface="Arial"/>
              <a:ea typeface="Arial"/>
              <a:cs typeface="Arial"/>
              <a:sym typeface="Arial"/>
            </a:endParaRPr>
          </a:p>
        </p:txBody>
      </p:sp>
      <p:sp>
        <p:nvSpPr>
          <p:cNvPr id="482" name="Google Shape;482;p32"/>
          <p:cNvSpPr txBox="1"/>
          <p:nvPr/>
        </p:nvSpPr>
        <p:spPr>
          <a:xfrm>
            <a:off x="2819400" y="23002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118</a:t>
            </a:r>
            <a:endParaRPr b="0" i="0" sz="1400" u="none" cap="none" strike="noStrike">
              <a:solidFill>
                <a:srgbClr val="000000"/>
              </a:solidFill>
              <a:latin typeface="Arial"/>
              <a:ea typeface="Arial"/>
              <a:cs typeface="Arial"/>
              <a:sym typeface="Arial"/>
            </a:endParaRPr>
          </a:p>
        </p:txBody>
      </p:sp>
      <p:sp>
        <p:nvSpPr>
          <p:cNvPr id="483" name="Google Shape;483;p32"/>
          <p:cNvSpPr txBox="1"/>
          <p:nvPr/>
        </p:nvSpPr>
        <p:spPr>
          <a:xfrm>
            <a:off x="4572000" y="2543175"/>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140</a:t>
            </a:r>
            <a:endParaRPr b="0" i="0" sz="1400" u="none" cap="none" strike="noStrike">
              <a:solidFill>
                <a:srgbClr val="000000"/>
              </a:solidFill>
              <a:latin typeface="Arial"/>
              <a:ea typeface="Arial"/>
              <a:cs typeface="Arial"/>
              <a:sym typeface="Arial"/>
            </a:endParaRPr>
          </a:p>
        </p:txBody>
      </p:sp>
      <p:sp>
        <p:nvSpPr>
          <p:cNvPr id="484" name="Google Shape;484;p32"/>
          <p:cNvSpPr txBox="1"/>
          <p:nvPr/>
        </p:nvSpPr>
        <p:spPr>
          <a:xfrm>
            <a:off x="4876800" y="29860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[393]</a:t>
            </a:r>
            <a:endParaRPr b="0" i="0" sz="1400" u="none" cap="none" strike="noStrike">
              <a:solidFill>
                <a:srgbClr val="000000"/>
              </a:solidFill>
              <a:latin typeface="Arial"/>
              <a:ea typeface="Arial"/>
              <a:cs typeface="Arial"/>
              <a:sym typeface="Arial"/>
            </a:endParaRPr>
          </a:p>
        </p:txBody>
      </p:sp>
      <p:sp>
        <p:nvSpPr>
          <p:cNvPr id="485" name="Google Shape;485;p32"/>
          <p:cNvSpPr txBox="1"/>
          <p:nvPr/>
        </p:nvSpPr>
        <p:spPr>
          <a:xfrm>
            <a:off x="7162800" y="2971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[449]</a:t>
            </a:r>
            <a:endParaRPr b="0" i="0" sz="1400" u="none" cap="none" strike="noStrike">
              <a:solidFill>
                <a:srgbClr val="000000"/>
              </a:solidFill>
              <a:latin typeface="Arial"/>
              <a:ea typeface="Arial"/>
              <a:cs typeface="Arial"/>
              <a:sym typeface="Arial"/>
            </a:endParaRPr>
          </a:p>
        </p:txBody>
      </p:sp>
      <p:sp>
        <p:nvSpPr>
          <p:cNvPr id="486" name="Google Shape;486;p32"/>
          <p:cNvSpPr txBox="1"/>
          <p:nvPr/>
        </p:nvSpPr>
        <p:spPr>
          <a:xfrm>
            <a:off x="1447800" y="31242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[447]</a:t>
            </a:r>
            <a:endParaRPr b="0" i="0" sz="1400" u="none" cap="none" strike="noStrike">
              <a:solidFill>
                <a:srgbClr val="000000"/>
              </a:solidFill>
              <a:latin typeface="Arial"/>
              <a:ea typeface="Arial"/>
              <a:cs typeface="Arial"/>
              <a:sym typeface="Arial"/>
            </a:endParaRPr>
          </a:p>
        </p:txBody>
      </p:sp>
      <p:sp>
        <p:nvSpPr>
          <p:cNvPr id="487" name="Google Shape;487;p32"/>
          <p:cNvSpPr txBox="1"/>
          <p:nvPr/>
        </p:nvSpPr>
        <p:spPr>
          <a:xfrm>
            <a:off x="5638800" y="39004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[417]</a:t>
            </a:r>
            <a:endParaRPr b="0" i="0" sz="1400" u="none" cap="none" strike="noStrike">
              <a:solidFill>
                <a:srgbClr val="000000"/>
              </a:solidFill>
              <a:latin typeface="Arial"/>
              <a:ea typeface="Arial"/>
              <a:cs typeface="Arial"/>
              <a:sym typeface="Arial"/>
            </a:endParaRPr>
          </a:p>
        </p:txBody>
      </p:sp>
      <p:sp>
        <p:nvSpPr>
          <p:cNvPr id="488" name="Google Shape;488;p32"/>
          <p:cNvSpPr txBox="1"/>
          <p:nvPr/>
        </p:nvSpPr>
        <p:spPr>
          <a:xfrm>
            <a:off x="2819400" y="39766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[413]</a:t>
            </a:r>
            <a:endParaRPr b="0" i="0" sz="1400" u="none" cap="none" strike="noStrike">
              <a:solidFill>
                <a:srgbClr val="000000"/>
              </a:solidFill>
              <a:latin typeface="Arial"/>
              <a:ea typeface="Arial"/>
              <a:cs typeface="Arial"/>
              <a:sym typeface="Arial"/>
            </a:endParaRPr>
          </a:p>
        </p:txBody>
      </p:sp>
      <p:sp>
        <p:nvSpPr>
          <p:cNvPr id="489" name="Google Shape;489;p32"/>
          <p:cNvSpPr txBox="1"/>
          <p:nvPr/>
        </p:nvSpPr>
        <p:spPr>
          <a:xfrm>
            <a:off x="2057400" y="4876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[415]</a:t>
            </a:r>
            <a:endParaRPr b="0" i="0" sz="1400" u="none" cap="none" strike="noStrike">
              <a:solidFill>
                <a:srgbClr val="000000"/>
              </a:solidFill>
              <a:latin typeface="Arial"/>
              <a:ea typeface="Arial"/>
              <a:cs typeface="Arial"/>
              <a:sym typeface="Arial"/>
            </a:endParaRPr>
          </a:p>
        </p:txBody>
      </p:sp>
      <p:sp>
        <p:nvSpPr>
          <p:cNvPr id="490" name="Google Shape;490;p32"/>
          <p:cNvSpPr txBox="1"/>
          <p:nvPr/>
        </p:nvSpPr>
        <p:spPr>
          <a:xfrm>
            <a:off x="1295400" y="5805487"/>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Goal</a:t>
            </a:r>
            <a:endParaRPr b="0" i="0" sz="1400" u="none" cap="none" strike="noStrike">
              <a:solidFill>
                <a:srgbClr val="000000"/>
              </a:solidFill>
              <a:latin typeface="Arial"/>
              <a:ea typeface="Arial"/>
              <a:cs typeface="Arial"/>
              <a:sym typeface="Arial"/>
            </a:endParaRPr>
          </a:p>
        </p:txBody>
      </p:sp>
      <p:sp>
        <p:nvSpPr>
          <p:cNvPr id="491" name="Google Shape;491;p32"/>
          <p:cNvSpPr txBox="1"/>
          <p:nvPr/>
        </p:nvSpPr>
        <p:spPr>
          <a:xfrm>
            <a:off x="2438400" y="5791200"/>
            <a:ext cx="914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[418]</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33"/>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497" name="Google Shape;497;p3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A* Search: Tree Search</a:t>
            </a:r>
            <a:endParaRPr/>
          </a:p>
        </p:txBody>
      </p:sp>
      <p:grpSp>
        <p:nvGrpSpPr>
          <p:cNvPr id="498" name="Google Shape;498;p33"/>
          <p:cNvGrpSpPr/>
          <p:nvPr/>
        </p:nvGrpSpPr>
        <p:grpSpPr>
          <a:xfrm>
            <a:off x="4343400" y="1843087"/>
            <a:ext cx="457200" cy="457200"/>
            <a:chOff x="1344" y="1248"/>
            <a:chExt cx="288" cy="288"/>
          </a:xfrm>
        </p:grpSpPr>
        <p:sp>
          <p:nvSpPr>
            <p:cNvPr id="499" name="Google Shape;499;p33"/>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0" name="Google Shape;500;p33"/>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b="0" i="0" sz="1400" u="none" cap="none" strike="noStrike">
                <a:solidFill>
                  <a:srgbClr val="000000"/>
                </a:solidFill>
                <a:latin typeface="Arial"/>
                <a:ea typeface="Arial"/>
                <a:cs typeface="Arial"/>
                <a:sym typeface="Arial"/>
              </a:endParaRPr>
            </a:p>
          </p:txBody>
        </p:sp>
      </p:grpSp>
      <p:grpSp>
        <p:nvGrpSpPr>
          <p:cNvPr id="501" name="Google Shape;501;p33"/>
          <p:cNvGrpSpPr/>
          <p:nvPr/>
        </p:nvGrpSpPr>
        <p:grpSpPr>
          <a:xfrm>
            <a:off x="6705600" y="2971800"/>
            <a:ext cx="457200" cy="457200"/>
            <a:chOff x="1344" y="1248"/>
            <a:chExt cx="288" cy="288"/>
          </a:xfrm>
        </p:grpSpPr>
        <p:sp>
          <p:nvSpPr>
            <p:cNvPr id="502" name="Google Shape;502;p3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3" name="Google Shape;503;p33"/>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b="0" i="0" sz="1400" u="none" cap="none" strike="noStrike">
                <a:solidFill>
                  <a:srgbClr val="000000"/>
                </a:solidFill>
                <a:latin typeface="Arial"/>
                <a:ea typeface="Arial"/>
                <a:cs typeface="Arial"/>
                <a:sym typeface="Arial"/>
              </a:endParaRPr>
            </a:p>
          </p:txBody>
        </p:sp>
      </p:grpSp>
      <p:grpSp>
        <p:nvGrpSpPr>
          <p:cNvPr id="504" name="Google Shape;504;p33"/>
          <p:cNvGrpSpPr/>
          <p:nvPr/>
        </p:nvGrpSpPr>
        <p:grpSpPr>
          <a:xfrm>
            <a:off x="2209800" y="3048000"/>
            <a:ext cx="457200" cy="457200"/>
            <a:chOff x="1344" y="1248"/>
            <a:chExt cx="288" cy="288"/>
          </a:xfrm>
        </p:grpSpPr>
        <p:sp>
          <p:nvSpPr>
            <p:cNvPr id="505" name="Google Shape;505;p3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6" name="Google Shape;506;p33"/>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b="0" i="0" sz="1400" u="none" cap="none" strike="noStrike">
                <a:solidFill>
                  <a:srgbClr val="000000"/>
                </a:solidFill>
                <a:latin typeface="Arial"/>
                <a:ea typeface="Arial"/>
                <a:cs typeface="Arial"/>
                <a:sym typeface="Arial"/>
              </a:endParaRPr>
            </a:p>
          </p:txBody>
        </p:sp>
      </p:grpSp>
      <p:grpSp>
        <p:nvGrpSpPr>
          <p:cNvPr id="507" name="Google Shape;507;p33"/>
          <p:cNvGrpSpPr/>
          <p:nvPr/>
        </p:nvGrpSpPr>
        <p:grpSpPr>
          <a:xfrm>
            <a:off x="4419600" y="2986087"/>
            <a:ext cx="457200" cy="457200"/>
            <a:chOff x="1344" y="1248"/>
            <a:chExt cx="288" cy="288"/>
          </a:xfrm>
        </p:grpSpPr>
        <p:sp>
          <p:nvSpPr>
            <p:cNvPr id="508" name="Google Shape;508;p33"/>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9" name="Google Shape;509;p33"/>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b="0" i="0" sz="1400" u="none" cap="none" strike="noStrike">
                <a:solidFill>
                  <a:srgbClr val="000000"/>
                </a:solidFill>
                <a:latin typeface="Arial"/>
                <a:ea typeface="Arial"/>
                <a:cs typeface="Arial"/>
                <a:sym typeface="Arial"/>
              </a:endParaRPr>
            </a:p>
          </p:txBody>
        </p:sp>
      </p:grpSp>
      <p:grpSp>
        <p:nvGrpSpPr>
          <p:cNvPr id="510" name="Google Shape;510;p33"/>
          <p:cNvGrpSpPr/>
          <p:nvPr/>
        </p:nvGrpSpPr>
        <p:grpSpPr>
          <a:xfrm>
            <a:off x="5105400" y="3900487"/>
            <a:ext cx="457200" cy="457200"/>
            <a:chOff x="1344" y="1248"/>
            <a:chExt cx="288" cy="288"/>
          </a:xfrm>
        </p:grpSpPr>
        <p:sp>
          <p:nvSpPr>
            <p:cNvPr id="511" name="Google Shape;511;p33"/>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2" name="Google Shape;512;p33"/>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b="0" i="0" sz="1400" u="none" cap="none" strike="noStrike">
                <a:solidFill>
                  <a:srgbClr val="000000"/>
                </a:solidFill>
                <a:latin typeface="Arial"/>
                <a:ea typeface="Arial"/>
                <a:cs typeface="Arial"/>
                <a:sym typeface="Arial"/>
              </a:endParaRPr>
            </a:p>
          </p:txBody>
        </p:sp>
      </p:grpSp>
      <p:grpSp>
        <p:nvGrpSpPr>
          <p:cNvPr id="513" name="Google Shape;513;p33"/>
          <p:cNvGrpSpPr/>
          <p:nvPr/>
        </p:nvGrpSpPr>
        <p:grpSpPr>
          <a:xfrm>
            <a:off x="1981200" y="5715000"/>
            <a:ext cx="457200" cy="457200"/>
            <a:chOff x="1344" y="1248"/>
            <a:chExt cx="288" cy="288"/>
          </a:xfrm>
        </p:grpSpPr>
        <p:sp>
          <p:nvSpPr>
            <p:cNvPr id="514" name="Google Shape;514;p3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5" name="Google Shape;515;p33"/>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b="0" i="0" sz="1400" u="none" cap="none" strike="noStrike">
                <a:solidFill>
                  <a:srgbClr val="000000"/>
                </a:solidFill>
                <a:latin typeface="Arial"/>
                <a:ea typeface="Arial"/>
                <a:cs typeface="Arial"/>
                <a:sym typeface="Arial"/>
              </a:endParaRPr>
            </a:p>
          </p:txBody>
        </p:sp>
      </p:grpSp>
      <p:cxnSp>
        <p:nvCxnSpPr>
          <p:cNvPr id="516" name="Google Shape;516;p33"/>
          <p:cNvCxnSpPr/>
          <p:nvPr/>
        </p:nvCxnSpPr>
        <p:spPr>
          <a:xfrm>
            <a:off x="4648200" y="3443287"/>
            <a:ext cx="609600" cy="457200"/>
          </a:xfrm>
          <a:prstGeom prst="straightConnector1">
            <a:avLst/>
          </a:prstGeom>
          <a:noFill/>
          <a:ln cap="flat" cmpd="sng" w="9525">
            <a:solidFill>
              <a:schemeClr val="dk1"/>
            </a:solidFill>
            <a:prstDash val="solid"/>
            <a:miter lim="800000"/>
            <a:headEnd len="sm" w="sm" type="none"/>
            <a:tailEnd len="sm" w="sm" type="none"/>
          </a:ln>
        </p:spPr>
      </p:cxnSp>
      <p:sp>
        <p:nvSpPr>
          <p:cNvPr id="517" name="Google Shape;517;p33"/>
          <p:cNvSpPr txBox="1"/>
          <p:nvPr/>
        </p:nvSpPr>
        <p:spPr>
          <a:xfrm>
            <a:off x="4876800" y="3367087"/>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99</a:t>
            </a:r>
            <a:endParaRPr b="0" i="0" sz="1400" u="none" cap="none" strike="noStrike">
              <a:solidFill>
                <a:srgbClr val="000000"/>
              </a:solidFill>
              <a:latin typeface="Arial"/>
              <a:ea typeface="Arial"/>
              <a:cs typeface="Arial"/>
              <a:sym typeface="Arial"/>
            </a:endParaRPr>
          </a:p>
        </p:txBody>
      </p:sp>
      <p:grpSp>
        <p:nvGrpSpPr>
          <p:cNvPr id="518" name="Google Shape;518;p33"/>
          <p:cNvGrpSpPr/>
          <p:nvPr/>
        </p:nvGrpSpPr>
        <p:grpSpPr>
          <a:xfrm>
            <a:off x="3581400" y="3900487"/>
            <a:ext cx="457200" cy="457200"/>
            <a:chOff x="1344" y="1248"/>
            <a:chExt cx="288" cy="288"/>
          </a:xfrm>
        </p:grpSpPr>
        <p:sp>
          <p:nvSpPr>
            <p:cNvPr id="519" name="Google Shape;519;p33"/>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0" name="Google Shape;520;p33"/>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b="0" i="0" sz="1400" u="none" cap="none" strike="noStrike">
                <a:solidFill>
                  <a:srgbClr val="000000"/>
                </a:solidFill>
                <a:latin typeface="Arial"/>
                <a:ea typeface="Arial"/>
                <a:cs typeface="Arial"/>
                <a:sym typeface="Arial"/>
              </a:endParaRPr>
            </a:p>
          </p:txBody>
        </p:sp>
      </p:grpSp>
      <p:grpSp>
        <p:nvGrpSpPr>
          <p:cNvPr id="521" name="Google Shape;521;p33"/>
          <p:cNvGrpSpPr/>
          <p:nvPr/>
        </p:nvGrpSpPr>
        <p:grpSpPr>
          <a:xfrm>
            <a:off x="2743200" y="4814887"/>
            <a:ext cx="457200" cy="457200"/>
            <a:chOff x="1344" y="1248"/>
            <a:chExt cx="288" cy="288"/>
          </a:xfrm>
        </p:grpSpPr>
        <p:sp>
          <p:nvSpPr>
            <p:cNvPr id="522" name="Google Shape;522;p33"/>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3" name="Google Shape;523;p33"/>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b="0" i="0" sz="1400" u="none" cap="none" strike="noStrike">
                <a:solidFill>
                  <a:srgbClr val="000000"/>
                </a:solidFill>
                <a:latin typeface="Arial"/>
                <a:ea typeface="Arial"/>
                <a:cs typeface="Arial"/>
                <a:sym typeface="Arial"/>
              </a:endParaRPr>
            </a:p>
          </p:txBody>
        </p:sp>
      </p:grpSp>
      <p:cxnSp>
        <p:nvCxnSpPr>
          <p:cNvPr id="524" name="Google Shape;524;p33"/>
          <p:cNvCxnSpPr/>
          <p:nvPr/>
        </p:nvCxnSpPr>
        <p:spPr>
          <a:xfrm flipH="1">
            <a:off x="3733800" y="3443287"/>
            <a:ext cx="914400" cy="457200"/>
          </a:xfrm>
          <a:prstGeom prst="straightConnector1">
            <a:avLst/>
          </a:prstGeom>
          <a:noFill/>
          <a:ln cap="flat" cmpd="sng" w="9525">
            <a:solidFill>
              <a:schemeClr val="dk1"/>
            </a:solidFill>
            <a:prstDash val="solid"/>
            <a:miter lim="800000"/>
            <a:headEnd len="sm" w="sm" type="none"/>
            <a:tailEnd len="sm" w="sm" type="none"/>
          </a:ln>
        </p:spPr>
      </p:cxnSp>
      <p:cxnSp>
        <p:nvCxnSpPr>
          <p:cNvPr id="525" name="Google Shape;525;p33"/>
          <p:cNvCxnSpPr/>
          <p:nvPr/>
        </p:nvCxnSpPr>
        <p:spPr>
          <a:xfrm flipH="1">
            <a:off x="3048000" y="4357687"/>
            <a:ext cx="762000" cy="442912"/>
          </a:xfrm>
          <a:prstGeom prst="straightConnector1">
            <a:avLst/>
          </a:prstGeom>
          <a:noFill/>
          <a:ln cap="flat" cmpd="sng" w="9525">
            <a:solidFill>
              <a:schemeClr val="dk1"/>
            </a:solidFill>
            <a:prstDash val="solid"/>
            <a:miter lim="800000"/>
            <a:headEnd len="sm" w="sm" type="none"/>
            <a:tailEnd len="sm" w="sm" type="none"/>
          </a:ln>
        </p:spPr>
      </p:cxnSp>
      <p:cxnSp>
        <p:nvCxnSpPr>
          <p:cNvPr id="526" name="Google Shape;526;p33"/>
          <p:cNvCxnSpPr/>
          <p:nvPr/>
        </p:nvCxnSpPr>
        <p:spPr>
          <a:xfrm flipH="1">
            <a:off x="2209800" y="5272087"/>
            <a:ext cx="762000" cy="442912"/>
          </a:xfrm>
          <a:prstGeom prst="straightConnector1">
            <a:avLst/>
          </a:prstGeom>
          <a:noFill/>
          <a:ln cap="flat" cmpd="sng" w="9525">
            <a:solidFill>
              <a:schemeClr val="dk1"/>
            </a:solidFill>
            <a:prstDash val="solid"/>
            <a:miter lim="800000"/>
            <a:headEnd len="sm" w="sm" type="none"/>
            <a:tailEnd len="sm" w="sm" type="none"/>
          </a:ln>
        </p:spPr>
      </p:cxnSp>
      <p:sp>
        <p:nvSpPr>
          <p:cNvPr id="527" name="Google Shape;527;p33"/>
          <p:cNvSpPr txBox="1"/>
          <p:nvPr/>
        </p:nvSpPr>
        <p:spPr>
          <a:xfrm>
            <a:off x="3810000" y="3367087"/>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80</a:t>
            </a:r>
            <a:endParaRPr b="0" i="0" sz="1400" u="none" cap="none" strike="noStrike">
              <a:solidFill>
                <a:srgbClr val="000000"/>
              </a:solidFill>
              <a:latin typeface="Arial"/>
              <a:ea typeface="Arial"/>
              <a:cs typeface="Arial"/>
              <a:sym typeface="Arial"/>
            </a:endParaRPr>
          </a:p>
        </p:txBody>
      </p:sp>
      <p:cxnSp>
        <p:nvCxnSpPr>
          <p:cNvPr id="528" name="Google Shape;528;p33"/>
          <p:cNvCxnSpPr/>
          <p:nvPr/>
        </p:nvCxnSpPr>
        <p:spPr>
          <a:xfrm>
            <a:off x="4572000" y="2300287"/>
            <a:ext cx="2362200" cy="671512"/>
          </a:xfrm>
          <a:prstGeom prst="straightConnector1">
            <a:avLst/>
          </a:prstGeom>
          <a:noFill/>
          <a:ln cap="flat" cmpd="sng" w="9525">
            <a:solidFill>
              <a:schemeClr val="dk1"/>
            </a:solidFill>
            <a:prstDash val="solid"/>
            <a:miter lim="800000"/>
            <a:headEnd len="sm" w="sm" type="none"/>
            <a:tailEnd len="sm" w="sm" type="none"/>
          </a:ln>
        </p:spPr>
      </p:cxnSp>
      <p:cxnSp>
        <p:nvCxnSpPr>
          <p:cNvPr id="529" name="Google Shape;529;p33"/>
          <p:cNvCxnSpPr/>
          <p:nvPr/>
        </p:nvCxnSpPr>
        <p:spPr>
          <a:xfrm>
            <a:off x="4572000" y="2300287"/>
            <a:ext cx="76200" cy="685800"/>
          </a:xfrm>
          <a:prstGeom prst="straightConnector1">
            <a:avLst/>
          </a:prstGeom>
          <a:noFill/>
          <a:ln cap="flat" cmpd="sng" w="9525">
            <a:solidFill>
              <a:schemeClr val="dk1"/>
            </a:solidFill>
            <a:prstDash val="solid"/>
            <a:miter lim="800000"/>
            <a:headEnd len="sm" w="sm" type="none"/>
            <a:tailEnd len="sm" w="sm" type="none"/>
          </a:ln>
        </p:spPr>
      </p:cxnSp>
      <p:cxnSp>
        <p:nvCxnSpPr>
          <p:cNvPr id="530" name="Google Shape;530;p33"/>
          <p:cNvCxnSpPr/>
          <p:nvPr/>
        </p:nvCxnSpPr>
        <p:spPr>
          <a:xfrm flipH="1">
            <a:off x="2438400" y="2300287"/>
            <a:ext cx="2133600" cy="747712"/>
          </a:xfrm>
          <a:prstGeom prst="straightConnector1">
            <a:avLst/>
          </a:prstGeom>
          <a:noFill/>
          <a:ln cap="flat" cmpd="sng" w="9525">
            <a:solidFill>
              <a:schemeClr val="dk1"/>
            </a:solidFill>
            <a:prstDash val="solid"/>
            <a:miter lim="800000"/>
            <a:headEnd len="sm" w="sm" type="none"/>
            <a:tailEnd len="sm" w="sm" type="none"/>
          </a:ln>
        </p:spPr>
      </p:cxnSp>
      <p:sp>
        <p:nvSpPr>
          <p:cNvPr id="531" name="Google Shape;531;p33"/>
          <p:cNvSpPr txBox="1"/>
          <p:nvPr/>
        </p:nvSpPr>
        <p:spPr>
          <a:xfrm>
            <a:off x="4876800" y="1828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Start</a:t>
            </a:r>
            <a:endParaRPr b="0" i="0" sz="1400" u="none" cap="none" strike="noStrike">
              <a:solidFill>
                <a:srgbClr val="000000"/>
              </a:solidFill>
              <a:latin typeface="Arial"/>
              <a:ea typeface="Arial"/>
              <a:cs typeface="Arial"/>
              <a:sym typeface="Arial"/>
            </a:endParaRPr>
          </a:p>
        </p:txBody>
      </p:sp>
      <p:sp>
        <p:nvSpPr>
          <p:cNvPr id="532" name="Google Shape;532;p33"/>
          <p:cNvSpPr txBox="1"/>
          <p:nvPr/>
        </p:nvSpPr>
        <p:spPr>
          <a:xfrm>
            <a:off x="3429000" y="44958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97</a:t>
            </a:r>
            <a:endParaRPr b="0" i="0" sz="1400" u="none" cap="none" strike="noStrike">
              <a:solidFill>
                <a:srgbClr val="000000"/>
              </a:solidFill>
              <a:latin typeface="Arial"/>
              <a:ea typeface="Arial"/>
              <a:cs typeface="Arial"/>
              <a:sym typeface="Arial"/>
            </a:endParaRPr>
          </a:p>
        </p:txBody>
      </p:sp>
      <p:sp>
        <p:nvSpPr>
          <p:cNvPr id="533" name="Google Shape;533;p33"/>
          <p:cNvSpPr txBox="1"/>
          <p:nvPr/>
        </p:nvSpPr>
        <p:spPr>
          <a:xfrm>
            <a:off x="2514600" y="5424487"/>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101</a:t>
            </a:r>
            <a:endParaRPr b="0" i="0" sz="1400" u="none" cap="none" strike="noStrike">
              <a:solidFill>
                <a:srgbClr val="000000"/>
              </a:solidFill>
              <a:latin typeface="Arial"/>
              <a:ea typeface="Arial"/>
              <a:cs typeface="Arial"/>
              <a:sym typeface="Arial"/>
            </a:endParaRPr>
          </a:p>
        </p:txBody>
      </p:sp>
      <p:sp>
        <p:nvSpPr>
          <p:cNvPr id="534" name="Google Shape;534;p33"/>
          <p:cNvSpPr txBox="1"/>
          <p:nvPr/>
        </p:nvSpPr>
        <p:spPr>
          <a:xfrm>
            <a:off x="5791200" y="2300287"/>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75</a:t>
            </a:r>
            <a:endParaRPr b="0" i="0" sz="1400" u="none" cap="none" strike="noStrike">
              <a:solidFill>
                <a:srgbClr val="000000"/>
              </a:solidFill>
              <a:latin typeface="Arial"/>
              <a:ea typeface="Arial"/>
              <a:cs typeface="Arial"/>
              <a:sym typeface="Arial"/>
            </a:endParaRPr>
          </a:p>
        </p:txBody>
      </p:sp>
      <p:sp>
        <p:nvSpPr>
          <p:cNvPr id="535" name="Google Shape;535;p33"/>
          <p:cNvSpPr txBox="1"/>
          <p:nvPr/>
        </p:nvSpPr>
        <p:spPr>
          <a:xfrm>
            <a:off x="2819400" y="23002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118</a:t>
            </a:r>
            <a:endParaRPr b="0" i="0" sz="1400" u="none" cap="none" strike="noStrike">
              <a:solidFill>
                <a:srgbClr val="000000"/>
              </a:solidFill>
              <a:latin typeface="Arial"/>
              <a:ea typeface="Arial"/>
              <a:cs typeface="Arial"/>
              <a:sym typeface="Arial"/>
            </a:endParaRPr>
          </a:p>
        </p:txBody>
      </p:sp>
      <p:sp>
        <p:nvSpPr>
          <p:cNvPr id="536" name="Google Shape;536;p33"/>
          <p:cNvSpPr txBox="1"/>
          <p:nvPr/>
        </p:nvSpPr>
        <p:spPr>
          <a:xfrm>
            <a:off x="4572000" y="2543175"/>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140</a:t>
            </a:r>
            <a:endParaRPr b="0" i="0" sz="1400" u="none" cap="none" strike="noStrike">
              <a:solidFill>
                <a:srgbClr val="000000"/>
              </a:solidFill>
              <a:latin typeface="Arial"/>
              <a:ea typeface="Arial"/>
              <a:cs typeface="Arial"/>
              <a:sym typeface="Arial"/>
            </a:endParaRPr>
          </a:p>
        </p:txBody>
      </p:sp>
      <p:sp>
        <p:nvSpPr>
          <p:cNvPr id="537" name="Google Shape;537;p33"/>
          <p:cNvSpPr txBox="1"/>
          <p:nvPr/>
        </p:nvSpPr>
        <p:spPr>
          <a:xfrm>
            <a:off x="4876800" y="29860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[393]</a:t>
            </a:r>
            <a:endParaRPr b="0" i="0" sz="1400" u="none" cap="none" strike="noStrike">
              <a:solidFill>
                <a:srgbClr val="000000"/>
              </a:solidFill>
              <a:latin typeface="Arial"/>
              <a:ea typeface="Arial"/>
              <a:cs typeface="Arial"/>
              <a:sym typeface="Arial"/>
            </a:endParaRPr>
          </a:p>
        </p:txBody>
      </p:sp>
      <p:sp>
        <p:nvSpPr>
          <p:cNvPr id="538" name="Google Shape;538;p33"/>
          <p:cNvSpPr txBox="1"/>
          <p:nvPr/>
        </p:nvSpPr>
        <p:spPr>
          <a:xfrm>
            <a:off x="7162800" y="2971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[449]</a:t>
            </a:r>
            <a:endParaRPr b="0" i="0" sz="1400" u="none" cap="none" strike="noStrike">
              <a:solidFill>
                <a:srgbClr val="000000"/>
              </a:solidFill>
              <a:latin typeface="Arial"/>
              <a:ea typeface="Arial"/>
              <a:cs typeface="Arial"/>
              <a:sym typeface="Arial"/>
            </a:endParaRPr>
          </a:p>
        </p:txBody>
      </p:sp>
      <p:sp>
        <p:nvSpPr>
          <p:cNvPr id="539" name="Google Shape;539;p33"/>
          <p:cNvSpPr txBox="1"/>
          <p:nvPr/>
        </p:nvSpPr>
        <p:spPr>
          <a:xfrm>
            <a:off x="1447800" y="31242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[447]</a:t>
            </a:r>
            <a:endParaRPr b="0" i="0" sz="1400" u="none" cap="none" strike="noStrike">
              <a:solidFill>
                <a:srgbClr val="000000"/>
              </a:solidFill>
              <a:latin typeface="Arial"/>
              <a:ea typeface="Arial"/>
              <a:cs typeface="Arial"/>
              <a:sym typeface="Arial"/>
            </a:endParaRPr>
          </a:p>
        </p:txBody>
      </p:sp>
      <p:sp>
        <p:nvSpPr>
          <p:cNvPr id="540" name="Google Shape;540;p33"/>
          <p:cNvSpPr txBox="1"/>
          <p:nvPr/>
        </p:nvSpPr>
        <p:spPr>
          <a:xfrm>
            <a:off x="5638800" y="39004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[417]</a:t>
            </a:r>
            <a:endParaRPr b="0" i="0" sz="1400" u="none" cap="none" strike="noStrike">
              <a:solidFill>
                <a:srgbClr val="000000"/>
              </a:solidFill>
              <a:latin typeface="Arial"/>
              <a:ea typeface="Arial"/>
              <a:cs typeface="Arial"/>
              <a:sym typeface="Arial"/>
            </a:endParaRPr>
          </a:p>
        </p:txBody>
      </p:sp>
      <p:sp>
        <p:nvSpPr>
          <p:cNvPr id="541" name="Google Shape;541;p33"/>
          <p:cNvSpPr txBox="1"/>
          <p:nvPr/>
        </p:nvSpPr>
        <p:spPr>
          <a:xfrm>
            <a:off x="2819400" y="39766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[413]</a:t>
            </a:r>
            <a:endParaRPr b="0" i="0" sz="1400" u="none" cap="none" strike="noStrike">
              <a:solidFill>
                <a:srgbClr val="000000"/>
              </a:solidFill>
              <a:latin typeface="Arial"/>
              <a:ea typeface="Arial"/>
              <a:cs typeface="Arial"/>
              <a:sym typeface="Arial"/>
            </a:endParaRPr>
          </a:p>
        </p:txBody>
      </p:sp>
      <p:sp>
        <p:nvSpPr>
          <p:cNvPr id="542" name="Google Shape;542;p33"/>
          <p:cNvSpPr txBox="1"/>
          <p:nvPr/>
        </p:nvSpPr>
        <p:spPr>
          <a:xfrm>
            <a:off x="2057400" y="4876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[415]</a:t>
            </a:r>
            <a:endParaRPr b="0" i="0" sz="1400" u="none" cap="none" strike="noStrike">
              <a:solidFill>
                <a:srgbClr val="000000"/>
              </a:solidFill>
              <a:latin typeface="Arial"/>
              <a:ea typeface="Arial"/>
              <a:cs typeface="Arial"/>
              <a:sym typeface="Arial"/>
            </a:endParaRPr>
          </a:p>
        </p:txBody>
      </p:sp>
      <p:sp>
        <p:nvSpPr>
          <p:cNvPr id="543" name="Google Shape;543;p33"/>
          <p:cNvSpPr txBox="1"/>
          <p:nvPr/>
        </p:nvSpPr>
        <p:spPr>
          <a:xfrm>
            <a:off x="1295400" y="5805487"/>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Goal</a:t>
            </a:r>
            <a:endParaRPr b="0" i="0" sz="1400" u="none" cap="none" strike="noStrike">
              <a:solidFill>
                <a:srgbClr val="000000"/>
              </a:solidFill>
              <a:latin typeface="Arial"/>
              <a:ea typeface="Arial"/>
              <a:cs typeface="Arial"/>
              <a:sym typeface="Arial"/>
            </a:endParaRPr>
          </a:p>
        </p:txBody>
      </p:sp>
      <p:sp>
        <p:nvSpPr>
          <p:cNvPr id="544" name="Google Shape;544;p33"/>
          <p:cNvSpPr txBox="1"/>
          <p:nvPr/>
        </p:nvSpPr>
        <p:spPr>
          <a:xfrm>
            <a:off x="2438400" y="5791200"/>
            <a:ext cx="914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[418]</a:t>
            </a:r>
            <a:endParaRPr b="0" i="0" sz="1400" u="none" cap="none" strike="noStrike">
              <a:solidFill>
                <a:srgbClr val="000000"/>
              </a:solidFill>
              <a:latin typeface="Arial"/>
              <a:ea typeface="Arial"/>
              <a:cs typeface="Arial"/>
              <a:sym typeface="Arial"/>
            </a:endParaRPr>
          </a:p>
        </p:txBody>
      </p:sp>
      <p:grpSp>
        <p:nvGrpSpPr>
          <p:cNvPr id="545" name="Google Shape;545;p33"/>
          <p:cNvGrpSpPr/>
          <p:nvPr/>
        </p:nvGrpSpPr>
        <p:grpSpPr>
          <a:xfrm>
            <a:off x="5791200" y="4800600"/>
            <a:ext cx="457200" cy="457200"/>
            <a:chOff x="1344" y="1248"/>
            <a:chExt cx="288" cy="288"/>
          </a:xfrm>
        </p:grpSpPr>
        <p:sp>
          <p:nvSpPr>
            <p:cNvPr id="546" name="Google Shape;546;p33"/>
            <p:cNvSpPr/>
            <p:nvPr/>
          </p:nvSpPr>
          <p:spPr>
            <a:xfrm>
              <a:off x="1344" y="1248"/>
              <a:ext cx="288" cy="288"/>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7" name="Google Shape;547;p33"/>
            <p:cNvSpPr txBox="1"/>
            <p:nvPr/>
          </p:nvSpPr>
          <p:spPr>
            <a:xfrm>
              <a:off x="1392" y="1296"/>
              <a:ext cx="192" cy="2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b="0" i="0" sz="1400" u="none" cap="none" strike="noStrike">
                <a:solidFill>
                  <a:srgbClr val="000000"/>
                </a:solidFill>
                <a:latin typeface="Arial"/>
                <a:ea typeface="Arial"/>
                <a:cs typeface="Arial"/>
                <a:sym typeface="Arial"/>
              </a:endParaRPr>
            </a:p>
          </p:txBody>
        </p:sp>
      </p:grpSp>
      <p:cxnSp>
        <p:nvCxnSpPr>
          <p:cNvPr id="548" name="Google Shape;548;p33"/>
          <p:cNvCxnSpPr/>
          <p:nvPr/>
        </p:nvCxnSpPr>
        <p:spPr>
          <a:xfrm>
            <a:off x="5410200" y="4343400"/>
            <a:ext cx="609600" cy="457200"/>
          </a:xfrm>
          <a:prstGeom prst="straightConnector1">
            <a:avLst/>
          </a:prstGeom>
          <a:noFill/>
          <a:ln cap="flat" cmpd="sng" w="9525">
            <a:solidFill>
              <a:schemeClr val="dk1"/>
            </a:solidFill>
            <a:prstDash val="solid"/>
            <a:miter lim="800000"/>
            <a:headEnd len="sm" w="sm" type="none"/>
            <a:tailEnd len="sm" w="sm" type="none"/>
          </a:ln>
        </p:spPr>
      </p:cxnSp>
      <p:sp>
        <p:nvSpPr>
          <p:cNvPr id="549" name="Google Shape;549;p33"/>
          <p:cNvSpPr txBox="1"/>
          <p:nvPr/>
        </p:nvSpPr>
        <p:spPr>
          <a:xfrm>
            <a:off x="6248400" y="4876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[450]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34"/>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555" name="Google Shape;555;p3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A* Search: Tree Search</a:t>
            </a:r>
            <a:endParaRPr/>
          </a:p>
        </p:txBody>
      </p:sp>
      <p:grpSp>
        <p:nvGrpSpPr>
          <p:cNvPr id="556" name="Google Shape;556;p34"/>
          <p:cNvGrpSpPr/>
          <p:nvPr/>
        </p:nvGrpSpPr>
        <p:grpSpPr>
          <a:xfrm>
            <a:off x="4343400" y="1843087"/>
            <a:ext cx="457200" cy="457200"/>
            <a:chOff x="1344" y="1248"/>
            <a:chExt cx="288" cy="288"/>
          </a:xfrm>
        </p:grpSpPr>
        <p:sp>
          <p:nvSpPr>
            <p:cNvPr id="557" name="Google Shape;557;p34"/>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8" name="Google Shape;558;p34"/>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b="0" i="0" sz="1400" u="none" cap="none" strike="noStrike">
                <a:solidFill>
                  <a:srgbClr val="000000"/>
                </a:solidFill>
                <a:latin typeface="Arial"/>
                <a:ea typeface="Arial"/>
                <a:cs typeface="Arial"/>
                <a:sym typeface="Arial"/>
              </a:endParaRPr>
            </a:p>
          </p:txBody>
        </p:sp>
      </p:grpSp>
      <p:grpSp>
        <p:nvGrpSpPr>
          <p:cNvPr id="559" name="Google Shape;559;p34"/>
          <p:cNvGrpSpPr/>
          <p:nvPr/>
        </p:nvGrpSpPr>
        <p:grpSpPr>
          <a:xfrm>
            <a:off x="6705600" y="2971800"/>
            <a:ext cx="457200" cy="457200"/>
            <a:chOff x="1344" y="1248"/>
            <a:chExt cx="288" cy="288"/>
          </a:xfrm>
        </p:grpSpPr>
        <p:sp>
          <p:nvSpPr>
            <p:cNvPr id="560" name="Google Shape;560;p3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1" name="Google Shape;561;p34"/>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b="0" i="0" sz="1400" u="none" cap="none" strike="noStrike">
                <a:solidFill>
                  <a:srgbClr val="000000"/>
                </a:solidFill>
                <a:latin typeface="Arial"/>
                <a:ea typeface="Arial"/>
                <a:cs typeface="Arial"/>
                <a:sym typeface="Arial"/>
              </a:endParaRPr>
            </a:p>
          </p:txBody>
        </p:sp>
      </p:grpSp>
      <p:grpSp>
        <p:nvGrpSpPr>
          <p:cNvPr id="562" name="Google Shape;562;p34"/>
          <p:cNvGrpSpPr/>
          <p:nvPr/>
        </p:nvGrpSpPr>
        <p:grpSpPr>
          <a:xfrm>
            <a:off x="2209800" y="3048000"/>
            <a:ext cx="457200" cy="457200"/>
            <a:chOff x="1344" y="1248"/>
            <a:chExt cx="288" cy="288"/>
          </a:xfrm>
        </p:grpSpPr>
        <p:sp>
          <p:nvSpPr>
            <p:cNvPr id="563" name="Google Shape;563;p3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4" name="Google Shape;564;p34"/>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b="0" i="0" sz="1400" u="none" cap="none" strike="noStrike">
                <a:solidFill>
                  <a:srgbClr val="000000"/>
                </a:solidFill>
                <a:latin typeface="Arial"/>
                <a:ea typeface="Arial"/>
                <a:cs typeface="Arial"/>
                <a:sym typeface="Arial"/>
              </a:endParaRPr>
            </a:p>
          </p:txBody>
        </p:sp>
      </p:grpSp>
      <p:grpSp>
        <p:nvGrpSpPr>
          <p:cNvPr id="565" name="Google Shape;565;p34"/>
          <p:cNvGrpSpPr/>
          <p:nvPr/>
        </p:nvGrpSpPr>
        <p:grpSpPr>
          <a:xfrm>
            <a:off x="4419600" y="2986087"/>
            <a:ext cx="457200" cy="457200"/>
            <a:chOff x="1344" y="1248"/>
            <a:chExt cx="288" cy="288"/>
          </a:xfrm>
        </p:grpSpPr>
        <p:sp>
          <p:nvSpPr>
            <p:cNvPr id="566" name="Google Shape;566;p34"/>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7" name="Google Shape;567;p34"/>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b="0" i="0" sz="1400" u="none" cap="none" strike="noStrike">
                <a:solidFill>
                  <a:srgbClr val="000000"/>
                </a:solidFill>
                <a:latin typeface="Arial"/>
                <a:ea typeface="Arial"/>
                <a:cs typeface="Arial"/>
                <a:sym typeface="Arial"/>
              </a:endParaRPr>
            </a:p>
          </p:txBody>
        </p:sp>
      </p:grpSp>
      <p:grpSp>
        <p:nvGrpSpPr>
          <p:cNvPr id="568" name="Google Shape;568;p34"/>
          <p:cNvGrpSpPr/>
          <p:nvPr/>
        </p:nvGrpSpPr>
        <p:grpSpPr>
          <a:xfrm>
            <a:off x="5105400" y="3900487"/>
            <a:ext cx="457200" cy="457200"/>
            <a:chOff x="1344" y="1248"/>
            <a:chExt cx="288" cy="288"/>
          </a:xfrm>
        </p:grpSpPr>
        <p:sp>
          <p:nvSpPr>
            <p:cNvPr id="569" name="Google Shape;569;p3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0" name="Google Shape;570;p34"/>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b="0" i="0" sz="1400" u="none" cap="none" strike="noStrike">
                <a:solidFill>
                  <a:srgbClr val="000000"/>
                </a:solidFill>
                <a:latin typeface="Arial"/>
                <a:ea typeface="Arial"/>
                <a:cs typeface="Arial"/>
                <a:sym typeface="Arial"/>
              </a:endParaRPr>
            </a:p>
          </p:txBody>
        </p:sp>
      </p:grpSp>
      <p:grpSp>
        <p:nvGrpSpPr>
          <p:cNvPr id="571" name="Google Shape;571;p34"/>
          <p:cNvGrpSpPr/>
          <p:nvPr/>
        </p:nvGrpSpPr>
        <p:grpSpPr>
          <a:xfrm>
            <a:off x="1981200" y="5715000"/>
            <a:ext cx="457200" cy="457200"/>
            <a:chOff x="1344" y="1248"/>
            <a:chExt cx="288" cy="288"/>
          </a:xfrm>
        </p:grpSpPr>
        <p:sp>
          <p:nvSpPr>
            <p:cNvPr id="572" name="Google Shape;572;p34"/>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3" name="Google Shape;573;p34"/>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b="0" i="0" sz="1400" u="none" cap="none" strike="noStrike">
                <a:solidFill>
                  <a:srgbClr val="000000"/>
                </a:solidFill>
                <a:latin typeface="Arial"/>
                <a:ea typeface="Arial"/>
                <a:cs typeface="Arial"/>
                <a:sym typeface="Arial"/>
              </a:endParaRPr>
            </a:p>
          </p:txBody>
        </p:sp>
      </p:grpSp>
      <p:cxnSp>
        <p:nvCxnSpPr>
          <p:cNvPr id="574" name="Google Shape;574;p34"/>
          <p:cNvCxnSpPr/>
          <p:nvPr/>
        </p:nvCxnSpPr>
        <p:spPr>
          <a:xfrm>
            <a:off x="4648200" y="3443287"/>
            <a:ext cx="609600" cy="457200"/>
          </a:xfrm>
          <a:prstGeom prst="straightConnector1">
            <a:avLst/>
          </a:prstGeom>
          <a:noFill/>
          <a:ln cap="flat" cmpd="sng" w="9525">
            <a:solidFill>
              <a:schemeClr val="dk1"/>
            </a:solidFill>
            <a:prstDash val="solid"/>
            <a:miter lim="800000"/>
            <a:headEnd len="sm" w="sm" type="none"/>
            <a:tailEnd len="sm" w="sm" type="none"/>
          </a:ln>
        </p:spPr>
      </p:cxnSp>
      <p:sp>
        <p:nvSpPr>
          <p:cNvPr id="575" name="Google Shape;575;p34"/>
          <p:cNvSpPr txBox="1"/>
          <p:nvPr/>
        </p:nvSpPr>
        <p:spPr>
          <a:xfrm>
            <a:off x="4876800" y="3367087"/>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99</a:t>
            </a:r>
            <a:endParaRPr b="0" i="0" sz="1400" u="none" cap="none" strike="noStrike">
              <a:solidFill>
                <a:srgbClr val="000000"/>
              </a:solidFill>
              <a:latin typeface="Arial"/>
              <a:ea typeface="Arial"/>
              <a:cs typeface="Arial"/>
              <a:sym typeface="Arial"/>
            </a:endParaRPr>
          </a:p>
        </p:txBody>
      </p:sp>
      <p:grpSp>
        <p:nvGrpSpPr>
          <p:cNvPr id="576" name="Google Shape;576;p34"/>
          <p:cNvGrpSpPr/>
          <p:nvPr/>
        </p:nvGrpSpPr>
        <p:grpSpPr>
          <a:xfrm>
            <a:off x="3581400" y="3900487"/>
            <a:ext cx="457200" cy="457200"/>
            <a:chOff x="1344" y="1248"/>
            <a:chExt cx="288" cy="288"/>
          </a:xfrm>
        </p:grpSpPr>
        <p:sp>
          <p:nvSpPr>
            <p:cNvPr id="577" name="Google Shape;577;p34"/>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8" name="Google Shape;578;p34"/>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b="0" i="0" sz="1400" u="none" cap="none" strike="noStrike">
                <a:solidFill>
                  <a:srgbClr val="000000"/>
                </a:solidFill>
                <a:latin typeface="Arial"/>
                <a:ea typeface="Arial"/>
                <a:cs typeface="Arial"/>
                <a:sym typeface="Arial"/>
              </a:endParaRPr>
            </a:p>
          </p:txBody>
        </p:sp>
      </p:grpSp>
      <p:grpSp>
        <p:nvGrpSpPr>
          <p:cNvPr id="579" name="Google Shape;579;p34"/>
          <p:cNvGrpSpPr/>
          <p:nvPr/>
        </p:nvGrpSpPr>
        <p:grpSpPr>
          <a:xfrm>
            <a:off x="2743200" y="4814887"/>
            <a:ext cx="457200" cy="457200"/>
            <a:chOff x="1344" y="1248"/>
            <a:chExt cx="288" cy="288"/>
          </a:xfrm>
        </p:grpSpPr>
        <p:sp>
          <p:nvSpPr>
            <p:cNvPr id="580" name="Google Shape;580;p34"/>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1" name="Google Shape;581;p34"/>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b="0" i="0" sz="1400" u="none" cap="none" strike="noStrike">
                <a:solidFill>
                  <a:srgbClr val="000000"/>
                </a:solidFill>
                <a:latin typeface="Arial"/>
                <a:ea typeface="Arial"/>
                <a:cs typeface="Arial"/>
                <a:sym typeface="Arial"/>
              </a:endParaRPr>
            </a:p>
          </p:txBody>
        </p:sp>
      </p:grpSp>
      <p:cxnSp>
        <p:nvCxnSpPr>
          <p:cNvPr id="582" name="Google Shape;582;p34"/>
          <p:cNvCxnSpPr/>
          <p:nvPr/>
        </p:nvCxnSpPr>
        <p:spPr>
          <a:xfrm flipH="1">
            <a:off x="3733800" y="3443287"/>
            <a:ext cx="914400" cy="457200"/>
          </a:xfrm>
          <a:prstGeom prst="straightConnector1">
            <a:avLst/>
          </a:prstGeom>
          <a:noFill/>
          <a:ln cap="flat" cmpd="sng" w="9525">
            <a:solidFill>
              <a:schemeClr val="dk1"/>
            </a:solidFill>
            <a:prstDash val="solid"/>
            <a:miter lim="800000"/>
            <a:headEnd len="sm" w="sm" type="none"/>
            <a:tailEnd len="sm" w="sm" type="none"/>
          </a:ln>
        </p:spPr>
      </p:cxnSp>
      <p:cxnSp>
        <p:nvCxnSpPr>
          <p:cNvPr id="583" name="Google Shape;583;p34"/>
          <p:cNvCxnSpPr/>
          <p:nvPr/>
        </p:nvCxnSpPr>
        <p:spPr>
          <a:xfrm flipH="1">
            <a:off x="3048000" y="4357687"/>
            <a:ext cx="762000" cy="442912"/>
          </a:xfrm>
          <a:prstGeom prst="straightConnector1">
            <a:avLst/>
          </a:prstGeom>
          <a:noFill/>
          <a:ln cap="flat" cmpd="sng" w="9525">
            <a:solidFill>
              <a:schemeClr val="dk1"/>
            </a:solidFill>
            <a:prstDash val="solid"/>
            <a:miter lim="800000"/>
            <a:headEnd len="sm" w="sm" type="none"/>
            <a:tailEnd len="sm" w="sm" type="none"/>
          </a:ln>
        </p:spPr>
      </p:cxnSp>
      <p:cxnSp>
        <p:nvCxnSpPr>
          <p:cNvPr id="584" name="Google Shape;584;p34"/>
          <p:cNvCxnSpPr/>
          <p:nvPr/>
        </p:nvCxnSpPr>
        <p:spPr>
          <a:xfrm flipH="1">
            <a:off x="2209800" y="5272087"/>
            <a:ext cx="762000" cy="442912"/>
          </a:xfrm>
          <a:prstGeom prst="straightConnector1">
            <a:avLst/>
          </a:prstGeom>
          <a:noFill/>
          <a:ln cap="flat" cmpd="sng" w="9525">
            <a:solidFill>
              <a:schemeClr val="dk1"/>
            </a:solidFill>
            <a:prstDash val="solid"/>
            <a:miter lim="800000"/>
            <a:headEnd len="sm" w="sm" type="none"/>
            <a:tailEnd len="sm" w="sm" type="none"/>
          </a:ln>
        </p:spPr>
      </p:cxnSp>
      <p:sp>
        <p:nvSpPr>
          <p:cNvPr id="585" name="Google Shape;585;p34"/>
          <p:cNvSpPr txBox="1"/>
          <p:nvPr/>
        </p:nvSpPr>
        <p:spPr>
          <a:xfrm>
            <a:off x="3810000" y="3367087"/>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80</a:t>
            </a:r>
            <a:endParaRPr b="0" i="0" sz="1400" u="none" cap="none" strike="noStrike">
              <a:solidFill>
                <a:srgbClr val="000000"/>
              </a:solidFill>
              <a:latin typeface="Arial"/>
              <a:ea typeface="Arial"/>
              <a:cs typeface="Arial"/>
              <a:sym typeface="Arial"/>
            </a:endParaRPr>
          </a:p>
        </p:txBody>
      </p:sp>
      <p:cxnSp>
        <p:nvCxnSpPr>
          <p:cNvPr id="586" name="Google Shape;586;p34"/>
          <p:cNvCxnSpPr/>
          <p:nvPr/>
        </p:nvCxnSpPr>
        <p:spPr>
          <a:xfrm>
            <a:off x="4572000" y="2300287"/>
            <a:ext cx="2362200" cy="671512"/>
          </a:xfrm>
          <a:prstGeom prst="straightConnector1">
            <a:avLst/>
          </a:prstGeom>
          <a:noFill/>
          <a:ln cap="flat" cmpd="sng" w="9525">
            <a:solidFill>
              <a:schemeClr val="dk1"/>
            </a:solidFill>
            <a:prstDash val="solid"/>
            <a:miter lim="800000"/>
            <a:headEnd len="sm" w="sm" type="none"/>
            <a:tailEnd len="sm" w="sm" type="none"/>
          </a:ln>
        </p:spPr>
      </p:cxnSp>
      <p:cxnSp>
        <p:nvCxnSpPr>
          <p:cNvPr id="587" name="Google Shape;587;p34"/>
          <p:cNvCxnSpPr/>
          <p:nvPr/>
        </p:nvCxnSpPr>
        <p:spPr>
          <a:xfrm>
            <a:off x="4572000" y="2300287"/>
            <a:ext cx="76200" cy="685800"/>
          </a:xfrm>
          <a:prstGeom prst="straightConnector1">
            <a:avLst/>
          </a:prstGeom>
          <a:noFill/>
          <a:ln cap="flat" cmpd="sng" w="9525">
            <a:solidFill>
              <a:schemeClr val="dk1"/>
            </a:solidFill>
            <a:prstDash val="solid"/>
            <a:miter lim="800000"/>
            <a:headEnd len="sm" w="sm" type="none"/>
            <a:tailEnd len="sm" w="sm" type="none"/>
          </a:ln>
        </p:spPr>
      </p:cxnSp>
      <p:cxnSp>
        <p:nvCxnSpPr>
          <p:cNvPr id="588" name="Google Shape;588;p34"/>
          <p:cNvCxnSpPr/>
          <p:nvPr/>
        </p:nvCxnSpPr>
        <p:spPr>
          <a:xfrm flipH="1">
            <a:off x="2438400" y="2300287"/>
            <a:ext cx="2133600" cy="747712"/>
          </a:xfrm>
          <a:prstGeom prst="straightConnector1">
            <a:avLst/>
          </a:prstGeom>
          <a:noFill/>
          <a:ln cap="flat" cmpd="sng" w="9525">
            <a:solidFill>
              <a:schemeClr val="dk1"/>
            </a:solidFill>
            <a:prstDash val="solid"/>
            <a:miter lim="800000"/>
            <a:headEnd len="sm" w="sm" type="none"/>
            <a:tailEnd len="sm" w="sm" type="none"/>
          </a:ln>
        </p:spPr>
      </p:cxnSp>
      <p:sp>
        <p:nvSpPr>
          <p:cNvPr id="589" name="Google Shape;589;p34"/>
          <p:cNvSpPr txBox="1"/>
          <p:nvPr/>
        </p:nvSpPr>
        <p:spPr>
          <a:xfrm>
            <a:off x="4876800" y="1828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Start</a:t>
            </a:r>
            <a:endParaRPr b="0" i="0" sz="1400" u="none" cap="none" strike="noStrike">
              <a:solidFill>
                <a:srgbClr val="000000"/>
              </a:solidFill>
              <a:latin typeface="Arial"/>
              <a:ea typeface="Arial"/>
              <a:cs typeface="Arial"/>
              <a:sym typeface="Arial"/>
            </a:endParaRPr>
          </a:p>
        </p:txBody>
      </p:sp>
      <p:sp>
        <p:nvSpPr>
          <p:cNvPr id="590" name="Google Shape;590;p34"/>
          <p:cNvSpPr txBox="1"/>
          <p:nvPr/>
        </p:nvSpPr>
        <p:spPr>
          <a:xfrm>
            <a:off x="3429000" y="44958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97</a:t>
            </a:r>
            <a:endParaRPr b="0" i="0" sz="1400" u="none" cap="none" strike="noStrike">
              <a:solidFill>
                <a:srgbClr val="000000"/>
              </a:solidFill>
              <a:latin typeface="Arial"/>
              <a:ea typeface="Arial"/>
              <a:cs typeface="Arial"/>
              <a:sym typeface="Arial"/>
            </a:endParaRPr>
          </a:p>
        </p:txBody>
      </p:sp>
      <p:sp>
        <p:nvSpPr>
          <p:cNvPr id="591" name="Google Shape;591;p34"/>
          <p:cNvSpPr txBox="1"/>
          <p:nvPr/>
        </p:nvSpPr>
        <p:spPr>
          <a:xfrm>
            <a:off x="2514600" y="5424487"/>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101</a:t>
            </a:r>
            <a:endParaRPr b="0" i="0" sz="1400" u="none" cap="none" strike="noStrike">
              <a:solidFill>
                <a:srgbClr val="000000"/>
              </a:solidFill>
              <a:latin typeface="Arial"/>
              <a:ea typeface="Arial"/>
              <a:cs typeface="Arial"/>
              <a:sym typeface="Arial"/>
            </a:endParaRPr>
          </a:p>
        </p:txBody>
      </p:sp>
      <p:sp>
        <p:nvSpPr>
          <p:cNvPr id="592" name="Google Shape;592;p34"/>
          <p:cNvSpPr txBox="1"/>
          <p:nvPr/>
        </p:nvSpPr>
        <p:spPr>
          <a:xfrm>
            <a:off x="5791200" y="2300287"/>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75</a:t>
            </a:r>
            <a:endParaRPr b="0" i="0" sz="1400" u="none" cap="none" strike="noStrike">
              <a:solidFill>
                <a:srgbClr val="000000"/>
              </a:solidFill>
              <a:latin typeface="Arial"/>
              <a:ea typeface="Arial"/>
              <a:cs typeface="Arial"/>
              <a:sym typeface="Arial"/>
            </a:endParaRPr>
          </a:p>
        </p:txBody>
      </p:sp>
      <p:sp>
        <p:nvSpPr>
          <p:cNvPr id="593" name="Google Shape;593;p34"/>
          <p:cNvSpPr txBox="1"/>
          <p:nvPr/>
        </p:nvSpPr>
        <p:spPr>
          <a:xfrm>
            <a:off x="2819400" y="23002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118</a:t>
            </a:r>
            <a:endParaRPr b="0" i="0" sz="1400" u="none" cap="none" strike="noStrike">
              <a:solidFill>
                <a:srgbClr val="000000"/>
              </a:solidFill>
              <a:latin typeface="Arial"/>
              <a:ea typeface="Arial"/>
              <a:cs typeface="Arial"/>
              <a:sym typeface="Arial"/>
            </a:endParaRPr>
          </a:p>
        </p:txBody>
      </p:sp>
      <p:sp>
        <p:nvSpPr>
          <p:cNvPr id="594" name="Google Shape;594;p34"/>
          <p:cNvSpPr txBox="1"/>
          <p:nvPr/>
        </p:nvSpPr>
        <p:spPr>
          <a:xfrm>
            <a:off x="4572000" y="2543175"/>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140</a:t>
            </a:r>
            <a:endParaRPr b="0" i="0" sz="1400" u="none" cap="none" strike="noStrike">
              <a:solidFill>
                <a:srgbClr val="000000"/>
              </a:solidFill>
              <a:latin typeface="Arial"/>
              <a:ea typeface="Arial"/>
              <a:cs typeface="Arial"/>
              <a:sym typeface="Arial"/>
            </a:endParaRPr>
          </a:p>
        </p:txBody>
      </p:sp>
      <p:sp>
        <p:nvSpPr>
          <p:cNvPr id="595" name="Google Shape;595;p34"/>
          <p:cNvSpPr txBox="1"/>
          <p:nvPr/>
        </p:nvSpPr>
        <p:spPr>
          <a:xfrm>
            <a:off x="4876800" y="29860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[393]</a:t>
            </a:r>
            <a:endParaRPr b="0" i="0" sz="1400" u="none" cap="none" strike="noStrike">
              <a:solidFill>
                <a:srgbClr val="000000"/>
              </a:solidFill>
              <a:latin typeface="Arial"/>
              <a:ea typeface="Arial"/>
              <a:cs typeface="Arial"/>
              <a:sym typeface="Arial"/>
            </a:endParaRPr>
          </a:p>
        </p:txBody>
      </p:sp>
      <p:sp>
        <p:nvSpPr>
          <p:cNvPr id="596" name="Google Shape;596;p34"/>
          <p:cNvSpPr txBox="1"/>
          <p:nvPr/>
        </p:nvSpPr>
        <p:spPr>
          <a:xfrm>
            <a:off x="7162800" y="2971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[449]</a:t>
            </a:r>
            <a:endParaRPr b="0" i="0" sz="1400" u="none" cap="none" strike="noStrike">
              <a:solidFill>
                <a:srgbClr val="000000"/>
              </a:solidFill>
              <a:latin typeface="Arial"/>
              <a:ea typeface="Arial"/>
              <a:cs typeface="Arial"/>
              <a:sym typeface="Arial"/>
            </a:endParaRPr>
          </a:p>
        </p:txBody>
      </p:sp>
      <p:sp>
        <p:nvSpPr>
          <p:cNvPr id="597" name="Google Shape;597;p34"/>
          <p:cNvSpPr txBox="1"/>
          <p:nvPr/>
        </p:nvSpPr>
        <p:spPr>
          <a:xfrm>
            <a:off x="1447800" y="31242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[447]</a:t>
            </a:r>
            <a:endParaRPr b="0" i="0" sz="1400" u="none" cap="none" strike="noStrike">
              <a:solidFill>
                <a:srgbClr val="000000"/>
              </a:solidFill>
              <a:latin typeface="Arial"/>
              <a:ea typeface="Arial"/>
              <a:cs typeface="Arial"/>
              <a:sym typeface="Arial"/>
            </a:endParaRPr>
          </a:p>
        </p:txBody>
      </p:sp>
      <p:sp>
        <p:nvSpPr>
          <p:cNvPr id="598" name="Google Shape;598;p34"/>
          <p:cNvSpPr txBox="1"/>
          <p:nvPr/>
        </p:nvSpPr>
        <p:spPr>
          <a:xfrm>
            <a:off x="5638800" y="39004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[417]</a:t>
            </a:r>
            <a:endParaRPr b="0" i="0" sz="1400" u="none" cap="none" strike="noStrike">
              <a:solidFill>
                <a:srgbClr val="000000"/>
              </a:solidFill>
              <a:latin typeface="Arial"/>
              <a:ea typeface="Arial"/>
              <a:cs typeface="Arial"/>
              <a:sym typeface="Arial"/>
            </a:endParaRPr>
          </a:p>
        </p:txBody>
      </p:sp>
      <p:sp>
        <p:nvSpPr>
          <p:cNvPr id="599" name="Google Shape;599;p34"/>
          <p:cNvSpPr txBox="1"/>
          <p:nvPr/>
        </p:nvSpPr>
        <p:spPr>
          <a:xfrm>
            <a:off x="2819400" y="39766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[413]</a:t>
            </a:r>
            <a:endParaRPr b="0" i="0" sz="1400" u="none" cap="none" strike="noStrike">
              <a:solidFill>
                <a:srgbClr val="000000"/>
              </a:solidFill>
              <a:latin typeface="Arial"/>
              <a:ea typeface="Arial"/>
              <a:cs typeface="Arial"/>
              <a:sym typeface="Arial"/>
            </a:endParaRPr>
          </a:p>
        </p:txBody>
      </p:sp>
      <p:sp>
        <p:nvSpPr>
          <p:cNvPr id="600" name="Google Shape;600;p34"/>
          <p:cNvSpPr txBox="1"/>
          <p:nvPr/>
        </p:nvSpPr>
        <p:spPr>
          <a:xfrm>
            <a:off x="2057400" y="4876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[415]</a:t>
            </a:r>
            <a:endParaRPr b="0" i="0" sz="1400" u="none" cap="none" strike="noStrike">
              <a:solidFill>
                <a:srgbClr val="000000"/>
              </a:solidFill>
              <a:latin typeface="Arial"/>
              <a:ea typeface="Arial"/>
              <a:cs typeface="Arial"/>
              <a:sym typeface="Arial"/>
            </a:endParaRPr>
          </a:p>
        </p:txBody>
      </p:sp>
      <p:sp>
        <p:nvSpPr>
          <p:cNvPr id="601" name="Google Shape;601;p34"/>
          <p:cNvSpPr txBox="1"/>
          <p:nvPr/>
        </p:nvSpPr>
        <p:spPr>
          <a:xfrm>
            <a:off x="1295400" y="5805487"/>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Goal</a:t>
            </a:r>
            <a:endParaRPr b="0" i="0" sz="1400" u="none" cap="none" strike="noStrike">
              <a:solidFill>
                <a:srgbClr val="000000"/>
              </a:solidFill>
              <a:latin typeface="Arial"/>
              <a:ea typeface="Arial"/>
              <a:cs typeface="Arial"/>
              <a:sym typeface="Arial"/>
            </a:endParaRPr>
          </a:p>
        </p:txBody>
      </p:sp>
      <p:sp>
        <p:nvSpPr>
          <p:cNvPr id="602" name="Google Shape;602;p34"/>
          <p:cNvSpPr txBox="1"/>
          <p:nvPr/>
        </p:nvSpPr>
        <p:spPr>
          <a:xfrm>
            <a:off x="2438400" y="5791200"/>
            <a:ext cx="914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cap="none" strike="noStrike">
                <a:solidFill>
                  <a:schemeClr val="accent2"/>
                </a:solidFill>
                <a:latin typeface="Tahoma"/>
                <a:ea typeface="Tahoma"/>
                <a:cs typeface="Tahoma"/>
                <a:sym typeface="Tahoma"/>
              </a:rPr>
              <a:t>[418]</a:t>
            </a:r>
            <a:endParaRPr b="0" i="0" sz="1400" u="none" cap="none" strike="noStrike">
              <a:solidFill>
                <a:srgbClr val="000000"/>
              </a:solidFill>
              <a:latin typeface="Arial"/>
              <a:ea typeface="Arial"/>
              <a:cs typeface="Arial"/>
              <a:sym typeface="Arial"/>
            </a:endParaRPr>
          </a:p>
        </p:txBody>
      </p:sp>
      <p:grpSp>
        <p:nvGrpSpPr>
          <p:cNvPr id="603" name="Google Shape;603;p34"/>
          <p:cNvGrpSpPr/>
          <p:nvPr/>
        </p:nvGrpSpPr>
        <p:grpSpPr>
          <a:xfrm>
            <a:off x="5791200" y="4800600"/>
            <a:ext cx="457200" cy="457200"/>
            <a:chOff x="1344" y="1248"/>
            <a:chExt cx="288" cy="288"/>
          </a:xfrm>
        </p:grpSpPr>
        <p:sp>
          <p:nvSpPr>
            <p:cNvPr id="604" name="Google Shape;604;p34"/>
            <p:cNvSpPr/>
            <p:nvPr/>
          </p:nvSpPr>
          <p:spPr>
            <a:xfrm>
              <a:off x="1344" y="1248"/>
              <a:ext cx="288" cy="288"/>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5" name="Google Shape;605;p34"/>
            <p:cNvSpPr txBox="1"/>
            <p:nvPr/>
          </p:nvSpPr>
          <p:spPr>
            <a:xfrm>
              <a:off x="1392" y="1296"/>
              <a:ext cx="192" cy="2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b="0" i="0" sz="1400" u="none" cap="none" strike="noStrike">
                <a:solidFill>
                  <a:srgbClr val="000000"/>
                </a:solidFill>
                <a:latin typeface="Arial"/>
                <a:ea typeface="Arial"/>
                <a:cs typeface="Arial"/>
                <a:sym typeface="Arial"/>
              </a:endParaRPr>
            </a:p>
          </p:txBody>
        </p:sp>
      </p:grpSp>
      <p:cxnSp>
        <p:nvCxnSpPr>
          <p:cNvPr id="606" name="Google Shape;606;p34"/>
          <p:cNvCxnSpPr/>
          <p:nvPr/>
        </p:nvCxnSpPr>
        <p:spPr>
          <a:xfrm>
            <a:off x="5410200" y="4343400"/>
            <a:ext cx="609600" cy="457200"/>
          </a:xfrm>
          <a:prstGeom prst="straightConnector1">
            <a:avLst/>
          </a:prstGeom>
          <a:noFill/>
          <a:ln cap="flat" cmpd="sng" w="9525">
            <a:solidFill>
              <a:schemeClr val="dk1"/>
            </a:solidFill>
            <a:prstDash val="solid"/>
            <a:miter lim="800000"/>
            <a:headEnd len="sm" w="sm" type="none"/>
            <a:tailEnd len="sm" w="sm" type="none"/>
          </a:ln>
        </p:spPr>
      </p:cxnSp>
      <p:sp>
        <p:nvSpPr>
          <p:cNvPr id="607" name="Google Shape;607;p34"/>
          <p:cNvSpPr txBox="1"/>
          <p:nvPr/>
        </p:nvSpPr>
        <p:spPr>
          <a:xfrm>
            <a:off x="6248400" y="4876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[450]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35"/>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613" name="Google Shape;613;p3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A* Search: Tree Search</a:t>
            </a:r>
            <a:endParaRPr/>
          </a:p>
        </p:txBody>
      </p:sp>
      <p:grpSp>
        <p:nvGrpSpPr>
          <p:cNvPr id="614" name="Google Shape;614;p35"/>
          <p:cNvGrpSpPr/>
          <p:nvPr/>
        </p:nvGrpSpPr>
        <p:grpSpPr>
          <a:xfrm>
            <a:off x="4343400" y="1843087"/>
            <a:ext cx="457200" cy="457200"/>
            <a:chOff x="1344" y="1248"/>
            <a:chExt cx="288" cy="288"/>
          </a:xfrm>
        </p:grpSpPr>
        <p:sp>
          <p:nvSpPr>
            <p:cNvPr id="615" name="Google Shape;615;p35"/>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6" name="Google Shape;616;p35"/>
            <p:cNvSpPr txBox="1"/>
            <p:nvPr/>
          </p:nvSpPr>
          <p:spPr>
            <a:xfrm>
              <a:off x="1392" y="1296"/>
              <a:ext cx="192" cy="231"/>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b="0" i="0" sz="1400" u="none" cap="none" strike="noStrike">
                <a:solidFill>
                  <a:srgbClr val="000000"/>
                </a:solidFill>
                <a:latin typeface="Arial"/>
                <a:ea typeface="Arial"/>
                <a:cs typeface="Arial"/>
                <a:sym typeface="Arial"/>
              </a:endParaRPr>
            </a:p>
          </p:txBody>
        </p:sp>
      </p:grpSp>
      <p:grpSp>
        <p:nvGrpSpPr>
          <p:cNvPr id="617" name="Google Shape;617;p35"/>
          <p:cNvGrpSpPr/>
          <p:nvPr/>
        </p:nvGrpSpPr>
        <p:grpSpPr>
          <a:xfrm>
            <a:off x="6705600" y="2971800"/>
            <a:ext cx="457200" cy="457200"/>
            <a:chOff x="1344" y="1248"/>
            <a:chExt cx="288" cy="288"/>
          </a:xfrm>
        </p:grpSpPr>
        <p:sp>
          <p:nvSpPr>
            <p:cNvPr id="618" name="Google Shape;618;p3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9" name="Google Shape;619;p35"/>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b="0" i="0" sz="1400" u="none" cap="none" strike="noStrike">
                <a:solidFill>
                  <a:srgbClr val="000000"/>
                </a:solidFill>
                <a:latin typeface="Arial"/>
                <a:ea typeface="Arial"/>
                <a:cs typeface="Arial"/>
                <a:sym typeface="Arial"/>
              </a:endParaRPr>
            </a:p>
          </p:txBody>
        </p:sp>
      </p:grpSp>
      <p:grpSp>
        <p:nvGrpSpPr>
          <p:cNvPr id="620" name="Google Shape;620;p35"/>
          <p:cNvGrpSpPr/>
          <p:nvPr/>
        </p:nvGrpSpPr>
        <p:grpSpPr>
          <a:xfrm>
            <a:off x="2209800" y="3048000"/>
            <a:ext cx="457200" cy="457200"/>
            <a:chOff x="1344" y="1248"/>
            <a:chExt cx="288" cy="288"/>
          </a:xfrm>
        </p:grpSpPr>
        <p:sp>
          <p:nvSpPr>
            <p:cNvPr id="621" name="Google Shape;621;p3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2" name="Google Shape;622;p35"/>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b="0" i="0" sz="1400" u="none" cap="none" strike="noStrike">
                <a:solidFill>
                  <a:srgbClr val="000000"/>
                </a:solidFill>
                <a:latin typeface="Arial"/>
                <a:ea typeface="Arial"/>
                <a:cs typeface="Arial"/>
                <a:sym typeface="Arial"/>
              </a:endParaRPr>
            </a:p>
          </p:txBody>
        </p:sp>
      </p:grpSp>
      <p:grpSp>
        <p:nvGrpSpPr>
          <p:cNvPr id="623" name="Google Shape;623;p35"/>
          <p:cNvGrpSpPr/>
          <p:nvPr/>
        </p:nvGrpSpPr>
        <p:grpSpPr>
          <a:xfrm>
            <a:off x="4419600" y="2986087"/>
            <a:ext cx="457200" cy="457200"/>
            <a:chOff x="1344" y="1248"/>
            <a:chExt cx="288" cy="288"/>
          </a:xfrm>
        </p:grpSpPr>
        <p:sp>
          <p:nvSpPr>
            <p:cNvPr id="624" name="Google Shape;624;p35"/>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5" name="Google Shape;625;p35"/>
            <p:cNvSpPr txBox="1"/>
            <p:nvPr/>
          </p:nvSpPr>
          <p:spPr>
            <a:xfrm>
              <a:off x="1392" y="1296"/>
              <a:ext cx="192" cy="231"/>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b="0" i="0" sz="1400" u="none" cap="none" strike="noStrike">
                <a:solidFill>
                  <a:srgbClr val="000000"/>
                </a:solidFill>
                <a:latin typeface="Arial"/>
                <a:ea typeface="Arial"/>
                <a:cs typeface="Arial"/>
                <a:sym typeface="Arial"/>
              </a:endParaRPr>
            </a:p>
          </p:txBody>
        </p:sp>
      </p:grpSp>
      <p:grpSp>
        <p:nvGrpSpPr>
          <p:cNvPr id="626" name="Google Shape;626;p35"/>
          <p:cNvGrpSpPr/>
          <p:nvPr/>
        </p:nvGrpSpPr>
        <p:grpSpPr>
          <a:xfrm>
            <a:off x="5105400" y="3900487"/>
            <a:ext cx="457200" cy="457200"/>
            <a:chOff x="1344" y="1248"/>
            <a:chExt cx="288" cy="288"/>
          </a:xfrm>
        </p:grpSpPr>
        <p:sp>
          <p:nvSpPr>
            <p:cNvPr id="627" name="Google Shape;627;p3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8" name="Google Shape;628;p35"/>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b="0" i="0" sz="1400" u="none" cap="none" strike="noStrike">
                <a:solidFill>
                  <a:srgbClr val="000000"/>
                </a:solidFill>
                <a:latin typeface="Arial"/>
                <a:ea typeface="Arial"/>
                <a:cs typeface="Arial"/>
                <a:sym typeface="Arial"/>
              </a:endParaRPr>
            </a:p>
          </p:txBody>
        </p:sp>
      </p:grpSp>
      <p:grpSp>
        <p:nvGrpSpPr>
          <p:cNvPr id="629" name="Google Shape;629;p35"/>
          <p:cNvGrpSpPr/>
          <p:nvPr/>
        </p:nvGrpSpPr>
        <p:grpSpPr>
          <a:xfrm>
            <a:off x="1981200" y="5715000"/>
            <a:ext cx="457200" cy="457200"/>
            <a:chOff x="1344" y="1248"/>
            <a:chExt cx="288" cy="288"/>
          </a:xfrm>
        </p:grpSpPr>
        <p:sp>
          <p:nvSpPr>
            <p:cNvPr id="630" name="Google Shape;630;p35"/>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1" name="Google Shape;631;p35"/>
            <p:cNvSpPr txBox="1"/>
            <p:nvPr/>
          </p:nvSpPr>
          <p:spPr>
            <a:xfrm>
              <a:off x="1392" y="1296"/>
              <a:ext cx="192" cy="231"/>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b="0" i="0" sz="1400" u="none" cap="none" strike="noStrike">
                <a:solidFill>
                  <a:srgbClr val="000000"/>
                </a:solidFill>
                <a:latin typeface="Arial"/>
                <a:ea typeface="Arial"/>
                <a:cs typeface="Arial"/>
                <a:sym typeface="Arial"/>
              </a:endParaRPr>
            </a:p>
          </p:txBody>
        </p:sp>
      </p:grpSp>
      <p:cxnSp>
        <p:nvCxnSpPr>
          <p:cNvPr id="632" name="Google Shape;632;p35"/>
          <p:cNvCxnSpPr/>
          <p:nvPr/>
        </p:nvCxnSpPr>
        <p:spPr>
          <a:xfrm>
            <a:off x="4648200" y="3443287"/>
            <a:ext cx="609600" cy="457200"/>
          </a:xfrm>
          <a:prstGeom prst="straightConnector1">
            <a:avLst/>
          </a:prstGeom>
          <a:noFill/>
          <a:ln cap="flat" cmpd="sng" w="9525">
            <a:solidFill>
              <a:schemeClr val="dk1"/>
            </a:solidFill>
            <a:prstDash val="solid"/>
            <a:miter lim="800000"/>
            <a:headEnd len="sm" w="sm" type="none"/>
            <a:tailEnd len="sm" w="sm" type="none"/>
          </a:ln>
        </p:spPr>
      </p:cxnSp>
      <p:sp>
        <p:nvSpPr>
          <p:cNvPr id="633" name="Google Shape;633;p35"/>
          <p:cNvSpPr txBox="1"/>
          <p:nvPr/>
        </p:nvSpPr>
        <p:spPr>
          <a:xfrm>
            <a:off x="4876800" y="3367087"/>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99</a:t>
            </a:r>
            <a:endParaRPr b="0" i="0" sz="1400" u="none" cap="none" strike="noStrike">
              <a:solidFill>
                <a:srgbClr val="000000"/>
              </a:solidFill>
              <a:latin typeface="Arial"/>
              <a:ea typeface="Arial"/>
              <a:cs typeface="Arial"/>
              <a:sym typeface="Arial"/>
            </a:endParaRPr>
          </a:p>
        </p:txBody>
      </p:sp>
      <p:grpSp>
        <p:nvGrpSpPr>
          <p:cNvPr id="634" name="Google Shape;634;p35"/>
          <p:cNvGrpSpPr/>
          <p:nvPr/>
        </p:nvGrpSpPr>
        <p:grpSpPr>
          <a:xfrm>
            <a:off x="3581400" y="3900487"/>
            <a:ext cx="457200" cy="457200"/>
            <a:chOff x="1344" y="1248"/>
            <a:chExt cx="288" cy="288"/>
          </a:xfrm>
        </p:grpSpPr>
        <p:sp>
          <p:nvSpPr>
            <p:cNvPr id="635" name="Google Shape;635;p35"/>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6" name="Google Shape;636;p35"/>
            <p:cNvSpPr txBox="1"/>
            <p:nvPr/>
          </p:nvSpPr>
          <p:spPr>
            <a:xfrm>
              <a:off x="1392" y="1296"/>
              <a:ext cx="192" cy="231"/>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b="0" i="0" sz="1400" u="none" cap="none" strike="noStrike">
                <a:solidFill>
                  <a:srgbClr val="000000"/>
                </a:solidFill>
                <a:latin typeface="Arial"/>
                <a:ea typeface="Arial"/>
                <a:cs typeface="Arial"/>
                <a:sym typeface="Arial"/>
              </a:endParaRPr>
            </a:p>
          </p:txBody>
        </p:sp>
      </p:grpSp>
      <p:grpSp>
        <p:nvGrpSpPr>
          <p:cNvPr id="637" name="Google Shape;637;p35"/>
          <p:cNvGrpSpPr/>
          <p:nvPr/>
        </p:nvGrpSpPr>
        <p:grpSpPr>
          <a:xfrm>
            <a:off x="2743200" y="4814887"/>
            <a:ext cx="457200" cy="457200"/>
            <a:chOff x="1344" y="1248"/>
            <a:chExt cx="288" cy="288"/>
          </a:xfrm>
        </p:grpSpPr>
        <p:sp>
          <p:nvSpPr>
            <p:cNvPr id="638" name="Google Shape;638;p35"/>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9" name="Google Shape;639;p35"/>
            <p:cNvSpPr txBox="1"/>
            <p:nvPr/>
          </p:nvSpPr>
          <p:spPr>
            <a:xfrm>
              <a:off x="1392" y="1296"/>
              <a:ext cx="192" cy="231"/>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b="0" i="0" sz="1400" u="none" cap="none" strike="noStrike">
                <a:solidFill>
                  <a:srgbClr val="000000"/>
                </a:solidFill>
                <a:latin typeface="Arial"/>
                <a:ea typeface="Arial"/>
                <a:cs typeface="Arial"/>
                <a:sym typeface="Arial"/>
              </a:endParaRPr>
            </a:p>
          </p:txBody>
        </p:sp>
      </p:grpSp>
      <p:cxnSp>
        <p:nvCxnSpPr>
          <p:cNvPr id="640" name="Google Shape;640;p35"/>
          <p:cNvCxnSpPr/>
          <p:nvPr/>
        </p:nvCxnSpPr>
        <p:spPr>
          <a:xfrm flipH="1">
            <a:off x="3733800" y="3443287"/>
            <a:ext cx="914400" cy="457200"/>
          </a:xfrm>
          <a:prstGeom prst="straightConnector1">
            <a:avLst/>
          </a:prstGeom>
          <a:noFill/>
          <a:ln cap="flat" cmpd="sng" w="9525">
            <a:solidFill>
              <a:schemeClr val="dk1"/>
            </a:solidFill>
            <a:prstDash val="solid"/>
            <a:miter lim="800000"/>
            <a:headEnd len="sm" w="sm" type="none"/>
            <a:tailEnd len="sm" w="sm" type="none"/>
          </a:ln>
        </p:spPr>
      </p:cxnSp>
      <p:cxnSp>
        <p:nvCxnSpPr>
          <p:cNvPr id="641" name="Google Shape;641;p35"/>
          <p:cNvCxnSpPr/>
          <p:nvPr/>
        </p:nvCxnSpPr>
        <p:spPr>
          <a:xfrm flipH="1">
            <a:off x="3048000" y="4357687"/>
            <a:ext cx="762000" cy="442912"/>
          </a:xfrm>
          <a:prstGeom prst="straightConnector1">
            <a:avLst/>
          </a:prstGeom>
          <a:noFill/>
          <a:ln cap="flat" cmpd="sng" w="9525">
            <a:solidFill>
              <a:schemeClr val="dk1"/>
            </a:solidFill>
            <a:prstDash val="solid"/>
            <a:miter lim="800000"/>
            <a:headEnd len="sm" w="sm" type="none"/>
            <a:tailEnd len="sm" w="sm" type="none"/>
          </a:ln>
        </p:spPr>
      </p:cxnSp>
      <p:cxnSp>
        <p:nvCxnSpPr>
          <p:cNvPr id="642" name="Google Shape;642;p35"/>
          <p:cNvCxnSpPr/>
          <p:nvPr/>
        </p:nvCxnSpPr>
        <p:spPr>
          <a:xfrm flipH="1">
            <a:off x="2209800" y="5272087"/>
            <a:ext cx="762000" cy="442912"/>
          </a:xfrm>
          <a:prstGeom prst="straightConnector1">
            <a:avLst/>
          </a:prstGeom>
          <a:noFill/>
          <a:ln cap="flat" cmpd="sng" w="9525">
            <a:solidFill>
              <a:schemeClr val="dk1"/>
            </a:solidFill>
            <a:prstDash val="solid"/>
            <a:miter lim="800000"/>
            <a:headEnd len="sm" w="sm" type="none"/>
            <a:tailEnd len="sm" w="sm" type="none"/>
          </a:ln>
        </p:spPr>
      </p:cxnSp>
      <p:sp>
        <p:nvSpPr>
          <p:cNvPr id="643" name="Google Shape;643;p35"/>
          <p:cNvSpPr txBox="1"/>
          <p:nvPr/>
        </p:nvSpPr>
        <p:spPr>
          <a:xfrm>
            <a:off x="3810000" y="3367087"/>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80</a:t>
            </a:r>
            <a:endParaRPr b="0" i="0" sz="1400" u="none" cap="none" strike="noStrike">
              <a:solidFill>
                <a:srgbClr val="000000"/>
              </a:solidFill>
              <a:latin typeface="Arial"/>
              <a:ea typeface="Arial"/>
              <a:cs typeface="Arial"/>
              <a:sym typeface="Arial"/>
            </a:endParaRPr>
          </a:p>
        </p:txBody>
      </p:sp>
      <p:cxnSp>
        <p:nvCxnSpPr>
          <p:cNvPr id="644" name="Google Shape;644;p35"/>
          <p:cNvCxnSpPr/>
          <p:nvPr/>
        </p:nvCxnSpPr>
        <p:spPr>
          <a:xfrm>
            <a:off x="4572000" y="2300287"/>
            <a:ext cx="2362200" cy="671512"/>
          </a:xfrm>
          <a:prstGeom prst="straightConnector1">
            <a:avLst/>
          </a:prstGeom>
          <a:noFill/>
          <a:ln cap="flat" cmpd="sng" w="9525">
            <a:solidFill>
              <a:schemeClr val="dk1"/>
            </a:solidFill>
            <a:prstDash val="solid"/>
            <a:miter lim="800000"/>
            <a:headEnd len="sm" w="sm" type="none"/>
            <a:tailEnd len="sm" w="sm" type="none"/>
          </a:ln>
        </p:spPr>
      </p:cxnSp>
      <p:cxnSp>
        <p:nvCxnSpPr>
          <p:cNvPr id="645" name="Google Shape;645;p35"/>
          <p:cNvCxnSpPr/>
          <p:nvPr/>
        </p:nvCxnSpPr>
        <p:spPr>
          <a:xfrm>
            <a:off x="4572000" y="2300287"/>
            <a:ext cx="76200" cy="685800"/>
          </a:xfrm>
          <a:prstGeom prst="straightConnector1">
            <a:avLst/>
          </a:prstGeom>
          <a:noFill/>
          <a:ln cap="flat" cmpd="sng" w="9525">
            <a:solidFill>
              <a:schemeClr val="dk1"/>
            </a:solidFill>
            <a:prstDash val="solid"/>
            <a:miter lim="800000"/>
            <a:headEnd len="sm" w="sm" type="none"/>
            <a:tailEnd len="sm" w="sm" type="none"/>
          </a:ln>
        </p:spPr>
      </p:cxnSp>
      <p:cxnSp>
        <p:nvCxnSpPr>
          <p:cNvPr id="646" name="Google Shape;646;p35"/>
          <p:cNvCxnSpPr/>
          <p:nvPr/>
        </p:nvCxnSpPr>
        <p:spPr>
          <a:xfrm flipH="1">
            <a:off x="2438400" y="2300287"/>
            <a:ext cx="2133600" cy="747712"/>
          </a:xfrm>
          <a:prstGeom prst="straightConnector1">
            <a:avLst/>
          </a:prstGeom>
          <a:noFill/>
          <a:ln cap="flat" cmpd="sng" w="9525">
            <a:solidFill>
              <a:schemeClr val="dk1"/>
            </a:solidFill>
            <a:prstDash val="solid"/>
            <a:miter lim="800000"/>
            <a:headEnd len="sm" w="sm" type="none"/>
            <a:tailEnd len="sm" w="sm" type="none"/>
          </a:ln>
        </p:spPr>
      </p:cxnSp>
      <p:sp>
        <p:nvSpPr>
          <p:cNvPr id="647" name="Google Shape;647;p35"/>
          <p:cNvSpPr txBox="1"/>
          <p:nvPr/>
        </p:nvSpPr>
        <p:spPr>
          <a:xfrm>
            <a:off x="4876800" y="1828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Start</a:t>
            </a:r>
            <a:endParaRPr b="0" i="0" sz="1400" u="none" cap="none" strike="noStrike">
              <a:solidFill>
                <a:srgbClr val="000000"/>
              </a:solidFill>
              <a:latin typeface="Arial"/>
              <a:ea typeface="Arial"/>
              <a:cs typeface="Arial"/>
              <a:sym typeface="Arial"/>
            </a:endParaRPr>
          </a:p>
        </p:txBody>
      </p:sp>
      <p:sp>
        <p:nvSpPr>
          <p:cNvPr id="648" name="Google Shape;648;p35"/>
          <p:cNvSpPr txBox="1"/>
          <p:nvPr/>
        </p:nvSpPr>
        <p:spPr>
          <a:xfrm>
            <a:off x="3429000" y="44958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97</a:t>
            </a:r>
            <a:endParaRPr b="0" i="0" sz="1400" u="none" cap="none" strike="noStrike">
              <a:solidFill>
                <a:srgbClr val="000000"/>
              </a:solidFill>
              <a:latin typeface="Arial"/>
              <a:ea typeface="Arial"/>
              <a:cs typeface="Arial"/>
              <a:sym typeface="Arial"/>
            </a:endParaRPr>
          </a:p>
        </p:txBody>
      </p:sp>
      <p:sp>
        <p:nvSpPr>
          <p:cNvPr id="649" name="Google Shape;649;p35"/>
          <p:cNvSpPr txBox="1"/>
          <p:nvPr/>
        </p:nvSpPr>
        <p:spPr>
          <a:xfrm>
            <a:off x="2514600" y="5424487"/>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101</a:t>
            </a:r>
            <a:endParaRPr b="0" i="0" sz="1400" u="none" cap="none" strike="noStrike">
              <a:solidFill>
                <a:srgbClr val="000000"/>
              </a:solidFill>
              <a:latin typeface="Arial"/>
              <a:ea typeface="Arial"/>
              <a:cs typeface="Arial"/>
              <a:sym typeface="Arial"/>
            </a:endParaRPr>
          </a:p>
        </p:txBody>
      </p:sp>
      <p:sp>
        <p:nvSpPr>
          <p:cNvPr id="650" name="Google Shape;650;p35"/>
          <p:cNvSpPr txBox="1"/>
          <p:nvPr/>
        </p:nvSpPr>
        <p:spPr>
          <a:xfrm>
            <a:off x="5791200" y="2300287"/>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75</a:t>
            </a:r>
            <a:endParaRPr b="0" i="0" sz="1400" u="none" cap="none" strike="noStrike">
              <a:solidFill>
                <a:srgbClr val="000000"/>
              </a:solidFill>
              <a:latin typeface="Arial"/>
              <a:ea typeface="Arial"/>
              <a:cs typeface="Arial"/>
              <a:sym typeface="Arial"/>
            </a:endParaRPr>
          </a:p>
        </p:txBody>
      </p:sp>
      <p:sp>
        <p:nvSpPr>
          <p:cNvPr id="651" name="Google Shape;651;p35"/>
          <p:cNvSpPr txBox="1"/>
          <p:nvPr/>
        </p:nvSpPr>
        <p:spPr>
          <a:xfrm>
            <a:off x="2819400" y="23002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118</a:t>
            </a:r>
            <a:endParaRPr b="0" i="0" sz="1400" u="none" cap="none" strike="noStrike">
              <a:solidFill>
                <a:srgbClr val="000000"/>
              </a:solidFill>
              <a:latin typeface="Arial"/>
              <a:ea typeface="Arial"/>
              <a:cs typeface="Arial"/>
              <a:sym typeface="Arial"/>
            </a:endParaRPr>
          </a:p>
        </p:txBody>
      </p:sp>
      <p:sp>
        <p:nvSpPr>
          <p:cNvPr id="652" name="Google Shape;652;p35"/>
          <p:cNvSpPr txBox="1"/>
          <p:nvPr/>
        </p:nvSpPr>
        <p:spPr>
          <a:xfrm>
            <a:off x="4572000" y="2543175"/>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140</a:t>
            </a:r>
            <a:endParaRPr b="0" i="0" sz="1400" u="none" cap="none" strike="noStrike">
              <a:solidFill>
                <a:srgbClr val="000000"/>
              </a:solidFill>
              <a:latin typeface="Arial"/>
              <a:ea typeface="Arial"/>
              <a:cs typeface="Arial"/>
              <a:sym typeface="Arial"/>
            </a:endParaRPr>
          </a:p>
        </p:txBody>
      </p:sp>
      <p:sp>
        <p:nvSpPr>
          <p:cNvPr id="653" name="Google Shape;653;p35"/>
          <p:cNvSpPr txBox="1"/>
          <p:nvPr/>
        </p:nvSpPr>
        <p:spPr>
          <a:xfrm>
            <a:off x="4876800" y="29860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[393]</a:t>
            </a:r>
            <a:endParaRPr b="0" i="0" sz="1400" u="none" cap="none" strike="noStrike">
              <a:solidFill>
                <a:srgbClr val="000000"/>
              </a:solidFill>
              <a:latin typeface="Arial"/>
              <a:ea typeface="Arial"/>
              <a:cs typeface="Arial"/>
              <a:sym typeface="Arial"/>
            </a:endParaRPr>
          </a:p>
        </p:txBody>
      </p:sp>
      <p:sp>
        <p:nvSpPr>
          <p:cNvPr id="654" name="Google Shape;654;p35"/>
          <p:cNvSpPr txBox="1"/>
          <p:nvPr/>
        </p:nvSpPr>
        <p:spPr>
          <a:xfrm>
            <a:off x="7162800" y="2971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[449]</a:t>
            </a:r>
            <a:endParaRPr b="0" i="0" sz="1400" u="none" cap="none" strike="noStrike">
              <a:solidFill>
                <a:srgbClr val="000000"/>
              </a:solidFill>
              <a:latin typeface="Arial"/>
              <a:ea typeface="Arial"/>
              <a:cs typeface="Arial"/>
              <a:sym typeface="Arial"/>
            </a:endParaRPr>
          </a:p>
        </p:txBody>
      </p:sp>
      <p:sp>
        <p:nvSpPr>
          <p:cNvPr id="655" name="Google Shape;655;p35"/>
          <p:cNvSpPr txBox="1"/>
          <p:nvPr/>
        </p:nvSpPr>
        <p:spPr>
          <a:xfrm>
            <a:off x="1447800" y="31242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[447]</a:t>
            </a:r>
            <a:endParaRPr b="0" i="0" sz="1400" u="none" cap="none" strike="noStrike">
              <a:solidFill>
                <a:srgbClr val="000000"/>
              </a:solidFill>
              <a:latin typeface="Arial"/>
              <a:ea typeface="Arial"/>
              <a:cs typeface="Arial"/>
              <a:sym typeface="Arial"/>
            </a:endParaRPr>
          </a:p>
        </p:txBody>
      </p:sp>
      <p:sp>
        <p:nvSpPr>
          <p:cNvPr id="656" name="Google Shape;656;p35"/>
          <p:cNvSpPr txBox="1"/>
          <p:nvPr/>
        </p:nvSpPr>
        <p:spPr>
          <a:xfrm>
            <a:off x="5638800" y="39004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[417]</a:t>
            </a:r>
            <a:endParaRPr b="0" i="0" sz="1400" u="none" cap="none" strike="noStrike">
              <a:solidFill>
                <a:srgbClr val="000000"/>
              </a:solidFill>
              <a:latin typeface="Arial"/>
              <a:ea typeface="Arial"/>
              <a:cs typeface="Arial"/>
              <a:sym typeface="Arial"/>
            </a:endParaRPr>
          </a:p>
        </p:txBody>
      </p:sp>
      <p:sp>
        <p:nvSpPr>
          <p:cNvPr id="657" name="Google Shape;657;p35"/>
          <p:cNvSpPr txBox="1"/>
          <p:nvPr/>
        </p:nvSpPr>
        <p:spPr>
          <a:xfrm>
            <a:off x="2819400" y="39766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[413]</a:t>
            </a:r>
            <a:endParaRPr b="0" i="0" sz="1400" u="none" cap="none" strike="noStrike">
              <a:solidFill>
                <a:srgbClr val="000000"/>
              </a:solidFill>
              <a:latin typeface="Arial"/>
              <a:ea typeface="Arial"/>
              <a:cs typeface="Arial"/>
              <a:sym typeface="Arial"/>
            </a:endParaRPr>
          </a:p>
        </p:txBody>
      </p:sp>
      <p:sp>
        <p:nvSpPr>
          <p:cNvPr id="658" name="Google Shape;658;p35"/>
          <p:cNvSpPr txBox="1"/>
          <p:nvPr/>
        </p:nvSpPr>
        <p:spPr>
          <a:xfrm>
            <a:off x="2057400" y="4876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[415]</a:t>
            </a:r>
            <a:endParaRPr b="0" i="0" sz="1400" u="none" cap="none" strike="noStrike">
              <a:solidFill>
                <a:srgbClr val="000000"/>
              </a:solidFill>
              <a:latin typeface="Arial"/>
              <a:ea typeface="Arial"/>
              <a:cs typeface="Arial"/>
              <a:sym typeface="Arial"/>
            </a:endParaRPr>
          </a:p>
        </p:txBody>
      </p:sp>
      <p:sp>
        <p:nvSpPr>
          <p:cNvPr id="659" name="Google Shape;659;p35"/>
          <p:cNvSpPr txBox="1"/>
          <p:nvPr/>
        </p:nvSpPr>
        <p:spPr>
          <a:xfrm>
            <a:off x="1295400" y="5805487"/>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Goal</a:t>
            </a:r>
            <a:endParaRPr b="0" i="0" sz="1400" u="none" cap="none" strike="noStrike">
              <a:solidFill>
                <a:srgbClr val="000000"/>
              </a:solidFill>
              <a:latin typeface="Arial"/>
              <a:ea typeface="Arial"/>
              <a:cs typeface="Arial"/>
              <a:sym typeface="Arial"/>
            </a:endParaRPr>
          </a:p>
        </p:txBody>
      </p:sp>
      <p:sp>
        <p:nvSpPr>
          <p:cNvPr id="660" name="Google Shape;660;p35"/>
          <p:cNvSpPr txBox="1"/>
          <p:nvPr/>
        </p:nvSpPr>
        <p:spPr>
          <a:xfrm>
            <a:off x="2438400" y="5791200"/>
            <a:ext cx="914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cap="none" strike="noStrike">
                <a:solidFill>
                  <a:schemeClr val="accent2"/>
                </a:solidFill>
                <a:latin typeface="Tahoma"/>
                <a:ea typeface="Tahoma"/>
                <a:cs typeface="Tahoma"/>
                <a:sym typeface="Tahoma"/>
              </a:rPr>
              <a:t>[418]</a:t>
            </a:r>
            <a:endParaRPr b="0" i="0" sz="1400" u="none" cap="none" strike="noStrike">
              <a:solidFill>
                <a:srgbClr val="000000"/>
              </a:solidFill>
              <a:latin typeface="Arial"/>
              <a:ea typeface="Arial"/>
              <a:cs typeface="Arial"/>
              <a:sym typeface="Arial"/>
            </a:endParaRPr>
          </a:p>
        </p:txBody>
      </p:sp>
      <p:grpSp>
        <p:nvGrpSpPr>
          <p:cNvPr id="661" name="Google Shape;661;p35"/>
          <p:cNvGrpSpPr/>
          <p:nvPr/>
        </p:nvGrpSpPr>
        <p:grpSpPr>
          <a:xfrm>
            <a:off x="5791200" y="4800600"/>
            <a:ext cx="457200" cy="457200"/>
            <a:chOff x="1344" y="1248"/>
            <a:chExt cx="288" cy="288"/>
          </a:xfrm>
        </p:grpSpPr>
        <p:sp>
          <p:nvSpPr>
            <p:cNvPr id="662" name="Google Shape;662;p35"/>
            <p:cNvSpPr/>
            <p:nvPr/>
          </p:nvSpPr>
          <p:spPr>
            <a:xfrm>
              <a:off x="1344" y="1248"/>
              <a:ext cx="288" cy="288"/>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3" name="Google Shape;663;p35"/>
            <p:cNvSpPr txBox="1"/>
            <p:nvPr/>
          </p:nvSpPr>
          <p:spPr>
            <a:xfrm>
              <a:off x="1392" y="1296"/>
              <a:ext cx="192" cy="2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b="0" i="0" sz="1400" u="none" cap="none" strike="noStrike">
                <a:solidFill>
                  <a:srgbClr val="000000"/>
                </a:solidFill>
                <a:latin typeface="Arial"/>
                <a:ea typeface="Arial"/>
                <a:cs typeface="Arial"/>
                <a:sym typeface="Arial"/>
              </a:endParaRPr>
            </a:p>
          </p:txBody>
        </p:sp>
      </p:grpSp>
      <p:cxnSp>
        <p:nvCxnSpPr>
          <p:cNvPr id="664" name="Google Shape;664;p35"/>
          <p:cNvCxnSpPr/>
          <p:nvPr/>
        </p:nvCxnSpPr>
        <p:spPr>
          <a:xfrm>
            <a:off x="5410200" y="4343400"/>
            <a:ext cx="609600" cy="457200"/>
          </a:xfrm>
          <a:prstGeom prst="straightConnector1">
            <a:avLst/>
          </a:prstGeom>
          <a:noFill/>
          <a:ln cap="flat" cmpd="sng" w="9525">
            <a:solidFill>
              <a:schemeClr val="dk1"/>
            </a:solidFill>
            <a:prstDash val="solid"/>
            <a:miter lim="800000"/>
            <a:headEnd len="sm" w="sm" type="none"/>
            <a:tailEnd len="sm" w="sm" type="none"/>
          </a:ln>
        </p:spPr>
      </p:cxnSp>
      <p:sp>
        <p:nvSpPr>
          <p:cNvPr id="665" name="Google Shape;665;p35"/>
          <p:cNvSpPr txBox="1"/>
          <p:nvPr/>
        </p:nvSpPr>
        <p:spPr>
          <a:xfrm>
            <a:off x="6248400" y="4876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[450]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type="title"/>
          </p:nvPr>
        </p:nvSpPr>
        <p:spPr>
          <a:xfrm>
            <a:off x="533400" y="228600"/>
            <a:ext cx="8382000" cy="533400"/>
          </a:xfrm>
          <a:prstGeom prst="rect">
            <a:avLst/>
          </a:prstGeom>
          <a:noFill/>
          <a:ln cap="flat" cmpd="sng" w="9525">
            <a:solidFill>
              <a:schemeClr val="dk1"/>
            </a:solidFill>
            <a:prstDash val="solid"/>
            <a:miter lim="524288"/>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00"/>
              </a:buClr>
              <a:buSzPts val="2800"/>
              <a:buFont typeface="Arial"/>
              <a:buNone/>
            </a:pPr>
            <a:r>
              <a:rPr b="1" i="0" lang="en-US" sz="2800" u="none">
                <a:solidFill>
                  <a:srgbClr val="C00000"/>
                </a:solidFill>
                <a:latin typeface="Arial"/>
                <a:ea typeface="Arial"/>
                <a:cs typeface="Arial"/>
                <a:sym typeface="Arial"/>
              </a:rPr>
              <a:t>Informed Search </a:t>
            </a:r>
            <a:endParaRPr/>
          </a:p>
        </p:txBody>
      </p:sp>
      <p:sp>
        <p:nvSpPr>
          <p:cNvPr id="144" name="Google Shape;144;p18"/>
          <p:cNvSpPr txBox="1"/>
          <p:nvPr/>
        </p:nvSpPr>
        <p:spPr>
          <a:xfrm>
            <a:off x="381000" y="1066800"/>
            <a:ext cx="8458200" cy="4062412"/>
          </a:xfrm>
          <a:prstGeom prst="rect">
            <a:avLst/>
          </a:prstGeom>
          <a:noFill/>
          <a:ln>
            <a:noFill/>
          </a:ln>
        </p:spPr>
        <p:txBody>
          <a:bodyPr anchorCtr="0" anchor="t" bIns="0" lIns="0" spcFirstLastPara="1" rIns="0" wrap="square" tIns="0">
            <a:spAutoFit/>
          </a:bodyPr>
          <a:lstStyle/>
          <a:p>
            <a:pPr indent="-225422" lvl="0" marL="287337" marR="0" rtl="0" algn="just">
              <a:lnSpc>
                <a:spcPct val="100000"/>
              </a:lnSpc>
              <a:spcBef>
                <a:spcPts val="0"/>
              </a:spcBef>
              <a:spcAft>
                <a:spcPts val="0"/>
              </a:spcAft>
              <a:buClr>
                <a:srgbClr val="C00000"/>
              </a:buClr>
              <a:buSzPts val="2400"/>
              <a:buFont typeface="Noto Sans Symbols"/>
              <a:buChar char="❑"/>
            </a:pPr>
            <a:r>
              <a:rPr b="0" i="0" lang="en-US" sz="2400" u="none" cap="none" strike="noStrike">
                <a:solidFill>
                  <a:schemeClr val="dk1"/>
                </a:solidFill>
                <a:latin typeface="Arial"/>
                <a:ea typeface="Arial"/>
                <a:cs typeface="Arial"/>
                <a:sym typeface="Arial"/>
              </a:rPr>
              <a:t>A search strategy which searches the most </a:t>
            </a:r>
            <a:r>
              <a:rPr b="0" i="0" lang="en-US" sz="2400" u="none" cap="none" strike="noStrike">
                <a:solidFill>
                  <a:srgbClr val="0000CC"/>
                </a:solidFill>
                <a:latin typeface="Arial"/>
                <a:ea typeface="Arial"/>
                <a:cs typeface="Arial"/>
                <a:sym typeface="Arial"/>
              </a:rPr>
              <a:t>promising</a:t>
            </a:r>
            <a:br>
              <a:rPr b="0" i="0" lang="en-US" sz="2400" u="none" cap="none" strike="noStrike">
                <a:solidFill>
                  <a:srgbClr val="0000CC"/>
                </a:solidFill>
                <a:latin typeface="Arial"/>
                <a:ea typeface="Arial"/>
                <a:cs typeface="Arial"/>
                <a:sym typeface="Arial"/>
              </a:rPr>
            </a:br>
            <a:r>
              <a:rPr b="0" i="0" lang="en-US" sz="2400" u="none" cap="none" strike="noStrike">
                <a:solidFill>
                  <a:srgbClr val="0000CC"/>
                </a:solidFill>
                <a:latin typeface="Arial"/>
                <a:ea typeface="Arial"/>
                <a:cs typeface="Arial"/>
                <a:sym typeface="Arial"/>
              </a:rPr>
              <a:t>branches</a:t>
            </a:r>
            <a:r>
              <a:rPr b="0" i="0" lang="en-US" sz="2400" u="none" cap="none" strike="noStrike">
                <a:solidFill>
                  <a:schemeClr val="dk1"/>
                </a:solidFill>
                <a:latin typeface="Arial"/>
                <a:ea typeface="Arial"/>
                <a:cs typeface="Arial"/>
                <a:sym typeface="Arial"/>
              </a:rPr>
              <a:t> of the state-space first can:</a:t>
            </a:r>
            <a:endParaRPr b="0" i="0" sz="2400" u="none" cap="none" strike="noStrike">
              <a:solidFill>
                <a:schemeClr val="dk1"/>
              </a:solidFill>
              <a:latin typeface="Arial"/>
              <a:ea typeface="Arial"/>
              <a:cs typeface="Arial"/>
              <a:sym typeface="Arial"/>
            </a:endParaRPr>
          </a:p>
          <a:p>
            <a:pPr indent="-225422" lvl="0" marL="287337" marR="0" rtl="0" algn="just">
              <a:lnSpc>
                <a:spcPct val="100000"/>
              </a:lnSpc>
              <a:spcBef>
                <a:spcPts val="0"/>
              </a:spcBef>
              <a:spcAft>
                <a:spcPts val="0"/>
              </a:spcAft>
              <a:buClr>
                <a:srgbClr val="C00000"/>
              </a:buClr>
              <a:buSzPts val="2400"/>
              <a:buFont typeface="Noto Sans Symbols"/>
              <a:buChar char="⮚"/>
            </a:pPr>
            <a:r>
              <a:rPr b="0" i="0" lang="en-US" sz="2400" u="none" cap="none" strike="noStrike">
                <a:solidFill>
                  <a:srgbClr val="C00000"/>
                </a:solidFill>
                <a:latin typeface="Arial"/>
                <a:ea typeface="Arial"/>
                <a:cs typeface="Arial"/>
                <a:sym typeface="Arial"/>
              </a:rPr>
              <a:t>Find a solution </a:t>
            </a:r>
            <a:r>
              <a:rPr b="0" i="0" lang="en-US" sz="2400" u="none" cap="none" strike="noStrike">
                <a:solidFill>
                  <a:schemeClr val="dk1"/>
                </a:solidFill>
                <a:latin typeface="Arial"/>
                <a:ea typeface="Arial"/>
                <a:cs typeface="Arial"/>
                <a:sym typeface="Arial"/>
              </a:rPr>
              <a:t>more </a:t>
            </a:r>
            <a:r>
              <a:rPr b="0" i="0" lang="en-US" sz="2400" u="none" cap="none" strike="noStrike">
                <a:solidFill>
                  <a:srgbClr val="0000CC"/>
                </a:solidFill>
                <a:latin typeface="Arial"/>
                <a:ea typeface="Arial"/>
                <a:cs typeface="Arial"/>
                <a:sym typeface="Arial"/>
              </a:rPr>
              <a:t>quickly</a:t>
            </a:r>
            <a:r>
              <a:rPr b="0" i="0" lang="en-US" sz="2400" u="none" cap="none" strike="noStrike">
                <a:solidFill>
                  <a:schemeClr val="dk1"/>
                </a:solidFill>
                <a:latin typeface="Arial"/>
                <a:ea typeface="Arial"/>
                <a:cs typeface="Arial"/>
                <a:sym typeface="Arial"/>
              </a:rPr>
              <a:t>,</a:t>
            </a:r>
            <a:endParaRPr b="0" i="0" sz="2400" u="none" cap="none" strike="noStrike">
              <a:solidFill>
                <a:schemeClr val="dk1"/>
              </a:solidFill>
              <a:latin typeface="Arial"/>
              <a:ea typeface="Arial"/>
              <a:cs typeface="Arial"/>
              <a:sym typeface="Arial"/>
            </a:endParaRPr>
          </a:p>
          <a:p>
            <a:pPr indent="-225422" lvl="0" marL="287337" marR="0" rtl="0" algn="just">
              <a:lnSpc>
                <a:spcPct val="100000"/>
              </a:lnSpc>
              <a:spcBef>
                <a:spcPts val="0"/>
              </a:spcBef>
              <a:spcAft>
                <a:spcPts val="0"/>
              </a:spcAft>
              <a:buClr>
                <a:srgbClr val="C00000"/>
              </a:buClr>
              <a:buSzPts val="2400"/>
              <a:buFont typeface="Noto Sans Symbols"/>
              <a:buChar char="⮚"/>
            </a:pPr>
            <a:r>
              <a:rPr b="0" i="0" lang="en-US" sz="2400" u="none" cap="none" strike="noStrike">
                <a:solidFill>
                  <a:schemeClr val="dk1"/>
                </a:solidFill>
                <a:latin typeface="Arial"/>
                <a:ea typeface="Arial"/>
                <a:cs typeface="Arial"/>
                <a:sym typeface="Arial"/>
              </a:rPr>
              <a:t>Find solutions even when there is </a:t>
            </a:r>
            <a:r>
              <a:rPr b="0" i="0" lang="en-US" sz="2400" u="none" cap="none" strike="noStrike">
                <a:solidFill>
                  <a:srgbClr val="0000CC"/>
                </a:solidFill>
                <a:latin typeface="Arial"/>
                <a:ea typeface="Arial"/>
                <a:cs typeface="Arial"/>
                <a:sym typeface="Arial"/>
              </a:rPr>
              <a:t>limited time available</a:t>
            </a:r>
            <a:r>
              <a:rPr b="0" i="0" lang="en-US" sz="2400" u="none" cap="none" strike="noStrike">
                <a:solidFill>
                  <a:schemeClr val="dk1"/>
                </a:solidFill>
                <a:latin typeface="Arial"/>
                <a:ea typeface="Arial"/>
                <a:cs typeface="Arial"/>
                <a:sym typeface="Arial"/>
              </a:rPr>
              <a:t>,</a:t>
            </a:r>
            <a:endParaRPr b="0" i="0" sz="2400" u="none" cap="none" strike="noStrike">
              <a:solidFill>
                <a:schemeClr val="dk1"/>
              </a:solidFill>
              <a:latin typeface="Arial"/>
              <a:ea typeface="Arial"/>
              <a:cs typeface="Arial"/>
              <a:sym typeface="Arial"/>
            </a:endParaRPr>
          </a:p>
          <a:p>
            <a:pPr indent="-225422" lvl="0" marL="287337" marR="0" rtl="0" algn="just">
              <a:lnSpc>
                <a:spcPct val="100000"/>
              </a:lnSpc>
              <a:spcBef>
                <a:spcPts val="0"/>
              </a:spcBef>
              <a:spcAft>
                <a:spcPts val="0"/>
              </a:spcAft>
              <a:buClr>
                <a:srgbClr val="C00000"/>
              </a:buClr>
              <a:buSzPts val="2400"/>
              <a:buFont typeface="Noto Sans Symbols"/>
              <a:buChar char="⮚"/>
            </a:pPr>
            <a:r>
              <a:rPr b="0" i="0" lang="en-US" sz="2400" u="none" cap="none" strike="noStrike">
                <a:solidFill>
                  <a:schemeClr val="dk1"/>
                </a:solidFill>
                <a:latin typeface="Arial"/>
                <a:ea typeface="Arial"/>
                <a:cs typeface="Arial"/>
                <a:sym typeface="Arial"/>
              </a:rPr>
              <a:t>Often find a </a:t>
            </a:r>
            <a:r>
              <a:rPr b="0" i="0" lang="en-US" sz="2400" u="none" cap="none" strike="noStrike">
                <a:solidFill>
                  <a:srgbClr val="0000CC"/>
                </a:solidFill>
                <a:latin typeface="Arial"/>
                <a:ea typeface="Arial"/>
                <a:cs typeface="Arial"/>
                <a:sym typeface="Arial"/>
              </a:rPr>
              <a:t>better</a:t>
            </a:r>
            <a:r>
              <a:rPr b="0" i="0" lang="en-US" sz="2400" u="none" cap="none" strike="noStrike">
                <a:solidFill>
                  <a:schemeClr val="dk1"/>
                </a:solidFill>
                <a:latin typeface="Arial"/>
                <a:ea typeface="Arial"/>
                <a:cs typeface="Arial"/>
                <a:sym typeface="Arial"/>
              </a:rPr>
              <a:t> solution, since more profitable parts of the state-space can be examined, while ignoring the unprofitable parts.</a:t>
            </a:r>
            <a:endParaRPr b="0" i="0" sz="2400" u="none" cap="none" strike="noStrike">
              <a:solidFill>
                <a:schemeClr val="dk1"/>
              </a:solidFill>
              <a:latin typeface="Arial"/>
              <a:ea typeface="Arial"/>
              <a:cs typeface="Arial"/>
              <a:sym typeface="Arial"/>
            </a:endParaRPr>
          </a:p>
          <a:p>
            <a:pPr indent="-225422" lvl="0" marL="287337" marR="0" rtl="0" algn="just">
              <a:lnSpc>
                <a:spcPct val="100000"/>
              </a:lnSpc>
              <a:spcBef>
                <a:spcPts val="0"/>
              </a:spcBef>
              <a:spcAft>
                <a:spcPts val="0"/>
              </a:spcAft>
              <a:buClr>
                <a:srgbClr val="C00000"/>
              </a:buClr>
              <a:buSzPts val="2400"/>
              <a:buFont typeface="Noto Sans Symbols"/>
              <a:buChar char="❑"/>
            </a:pPr>
            <a:r>
              <a:rPr b="0" i="0" lang="en-US" sz="2400" u="none" cap="none" strike="noStrike">
                <a:solidFill>
                  <a:schemeClr val="dk1"/>
                </a:solidFill>
                <a:latin typeface="Arial"/>
                <a:ea typeface="Arial"/>
                <a:cs typeface="Arial"/>
                <a:sym typeface="Arial"/>
              </a:rPr>
              <a:t> A search strategy which is </a:t>
            </a:r>
            <a:r>
              <a:rPr b="0" i="0" lang="en-US" sz="2400" u="none" cap="none" strike="noStrike">
                <a:solidFill>
                  <a:srgbClr val="0000CC"/>
                </a:solidFill>
                <a:latin typeface="Arial"/>
                <a:ea typeface="Arial"/>
                <a:cs typeface="Arial"/>
                <a:sym typeface="Arial"/>
              </a:rPr>
              <a:t>better</a:t>
            </a:r>
            <a:r>
              <a:rPr b="0" i="0" lang="en-US" sz="2400" u="none" cap="none" strike="noStrike">
                <a:solidFill>
                  <a:schemeClr val="dk1"/>
                </a:solidFill>
                <a:latin typeface="Arial"/>
                <a:ea typeface="Arial"/>
                <a:cs typeface="Arial"/>
                <a:sym typeface="Arial"/>
              </a:rPr>
              <a:t> than another at identifying the most promising branches of a search-space is said to be more </a:t>
            </a:r>
            <a:r>
              <a:rPr b="0" i="0" lang="en-US" sz="2400" u="none" cap="none" strike="noStrike">
                <a:solidFill>
                  <a:srgbClr val="0000CC"/>
                </a:solidFill>
                <a:latin typeface="Arial"/>
                <a:ea typeface="Arial"/>
                <a:cs typeface="Arial"/>
                <a:sym typeface="Arial"/>
              </a:rPr>
              <a:t>informed</a:t>
            </a:r>
            <a:r>
              <a:rPr b="0" i="0" lang="en-US" sz="2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5" name="Google Shape;145;p18"/>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000000"/>
              </a:solidFill>
              <a:latin typeface="Arial"/>
              <a:ea typeface="Arial"/>
              <a:cs typeface="Arial"/>
              <a:sym typeface="Arial"/>
            </a:endParaRPr>
          </a:p>
        </p:txBody>
      </p:sp>
      <p:pic>
        <p:nvPicPr>
          <p:cNvPr id="146" name="Google Shape;146;p18"/>
          <p:cNvPicPr preferRelativeResize="0"/>
          <p:nvPr/>
        </p:nvPicPr>
        <p:blipFill rotWithShape="1">
          <a:blip r:embed="rId3">
            <a:alphaModFix/>
          </a:blip>
          <a:srcRect b="0" l="0" r="0" t="0"/>
          <a:stretch/>
        </p:blipFill>
        <p:spPr>
          <a:xfrm>
            <a:off x="2895600" y="4419600"/>
            <a:ext cx="4021137" cy="2438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36"/>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671" name="Google Shape;671;p3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A* Algorithm</a:t>
            </a:r>
            <a:endParaRPr/>
          </a:p>
        </p:txBody>
      </p:sp>
      <p:sp>
        <p:nvSpPr>
          <p:cNvPr id="672" name="Google Shape;672;p36"/>
          <p:cNvSpPr txBox="1"/>
          <p:nvPr>
            <p:ph idx="1" type="body"/>
          </p:nvPr>
        </p:nvSpPr>
        <p:spPr>
          <a:xfrm>
            <a:off x="1219200" y="1828800"/>
            <a:ext cx="7772400" cy="4800600"/>
          </a:xfrm>
          <a:prstGeom prst="rect">
            <a:avLst/>
          </a:prstGeom>
          <a:no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SzPts val="1500"/>
              <a:buNone/>
            </a:pPr>
            <a:r>
              <a:rPr b="0" i="0" lang="en-US" sz="2000" u="none">
                <a:solidFill>
                  <a:schemeClr val="dk1"/>
                </a:solidFill>
                <a:latin typeface="Arial"/>
                <a:ea typeface="Arial"/>
                <a:cs typeface="Arial"/>
                <a:sym typeface="Arial"/>
              </a:rPr>
              <a:t>1.   Search queue Q is empty.</a:t>
            </a:r>
            <a:endParaRPr/>
          </a:p>
          <a:p>
            <a:pPr indent="-609600" lvl="0" marL="609600" rtl="0" algn="l">
              <a:lnSpc>
                <a:spcPct val="90000"/>
              </a:lnSpc>
              <a:spcBef>
                <a:spcPts val="400"/>
              </a:spcBef>
              <a:spcAft>
                <a:spcPts val="0"/>
              </a:spcAft>
              <a:buSzPts val="1500"/>
              <a:buNone/>
            </a:pPr>
            <a:r>
              <a:rPr b="0" i="0" lang="en-US" sz="2000" u="none">
                <a:solidFill>
                  <a:schemeClr val="dk1"/>
                </a:solidFill>
                <a:latin typeface="Arial"/>
                <a:ea typeface="Arial"/>
                <a:cs typeface="Arial"/>
                <a:sym typeface="Arial"/>
              </a:rPr>
              <a:t>2.   Place the start state s in Q with f  value h(s).</a:t>
            </a:r>
            <a:endParaRPr/>
          </a:p>
          <a:p>
            <a:pPr indent="-609600" lvl="0" marL="609600" rtl="0" algn="l">
              <a:lnSpc>
                <a:spcPct val="90000"/>
              </a:lnSpc>
              <a:spcBef>
                <a:spcPts val="400"/>
              </a:spcBef>
              <a:spcAft>
                <a:spcPts val="0"/>
              </a:spcAft>
              <a:buSzPts val="1500"/>
              <a:buNone/>
            </a:pPr>
            <a:r>
              <a:rPr b="0" i="0" lang="en-US" sz="2000" u="none">
                <a:solidFill>
                  <a:schemeClr val="dk1"/>
                </a:solidFill>
                <a:latin typeface="Arial"/>
                <a:ea typeface="Arial"/>
                <a:cs typeface="Arial"/>
                <a:sym typeface="Arial"/>
              </a:rPr>
              <a:t>3.   If Q is empty, return failure.</a:t>
            </a:r>
            <a:endParaRPr/>
          </a:p>
          <a:p>
            <a:pPr indent="-609600" lvl="0" marL="609600" rtl="0" algn="l">
              <a:lnSpc>
                <a:spcPct val="90000"/>
              </a:lnSpc>
              <a:spcBef>
                <a:spcPts val="400"/>
              </a:spcBef>
              <a:spcAft>
                <a:spcPts val="0"/>
              </a:spcAft>
              <a:buSzPts val="1500"/>
              <a:buNone/>
            </a:pPr>
            <a:r>
              <a:rPr b="0" i="0" lang="en-US" sz="2000" u="none">
                <a:solidFill>
                  <a:schemeClr val="dk1"/>
                </a:solidFill>
                <a:latin typeface="Arial"/>
                <a:ea typeface="Arial"/>
                <a:cs typeface="Arial"/>
                <a:sym typeface="Arial"/>
              </a:rPr>
              <a:t>4.   Take node n from Q with lowest f value.</a:t>
            </a:r>
            <a:endParaRPr/>
          </a:p>
          <a:p>
            <a:pPr indent="-609600" lvl="0" marL="609600" rtl="0" algn="l">
              <a:lnSpc>
                <a:spcPct val="90000"/>
              </a:lnSpc>
              <a:spcBef>
                <a:spcPts val="400"/>
              </a:spcBef>
              <a:spcAft>
                <a:spcPts val="0"/>
              </a:spcAft>
              <a:buSzPts val="1500"/>
              <a:buNone/>
            </a:pPr>
            <a:r>
              <a:rPr b="0" i="0" lang="en-US" sz="2000" u="none">
                <a:solidFill>
                  <a:schemeClr val="dk1"/>
                </a:solidFill>
                <a:latin typeface="Arial"/>
                <a:ea typeface="Arial"/>
                <a:cs typeface="Arial"/>
                <a:sym typeface="Arial"/>
              </a:rPr>
              <a:t>      (Keep Q sorted by f  values and pick the first element).</a:t>
            </a:r>
            <a:endParaRPr/>
          </a:p>
          <a:p>
            <a:pPr indent="-609600" lvl="0" marL="609600" rtl="0" algn="l">
              <a:lnSpc>
                <a:spcPct val="90000"/>
              </a:lnSpc>
              <a:spcBef>
                <a:spcPts val="400"/>
              </a:spcBef>
              <a:spcAft>
                <a:spcPts val="0"/>
              </a:spcAft>
              <a:buSzPts val="1500"/>
              <a:buNone/>
            </a:pPr>
            <a:r>
              <a:rPr b="0" i="0" lang="en-US" sz="2000" u="none">
                <a:solidFill>
                  <a:schemeClr val="dk1"/>
                </a:solidFill>
                <a:latin typeface="Arial"/>
                <a:ea typeface="Arial"/>
                <a:cs typeface="Arial"/>
                <a:sym typeface="Arial"/>
              </a:rPr>
              <a:t>5.   If n is a goal node, stop and return solution.</a:t>
            </a:r>
            <a:endParaRPr/>
          </a:p>
          <a:p>
            <a:pPr indent="-609600" lvl="0" marL="609600" rtl="0" algn="l">
              <a:lnSpc>
                <a:spcPct val="90000"/>
              </a:lnSpc>
              <a:spcBef>
                <a:spcPts val="400"/>
              </a:spcBef>
              <a:spcAft>
                <a:spcPts val="0"/>
              </a:spcAft>
              <a:buSzPts val="1500"/>
              <a:buNone/>
            </a:pPr>
            <a:r>
              <a:rPr b="0" i="0" lang="en-US" sz="2000" u="none">
                <a:solidFill>
                  <a:schemeClr val="dk1"/>
                </a:solidFill>
                <a:latin typeface="Arial"/>
                <a:ea typeface="Arial"/>
                <a:cs typeface="Arial"/>
                <a:sym typeface="Arial"/>
              </a:rPr>
              <a:t>6.   Generate successors of node n.</a:t>
            </a:r>
            <a:endParaRPr/>
          </a:p>
          <a:p>
            <a:pPr indent="-609600" lvl="0" marL="609600" rtl="0" algn="l">
              <a:lnSpc>
                <a:spcPct val="90000"/>
              </a:lnSpc>
              <a:spcBef>
                <a:spcPts val="400"/>
              </a:spcBef>
              <a:spcAft>
                <a:spcPts val="0"/>
              </a:spcAft>
              <a:buSzPts val="1500"/>
              <a:buNone/>
            </a:pPr>
            <a:r>
              <a:rPr b="0" i="0" lang="en-US" sz="2000" u="none">
                <a:solidFill>
                  <a:schemeClr val="dk1"/>
                </a:solidFill>
                <a:latin typeface="Arial"/>
                <a:ea typeface="Arial"/>
                <a:cs typeface="Arial"/>
                <a:sym typeface="Arial"/>
              </a:rPr>
              <a:t>7.   For each successor n’ of n do:</a:t>
            </a:r>
            <a:endParaRPr/>
          </a:p>
          <a:p>
            <a:pPr indent="-457200" lvl="2" marL="1371600" rtl="0" algn="l">
              <a:lnSpc>
                <a:spcPct val="90000"/>
              </a:lnSpc>
              <a:spcBef>
                <a:spcPts val="400"/>
              </a:spcBef>
              <a:spcAft>
                <a:spcPts val="0"/>
              </a:spcAft>
              <a:buSzPts val="1300"/>
              <a:buNone/>
            </a:pPr>
            <a:r>
              <a:rPr b="0" i="0" lang="en-US" sz="2000" u="none">
                <a:solidFill>
                  <a:schemeClr val="dk1"/>
                </a:solidFill>
                <a:latin typeface="Arial"/>
                <a:ea typeface="Arial"/>
                <a:cs typeface="Arial"/>
                <a:sym typeface="Arial"/>
              </a:rPr>
              <a:t>a) Compute f(n’) = g(n) + cost(n,n’) + h(n’).</a:t>
            </a:r>
            <a:endParaRPr/>
          </a:p>
          <a:p>
            <a:pPr indent="-457200" lvl="2" marL="1371600" rtl="0" algn="l">
              <a:lnSpc>
                <a:spcPct val="90000"/>
              </a:lnSpc>
              <a:spcBef>
                <a:spcPts val="400"/>
              </a:spcBef>
              <a:spcAft>
                <a:spcPts val="0"/>
              </a:spcAft>
              <a:buSzPts val="1300"/>
              <a:buNone/>
            </a:pPr>
            <a:r>
              <a:rPr b="0" i="0" lang="en-US" sz="2000" u="none">
                <a:solidFill>
                  <a:schemeClr val="dk1"/>
                </a:solidFill>
                <a:latin typeface="Arial"/>
                <a:ea typeface="Arial"/>
                <a:cs typeface="Arial"/>
                <a:sym typeface="Arial"/>
              </a:rPr>
              <a:t>b) If n’ is new (never generated before), add n’ to Q. </a:t>
            </a:r>
            <a:endParaRPr/>
          </a:p>
          <a:p>
            <a:pPr indent="-457200" lvl="2" marL="1371600" rtl="0" algn="l">
              <a:lnSpc>
                <a:spcPct val="90000"/>
              </a:lnSpc>
              <a:spcBef>
                <a:spcPts val="400"/>
              </a:spcBef>
              <a:spcAft>
                <a:spcPts val="0"/>
              </a:spcAft>
              <a:buSzPts val="1300"/>
              <a:buNone/>
            </a:pPr>
            <a:r>
              <a:rPr b="0" i="0" lang="en-US" sz="2000" u="none">
                <a:solidFill>
                  <a:schemeClr val="dk1"/>
                </a:solidFill>
                <a:latin typeface="Arial"/>
                <a:ea typeface="Arial"/>
                <a:cs typeface="Arial"/>
                <a:sym typeface="Arial"/>
              </a:rPr>
              <a:t>c) If node n’ is already in Q with a higher f value, replace it with current f(n’) and place it in sorted order in Q. </a:t>
            </a:r>
            <a:endParaRPr/>
          </a:p>
          <a:p>
            <a:pPr indent="-457200" lvl="2" marL="1371600" rtl="0" algn="l">
              <a:lnSpc>
                <a:spcPct val="90000"/>
              </a:lnSpc>
              <a:spcBef>
                <a:spcPts val="400"/>
              </a:spcBef>
              <a:spcAft>
                <a:spcPts val="0"/>
              </a:spcAft>
              <a:buSzPts val="1300"/>
              <a:buNone/>
            </a:pPr>
            <a:r>
              <a:rPr b="0" i="0" lang="en-US" sz="2000" u="none">
                <a:solidFill>
                  <a:schemeClr val="dk1"/>
                </a:solidFill>
                <a:latin typeface="Arial"/>
                <a:ea typeface="Arial"/>
                <a:cs typeface="Arial"/>
                <a:sym typeface="Arial"/>
              </a:rPr>
              <a:t>End for</a:t>
            </a:r>
            <a:endParaRPr/>
          </a:p>
          <a:p>
            <a:pPr indent="-609600" lvl="0" marL="609600" rtl="0" algn="l">
              <a:lnSpc>
                <a:spcPct val="90000"/>
              </a:lnSpc>
              <a:spcBef>
                <a:spcPts val="400"/>
              </a:spcBef>
              <a:spcAft>
                <a:spcPts val="0"/>
              </a:spcAft>
              <a:buSzPts val="1500"/>
              <a:buNone/>
            </a:pPr>
            <a:r>
              <a:rPr b="0" i="0" lang="en-US" sz="2000" u="none">
                <a:solidFill>
                  <a:schemeClr val="dk1"/>
                </a:solidFill>
                <a:latin typeface="Arial"/>
                <a:ea typeface="Arial"/>
                <a:cs typeface="Arial"/>
                <a:sym typeface="Arial"/>
              </a:rPr>
              <a:t>8.   Go back to step 3.</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37"/>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678" name="Google Shape;678;p3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A* Search: Analysis</a:t>
            </a:r>
            <a:endParaRPr/>
          </a:p>
        </p:txBody>
      </p:sp>
      <p:grpSp>
        <p:nvGrpSpPr>
          <p:cNvPr id="679" name="Google Shape;679;p37"/>
          <p:cNvGrpSpPr/>
          <p:nvPr/>
        </p:nvGrpSpPr>
        <p:grpSpPr>
          <a:xfrm>
            <a:off x="2133600" y="1981200"/>
            <a:ext cx="457200" cy="457200"/>
            <a:chOff x="1344" y="1248"/>
            <a:chExt cx="288" cy="288"/>
          </a:xfrm>
        </p:grpSpPr>
        <p:sp>
          <p:nvSpPr>
            <p:cNvPr id="680" name="Google Shape;680;p37"/>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1" name="Google Shape;681;p37"/>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b="0" i="0" sz="1400" u="none" cap="none" strike="noStrike">
                <a:solidFill>
                  <a:srgbClr val="000000"/>
                </a:solidFill>
                <a:latin typeface="Arial"/>
                <a:ea typeface="Arial"/>
                <a:cs typeface="Arial"/>
                <a:sym typeface="Arial"/>
              </a:endParaRPr>
            </a:p>
          </p:txBody>
        </p:sp>
      </p:grpSp>
      <p:grpSp>
        <p:nvGrpSpPr>
          <p:cNvPr id="682" name="Google Shape;682;p37"/>
          <p:cNvGrpSpPr/>
          <p:nvPr/>
        </p:nvGrpSpPr>
        <p:grpSpPr>
          <a:xfrm>
            <a:off x="3200400" y="2514600"/>
            <a:ext cx="457200" cy="457200"/>
            <a:chOff x="1344" y="1248"/>
            <a:chExt cx="288" cy="288"/>
          </a:xfrm>
        </p:grpSpPr>
        <p:sp>
          <p:nvSpPr>
            <p:cNvPr id="683" name="Google Shape;683;p3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4" name="Google Shape;684;p37"/>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b="0" i="0" sz="1400" u="none" cap="none" strike="noStrike">
                <a:solidFill>
                  <a:srgbClr val="000000"/>
                </a:solidFill>
                <a:latin typeface="Arial"/>
                <a:ea typeface="Arial"/>
                <a:cs typeface="Arial"/>
                <a:sym typeface="Arial"/>
              </a:endParaRPr>
            </a:p>
          </p:txBody>
        </p:sp>
      </p:grpSp>
      <p:grpSp>
        <p:nvGrpSpPr>
          <p:cNvPr id="685" name="Google Shape;685;p37"/>
          <p:cNvGrpSpPr/>
          <p:nvPr/>
        </p:nvGrpSpPr>
        <p:grpSpPr>
          <a:xfrm>
            <a:off x="533400" y="3429000"/>
            <a:ext cx="457200" cy="457200"/>
            <a:chOff x="1344" y="1248"/>
            <a:chExt cx="288" cy="288"/>
          </a:xfrm>
        </p:grpSpPr>
        <p:sp>
          <p:nvSpPr>
            <p:cNvPr id="686" name="Google Shape;686;p3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7" name="Google Shape;687;p37"/>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b="0" i="0" sz="1400" u="none" cap="none" strike="noStrike">
                <a:solidFill>
                  <a:srgbClr val="000000"/>
                </a:solidFill>
                <a:latin typeface="Arial"/>
                <a:ea typeface="Arial"/>
                <a:cs typeface="Arial"/>
                <a:sym typeface="Arial"/>
              </a:endParaRPr>
            </a:p>
          </p:txBody>
        </p:sp>
      </p:grpSp>
      <p:grpSp>
        <p:nvGrpSpPr>
          <p:cNvPr id="688" name="Google Shape;688;p37"/>
          <p:cNvGrpSpPr/>
          <p:nvPr/>
        </p:nvGrpSpPr>
        <p:grpSpPr>
          <a:xfrm>
            <a:off x="1066800" y="2667000"/>
            <a:ext cx="457200" cy="457200"/>
            <a:chOff x="1344" y="1248"/>
            <a:chExt cx="288" cy="288"/>
          </a:xfrm>
        </p:grpSpPr>
        <p:sp>
          <p:nvSpPr>
            <p:cNvPr id="689" name="Google Shape;689;p3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0" name="Google Shape;690;p37"/>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b="0" i="0" sz="1400" u="none" cap="none" strike="noStrike">
                <a:solidFill>
                  <a:srgbClr val="000000"/>
                </a:solidFill>
                <a:latin typeface="Arial"/>
                <a:ea typeface="Arial"/>
                <a:cs typeface="Arial"/>
                <a:sym typeface="Arial"/>
              </a:endParaRPr>
            </a:p>
          </p:txBody>
        </p:sp>
      </p:grpSp>
      <p:grpSp>
        <p:nvGrpSpPr>
          <p:cNvPr id="691" name="Google Shape;691;p37"/>
          <p:cNvGrpSpPr/>
          <p:nvPr/>
        </p:nvGrpSpPr>
        <p:grpSpPr>
          <a:xfrm>
            <a:off x="2209800" y="3124200"/>
            <a:ext cx="457200" cy="457200"/>
            <a:chOff x="1344" y="1248"/>
            <a:chExt cx="288" cy="288"/>
          </a:xfrm>
        </p:grpSpPr>
        <p:sp>
          <p:nvSpPr>
            <p:cNvPr id="692" name="Google Shape;692;p3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3" name="Google Shape;693;p37"/>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b="0" i="0" sz="1400" u="none" cap="none" strike="noStrike">
                <a:solidFill>
                  <a:srgbClr val="000000"/>
                </a:solidFill>
                <a:latin typeface="Arial"/>
                <a:ea typeface="Arial"/>
                <a:cs typeface="Arial"/>
                <a:sym typeface="Arial"/>
              </a:endParaRPr>
            </a:p>
          </p:txBody>
        </p:sp>
      </p:grpSp>
      <p:grpSp>
        <p:nvGrpSpPr>
          <p:cNvPr id="694" name="Google Shape;694;p37"/>
          <p:cNvGrpSpPr/>
          <p:nvPr/>
        </p:nvGrpSpPr>
        <p:grpSpPr>
          <a:xfrm>
            <a:off x="2895600" y="4038600"/>
            <a:ext cx="457200" cy="457200"/>
            <a:chOff x="1344" y="1248"/>
            <a:chExt cx="288" cy="288"/>
          </a:xfrm>
        </p:grpSpPr>
        <p:sp>
          <p:nvSpPr>
            <p:cNvPr id="695" name="Google Shape;695;p3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6" name="Google Shape;696;p37"/>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b="0" i="0" sz="1400" u="none" cap="none" strike="noStrike">
                <a:solidFill>
                  <a:srgbClr val="000000"/>
                </a:solidFill>
                <a:latin typeface="Arial"/>
                <a:ea typeface="Arial"/>
                <a:cs typeface="Arial"/>
                <a:sym typeface="Arial"/>
              </a:endParaRPr>
            </a:p>
          </p:txBody>
        </p:sp>
      </p:grpSp>
      <p:grpSp>
        <p:nvGrpSpPr>
          <p:cNvPr id="697" name="Google Shape;697;p37"/>
          <p:cNvGrpSpPr/>
          <p:nvPr/>
        </p:nvGrpSpPr>
        <p:grpSpPr>
          <a:xfrm>
            <a:off x="1905000" y="5715000"/>
            <a:ext cx="457200" cy="457200"/>
            <a:chOff x="1344" y="1248"/>
            <a:chExt cx="288" cy="288"/>
          </a:xfrm>
        </p:grpSpPr>
        <p:sp>
          <p:nvSpPr>
            <p:cNvPr id="698" name="Google Shape;698;p37"/>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9" name="Google Shape;699;p37"/>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b="0" i="0" sz="1400" u="none" cap="none" strike="noStrike">
                <a:solidFill>
                  <a:srgbClr val="000000"/>
                </a:solidFill>
                <a:latin typeface="Arial"/>
                <a:ea typeface="Arial"/>
                <a:cs typeface="Arial"/>
                <a:sym typeface="Arial"/>
              </a:endParaRPr>
            </a:p>
          </p:txBody>
        </p:sp>
      </p:grpSp>
      <p:cxnSp>
        <p:nvCxnSpPr>
          <p:cNvPr id="700" name="Google Shape;700;p37"/>
          <p:cNvCxnSpPr/>
          <p:nvPr/>
        </p:nvCxnSpPr>
        <p:spPr>
          <a:xfrm>
            <a:off x="2438400" y="3581400"/>
            <a:ext cx="609600" cy="457200"/>
          </a:xfrm>
          <a:prstGeom prst="straightConnector1">
            <a:avLst/>
          </a:prstGeom>
          <a:noFill/>
          <a:ln cap="flat" cmpd="sng" w="9525">
            <a:solidFill>
              <a:schemeClr val="dk1"/>
            </a:solidFill>
            <a:prstDash val="solid"/>
            <a:miter lim="800000"/>
            <a:headEnd len="sm" w="sm" type="none"/>
            <a:tailEnd len="sm" w="sm" type="none"/>
          </a:ln>
        </p:spPr>
      </p:cxnSp>
      <p:cxnSp>
        <p:nvCxnSpPr>
          <p:cNvPr id="701" name="Google Shape;701;p37"/>
          <p:cNvCxnSpPr/>
          <p:nvPr/>
        </p:nvCxnSpPr>
        <p:spPr>
          <a:xfrm flipH="1">
            <a:off x="2133600" y="4495800"/>
            <a:ext cx="990600" cy="1219200"/>
          </a:xfrm>
          <a:prstGeom prst="straightConnector1">
            <a:avLst/>
          </a:prstGeom>
          <a:noFill/>
          <a:ln cap="flat" cmpd="sng" w="9525">
            <a:solidFill>
              <a:schemeClr val="dk1"/>
            </a:solidFill>
            <a:prstDash val="solid"/>
            <a:miter lim="800000"/>
            <a:headEnd len="sm" w="sm" type="none"/>
            <a:tailEnd len="sm" w="sm" type="none"/>
          </a:ln>
        </p:spPr>
      </p:cxnSp>
      <p:sp>
        <p:nvSpPr>
          <p:cNvPr id="702" name="Google Shape;702;p37"/>
          <p:cNvSpPr txBox="1"/>
          <p:nvPr/>
        </p:nvSpPr>
        <p:spPr>
          <a:xfrm>
            <a:off x="2667000" y="35052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99</a:t>
            </a:r>
            <a:endParaRPr b="0" i="0" sz="1400" u="none" cap="none" strike="noStrike">
              <a:solidFill>
                <a:srgbClr val="000000"/>
              </a:solidFill>
              <a:latin typeface="Arial"/>
              <a:ea typeface="Arial"/>
              <a:cs typeface="Arial"/>
              <a:sym typeface="Arial"/>
            </a:endParaRPr>
          </a:p>
        </p:txBody>
      </p:sp>
      <p:sp>
        <p:nvSpPr>
          <p:cNvPr id="703" name="Google Shape;703;p37"/>
          <p:cNvSpPr txBox="1"/>
          <p:nvPr/>
        </p:nvSpPr>
        <p:spPr>
          <a:xfrm>
            <a:off x="2667000" y="51054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211</a:t>
            </a:r>
            <a:endParaRPr b="0" i="0" sz="1400" u="none" cap="none" strike="noStrike">
              <a:solidFill>
                <a:srgbClr val="000000"/>
              </a:solidFill>
              <a:latin typeface="Arial"/>
              <a:ea typeface="Arial"/>
              <a:cs typeface="Arial"/>
              <a:sym typeface="Arial"/>
            </a:endParaRPr>
          </a:p>
        </p:txBody>
      </p:sp>
      <p:grpSp>
        <p:nvGrpSpPr>
          <p:cNvPr id="704" name="Google Shape;704;p37"/>
          <p:cNvGrpSpPr/>
          <p:nvPr/>
        </p:nvGrpSpPr>
        <p:grpSpPr>
          <a:xfrm>
            <a:off x="1371600" y="4038600"/>
            <a:ext cx="457200" cy="457200"/>
            <a:chOff x="1344" y="1248"/>
            <a:chExt cx="288" cy="288"/>
          </a:xfrm>
        </p:grpSpPr>
        <p:sp>
          <p:nvSpPr>
            <p:cNvPr id="705" name="Google Shape;705;p3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6" name="Google Shape;706;p37"/>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b="0" i="0" sz="1400" u="none" cap="none" strike="noStrike">
                <a:solidFill>
                  <a:srgbClr val="000000"/>
                </a:solidFill>
                <a:latin typeface="Arial"/>
                <a:ea typeface="Arial"/>
                <a:cs typeface="Arial"/>
                <a:sym typeface="Arial"/>
              </a:endParaRPr>
            </a:p>
          </p:txBody>
        </p:sp>
      </p:grpSp>
      <p:grpSp>
        <p:nvGrpSpPr>
          <p:cNvPr id="707" name="Google Shape;707;p37"/>
          <p:cNvGrpSpPr/>
          <p:nvPr/>
        </p:nvGrpSpPr>
        <p:grpSpPr>
          <a:xfrm>
            <a:off x="1143000" y="4953000"/>
            <a:ext cx="457200" cy="457200"/>
            <a:chOff x="1344" y="1248"/>
            <a:chExt cx="288" cy="288"/>
          </a:xfrm>
        </p:grpSpPr>
        <p:sp>
          <p:nvSpPr>
            <p:cNvPr id="708" name="Google Shape;708;p3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9" name="Google Shape;709;p37"/>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b="0" i="0" sz="1400" u="none" cap="none" strike="noStrike">
                <a:solidFill>
                  <a:srgbClr val="000000"/>
                </a:solidFill>
                <a:latin typeface="Arial"/>
                <a:ea typeface="Arial"/>
                <a:cs typeface="Arial"/>
                <a:sym typeface="Arial"/>
              </a:endParaRPr>
            </a:p>
          </p:txBody>
        </p:sp>
      </p:grpSp>
      <p:cxnSp>
        <p:nvCxnSpPr>
          <p:cNvPr id="710" name="Google Shape;710;p37"/>
          <p:cNvCxnSpPr/>
          <p:nvPr/>
        </p:nvCxnSpPr>
        <p:spPr>
          <a:xfrm flipH="1">
            <a:off x="1524000" y="3581400"/>
            <a:ext cx="914400" cy="457200"/>
          </a:xfrm>
          <a:prstGeom prst="straightConnector1">
            <a:avLst/>
          </a:prstGeom>
          <a:noFill/>
          <a:ln cap="flat" cmpd="sng" w="9525">
            <a:solidFill>
              <a:schemeClr val="dk1"/>
            </a:solidFill>
            <a:prstDash val="solid"/>
            <a:miter lim="800000"/>
            <a:headEnd len="sm" w="sm" type="none"/>
            <a:tailEnd len="sm" w="sm" type="none"/>
          </a:ln>
        </p:spPr>
      </p:cxnSp>
      <p:cxnSp>
        <p:nvCxnSpPr>
          <p:cNvPr id="711" name="Google Shape;711;p37"/>
          <p:cNvCxnSpPr/>
          <p:nvPr/>
        </p:nvCxnSpPr>
        <p:spPr>
          <a:xfrm flipH="1">
            <a:off x="1371600" y="4495800"/>
            <a:ext cx="228600" cy="457200"/>
          </a:xfrm>
          <a:prstGeom prst="straightConnector1">
            <a:avLst/>
          </a:prstGeom>
          <a:noFill/>
          <a:ln cap="flat" cmpd="sng" w="9525">
            <a:solidFill>
              <a:schemeClr val="dk1"/>
            </a:solidFill>
            <a:prstDash val="solid"/>
            <a:miter lim="800000"/>
            <a:headEnd len="sm" w="sm" type="none"/>
            <a:tailEnd len="sm" w="sm" type="none"/>
          </a:ln>
        </p:spPr>
      </p:cxnSp>
      <p:cxnSp>
        <p:nvCxnSpPr>
          <p:cNvPr id="712" name="Google Shape;712;p37"/>
          <p:cNvCxnSpPr/>
          <p:nvPr/>
        </p:nvCxnSpPr>
        <p:spPr>
          <a:xfrm>
            <a:off x="1371600" y="5410200"/>
            <a:ext cx="762000" cy="304800"/>
          </a:xfrm>
          <a:prstGeom prst="straightConnector1">
            <a:avLst/>
          </a:prstGeom>
          <a:noFill/>
          <a:ln cap="flat" cmpd="sng" w="9525">
            <a:solidFill>
              <a:schemeClr val="dk1"/>
            </a:solidFill>
            <a:prstDash val="solid"/>
            <a:miter lim="800000"/>
            <a:headEnd len="sm" w="sm" type="none"/>
            <a:tailEnd len="sm" w="sm" type="none"/>
          </a:ln>
        </p:spPr>
      </p:cxnSp>
      <p:sp>
        <p:nvSpPr>
          <p:cNvPr id="713" name="Google Shape;713;p37"/>
          <p:cNvSpPr txBox="1"/>
          <p:nvPr/>
        </p:nvSpPr>
        <p:spPr>
          <a:xfrm>
            <a:off x="1600200" y="35052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80</a:t>
            </a:r>
            <a:endParaRPr b="0" i="0" sz="1400" u="none" cap="none" strike="noStrike">
              <a:solidFill>
                <a:srgbClr val="000000"/>
              </a:solidFill>
              <a:latin typeface="Arial"/>
              <a:ea typeface="Arial"/>
              <a:cs typeface="Arial"/>
              <a:sym typeface="Arial"/>
            </a:endParaRPr>
          </a:p>
        </p:txBody>
      </p:sp>
      <p:cxnSp>
        <p:nvCxnSpPr>
          <p:cNvPr id="714" name="Google Shape;714;p37"/>
          <p:cNvCxnSpPr/>
          <p:nvPr/>
        </p:nvCxnSpPr>
        <p:spPr>
          <a:xfrm>
            <a:off x="2362200" y="2438400"/>
            <a:ext cx="1066800" cy="76200"/>
          </a:xfrm>
          <a:prstGeom prst="straightConnector1">
            <a:avLst/>
          </a:prstGeom>
          <a:noFill/>
          <a:ln cap="flat" cmpd="sng" w="9525">
            <a:solidFill>
              <a:schemeClr val="dk1"/>
            </a:solidFill>
            <a:prstDash val="solid"/>
            <a:miter lim="800000"/>
            <a:headEnd len="sm" w="sm" type="none"/>
            <a:tailEnd len="sm" w="sm" type="none"/>
          </a:ln>
        </p:spPr>
      </p:cxnSp>
      <p:cxnSp>
        <p:nvCxnSpPr>
          <p:cNvPr id="715" name="Google Shape;715;p37"/>
          <p:cNvCxnSpPr/>
          <p:nvPr/>
        </p:nvCxnSpPr>
        <p:spPr>
          <a:xfrm>
            <a:off x="2362200" y="2438400"/>
            <a:ext cx="76200" cy="685800"/>
          </a:xfrm>
          <a:prstGeom prst="straightConnector1">
            <a:avLst/>
          </a:prstGeom>
          <a:noFill/>
          <a:ln cap="flat" cmpd="sng" w="9525">
            <a:solidFill>
              <a:schemeClr val="dk1"/>
            </a:solidFill>
            <a:prstDash val="solid"/>
            <a:miter lim="800000"/>
            <a:headEnd len="sm" w="sm" type="none"/>
            <a:tailEnd len="sm" w="sm" type="none"/>
          </a:ln>
        </p:spPr>
      </p:cxnSp>
      <p:cxnSp>
        <p:nvCxnSpPr>
          <p:cNvPr id="716" name="Google Shape;716;p37"/>
          <p:cNvCxnSpPr/>
          <p:nvPr/>
        </p:nvCxnSpPr>
        <p:spPr>
          <a:xfrm flipH="1">
            <a:off x="1295400" y="2438400"/>
            <a:ext cx="1066800" cy="228600"/>
          </a:xfrm>
          <a:prstGeom prst="straightConnector1">
            <a:avLst/>
          </a:prstGeom>
          <a:noFill/>
          <a:ln cap="flat" cmpd="sng" w="9525">
            <a:solidFill>
              <a:schemeClr val="dk1"/>
            </a:solidFill>
            <a:prstDash val="solid"/>
            <a:miter lim="800000"/>
            <a:headEnd len="sm" w="sm" type="none"/>
            <a:tailEnd len="sm" w="sm" type="none"/>
          </a:ln>
        </p:spPr>
      </p:cxnSp>
      <p:cxnSp>
        <p:nvCxnSpPr>
          <p:cNvPr id="717" name="Google Shape;717;p37"/>
          <p:cNvCxnSpPr/>
          <p:nvPr/>
        </p:nvCxnSpPr>
        <p:spPr>
          <a:xfrm flipH="1">
            <a:off x="762000" y="3124200"/>
            <a:ext cx="533400" cy="304800"/>
          </a:xfrm>
          <a:prstGeom prst="straightConnector1">
            <a:avLst/>
          </a:prstGeom>
          <a:noFill/>
          <a:ln cap="flat" cmpd="sng" w="9525">
            <a:solidFill>
              <a:schemeClr val="dk1"/>
            </a:solidFill>
            <a:prstDash val="solid"/>
            <a:miter lim="800000"/>
            <a:headEnd len="sm" w="sm" type="none"/>
            <a:tailEnd len="sm" w="sm" type="none"/>
          </a:ln>
        </p:spPr>
      </p:cxnSp>
      <p:sp>
        <p:nvSpPr>
          <p:cNvPr id="718" name="Google Shape;718;p37"/>
          <p:cNvSpPr txBox="1"/>
          <p:nvPr/>
        </p:nvSpPr>
        <p:spPr>
          <a:xfrm>
            <a:off x="2590800" y="1828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Start</a:t>
            </a:r>
            <a:endParaRPr b="0" i="0" sz="1400" u="none" cap="none" strike="noStrike">
              <a:solidFill>
                <a:srgbClr val="000000"/>
              </a:solidFill>
              <a:latin typeface="Arial"/>
              <a:ea typeface="Arial"/>
              <a:cs typeface="Arial"/>
              <a:sym typeface="Arial"/>
            </a:endParaRPr>
          </a:p>
        </p:txBody>
      </p:sp>
      <p:sp>
        <p:nvSpPr>
          <p:cNvPr id="719" name="Google Shape;719;p37"/>
          <p:cNvSpPr txBox="1"/>
          <p:nvPr/>
        </p:nvSpPr>
        <p:spPr>
          <a:xfrm>
            <a:off x="2438400" y="6019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Goal</a:t>
            </a:r>
            <a:endParaRPr b="0" i="0" sz="1400" u="none" cap="none" strike="noStrike">
              <a:solidFill>
                <a:srgbClr val="000000"/>
              </a:solidFill>
              <a:latin typeface="Arial"/>
              <a:ea typeface="Arial"/>
              <a:cs typeface="Arial"/>
              <a:sym typeface="Arial"/>
            </a:endParaRPr>
          </a:p>
        </p:txBody>
      </p:sp>
      <p:sp>
        <p:nvSpPr>
          <p:cNvPr id="720" name="Google Shape;720;p37"/>
          <p:cNvSpPr txBox="1"/>
          <p:nvPr/>
        </p:nvSpPr>
        <p:spPr>
          <a:xfrm>
            <a:off x="990600" y="45720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97</a:t>
            </a:r>
            <a:endParaRPr b="0" i="0" sz="1400" u="none" cap="none" strike="noStrike">
              <a:solidFill>
                <a:srgbClr val="000000"/>
              </a:solidFill>
              <a:latin typeface="Arial"/>
              <a:ea typeface="Arial"/>
              <a:cs typeface="Arial"/>
              <a:sym typeface="Arial"/>
            </a:endParaRPr>
          </a:p>
        </p:txBody>
      </p:sp>
      <p:sp>
        <p:nvSpPr>
          <p:cNvPr id="721" name="Google Shape;721;p37"/>
          <p:cNvSpPr txBox="1"/>
          <p:nvPr/>
        </p:nvSpPr>
        <p:spPr>
          <a:xfrm>
            <a:off x="1295400" y="5486400"/>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101</a:t>
            </a:r>
            <a:endParaRPr b="0" i="0" sz="1400" u="none" cap="none" strike="noStrike">
              <a:solidFill>
                <a:srgbClr val="000000"/>
              </a:solidFill>
              <a:latin typeface="Arial"/>
              <a:ea typeface="Arial"/>
              <a:cs typeface="Arial"/>
              <a:sym typeface="Arial"/>
            </a:endParaRPr>
          </a:p>
        </p:txBody>
      </p:sp>
      <p:sp>
        <p:nvSpPr>
          <p:cNvPr id="722" name="Google Shape;722;p37"/>
          <p:cNvSpPr txBox="1"/>
          <p:nvPr/>
        </p:nvSpPr>
        <p:spPr>
          <a:xfrm>
            <a:off x="2819400" y="21336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75</a:t>
            </a:r>
            <a:endParaRPr b="0" i="0" sz="1400" u="none" cap="none" strike="noStrike">
              <a:solidFill>
                <a:srgbClr val="000000"/>
              </a:solidFill>
              <a:latin typeface="Arial"/>
              <a:ea typeface="Arial"/>
              <a:cs typeface="Arial"/>
              <a:sym typeface="Arial"/>
            </a:endParaRPr>
          </a:p>
        </p:txBody>
      </p:sp>
      <p:sp>
        <p:nvSpPr>
          <p:cNvPr id="723" name="Google Shape;723;p37"/>
          <p:cNvSpPr txBox="1"/>
          <p:nvPr/>
        </p:nvSpPr>
        <p:spPr>
          <a:xfrm>
            <a:off x="1371600" y="2209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118</a:t>
            </a:r>
            <a:endParaRPr b="0" i="0" sz="1400" u="none" cap="none" strike="noStrike">
              <a:solidFill>
                <a:srgbClr val="000000"/>
              </a:solidFill>
              <a:latin typeface="Arial"/>
              <a:ea typeface="Arial"/>
              <a:cs typeface="Arial"/>
              <a:sym typeface="Arial"/>
            </a:endParaRPr>
          </a:p>
        </p:txBody>
      </p:sp>
      <p:sp>
        <p:nvSpPr>
          <p:cNvPr id="724" name="Google Shape;724;p37"/>
          <p:cNvSpPr txBox="1"/>
          <p:nvPr/>
        </p:nvSpPr>
        <p:spPr>
          <a:xfrm>
            <a:off x="381000" y="30480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111</a:t>
            </a:r>
            <a:endParaRPr b="0" i="0" sz="1400" u="none" cap="none" strike="noStrike">
              <a:solidFill>
                <a:srgbClr val="000000"/>
              </a:solidFill>
              <a:latin typeface="Arial"/>
              <a:ea typeface="Arial"/>
              <a:cs typeface="Arial"/>
              <a:sym typeface="Arial"/>
            </a:endParaRPr>
          </a:p>
        </p:txBody>
      </p:sp>
      <p:sp>
        <p:nvSpPr>
          <p:cNvPr id="725" name="Google Shape;725;p37"/>
          <p:cNvSpPr txBox="1"/>
          <p:nvPr/>
        </p:nvSpPr>
        <p:spPr>
          <a:xfrm>
            <a:off x="2362200" y="26812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140</a:t>
            </a:r>
            <a:endParaRPr b="0" i="0" sz="1400" u="none" cap="none" strike="noStrike">
              <a:solidFill>
                <a:srgbClr val="000000"/>
              </a:solidFill>
              <a:latin typeface="Arial"/>
              <a:ea typeface="Arial"/>
              <a:cs typeface="Arial"/>
              <a:sym typeface="Arial"/>
            </a:endParaRPr>
          </a:p>
        </p:txBody>
      </p:sp>
      <p:sp>
        <p:nvSpPr>
          <p:cNvPr id="726" name="Google Shape;726;p37"/>
          <p:cNvSpPr txBox="1"/>
          <p:nvPr/>
        </p:nvSpPr>
        <p:spPr>
          <a:xfrm>
            <a:off x="3810000" y="1684337"/>
            <a:ext cx="5105400" cy="5021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 is complete except if there is an infinity of nodes with f &lt; f(G).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 is optimal if heuristic </a:t>
            </a:r>
            <a:r>
              <a:rPr b="0" i="1" lang="en-US" sz="2400" u="none" cap="none" strike="noStrike">
                <a:solidFill>
                  <a:schemeClr val="dk1"/>
                </a:solidFill>
                <a:latin typeface="Tahoma"/>
                <a:ea typeface="Tahoma"/>
                <a:cs typeface="Tahoma"/>
                <a:sym typeface="Tahoma"/>
              </a:rPr>
              <a:t>h</a:t>
            </a:r>
            <a:r>
              <a:rPr b="0" i="0" lang="en-US" sz="2400" u="none" cap="none" strike="noStrike">
                <a:solidFill>
                  <a:schemeClr val="dk1"/>
                </a:solidFill>
                <a:latin typeface="Tahoma"/>
                <a:ea typeface="Tahoma"/>
                <a:cs typeface="Tahoma"/>
                <a:sym typeface="Tahoma"/>
              </a:rPr>
              <a:t> is admissible.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Time complexity depends on the quality of heuristic but is still exponential.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For space complexity, A* keeps all nodes in memory. A* has worst case O(b</a:t>
            </a:r>
            <a:r>
              <a:rPr b="0" baseline="30000" i="0" lang="en-US" sz="2400" u="none" cap="none" strike="noStrike">
                <a:solidFill>
                  <a:schemeClr val="dk1"/>
                </a:solidFill>
                <a:latin typeface="Tahoma"/>
                <a:ea typeface="Tahoma"/>
                <a:cs typeface="Tahoma"/>
                <a:sym typeface="Tahoma"/>
              </a:rPr>
              <a:t>d</a:t>
            </a:r>
            <a:r>
              <a:rPr b="0" i="0" lang="en-US" sz="2400" u="none" cap="none" strike="noStrike">
                <a:solidFill>
                  <a:schemeClr val="dk1"/>
                </a:solidFill>
                <a:latin typeface="Tahoma"/>
                <a:ea typeface="Tahoma"/>
                <a:cs typeface="Tahoma"/>
                <a:sym typeface="Tahoma"/>
              </a:rPr>
              <a:t>) space complexity, but an iterative deepening version is possible (IDA*).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3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Properties of A*</a:t>
            </a:r>
            <a:endParaRPr/>
          </a:p>
        </p:txBody>
      </p:sp>
      <p:sp>
        <p:nvSpPr>
          <p:cNvPr id="732" name="Google Shape;732;p38"/>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2400"/>
              <a:buFont typeface="Noto Sans Symbols"/>
              <a:buChar char="■"/>
            </a:pPr>
            <a:r>
              <a:rPr b="0" i="0" lang="en-US" sz="3200" u="sng">
                <a:solidFill>
                  <a:srgbClr val="CC0099"/>
                </a:solidFill>
                <a:latin typeface="Arial"/>
                <a:ea typeface="Arial"/>
                <a:cs typeface="Arial"/>
                <a:sym typeface="Arial"/>
              </a:rPr>
              <a:t>Complete?</a:t>
            </a:r>
            <a:r>
              <a:rPr b="0" i="0" lang="en-US" sz="3200" u="none">
                <a:solidFill>
                  <a:schemeClr val="dk1"/>
                </a:solidFill>
                <a:latin typeface="Arial"/>
                <a:ea typeface="Arial"/>
                <a:cs typeface="Arial"/>
                <a:sym typeface="Arial"/>
              </a:rPr>
              <a:t> Yes (unless there are infinitely many nodes with f </a:t>
            </a:r>
            <a:r>
              <a:rPr b="0" i="1" lang="en-US" sz="3200" u="none">
                <a:solidFill>
                  <a:schemeClr val="dk1"/>
                </a:solidFill>
                <a:latin typeface="Arial"/>
                <a:ea typeface="Arial"/>
                <a:cs typeface="Arial"/>
                <a:sym typeface="Arial"/>
              </a:rPr>
              <a:t>≤ f(G) </a:t>
            </a:r>
            <a:r>
              <a:rPr b="0" i="0" lang="en-US" sz="3200" u="none">
                <a:solidFill>
                  <a:schemeClr val="dk1"/>
                </a:solidFill>
                <a:latin typeface="Arial"/>
                <a:ea typeface="Arial"/>
                <a:cs typeface="Arial"/>
                <a:sym typeface="Arial"/>
              </a:rPr>
              <a:t>)</a:t>
            </a:r>
            <a:endParaRPr/>
          </a:p>
          <a:p>
            <a:pPr indent="-342900" lvl="0" marL="342900" rtl="0" algn="l">
              <a:lnSpc>
                <a:spcPct val="100000"/>
              </a:lnSpc>
              <a:spcBef>
                <a:spcPts val="640"/>
              </a:spcBef>
              <a:spcAft>
                <a:spcPts val="0"/>
              </a:spcAft>
              <a:buClr>
                <a:schemeClr val="lt2"/>
              </a:buClr>
              <a:buSzPts val="2400"/>
              <a:buFont typeface="Noto Sans Symbols"/>
              <a:buChar char="■"/>
            </a:pPr>
            <a:r>
              <a:rPr b="0" i="0" lang="en-US" sz="3200" u="sng">
                <a:solidFill>
                  <a:srgbClr val="CC0099"/>
                </a:solidFill>
                <a:latin typeface="Arial"/>
                <a:ea typeface="Arial"/>
                <a:cs typeface="Arial"/>
                <a:sym typeface="Arial"/>
              </a:rPr>
              <a:t>Time?</a:t>
            </a:r>
            <a:r>
              <a:rPr b="0" i="0" lang="en-US" sz="3200" u="none">
                <a:solidFill>
                  <a:schemeClr val="dk1"/>
                </a:solidFill>
                <a:latin typeface="Arial"/>
                <a:ea typeface="Arial"/>
                <a:cs typeface="Arial"/>
                <a:sym typeface="Arial"/>
              </a:rPr>
              <a:t> Exponential</a:t>
            </a:r>
            <a:endParaRPr/>
          </a:p>
          <a:p>
            <a:pPr indent="-342900" lvl="0" marL="342900" rtl="0" algn="l">
              <a:lnSpc>
                <a:spcPct val="100000"/>
              </a:lnSpc>
              <a:spcBef>
                <a:spcPts val="640"/>
              </a:spcBef>
              <a:spcAft>
                <a:spcPts val="0"/>
              </a:spcAft>
              <a:buClr>
                <a:schemeClr val="lt2"/>
              </a:buClr>
              <a:buSzPts val="2400"/>
              <a:buFont typeface="Noto Sans Symbols"/>
              <a:buChar char="■"/>
            </a:pPr>
            <a:r>
              <a:rPr b="0" i="0" lang="en-US" sz="3200" u="sng">
                <a:solidFill>
                  <a:srgbClr val="CC0099"/>
                </a:solidFill>
                <a:latin typeface="Arial"/>
                <a:ea typeface="Arial"/>
                <a:cs typeface="Arial"/>
                <a:sym typeface="Arial"/>
              </a:rPr>
              <a:t>Space?</a:t>
            </a:r>
            <a:r>
              <a:rPr b="0" i="0" lang="en-US" sz="3200" u="none">
                <a:solidFill>
                  <a:schemeClr val="dk1"/>
                </a:solidFill>
                <a:latin typeface="Arial"/>
                <a:ea typeface="Arial"/>
                <a:cs typeface="Arial"/>
                <a:sym typeface="Arial"/>
              </a:rPr>
              <a:t> Keeps all nodes in memory</a:t>
            </a:r>
            <a:endParaRPr/>
          </a:p>
          <a:p>
            <a:pPr indent="-342900" lvl="0" marL="342900" rtl="0" algn="l">
              <a:lnSpc>
                <a:spcPct val="100000"/>
              </a:lnSpc>
              <a:spcBef>
                <a:spcPts val="640"/>
              </a:spcBef>
              <a:spcAft>
                <a:spcPts val="0"/>
              </a:spcAft>
              <a:buClr>
                <a:schemeClr val="lt2"/>
              </a:buClr>
              <a:buSzPts val="2400"/>
              <a:buFont typeface="Noto Sans Symbols"/>
              <a:buChar char="■"/>
            </a:pPr>
            <a:r>
              <a:rPr b="0" i="0" lang="en-US" sz="3200" u="sng">
                <a:solidFill>
                  <a:srgbClr val="CC0099"/>
                </a:solidFill>
                <a:latin typeface="Arial"/>
                <a:ea typeface="Arial"/>
                <a:cs typeface="Arial"/>
                <a:sym typeface="Arial"/>
              </a:rPr>
              <a:t>Optimal?</a:t>
            </a:r>
            <a:r>
              <a:rPr b="0" i="0" lang="en-US" sz="3200" u="none">
                <a:solidFill>
                  <a:schemeClr val="dk1"/>
                </a:solidFill>
                <a:latin typeface="Arial"/>
                <a:ea typeface="Arial"/>
                <a:cs typeface="Arial"/>
                <a:sym typeface="Arial"/>
              </a:rPr>
              <a:t> Yes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39"/>
          <p:cNvSpPr txBox="1"/>
          <p:nvPr>
            <p:ph type="title"/>
          </p:nvPr>
        </p:nvSpPr>
        <p:spPr>
          <a:xfrm>
            <a:off x="457200" y="274637"/>
            <a:ext cx="8229600" cy="7159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hlink"/>
              </a:buClr>
              <a:buSzPts val="3600"/>
              <a:buFont typeface="Arial"/>
              <a:buNone/>
            </a:pPr>
            <a:r>
              <a:rPr b="0" i="0" lang="en-US" sz="3600" u="none">
                <a:solidFill>
                  <a:schemeClr val="hlink"/>
                </a:solidFill>
                <a:latin typeface="Arial"/>
                <a:ea typeface="Arial"/>
                <a:cs typeface="Arial"/>
                <a:sym typeface="Arial"/>
              </a:rPr>
              <a:t>Admissible heuristics</a:t>
            </a:r>
            <a:endParaRPr/>
          </a:p>
        </p:txBody>
      </p:sp>
      <p:sp>
        <p:nvSpPr>
          <p:cNvPr id="739" name="Google Shape;739;p39"/>
          <p:cNvSpPr txBox="1"/>
          <p:nvPr>
            <p:ph idx="1" type="body"/>
          </p:nvPr>
        </p:nvSpPr>
        <p:spPr>
          <a:xfrm>
            <a:off x="304800" y="1143000"/>
            <a:ext cx="8610600" cy="5715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800"/>
              <a:buNone/>
            </a:pPr>
            <a:r>
              <a:rPr b="0" i="0" lang="en-US" sz="2400" u="none">
                <a:solidFill>
                  <a:schemeClr val="dk1"/>
                </a:solidFill>
                <a:latin typeface="Arial"/>
                <a:ea typeface="Arial"/>
                <a:cs typeface="Arial"/>
                <a:sym typeface="Arial"/>
              </a:rPr>
              <a:t>E.g., for the 8-puzzle:</a:t>
            </a:r>
            <a:br>
              <a:rPr b="0" i="0" lang="en-US" sz="2400" u="none">
                <a:solidFill>
                  <a:schemeClr val="dk1"/>
                </a:solidFill>
                <a:latin typeface="Arial"/>
                <a:ea typeface="Arial"/>
                <a:cs typeface="Arial"/>
                <a:sym typeface="Arial"/>
              </a:rPr>
            </a:br>
            <a:endParaRPr/>
          </a:p>
          <a:p>
            <a:pPr indent="-342900" lvl="0" marL="342900" rtl="0" algn="l">
              <a:lnSpc>
                <a:spcPct val="80000"/>
              </a:lnSpc>
              <a:spcBef>
                <a:spcPts val="480"/>
              </a:spcBef>
              <a:spcAft>
                <a:spcPts val="0"/>
              </a:spcAft>
              <a:buClr>
                <a:schemeClr val="lt2"/>
              </a:buClr>
              <a:buSzPts val="1800"/>
              <a:buFont typeface="Noto Sans Symbols"/>
              <a:buChar char="■"/>
            </a:pPr>
            <a:r>
              <a:rPr b="0" i="1" lang="en-US" sz="2400" u="none">
                <a:solidFill>
                  <a:schemeClr val="dk1"/>
                </a:solidFill>
                <a:latin typeface="Arial"/>
                <a:ea typeface="Arial"/>
                <a:cs typeface="Arial"/>
                <a:sym typeface="Arial"/>
              </a:rPr>
              <a:t>h</a:t>
            </a:r>
            <a:r>
              <a:rPr b="0" baseline="-25000" i="1" lang="en-US" sz="2400" u="none">
                <a:solidFill>
                  <a:schemeClr val="dk1"/>
                </a:solidFill>
                <a:latin typeface="Arial"/>
                <a:ea typeface="Arial"/>
                <a:cs typeface="Arial"/>
                <a:sym typeface="Arial"/>
              </a:rPr>
              <a:t>1</a:t>
            </a:r>
            <a:r>
              <a:rPr b="0" i="1" lang="en-US" sz="2400" u="none">
                <a:solidFill>
                  <a:schemeClr val="dk1"/>
                </a:solidFill>
                <a:latin typeface="Arial"/>
                <a:ea typeface="Arial"/>
                <a:cs typeface="Arial"/>
                <a:sym typeface="Arial"/>
              </a:rPr>
              <a:t>(n) </a:t>
            </a:r>
            <a:r>
              <a:rPr b="0" i="0" lang="en-US" sz="2400" u="none">
                <a:solidFill>
                  <a:schemeClr val="dk1"/>
                </a:solidFill>
                <a:latin typeface="Arial"/>
                <a:ea typeface="Arial"/>
                <a:cs typeface="Arial"/>
                <a:sym typeface="Arial"/>
              </a:rPr>
              <a:t>= number of misplaced tiles</a:t>
            </a:r>
            <a:endParaRPr/>
          </a:p>
          <a:p>
            <a:pPr indent="-342900" lvl="0" marL="342900" rtl="0" algn="l">
              <a:lnSpc>
                <a:spcPct val="80000"/>
              </a:lnSpc>
              <a:spcBef>
                <a:spcPts val="480"/>
              </a:spcBef>
              <a:spcAft>
                <a:spcPts val="0"/>
              </a:spcAft>
              <a:buClr>
                <a:schemeClr val="lt2"/>
              </a:buClr>
              <a:buSzPts val="1800"/>
              <a:buFont typeface="Noto Sans Symbols"/>
              <a:buChar char="■"/>
            </a:pPr>
            <a:r>
              <a:rPr b="0" i="1" lang="en-US" sz="2400" u="none">
                <a:solidFill>
                  <a:schemeClr val="dk1"/>
                </a:solidFill>
                <a:latin typeface="Arial"/>
                <a:ea typeface="Arial"/>
                <a:cs typeface="Arial"/>
                <a:sym typeface="Arial"/>
              </a:rPr>
              <a:t>h</a:t>
            </a:r>
            <a:r>
              <a:rPr b="0" baseline="-25000" i="1" lang="en-US" sz="2400" u="none">
                <a:solidFill>
                  <a:schemeClr val="dk1"/>
                </a:solidFill>
                <a:latin typeface="Arial"/>
                <a:ea typeface="Arial"/>
                <a:cs typeface="Arial"/>
                <a:sym typeface="Arial"/>
              </a:rPr>
              <a:t>2</a:t>
            </a:r>
            <a:r>
              <a:rPr b="0" i="1" lang="en-US" sz="2400" u="none">
                <a:solidFill>
                  <a:schemeClr val="dk1"/>
                </a:solidFill>
                <a:latin typeface="Arial"/>
                <a:ea typeface="Arial"/>
                <a:cs typeface="Arial"/>
                <a:sym typeface="Arial"/>
              </a:rPr>
              <a:t>(n) </a:t>
            </a:r>
            <a:r>
              <a:rPr b="0" i="0" lang="en-US" sz="2400" u="none">
                <a:solidFill>
                  <a:schemeClr val="dk1"/>
                </a:solidFill>
                <a:latin typeface="Arial"/>
                <a:ea typeface="Arial"/>
                <a:cs typeface="Arial"/>
                <a:sym typeface="Arial"/>
              </a:rPr>
              <a:t>= total Manhattan distance</a:t>
            </a:r>
            <a:endParaRPr/>
          </a:p>
          <a:p>
            <a:pPr indent="-342900" lvl="0" marL="342900" rtl="0" algn="l">
              <a:lnSpc>
                <a:spcPct val="80000"/>
              </a:lnSpc>
              <a:spcBef>
                <a:spcPts val="480"/>
              </a:spcBef>
              <a:spcAft>
                <a:spcPts val="0"/>
              </a:spcAft>
              <a:buSzPts val="1800"/>
              <a:buNone/>
            </a:pPr>
            <a:r>
              <a:rPr b="0" i="0" lang="en-US" sz="2400" u="none">
                <a:solidFill>
                  <a:schemeClr val="dk1"/>
                </a:solidFill>
                <a:latin typeface="Arial"/>
                <a:ea typeface="Arial"/>
                <a:cs typeface="Arial"/>
                <a:sym typeface="Arial"/>
              </a:rPr>
              <a:t>(i.e., no. of squares from desired location of each tile)</a:t>
            </a:r>
            <a:br>
              <a:rPr b="0" i="0" lang="en-US" sz="2400" u="none">
                <a:solidFill>
                  <a:schemeClr val="dk1"/>
                </a:solidFill>
                <a:latin typeface="Arial"/>
                <a:ea typeface="Arial"/>
                <a:cs typeface="Arial"/>
                <a:sym typeface="Arial"/>
              </a:rPr>
            </a:br>
            <a:endParaRPr/>
          </a:p>
          <a:p>
            <a:pPr indent="-342900" lvl="0" marL="342900" rtl="0" algn="l">
              <a:lnSpc>
                <a:spcPct val="80000"/>
              </a:lnSpc>
              <a:spcBef>
                <a:spcPts val="480"/>
              </a:spcBef>
              <a:spcAft>
                <a:spcPts val="0"/>
              </a:spcAft>
              <a:buSzPts val="1800"/>
              <a:buNone/>
            </a:pPr>
            <a:r>
              <a:t/>
            </a:r>
            <a:endParaRPr b="0" i="0" sz="2400" u="none">
              <a:solidFill>
                <a:schemeClr val="dk1"/>
              </a:solidFill>
              <a:latin typeface="Arial"/>
              <a:ea typeface="Arial"/>
              <a:cs typeface="Arial"/>
              <a:sym typeface="Arial"/>
            </a:endParaRPr>
          </a:p>
          <a:p>
            <a:pPr indent="-342900" lvl="0" marL="342900" rtl="0" algn="l">
              <a:lnSpc>
                <a:spcPct val="80000"/>
              </a:lnSpc>
              <a:spcBef>
                <a:spcPts val="720"/>
              </a:spcBef>
              <a:spcAft>
                <a:spcPts val="0"/>
              </a:spcAft>
              <a:buSzPts val="2700"/>
              <a:buNone/>
            </a:pPr>
            <a:r>
              <a:t/>
            </a:r>
            <a:endParaRPr b="0" i="0" sz="3600" u="none">
              <a:solidFill>
                <a:schemeClr val="dk1"/>
              </a:solidFill>
              <a:latin typeface="Arial"/>
              <a:ea typeface="Arial"/>
              <a:cs typeface="Arial"/>
              <a:sym typeface="Arial"/>
            </a:endParaRPr>
          </a:p>
          <a:p>
            <a:pPr indent="-342900" lvl="0" marL="342900" rtl="0" algn="l">
              <a:lnSpc>
                <a:spcPct val="80000"/>
              </a:lnSpc>
              <a:spcBef>
                <a:spcPts val="720"/>
              </a:spcBef>
              <a:spcAft>
                <a:spcPts val="0"/>
              </a:spcAft>
              <a:buSzPts val="2700"/>
              <a:buNone/>
            </a:pPr>
            <a:r>
              <a:t/>
            </a:r>
            <a:endParaRPr b="0" i="0" sz="3600" u="none">
              <a:solidFill>
                <a:schemeClr val="dk1"/>
              </a:solidFill>
              <a:latin typeface="Arial"/>
              <a:ea typeface="Arial"/>
              <a:cs typeface="Arial"/>
              <a:sym typeface="Arial"/>
            </a:endParaRPr>
          </a:p>
          <a:p>
            <a:pPr indent="-342900" lvl="0" marL="342900" rtl="0" algn="l">
              <a:lnSpc>
                <a:spcPct val="80000"/>
              </a:lnSpc>
              <a:spcBef>
                <a:spcPts val="720"/>
              </a:spcBef>
              <a:spcAft>
                <a:spcPts val="0"/>
              </a:spcAft>
              <a:buSzPts val="2700"/>
              <a:buNone/>
            </a:pPr>
            <a:r>
              <a:t/>
            </a:r>
            <a:endParaRPr b="0" i="0" sz="3600" u="none">
              <a:solidFill>
                <a:schemeClr val="dk1"/>
              </a:solidFill>
              <a:latin typeface="Arial"/>
              <a:ea typeface="Arial"/>
              <a:cs typeface="Arial"/>
              <a:sym typeface="Arial"/>
            </a:endParaRPr>
          </a:p>
          <a:p>
            <a:pPr indent="-342900" lvl="0" marL="342900" rtl="0" algn="l">
              <a:lnSpc>
                <a:spcPct val="80000"/>
              </a:lnSpc>
              <a:spcBef>
                <a:spcPts val="720"/>
              </a:spcBef>
              <a:spcAft>
                <a:spcPts val="0"/>
              </a:spcAft>
              <a:buSzPts val="2700"/>
              <a:buNone/>
            </a:pPr>
            <a:r>
              <a:t/>
            </a:r>
            <a:endParaRPr b="0" i="0" sz="3600" u="none">
              <a:solidFill>
                <a:schemeClr val="dk1"/>
              </a:solidFill>
              <a:latin typeface="Arial"/>
              <a:ea typeface="Arial"/>
              <a:cs typeface="Arial"/>
              <a:sym typeface="Arial"/>
            </a:endParaRPr>
          </a:p>
          <a:p>
            <a:pPr indent="-342900" lvl="0" marL="342900" rtl="0" algn="l">
              <a:lnSpc>
                <a:spcPct val="80000"/>
              </a:lnSpc>
              <a:spcBef>
                <a:spcPts val="640"/>
              </a:spcBef>
              <a:spcAft>
                <a:spcPts val="0"/>
              </a:spcAft>
              <a:buSzPts val="2400"/>
              <a:buNone/>
            </a:pPr>
            <a:br>
              <a:rPr b="0" i="0" lang="en-US" sz="3200" u="none">
                <a:solidFill>
                  <a:srgbClr val="9900FF"/>
                </a:solidFill>
                <a:latin typeface="Arial"/>
                <a:ea typeface="Arial"/>
                <a:cs typeface="Arial"/>
                <a:sym typeface="Arial"/>
              </a:rPr>
            </a:br>
            <a:endParaRPr/>
          </a:p>
        </p:txBody>
      </p:sp>
      <p:pic>
        <p:nvPicPr>
          <p:cNvPr id="740" name="Google Shape;740;p39"/>
          <p:cNvPicPr preferRelativeResize="0"/>
          <p:nvPr/>
        </p:nvPicPr>
        <p:blipFill rotWithShape="1">
          <a:blip r:embed="rId3">
            <a:alphaModFix/>
          </a:blip>
          <a:srcRect b="0" l="0" r="0" t="0"/>
          <a:stretch/>
        </p:blipFill>
        <p:spPr>
          <a:xfrm>
            <a:off x="835568" y="3252728"/>
            <a:ext cx="6461908" cy="246516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pic>
        <p:nvPicPr>
          <p:cNvPr id="745" name="Google Shape;745;p40"/>
          <p:cNvPicPr preferRelativeResize="0"/>
          <p:nvPr/>
        </p:nvPicPr>
        <p:blipFill rotWithShape="1">
          <a:blip r:embed="rId3">
            <a:alphaModFix/>
          </a:blip>
          <a:srcRect b="0" l="0" r="0" t="0"/>
          <a:stretch/>
        </p:blipFill>
        <p:spPr>
          <a:xfrm>
            <a:off x="1143000" y="1143000"/>
            <a:ext cx="6523037" cy="4562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pic>
        <p:nvPicPr>
          <p:cNvPr descr="https://miro.medium.com/max/819/1*Bz0qSCPmRb509DRYpYEEkQ.jpeg" id="750" name="Google Shape;750;p41"/>
          <p:cNvPicPr preferRelativeResize="0"/>
          <p:nvPr/>
        </p:nvPicPr>
        <p:blipFill rotWithShape="1">
          <a:blip r:embed="rId3">
            <a:alphaModFix/>
          </a:blip>
          <a:srcRect b="0" l="0" r="0" t="0"/>
          <a:stretch/>
        </p:blipFill>
        <p:spPr>
          <a:xfrm>
            <a:off x="1676400" y="1676400"/>
            <a:ext cx="5943600" cy="4927600"/>
          </a:xfrm>
          <a:prstGeom prst="rect">
            <a:avLst/>
          </a:prstGeom>
          <a:noFill/>
          <a:ln>
            <a:noFill/>
          </a:ln>
        </p:spPr>
      </p:pic>
      <p:sp>
        <p:nvSpPr>
          <p:cNvPr id="751" name="Google Shape;751;p41"/>
          <p:cNvSpPr txBox="1"/>
          <p:nvPr/>
        </p:nvSpPr>
        <p:spPr>
          <a:xfrm>
            <a:off x="457200" y="457200"/>
            <a:ext cx="8686800" cy="137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A* Search: 8 PUZZLE PROBLEM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42"/>
          <p:cNvSpPr/>
          <p:nvPr/>
        </p:nvSpPr>
        <p:spPr>
          <a:xfrm>
            <a:off x="2743200" y="2514600"/>
            <a:ext cx="3542765"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3600" u="none" cap="none" strike="noStrike">
                <a:solidFill>
                  <a:srgbClr val="000000"/>
                </a:solidFill>
                <a:latin typeface="Arial"/>
                <a:ea typeface="Arial"/>
                <a:cs typeface="Arial"/>
                <a:sym typeface="Arial"/>
              </a:rPr>
              <a:t>Adversarial Search </a:t>
            </a:r>
            <a:endParaRPr b="0" i="0" sz="36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43"/>
          <p:cNvSpPr txBox="1"/>
          <p:nvPr>
            <p:ph type="title"/>
          </p:nvPr>
        </p:nvSpPr>
        <p:spPr>
          <a:xfrm>
            <a:off x="1828800" y="838200"/>
            <a:ext cx="6934200" cy="564096"/>
          </a:xfrm>
          <a:prstGeom prst="rect">
            <a:avLst/>
          </a:prstGeom>
          <a:noFill/>
          <a:ln>
            <a:noFill/>
          </a:ln>
        </p:spPr>
        <p:txBody>
          <a:bodyPr anchorCtr="0" anchor="ctr" bIns="0" lIns="0" spcFirstLastPara="1" rIns="0" wrap="square" tIns="10000">
            <a:spAutoFit/>
          </a:bodyPr>
          <a:lstStyle/>
          <a:p>
            <a:pPr indent="0" lvl="0" marL="9525" rtl="0" algn="l">
              <a:lnSpc>
                <a:spcPct val="100000"/>
              </a:lnSpc>
              <a:spcBef>
                <a:spcPts val="79"/>
              </a:spcBef>
              <a:spcAft>
                <a:spcPts val="0"/>
              </a:spcAft>
              <a:buSzPts val="1400"/>
              <a:buNone/>
            </a:pPr>
            <a:r>
              <a:rPr lang="en-US"/>
              <a:t>What is Adversarial Search ?</a:t>
            </a:r>
            <a:endParaRPr/>
          </a:p>
        </p:txBody>
      </p:sp>
      <p:sp>
        <p:nvSpPr>
          <p:cNvPr id="762" name="Google Shape;762;p43"/>
          <p:cNvSpPr txBox="1"/>
          <p:nvPr/>
        </p:nvSpPr>
        <p:spPr>
          <a:xfrm>
            <a:off x="1030795" y="2781871"/>
            <a:ext cx="7013258" cy="2179443"/>
          </a:xfrm>
          <a:prstGeom prst="rect">
            <a:avLst/>
          </a:prstGeom>
          <a:noFill/>
          <a:ln>
            <a:noFill/>
          </a:ln>
        </p:spPr>
        <p:txBody>
          <a:bodyPr anchorCtr="0" anchor="t" bIns="0" lIns="0" spcFirstLastPara="1" rIns="0" wrap="square" tIns="9525">
            <a:spAutoFit/>
          </a:bodyPr>
          <a:lstStyle/>
          <a:p>
            <a:pPr indent="-215265" lvl="0" marL="224314" marR="3810" rtl="0" algn="l">
              <a:lnSpc>
                <a:spcPct val="100000"/>
              </a:lnSpc>
              <a:spcBef>
                <a:spcPts val="0"/>
              </a:spcBef>
              <a:spcAft>
                <a:spcPts val="0"/>
              </a:spcAft>
              <a:buClr>
                <a:srgbClr val="83992A"/>
              </a:buClr>
              <a:buSzPts val="1604"/>
              <a:buFont typeface="Arial"/>
              <a:buChar char="•"/>
            </a:pPr>
            <a:r>
              <a:rPr b="0" i="0" lang="en-US" sz="1400" u="none" cap="none" strike="noStrike">
                <a:solidFill>
                  <a:srgbClr val="252525"/>
                </a:solidFill>
                <a:latin typeface="Times New Roman"/>
                <a:ea typeface="Times New Roman"/>
                <a:cs typeface="Times New Roman"/>
                <a:sym typeface="Times New Roman"/>
              </a:rPr>
              <a:t>In computer science, a </a:t>
            </a:r>
            <a:r>
              <a:rPr b="1" i="0" lang="en-US" sz="1400" u="none" cap="none" strike="noStrike">
                <a:solidFill>
                  <a:srgbClr val="252525"/>
                </a:solidFill>
                <a:latin typeface="Times New Roman"/>
                <a:ea typeface="Times New Roman"/>
                <a:cs typeface="Times New Roman"/>
                <a:sym typeface="Times New Roman"/>
              </a:rPr>
              <a:t>search algorithm </a:t>
            </a:r>
            <a:r>
              <a:rPr b="0" i="0" lang="en-US" sz="1400" u="none" cap="none" strike="noStrike">
                <a:solidFill>
                  <a:srgbClr val="252525"/>
                </a:solidFill>
                <a:latin typeface="Times New Roman"/>
                <a:ea typeface="Times New Roman"/>
                <a:cs typeface="Times New Roman"/>
                <a:sym typeface="Times New Roman"/>
              </a:rPr>
              <a:t>is an algorithm for finding an item  with specified properties among a collection of items. The items may be  stored individually as records in a database; or may be elements of a search  space defined by a mathematical formula or procedure.</a:t>
            </a:r>
            <a:endParaRPr b="0" i="0" sz="1400" u="none" cap="none" strike="noStrike">
              <a:solidFill>
                <a:srgbClr val="000000"/>
              </a:solidFill>
              <a:latin typeface="Times New Roman"/>
              <a:ea typeface="Times New Roman"/>
              <a:cs typeface="Times New Roman"/>
              <a:sym typeface="Times New Roman"/>
            </a:endParaRPr>
          </a:p>
          <a:p>
            <a:pPr indent="-215265" lvl="0" marL="224314" marR="0" rtl="0" algn="l">
              <a:lnSpc>
                <a:spcPct val="100000"/>
              </a:lnSpc>
              <a:spcBef>
                <a:spcPts val="885"/>
              </a:spcBef>
              <a:spcAft>
                <a:spcPts val="0"/>
              </a:spcAft>
              <a:buClr>
                <a:srgbClr val="83992A"/>
              </a:buClr>
              <a:buSzPts val="1604"/>
              <a:buFont typeface="Arial"/>
              <a:buChar char="•"/>
            </a:pPr>
            <a:r>
              <a:rPr b="1" i="0" lang="en-US" sz="1400" u="none" cap="none" strike="noStrike">
                <a:solidFill>
                  <a:srgbClr val="252525"/>
                </a:solidFill>
                <a:latin typeface="Times New Roman"/>
                <a:ea typeface="Times New Roman"/>
                <a:cs typeface="Times New Roman"/>
                <a:sym typeface="Times New Roman"/>
              </a:rPr>
              <a:t>Adversarial search </a:t>
            </a:r>
            <a:r>
              <a:rPr b="0" i="0" lang="en-US" sz="1400" u="none" cap="none" strike="noStrike">
                <a:solidFill>
                  <a:srgbClr val="252525"/>
                </a:solidFill>
                <a:latin typeface="Times New Roman"/>
                <a:ea typeface="Times New Roman"/>
                <a:cs typeface="Times New Roman"/>
                <a:sym typeface="Times New Roman"/>
              </a:rPr>
              <a:t>in Game playing :</a:t>
            </a:r>
            <a:endParaRPr b="0" i="0" sz="1400" u="none" cap="none" strike="noStrike">
              <a:solidFill>
                <a:srgbClr val="000000"/>
              </a:solidFill>
              <a:latin typeface="Times New Roman"/>
              <a:ea typeface="Times New Roman"/>
              <a:cs typeface="Times New Roman"/>
              <a:sym typeface="Times New Roman"/>
            </a:endParaRPr>
          </a:p>
          <a:p>
            <a:pPr indent="-171450" lvl="0" marL="523875" marR="147161" rtl="0" algn="l">
              <a:lnSpc>
                <a:spcPct val="100000"/>
              </a:lnSpc>
              <a:spcBef>
                <a:spcPts val="881"/>
              </a:spcBef>
              <a:spcAft>
                <a:spcPts val="0"/>
              </a:spcAft>
              <a:buNone/>
            </a:pPr>
            <a:r>
              <a:rPr b="0" i="0" lang="en-US" sz="1400" u="none" cap="none" strike="noStrike">
                <a:solidFill>
                  <a:srgbClr val="252525"/>
                </a:solidFill>
                <a:latin typeface="Times New Roman"/>
                <a:ea typeface="Times New Roman"/>
                <a:cs typeface="Times New Roman"/>
                <a:sym typeface="Times New Roman"/>
              </a:rPr>
              <a:t>“ In which we examine the problems that arise when we try to plan ahead  in a world where other agents are planning against us”</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44"/>
          <p:cNvSpPr txBox="1"/>
          <p:nvPr>
            <p:ph type="title"/>
          </p:nvPr>
        </p:nvSpPr>
        <p:spPr>
          <a:xfrm>
            <a:off x="2868358" y="1787519"/>
            <a:ext cx="5437442" cy="564096"/>
          </a:xfrm>
          <a:prstGeom prst="rect">
            <a:avLst/>
          </a:prstGeom>
          <a:noFill/>
          <a:ln>
            <a:noFill/>
          </a:ln>
        </p:spPr>
        <p:txBody>
          <a:bodyPr anchorCtr="0" anchor="ctr" bIns="0" lIns="0" spcFirstLastPara="1" rIns="0" wrap="square" tIns="10000">
            <a:spAutoFit/>
          </a:bodyPr>
          <a:lstStyle/>
          <a:p>
            <a:pPr indent="0" lvl="0" marL="9525" rtl="0" algn="l">
              <a:lnSpc>
                <a:spcPct val="100000"/>
              </a:lnSpc>
              <a:spcBef>
                <a:spcPts val="79"/>
              </a:spcBef>
              <a:spcAft>
                <a:spcPts val="0"/>
              </a:spcAft>
              <a:buSzPts val="1400"/>
              <a:buNone/>
            </a:pPr>
            <a:r>
              <a:rPr lang="en-US"/>
              <a:t>Assumptions &amp; aims</a:t>
            </a:r>
            <a:endParaRPr/>
          </a:p>
        </p:txBody>
      </p:sp>
      <p:sp>
        <p:nvSpPr>
          <p:cNvPr id="768" name="Google Shape;768;p44"/>
          <p:cNvSpPr txBox="1"/>
          <p:nvPr/>
        </p:nvSpPr>
        <p:spPr>
          <a:xfrm>
            <a:off x="1030795" y="2714285"/>
            <a:ext cx="6556058" cy="1416734"/>
          </a:xfrm>
          <a:prstGeom prst="rect">
            <a:avLst/>
          </a:prstGeom>
          <a:noFill/>
          <a:ln>
            <a:noFill/>
          </a:ln>
        </p:spPr>
        <p:txBody>
          <a:bodyPr anchorCtr="0" anchor="t" bIns="0" lIns="0" spcFirstLastPara="1" rIns="0" wrap="square" tIns="77150">
            <a:spAutoFit/>
          </a:bodyPr>
          <a:lstStyle/>
          <a:p>
            <a:pPr indent="-215265" lvl="0" marL="224314" marR="0" rtl="0" algn="l">
              <a:lnSpc>
                <a:spcPct val="100000"/>
              </a:lnSpc>
              <a:spcBef>
                <a:spcPts val="0"/>
              </a:spcBef>
              <a:spcAft>
                <a:spcPts val="0"/>
              </a:spcAft>
              <a:buClr>
                <a:srgbClr val="83992A"/>
              </a:buClr>
              <a:buSzPts val="1604"/>
              <a:buFont typeface="Arial"/>
              <a:buChar char="•"/>
            </a:pPr>
            <a:r>
              <a:rPr b="0" i="0" lang="en-US" sz="1400" u="none" cap="none" strike="noStrike">
                <a:solidFill>
                  <a:srgbClr val="252525"/>
                </a:solidFill>
                <a:latin typeface="Times New Roman"/>
                <a:ea typeface="Times New Roman"/>
                <a:cs typeface="Times New Roman"/>
                <a:sym typeface="Times New Roman"/>
              </a:rPr>
              <a:t>2 agents whose actions alternate.</a:t>
            </a:r>
            <a:endParaRPr b="0" i="0" sz="1400" u="none" cap="none" strike="noStrike">
              <a:solidFill>
                <a:srgbClr val="000000"/>
              </a:solidFill>
              <a:latin typeface="Times New Roman"/>
              <a:ea typeface="Times New Roman"/>
              <a:cs typeface="Times New Roman"/>
              <a:sym typeface="Times New Roman"/>
            </a:endParaRPr>
          </a:p>
          <a:p>
            <a:pPr indent="-215265" lvl="0" marL="224314" marR="3810" rtl="0" algn="l">
              <a:lnSpc>
                <a:spcPct val="100000"/>
              </a:lnSpc>
              <a:spcBef>
                <a:spcPts val="881"/>
              </a:spcBef>
              <a:spcAft>
                <a:spcPts val="0"/>
              </a:spcAft>
              <a:buClr>
                <a:srgbClr val="83992A"/>
              </a:buClr>
              <a:buSzPts val="1604"/>
              <a:buFont typeface="Arial"/>
              <a:buChar char="•"/>
            </a:pPr>
            <a:r>
              <a:rPr b="0" i="0" lang="en-US" sz="1400" u="none" cap="none" strike="noStrike">
                <a:solidFill>
                  <a:srgbClr val="252525"/>
                </a:solidFill>
                <a:latin typeface="Times New Roman"/>
                <a:ea typeface="Times New Roman"/>
                <a:cs typeface="Times New Roman"/>
                <a:sym typeface="Times New Roman"/>
              </a:rPr>
              <a:t>Utility values for each agent are the opposite of the other which creates  adversarial situations.</a:t>
            </a:r>
            <a:endParaRPr b="0" i="0" sz="1400" u="none" cap="none" strike="noStrike">
              <a:solidFill>
                <a:srgbClr val="000000"/>
              </a:solidFill>
              <a:latin typeface="Times New Roman"/>
              <a:ea typeface="Times New Roman"/>
              <a:cs typeface="Times New Roman"/>
              <a:sym typeface="Times New Roman"/>
            </a:endParaRPr>
          </a:p>
          <a:p>
            <a:pPr indent="-215265" lvl="0" marL="224314" marR="0" rtl="0" algn="l">
              <a:lnSpc>
                <a:spcPct val="100000"/>
              </a:lnSpc>
              <a:spcBef>
                <a:spcPts val="885"/>
              </a:spcBef>
              <a:spcAft>
                <a:spcPts val="0"/>
              </a:spcAft>
              <a:buClr>
                <a:srgbClr val="83992A"/>
              </a:buClr>
              <a:buSzPts val="1604"/>
              <a:buFont typeface="Arial"/>
              <a:buChar char="•"/>
            </a:pPr>
            <a:r>
              <a:rPr b="0" i="0" lang="en-US" sz="1400" u="none" cap="none" strike="noStrike">
                <a:solidFill>
                  <a:srgbClr val="252525"/>
                </a:solidFill>
                <a:latin typeface="Times New Roman"/>
                <a:ea typeface="Times New Roman"/>
                <a:cs typeface="Times New Roman"/>
                <a:sym typeface="Times New Roman"/>
              </a:rPr>
              <a:t>Fully observable environments.</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45"/>
          <p:cNvSpPr txBox="1"/>
          <p:nvPr>
            <p:ph type="title"/>
          </p:nvPr>
        </p:nvSpPr>
        <p:spPr>
          <a:xfrm>
            <a:off x="2768917" y="1787519"/>
            <a:ext cx="5384483" cy="564096"/>
          </a:xfrm>
          <a:prstGeom prst="rect">
            <a:avLst/>
          </a:prstGeom>
          <a:noFill/>
          <a:ln>
            <a:noFill/>
          </a:ln>
        </p:spPr>
        <p:txBody>
          <a:bodyPr anchorCtr="0" anchor="ctr" bIns="0" lIns="0" spcFirstLastPara="1" rIns="0" wrap="square" tIns="10000">
            <a:spAutoFit/>
          </a:bodyPr>
          <a:lstStyle/>
          <a:p>
            <a:pPr indent="0" lvl="0" marL="9525" rtl="0" algn="l">
              <a:lnSpc>
                <a:spcPct val="100000"/>
              </a:lnSpc>
              <a:spcBef>
                <a:spcPts val="79"/>
              </a:spcBef>
              <a:spcAft>
                <a:spcPts val="0"/>
              </a:spcAft>
              <a:buSzPts val="1400"/>
              <a:buNone/>
            </a:pPr>
            <a:r>
              <a:rPr lang="en-US"/>
              <a:t>Applications in games</a:t>
            </a:r>
            <a:endParaRPr/>
          </a:p>
        </p:txBody>
      </p:sp>
      <p:sp>
        <p:nvSpPr>
          <p:cNvPr id="774" name="Google Shape;774;p45"/>
          <p:cNvSpPr txBox="1"/>
          <p:nvPr/>
        </p:nvSpPr>
        <p:spPr>
          <a:xfrm>
            <a:off x="1030796" y="2714286"/>
            <a:ext cx="3639026" cy="2316981"/>
          </a:xfrm>
          <a:prstGeom prst="rect">
            <a:avLst/>
          </a:prstGeom>
          <a:noFill/>
          <a:ln>
            <a:noFill/>
          </a:ln>
        </p:spPr>
        <p:txBody>
          <a:bodyPr anchorCtr="0" anchor="t" bIns="0" lIns="0" spcFirstLastPara="1" rIns="0" wrap="square" tIns="77150">
            <a:spAutoFit/>
          </a:bodyPr>
          <a:lstStyle/>
          <a:p>
            <a:pPr indent="-215265" lvl="0" marL="224314" marR="0" rtl="0" algn="l">
              <a:lnSpc>
                <a:spcPct val="100000"/>
              </a:lnSpc>
              <a:spcBef>
                <a:spcPts val="0"/>
              </a:spcBef>
              <a:spcAft>
                <a:spcPts val="0"/>
              </a:spcAft>
              <a:buClr>
                <a:srgbClr val="83992A"/>
              </a:buClr>
              <a:buSzPts val="1604"/>
              <a:buFont typeface="Arial"/>
              <a:buChar char="•"/>
            </a:pPr>
            <a:r>
              <a:rPr b="0" i="0" lang="en-US" sz="1400" u="none" cap="none" strike="noStrike">
                <a:solidFill>
                  <a:srgbClr val="252525"/>
                </a:solidFill>
                <a:latin typeface="Times New Roman"/>
                <a:ea typeface="Times New Roman"/>
                <a:cs typeface="Times New Roman"/>
                <a:sym typeface="Times New Roman"/>
              </a:rPr>
              <a:t>Firstly, it should be a 2-player game.</a:t>
            </a:r>
            <a:endParaRPr b="0" i="0" sz="1400" u="none" cap="none" strike="noStrike">
              <a:solidFill>
                <a:srgbClr val="000000"/>
              </a:solidFill>
              <a:latin typeface="Times New Roman"/>
              <a:ea typeface="Times New Roman"/>
              <a:cs typeface="Times New Roman"/>
              <a:sym typeface="Times New Roman"/>
            </a:endParaRPr>
          </a:p>
          <a:p>
            <a:pPr indent="-215265" lvl="0" marL="224314" marR="0" rtl="0" algn="l">
              <a:lnSpc>
                <a:spcPct val="100000"/>
              </a:lnSpc>
              <a:spcBef>
                <a:spcPts val="881"/>
              </a:spcBef>
              <a:spcAft>
                <a:spcPts val="0"/>
              </a:spcAft>
              <a:buClr>
                <a:srgbClr val="83992A"/>
              </a:buClr>
              <a:buSzPts val="1604"/>
              <a:buFont typeface="Arial"/>
              <a:buChar char="•"/>
            </a:pPr>
            <a:r>
              <a:rPr b="0" i="0" lang="en-US" sz="1400" u="none" cap="none" strike="noStrike">
                <a:solidFill>
                  <a:srgbClr val="252525"/>
                </a:solidFill>
                <a:latin typeface="Times New Roman"/>
                <a:ea typeface="Times New Roman"/>
                <a:cs typeface="Times New Roman"/>
                <a:sym typeface="Times New Roman"/>
              </a:rPr>
              <a:t>Players alternate the moves.</a:t>
            </a:r>
            <a:endParaRPr b="0" i="0" sz="1400" u="none" cap="none" strike="noStrike">
              <a:solidFill>
                <a:srgbClr val="000000"/>
              </a:solidFill>
              <a:latin typeface="Times New Roman"/>
              <a:ea typeface="Times New Roman"/>
              <a:cs typeface="Times New Roman"/>
              <a:sym typeface="Times New Roman"/>
            </a:endParaRPr>
          </a:p>
          <a:p>
            <a:pPr indent="-215265" lvl="0" marL="224314" marR="0" rtl="0" algn="l">
              <a:lnSpc>
                <a:spcPct val="100000"/>
              </a:lnSpc>
              <a:spcBef>
                <a:spcPts val="881"/>
              </a:spcBef>
              <a:spcAft>
                <a:spcPts val="0"/>
              </a:spcAft>
              <a:buClr>
                <a:srgbClr val="83992A"/>
              </a:buClr>
              <a:buSzPts val="1604"/>
              <a:buFont typeface="Arial"/>
              <a:buChar char="•"/>
            </a:pPr>
            <a:r>
              <a:rPr b="0" i="0" lang="en-US" sz="1400" u="none" cap="none" strike="noStrike">
                <a:solidFill>
                  <a:srgbClr val="252525"/>
                </a:solidFill>
                <a:latin typeface="Times New Roman"/>
                <a:ea typeface="Times New Roman"/>
                <a:cs typeface="Times New Roman"/>
                <a:sym typeface="Times New Roman"/>
              </a:rPr>
              <a:t>Both should have perfect information.</a:t>
            </a:r>
            <a:endParaRPr b="0" i="0" sz="1400" u="none" cap="none" strike="noStrike">
              <a:solidFill>
                <a:srgbClr val="000000"/>
              </a:solidFill>
              <a:latin typeface="Times New Roman"/>
              <a:ea typeface="Times New Roman"/>
              <a:cs typeface="Times New Roman"/>
              <a:sym typeface="Times New Roman"/>
            </a:endParaRPr>
          </a:p>
          <a:p>
            <a:pPr indent="-215265" lvl="0" marL="224314" marR="0" rtl="0" algn="l">
              <a:lnSpc>
                <a:spcPct val="100000"/>
              </a:lnSpc>
              <a:spcBef>
                <a:spcPts val="885"/>
              </a:spcBef>
              <a:spcAft>
                <a:spcPts val="0"/>
              </a:spcAft>
              <a:buClr>
                <a:srgbClr val="83992A"/>
              </a:buClr>
              <a:buSzPts val="1604"/>
              <a:buFont typeface="Arial"/>
              <a:buChar char="•"/>
            </a:pPr>
            <a:r>
              <a:rPr b="0" i="0" lang="en-US" sz="1400" u="none" cap="none" strike="noStrike">
                <a:solidFill>
                  <a:srgbClr val="252525"/>
                </a:solidFill>
                <a:latin typeface="Times New Roman"/>
                <a:ea typeface="Times New Roman"/>
                <a:cs typeface="Times New Roman"/>
                <a:sym typeface="Times New Roman"/>
              </a:rPr>
              <a:t>Using dice is not involved.</a:t>
            </a:r>
            <a:endParaRPr b="0" i="0" sz="1400" u="none" cap="none" strike="noStrike">
              <a:solidFill>
                <a:srgbClr val="000000"/>
              </a:solidFill>
              <a:latin typeface="Times New Roman"/>
              <a:ea typeface="Times New Roman"/>
              <a:cs typeface="Times New Roman"/>
              <a:sym typeface="Times New Roman"/>
            </a:endParaRPr>
          </a:p>
          <a:p>
            <a:pPr indent="-215265" lvl="0" marL="224314" marR="0" rtl="0" algn="l">
              <a:lnSpc>
                <a:spcPct val="100000"/>
              </a:lnSpc>
              <a:spcBef>
                <a:spcPts val="881"/>
              </a:spcBef>
              <a:spcAft>
                <a:spcPts val="0"/>
              </a:spcAft>
              <a:buClr>
                <a:srgbClr val="83992A"/>
              </a:buClr>
              <a:buSzPts val="1604"/>
              <a:buFont typeface="Arial"/>
              <a:buChar char="•"/>
            </a:pPr>
            <a:r>
              <a:rPr b="0" i="0" lang="en-US" sz="1400" u="none" cap="none" strike="noStrike">
                <a:solidFill>
                  <a:srgbClr val="252525"/>
                </a:solidFill>
                <a:latin typeface="Times New Roman"/>
                <a:ea typeface="Times New Roman"/>
                <a:cs typeface="Times New Roman"/>
                <a:sym typeface="Times New Roman"/>
              </a:rPr>
              <a:t>Clear rules for legal moves.</a:t>
            </a:r>
            <a:endParaRPr b="0" i="0" sz="1400" u="none" cap="none" strike="noStrike">
              <a:solidFill>
                <a:srgbClr val="000000"/>
              </a:solidFill>
              <a:latin typeface="Times New Roman"/>
              <a:ea typeface="Times New Roman"/>
              <a:cs typeface="Times New Roman"/>
              <a:sym typeface="Times New Roman"/>
            </a:endParaRPr>
          </a:p>
          <a:p>
            <a:pPr indent="-215265" lvl="0" marL="224314" marR="0" rtl="0" algn="l">
              <a:lnSpc>
                <a:spcPct val="100000"/>
              </a:lnSpc>
              <a:spcBef>
                <a:spcPts val="881"/>
              </a:spcBef>
              <a:spcAft>
                <a:spcPts val="0"/>
              </a:spcAft>
              <a:buClr>
                <a:srgbClr val="83992A"/>
              </a:buClr>
              <a:buSzPts val="1604"/>
              <a:buFont typeface="Arial"/>
              <a:buChar char="•"/>
            </a:pPr>
            <a:r>
              <a:rPr b="0" i="0" lang="en-US" sz="1400" u="none" cap="none" strike="noStrike">
                <a:solidFill>
                  <a:srgbClr val="252525"/>
                </a:solidFill>
                <a:latin typeface="Times New Roman"/>
                <a:ea typeface="Times New Roman"/>
                <a:cs typeface="Times New Roman"/>
                <a:sym typeface="Times New Roman"/>
              </a:rPr>
              <a:t>Well defined outcomes.</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9"/>
          <p:cNvSpPr txBox="1"/>
          <p:nvPr>
            <p:ph type="title"/>
          </p:nvPr>
        </p:nvSpPr>
        <p:spPr>
          <a:xfrm>
            <a:off x="685800" y="3810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Informed Methods Add </a:t>
            </a:r>
            <a:br>
              <a:rPr b="0" i="0" lang="en-US" sz="3200" u="none">
                <a:solidFill>
                  <a:schemeClr val="dk1"/>
                </a:solidFill>
                <a:latin typeface="Arial"/>
                <a:ea typeface="Arial"/>
                <a:cs typeface="Arial"/>
                <a:sym typeface="Arial"/>
              </a:rPr>
            </a:br>
            <a:r>
              <a:rPr b="0" i="0" lang="en-US" sz="3200" u="none">
                <a:solidFill>
                  <a:schemeClr val="dk1"/>
                </a:solidFill>
                <a:latin typeface="Arial"/>
                <a:ea typeface="Arial"/>
                <a:cs typeface="Arial"/>
                <a:sym typeface="Arial"/>
              </a:rPr>
              <a:t>Domain-Specific Information</a:t>
            </a:r>
            <a:endParaRPr/>
          </a:p>
        </p:txBody>
      </p:sp>
      <p:sp>
        <p:nvSpPr>
          <p:cNvPr id="153" name="Google Shape;153;p19"/>
          <p:cNvSpPr txBox="1"/>
          <p:nvPr>
            <p:ph idx="1" type="body"/>
          </p:nvPr>
        </p:nvSpPr>
        <p:spPr>
          <a:xfrm>
            <a:off x="685800" y="1524000"/>
            <a:ext cx="7772400" cy="5029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Add domain-specific information to select what is the best path to continue searching along </a:t>
            </a:r>
            <a:endParaRPr/>
          </a:p>
          <a:p>
            <a:pPr indent="-342900" lvl="0" marL="342900" rtl="0" algn="l">
              <a:lnSpc>
                <a:spcPct val="100000"/>
              </a:lnSpc>
              <a:spcBef>
                <a:spcPts val="40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Define a heuristic function, h(n), that estimates the "goodness" of a node n with respect to reaching a goal. </a:t>
            </a:r>
            <a:endParaRPr/>
          </a:p>
          <a:p>
            <a:pPr indent="-342900" lvl="0" marL="342900" rtl="0" algn="l">
              <a:lnSpc>
                <a:spcPct val="100000"/>
              </a:lnSpc>
              <a:spcBef>
                <a:spcPts val="40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Specifically, h(n) = estimated cost (or distance) of minimal cost path from n to a goal state. </a:t>
            </a:r>
            <a:endParaRPr/>
          </a:p>
          <a:p>
            <a:pPr indent="-342900" lvl="0" marL="342900" rtl="0" algn="l">
              <a:lnSpc>
                <a:spcPct val="100000"/>
              </a:lnSpc>
              <a:spcBef>
                <a:spcPts val="400"/>
              </a:spcBef>
              <a:spcAft>
                <a:spcPts val="0"/>
              </a:spcAft>
              <a:buClr>
                <a:schemeClr val="lt2"/>
              </a:buClr>
              <a:buSzPts val="1500"/>
              <a:buFont typeface="Noto Sans Symbols"/>
              <a:buChar char="■"/>
            </a:pPr>
            <a:r>
              <a:rPr b="1" i="0" lang="en-US" sz="2000" u="none">
                <a:solidFill>
                  <a:srgbClr val="8A8AB9"/>
                </a:solidFill>
                <a:latin typeface="Arial"/>
                <a:ea typeface="Arial"/>
                <a:cs typeface="Arial"/>
                <a:sym typeface="Arial"/>
              </a:rPr>
              <a:t>h(n) is about cost of the future search, g(n) past search</a:t>
            </a:r>
            <a:endParaRPr/>
          </a:p>
          <a:p>
            <a:pPr indent="-342900" lvl="0" marL="342900" rtl="0" algn="l">
              <a:lnSpc>
                <a:spcPct val="100000"/>
              </a:lnSpc>
              <a:spcBef>
                <a:spcPts val="40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h(n) is an estimate (rule of thumb), based on domain-specific information that is </a:t>
            </a:r>
            <a:r>
              <a:rPr b="1" i="0" lang="en-US" sz="2000" u="none">
                <a:solidFill>
                  <a:schemeClr val="dk1"/>
                </a:solidFill>
                <a:latin typeface="Arial"/>
                <a:ea typeface="Arial"/>
                <a:cs typeface="Arial"/>
                <a:sym typeface="Arial"/>
              </a:rPr>
              <a:t>computable</a:t>
            </a:r>
            <a:r>
              <a:rPr b="0" i="0" lang="en-US" sz="2000" u="none">
                <a:solidFill>
                  <a:schemeClr val="dk1"/>
                </a:solidFill>
                <a:latin typeface="Arial"/>
                <a:ea typeface="Arial"/>
                <a:cs typeface="Arial"/>
                <a:sym typeface="Arial"/>
              </a:rPr>
              <a:t> from the current state description. Heuristics do not guarantee feasible solutions and are often without theoretical basis.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46"/>
          <p:cNvSpPr txBox="1"/>
          <p:nvPr>
            <p:ph type="title"/>
          </p:nvPr>
        </p:nvSpPr>
        <p:spPr>
          <a:xfrm>
            <a:off x="1295400" y="1143000"/>
            <a:ext cx="6322886" cy="564096"/>
          </a:xfrm>
          <a:prstGeom prst="rect">
            <a:avLst/>
          </a:prstGeom>
          <a:noFill/>
          <a:ln>
            <a:noFill/>
          </a:ln>
        </p:spPr>
        <p:txBody>
          <a:bodyPr anchorCtr="0" anchor="ctr" bIns="0" lIns="0" spcFirstLastPara="1" rIns="0" wrap="square" tIns="10000">
            <a:spAutoFit/>
          </a:bodyPr>
          <a:lstStyle/>
          <a:p>
            <a:pPr indent="0" lvl="0" marL="9525" rtl="0" algn="l">
              <a:lnSpc>
                <a:spcPct val="100000"/>
              </a:lnSpc>
              <a:spcBef>
                <a:spcPts val="79"/>
              </a:spcBef>
              <a:spcAft>
                <a:spcPts val="0"/>
              </a:spcAft>
              <a:buSzPts val="1400"/>
              <a:buNone/>
            </a:pPr>
            <a:r>
              <a:rPr lang="en-US"/>
              <a:t>Different types of	games</a:t>
            </a:r>
            <a:endParaRPr/>
          </a:p>
        </p:txBody>
      </p:sp>
      <p:sp>
        <p:nvSpPr>
          <p:cNvPr id="780" name="Google Shape;780;p46"/>
          <p:cNvSpPr txBox="1"/>
          <p:nvPr/>
        </p:nvSpPr>
        <p:spPr>
          <a:xfrm>
            <a:off x="1030796" y="2714286"/>
            <a:ext cx="1170146" cy="2316981"/>
          </a:xfrm>
          <a:prstGeom prst="rect">
            <a:avLst/>
          </a:prstGeom>
          <a:noFill/>
          <a:ln>
            <a:noFill/>
          </a:ln>
        </p:spPr>
        <p:txBody>
          <a:bodyPr anchorCtr="0" anchor="t" bIns="0" lIns="0" spcFirstLastPara="1" rIns="0" wrap="square" tIns="77150">
            <a:spAutoFit/>
          </a:bodyPr>
          <a:lstStyle/>
          <a:p>
            <a:pPr indent="-215265" lvl="0" marL="224314" marR="0" rtl="0" algn="l">
              <a:lnSpc>
                <a:spcPct val="100000"/>
              </a:lnSpc>
              <a:spcBef>
                <a:spcPts val="0"/>
              </a:spcBef>
              <a:spcAft>
                <a:spcPts val="0"/>
              </a:spcAft>
              <a:buClr>
                <a:srgbClr val="83992A"/>
              </a:buClr>
              <a:buSzPts val="1604"/>
              <a:buFont typeface="Arial"/>
              <a:buChar char="•"/>
            </a:pPr>
            <a:r>
              <a:rPr b="0" i="0" lang="en-US" sz="1400" u="none" cap="none" strike="noStrike">
                <a:solidFill>
                  <a:srgbClr val="252525"/>
                </a:solidFill>
                <a:latin typeface="Times New Roman"/>
                <a:ea typeface="Times New Roman"/>
                <a:cs typeface="Times New Roman"/>
                <a:sym typeface="Times New Roman"/>
              </a:rPr>
              <a:t>Tic tac toe</a:t>
            </a:r>
            <a:endParaRPr b="0" i="0" sz="1400" u="none" cap="none" strike="noStrike">
              <a:solidFill>
                <a:srgbClr val="000000"/>
              </a:solidFill>
              <a:latin typeface="Times New Roman"/>
              <a:ea typeface="Times New Roman"/>
              <a:cs typeface="Times New Roman"/>
              <a:sym typeface="Times New Roman"/>
            </a:endParaRPr>
          </a:p>
          <a:p>
            <a:pPr indent="-215265" lvl="0" marL="224314" marR="0" rtl="0" algn="l">
              <a:lnSpc>
                <a:spcPct val="100000"/>
              </a:lnSpc>
              <a:spcBef>
                <a:spcPts val="881"/>
              </a:spcBef>
              <a:spcAft>
                <a:spcPts val="0"/>
              </a:spcAft>
              <a:buClr>
                <a:srgbClr val="83992A"/>
              </a:buClr>
              <a:buSzPts val="1604"/>
              <a:buFont typeface="Arial"/>
              <a:buChar char="•"/>
            </a:pPr>
            <a:r>
              <a:rPr b="0" i="0" lang="en-US" sz="1400" u="none" cap="none" strike="noStrike">
                <a:solidFill>
                  <a:srgbClr val="252525"/>
                </a:solidFill>
                <a:latin typeface="Times New Roman"/>
                <a:ea typeface="Times New Roman"/>
                <a:cs typeface="Times New Roman"/>
                <a:sym typeface="Times New Roman"/>
              </a:rPr>
              <a:t>Checkers</a:t>
            </a:r>
            <a:endParaRPr b="0" i="0" sz="1400" u="none" cap="none" strike="noStrike">
              <a:solidFill>
                <a:srgbClr val="000000"/>
              </a:solidFill>
              <a:latin typeface="Times New Roman"/>
              <a:ea typeface="Times New Roman"/>
              <a:cs typeface="Times New Roman"/>
              <a:sym typeface="Times New Roman"/>
            </a:endParaRPr>
          </a:p>
          <a:p>
            <a:pPr indent="-215265" lvl="0" marL="224314" marR="0" rtl="0" algn="l">
              <a:lnSpc>
                <a:spcPct val="100000"/>
              </a:lnSpc>
              <a:spcBef>
                <a:spcPts val="881"/>
              </a:spcBef>
              <a:spcAft>
                <a:spcPts val="0"/>
              </a:spcAft>
              <a:buClr>
                <a:srgbClr val="83992A"/>
              </a:buClr>
              <a:buSzPts val="1604"/>
              <a:buFont typeface="Arial"/>
              <a:buChar char="•"/>
            </a:pPr>
            <a:r>
              <a:rPr b="0" i="0" lang="en-US" sz="1400" u="none" cap="none" strike="noStrike">
                <a:solidFill>
                  <a:srgbClr val="252525"/>
                </a:solidFill>
                <a:latin typeface="Times New Roman"/>
                <a:ea typeface="Times New Roman"/>
                <a:cs typeface="Times New Roman"/>
                <a:sym typeface="Times New Roman"/>
              </a:rPr>
              <a:t>Chess</a:t>
            </a:r>
            <a:endParaRPr b="0" i="0" sz="1400" u="none" cap="none" strike="noStrike">
              <a:solidFill>
                <a:srgbClr val="000000"/>
              </a:solidFill>
              <a:latin typeface="Times New Roman"/>
              <a:ea typeface="Times New Roman"/>
              <a:cs typeface="Times New Roman"/>
              <a:sym typeface="Times New Roman"/>
            </a:endParaRPr>
          </a:p>
          <a:p>
            <a:pPr indent="-215265" lvl="0" marL="224314" marR="0" rtl="0" algn="l">
              <a:lnSpc>
                <a:spcPct val="100000"/>
              </a:lnSpc>
              <a:spcBef>
                <a:spcPts val="885"/>
              </a:spcBef>
              <a:spcAft>
                <a:spcPts val="0"/>
              </a:spcAft>
              <a:buClr>
                <a:srgbClr val="83992A"/>
              </a:buClr>
              <a:buSzPts val="1604"/>
              <a:buFont typeface="Arial"/>
              <a:buChar char="•"/>
            </a:pPr>
            <a:r>
              <a:rPr b="0" i="0" lang="en-US" sz="1400" u="none" cap="none" strike="noStrike">
                <a:solidFill>
                  <a:srgbClr val="252525"/>
                </a:solidFill>
                <a:latin typeface="Times New Roman"/>
                <a:ea typeface="Times New Roman"/>
                <a:cs typeface="Times New Roman"/>
                <a:sym typeface="Times New Roman"/>
              </a:rPr>
              <a:t>Go</a:t>
            </a:r>
            <a:endParaRPr b="0" i="0" sz="1400" u="none" cap="none" strike="noStrike">
              <a:solidFill>
                <a:srgbClr val="000000"/>
              </a:solidFill>
              <a:latin typeface="Times New Roman"/>
              <a:ea typeface="Times New Roman"/>
              <a:cs typeface="Times New Roman"/>
              <a:sym typeface="Times New Roman"/>
            </a:endParaRPr>
          </a:p>
          <a:p>
            <a:pPr indent="-215265" lvl="0" marL="224314" marR="0" rtl="0" algn="l">
              <a:lnSpc>
                <a:spcPct val="100000"/>
              </a:lnSpc>
              <a:spcBef>
                <a:spcPts val="881"/>
              </a:spcBef>
              <a:spcAft>
                <a:spcPts val="0"/>
              </a:spcAft>
              <a:buClr>
                <a:srgbClr val="83992A"/>
              </a:buClr>
              <a:buSzPts val="1604"/>
              <a:buFont typeface="Arial"/>
              <a:buChar char="•"/>
            </a:pPr>
            <a:r>
              <a:rPr b="0" i="0" lang="en-US" sz="1400" u="none" cap="none" strike="noStrike">
                <a:solidFill>
                  <a:srgbClr val="252525"/>
                </a:solidFill>
                <a:latin typeface="Times New Roman"/>
                <a:ea typeface="Times New Roman"/>
                <a:cs typeface="Times New Roman"/>
                <a:sym typeface="Times New Roman"/>
              </a:rPr>
              <a:t>Nim</a:t>
            </a:r>
            <a:endParaRPr b="0" i="0" sz="1400" u="none" cap="none" strike="noStrike">
              <a:solidFill>
                <a:srgbClr val="000000"/>
              </a:solidFill>
              <a:latin typeface="Times New Roman"/>
              <a:ea typeface="Times New Roman"/>
              <a:cs typeface="Times New Roman"/>
              <a:sym typeface="Times New Roman"/>
            </a:endParaRPr>
          </a:p>
          <a:p>
            <a:pPr indent="-215265" lvl="0" marL="224314" marR="0" rtl="0" algn="l">
              <a:lnSpc>
                <a:spcPct val="100000"/>
              </a:lnSpc>
              <a:spcBef>
                <a:spcPts val="881"/>
              </a:spcBef>
              <a:spcAft>
                <a:spcPts val="0"/>
              </a:spcAft>
              <a:buClr>
                <a:srgbClr val="83992A"/>
              </a:buClr>
              <a:buSzPts val="1604"/>
              <a:buFont typeface="Arial"/>
              <a:buChar char="•"/>
            </a:pPr>
            <a:r>
              <a:rPr b="0" i="0" lang="en-US" sz="1400" u="none" cap="none" strike="noStrike">
                <a:solidFill>
                  <a:srgbClr val="252525"/>
                </a:solidFill>
                <a:latin typeface="Times New Roman"/>
                <a:ea typeface="Times New Roman"/>
                <a:cs typeface="Times New Roman"/>
                <a:sym typeface="Times New Roman"/>
              </a:rPr>
              <a:t>othello</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47"/>
          <p:cNvSpPr txBox="1"/>
          <p:nvPr>
            <p:ph type="title"/>
          </p:nvPr>
        </p:nvSpPr>
        <p:spPr>
          <a:xfrm>
            <a:off x="954596" y="1371600"/>
            <a:ext cx="8189404" cy="564096"/>
          </a:xfrm>
          <a:prstGeom prst="rect">
            <a:avLst/>
          </a:prstGeom>
          <a:noFill/>
          <a:ln>
            <a:noFill/>
          </a:ln>
        </p:spPr>
        <p:txBody>
          <a:bodyPr anchorCtr="0" anchor="ctr" bIns="0" lIns="0" spcFirstLastPara="1" rIns="0" wrap="square" tIns="10000">
            <a:spAutoFit/>
          </a:bodyPr>
          <a:lstStyle/>
          <a:p>
            <a:pPr indent="0" lvl="0" marL="9525" rtl="0" algn="l">
              <a:lnSpc>
                <a:spcPct val="100000"/>
              </a:lnSpc>
              <a:spcBef>
                <a:spcPts val="79"/>
              </a:spcBef>
              <a:spcAft>
                <a:spcPts val="0"/>
              </a:spcAft>
              <a:buSzPts val="1400"/>
              <a:buNone/>
            </a:pPr>
            <a:r>
              <a:rPr lang="en-US"/>
              <a:t>How to strategize in each game?</a:t>
            </a:r>
            <a:endParaRPr/>
          </a:p>
        </p:txBody>
      </p:sp>
      <p:sp>
        <p:nvSpPr>
          <p:cNvPr id="786" name="Google Shape;786;p47"/>
          <p:cNvSpPr txBox="1"/>
          <p:nvPr/>
        </p:nvSpPr>
        <p:spPr>
          <a:xfrm>
            <a:off x="1030796" y="2714285"/>
            <a:ext cx="5470207" cy="1924566"/>
          </a:xfrm>
          <a:prstGeom prst="rect">
            <a:avLst/>
          </a:prstGeom>
          <a:noFill/>
          <a:ln>
            <a:noFill/>
          </a:ln>
        </p:spPr>
        <p:txBody>
          <a:bodyPr anchorCtr="0" anchor="t" bIns="0" lIns="0" spcFirstLastPara="1" rIns="0" wrap="square" tIns="77150">
            <a:spAutoFit/>
          </a:bodyPr>
          <a:lstStyle/>
          <a:p>
            <a:pPr indent="-215265" lvl="0" marL="224314" marR="0" rtl="0" algn="l">
              <a:lnSpc>
                <a:spcPct val="100000"/>
              </a:lnSpc>
              <a:spcBef>
                <a:spcPts val="0"/>
              </a:spcBef>
              <a:spcAft>
                <a:spcPts val="0"/>
              </a:spcAft>
              <a:buClr>
                <a:srgbClr val="83992A"/>
              </a:buClr>
              <a:buSzPts val="1604"/>
              <a:buFont typeface="Arial"/>
              <a:buChar char="•"/>
            </a:pPr>
            <a:r>
              <a:rPr b="0" i="0" lang="en-US" sz="1400" u="none" cap="none" strike="noStrike">
                <a:solidFill>
                  <a:srgbClr val="252525"/>
                </a:solidFill>
                <a:latin typeface="Times New Roman"/>
                <a:ea typeface="Times New Roman"/>
                <a:cs typeface="Times New Roman"/>
                <a:sym typeface="Times New Roman"/>
              </a:rPr>
              <a:t>Consider all the legal moves you can make.</a:t>
            </a:r>
            <a:endParaRPr b="0" i="0" sz="1400" u="none" cap="none" strike="noStrike">
              <a:solidFill>
                <a:srgbClr val="000000"/>
              </a:solidFill>
              <a:latin typeface="Times New Roman"/>
              <a:ea typeface="Times New Roman"/>
              <a:cs typeface="Times New Roman"/>
              <a:sym typeface="Times New Roman"/>
            </a:endParaRPr>
          </a:p>
          <a:p>
            <a:pPr indent="-215265" lvl="0" marL="224314" marR="0" rtl="0" algn="l">
              <a:lnSpc>
                <a:spcPct val="100000"/>
              </a:lnSpc>
              <a:spcBef>
                <a:spcPts val="881"/>
              </a:spcBef>
              <a:spcAft>
                <a:spcPts val="0"/>
              </a:spcAft>
              <a:buClr>
                <a:srgbClr val="83992A"/>
              </a:buClr>
              <a:buSzPts val="1604"/>
              <a:buFont typeface="Arial"/>
              <a:buChar char="•"/>
            </a:pPr>
            <a:r>
              <a:rPr b="0" i="0" lang="en-US" sz="1400" u="none" cap="none" strike="noStrike">
                <a:solidFill>
                  <a:srgbClr val="252525"/>
                </a:solidFill>
                <a:latin typeface="Times New Roman"/>
                <a:ea typeface="Times New Roman"/>
                <a:cs typeface="Times New Roman"/>
                <a:sym typeface="Times New Roman"/>
              </a:rPr>
              <a:t>Each move leads to a new board configuration.</a:t>
            </a:r>
            <a:endParaRPr b="0" i="0" sz="1400" u="none" cap="none" strike="noStrike">
              <a:solidFill>
                <a:srgbClr val="000000"/>
              </a:solidFill>
              <a:latin typeface="Times New Roman"/>
              <a:ea typeface="Times New Roman"/>
              <a:cs typeface="Times New Roman"/>
              <a:sym typeface="Times New Roman"/>
            </a:endParaRPr>
          </a:p>
          <a:p>
            <a:pPr indent="-215265" lvl="0" marL="224314" marR="0" rtl="0" algn="l">
              <a:lnSpc>
                <a:spcPct val="100000"/>
              </a:lnSpc>
              <a:spcBef>
                <a:spcPts val="881"/>
              </a:spcBef>
              <a:spcAft>
                <a:spcPts val="0"/>
              </a:spcAft>
              <a:buClr>
                <a:srgbClr val="83992A"/>
              </a:buClr>
              <a:buSzPts val="1604"/>
              <a:buFont typeface="Arial"/>
              <a:buChar char="•"/>
            </a:pPr>
            <a:r>
              <a:rPr b="0" i="0" lang="en-US" sz="1400" u="none" cap="none" strike="noStrike">
                <a:solidFill>
                  <a:srgbClr val="252525"/>
                </a:solidFill>
                <a:latin typeface="Times New Roman"/>
                <a:ea typeface="Times New Roman"/>
                <a:cs typeface="Times New Roman"/>
                <a:sym typeface="Times New Roman"/>
              </a:rPr>
              <a:t>Evaluate each resulting position &amp; determine which is best.</a:t>
            </a:r>
            <a:endParaRPr b="0" i="0" sz="1400" u="none" cap="none" strike="noStrike">
              <a:solidFill>
                <a:srgbClr val="000000"/>
              </a:solidFill>
              <a:latin typeface="Times New Roman"/>
              <a:ea typeface="Times New Roman"/>
              <a:cs typeface="Times New Roman"/>
              <a:sym typeface="Times New Roman"/>
            </a:endParaRPr>
          </a:p>
          <a:p>
            <a:pPr indent="-215265" lvl="0" marL="224314" marR="0" rtl="0" algn="l">
              <a:lnSpc>
                <a:spcPct val="100000"/>
              </a:lnSpc>
              <a:spcBef>
                <a:spcPts val="885"/>
              </a:spcBef>
              <a:spcAft>
                <a:spcPts val="0"/>
              </a:spcAft>
              <a:buClr>
                <a:srgbClr val="83992A"/>
              </a:buClr>
              <a:buSzPts val="1604"/>
              <a:buFont typeface="Arial"/>
              <a:buChar char="•"/>
            </a:pPr>
            <a:r>
              <a:rPr b="0" i="0" lang="en-US" sz="1400" u="none" cap="none" strike="noStrike">
                <a:solidFill>
                  <a:srgbClr val="252525"/>
                </a:solidFill>
                <a:latin typeface="Times New Roman"/>
                <a:ea typeface="Times New Roman"/>
                <a:cs typeface="Times New Roman"/>
                <a:sym typeface="Times New Roman"/>
              </a:rPr>
              <a:t>Make that move.</a:t>
            </a:r>
            <a:endParaRPr b="0" i="0" sz="1400" u="none" cap="none" strike="noStrike">
              <a:solidFill>
                <a:srgbClr val="000000"/>
              </a:solidFill>
              <a:latin typeface="Times New Roman"/>
              <a:ea typeface="Times New Roman"/>
              <a:cs typeface="Times New Roman"/>
              <a:sym typeface="Times New Roman"/>
            </a:endParaRPr>
          </a:p>
          <a:p>
            <a:pPr indent="-215265" lvl="0" marL="224314" marR="0" rtl="0" algn="l">
              <a:lnSpc>
                <a:spcPct val="100000"/>
              </a:lnSpc>
              <a:spcBef>
                <a:spcPts val="881"/>
              </a:spcBef>
              <a:spcAft>
                <a:spcPts val="0"/>
              </a:spcAft>
              <a:buClr>
                <a:srgbClr val="83992A"/>
              </a:buClr>
              <a:buSzPts val="1604"/>
              <a:buFont typeface="Arial"/>
              <a:buChar char="•"/>
            </a:pPr>
            <a:r>
              <a:rPr b="0" i="0" lang="en-US" sz="1400" u="none" cap="none" strike="noStrike">
                <a:solidFill>
                  <a:srgbClr val="252525"/>
                </a:solidFill>
                <a:latin typeface="Times New Roman"/>
                <a:ea typeface="Times New Roman"/>
                <a:cs typeface="Times New Roman"/>
                <a:sym typeface="Times New Roman"/>
              </a:rPr>
              <a:t>Wait for your opponent to move &amp; repeat.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48"/>
          <p:cNvSpPr txBox="1"/>
          <p:nvPr>
            <p:ph type="title"/>
          </p:nvPr>
        </p:nvSpPr>
        <p:spPr>
          <a:xfrm>
            <a:off x="2764346" y="1787519"/>
            <a:ext cx="6227254" cy="564096"/>
          </a:xfrm>
          <a:prstGeom prst="rect">
            <a:avLst/>
          </a:prstGeom>
          <a:noFill/>
          <a:ln>
            <a:noFill/>
          </a:ln>
        </p:spPr>
        <p:txBody>
          <a:bodyPr anchorCtr="0" anchor="ctr" bIns="0" lIns="0" spcFirstLastPara="1" rIns="0" wrap="square" tIns="10000">
            <a:spAutoFit/>
          </a:bodyPr>
          <a:lstStyle/>
          <a:p>
            <a:pPr indent="0" lvl="0" marL="9525" rtl="0" algn="l">
              <a:lnSpc>
                <a:spcPct val="100000"/>
              </a:lnSpc>
              <a:spcBef>
                <a:spcPts val="79"/>
              </a:spcBef>
              <a:spcAft>
                <a:spcPts val="0"/>
              </a:spcAft>
              <a:buSzPts val="1400"/>
              <a:buNone/>
            </a:pPr>
            <a:r>
              <a:rPr lang="en-US"/>
              <a:t>Game search problem</a:t>
            </a:r>
            <a:endParaRPr/>
          </a:p>
        </p:txBody>
      </p:sp>
      <p:sp>
        <p:nvSpPr>
          <p:cNvPr id="792" name="Google Shape;792;p48"/>
          <p:cNvSpPr txBox="1"/>
          <p:nvPr/>
        </p:nvSpPr>
        <p:spPr>
          <a:xfrm>
            <a:off x="1030795" y="2719661"/>
            <a:ext cx="6748463" cy="2373278"/>
          </a:xfrm>
          <a:prstGeom prst="rect">
            <a:avLst/>
          </a:prstGeom>
          <a:noFill/>
          <a:ln>
            <a:noFill/>
          </a:ln>
        </p:spPr>
        <p:txBody>
          <a:bodyPr anchorCtr="0" anchor="t" bIns="0" lIns="0" spcFirstLastPara="1" rIns="0" wrap="square" tIns="31425">
            <a:spAutoFit/>
          </a:bodyPr>
          <a:lstStyle/>
          <a:p>
            <a:pPr indent="-215265" lvl="0" marL="224314" marR="0" rtl="0" algn="l">
              <a:lnSpc>
                <a:spcPct val="100000"/>
              </a:lnSpc>
              <a:spcBef>
                <a:spcPts val="0"/>
              </a:spcBef>
              <a:spcAft>
                <a:spcPts val="0"/>
              </a:spcAft>
              <a:buClr>
                <a:srgbClr val="83992A"/>
              </a:buClr>
              <a:buSzPts val="1875"/>
              <a:buFont typeface="Arial"/>
              <a:buChar char="•"/>
            </a:pPr>
            <a:r>
              <a:rPr b="0" i="0" lang="en-US" sz="1650" u="none" cap="none" strike="noStrike">
                <a:solidFill>
                  <a:srgbClr val="252525"/>
                </a:solidFill>
                <a:latin typeface="Times New Roman"/>
                <a:ea typeface="Times New Roman"/>
                <a:cs typeface="Times New Roman"/>
                <a:sym typeface="Times New Roman"/>
              </a:rPr>
              <a:t>Initial state– Board position and player</a:t>
            </a:r>
            <a:endParaRPr b="0" i="0" sz="1650" u="none" cap="none" strike="noStrike">
              <a:solidFill>
                <a:srgbClr val="000000"/>
              </a:solidFill>
              <a:latin typeface="Times New Roman"/>
              <a:ea typeface="Times New Roman"/>
              <a:cs typeface="Times New Roman"/>
              <a:sym typeface="Times New Roman"/>
            </a:endParaRPr>
          </a:p>
          <a:p>
            <a:pPr indent="-215265" lvl="0" marL="224314" marR="3810" rtl="0" algn="l">
              <a:lnSpc>
                <a:spcPct val="80000"/>
              </a:lnSpc>
              <a:spcBef>
                <a:spcPts val="844"/>
              </a:spcBef>
              <a:spcAft>
                <a:spcPts val="0"/>
              </a:spcAft>
              <a:buClr>
                <a:srgbClr val="83992A"/>
              </a:buClr>
              <a:buSzPts val="1875"/>
              <a:buFont typeface="Arial"/>
              <a:buChar char="•"/>
            </a:pPr>
            <a:r>
              <a:rPr b="0" i="0" lang="en-US" sz="1650" u="none" cap="none" strike="noStrike">
                <a:solidFill>
                  <a:srgbClr val="252525"/>
                </a:solidFill>
                <a:latin typeface="Times New Roman"/>
                <a:ea typeface="Times New Roman"/>
                <a:cs typeface="Times New Roman"/>
                <a:sym typeface="Times New Roman"/>
              </a:rPr>
              <a:t>Successor function– Returns a list of (action, state) pairs, indicating a legal move  and</a:t>
            </a:r>
            <a:endParaRPr b="0" i="0" sz="1650" u="none" cap="none" strike="noStrike">
              <a:solidFill>
                <a:srgbClr val="000000"/>
              </a:solidFill>
              <a:latin typeface="Times New Roman"/>
              <a:ea typeface="Times New Roman"/>
              <a:cs typeface="Times New Roman"/>
              <a:sym typeface="Times New Roman"/>
            </a:endParaRPr>
          </a:p>
          <a:p>
            <a:pPr indent="-215265" lvl="0" marL="224314" marR="0" rtl="0" algn="l">
              <a:lnSpc>
                <a:spcPct val="100000"/>
              </a:lnSpc>
              <a:spcBef>
                <a:spcPts val="450"/>
              </a:spcBef>
              <a:spcAft>
                <a:spcPts val="0"/>
              </a:spcAft>
              <a:buClr>
                <a:srgbClr val="83992A"/>
              </a:buClr>
              <a:buSzPts val="1875"/>
              <a:buFont typeface="Arial"/>
              <a:buChar char="•"/>
            </a:pPr>
            <a:r>
              <a:rPr b="0" i="0" lang="en-US" sz="1650" u="none" cap="none" strike="noStrike">
                <a:solidFill>
                  <a:srgbClr val="252525"/>
                </a:solidFill>
                <a:latin typeface="Times New Roman"/>
                <a:ea typeface="Times New Roman"/>
                <a:cs typeface="Times New Roman"/>
                <a:sym typeface="Times New Roman"/>
              </a:rPr>
              <a:t>Resulting state</a:t>
            </a:r>
            <a:endParaRPr b="0" i="0" sz="1650" u="none" cap="none" strike="noStrike">
              <a:solidFill>
                <a:srgbClr val="000000"/>
              </a:solidFill>
              <a:latin typeface="Times New Roman"/>
              <a:ea typeface="Times New Roman"/>
              <a:cs typeface="Times New Roman"/>
              <a:sym typeface="Times New Roman"/>
            </a:endParaRPr>
          </a:p>
          <a:p>
            <a:pPr indent="-215265" lvl="0" marL="224314" marR="0" rtl="0" algn="l">
              <a:lnSpc>
                <a:spcPct val="100000"/>
              </a:lnSpc>
              <a:spcBef>
                <a:spcPts val="454"/>
              </a:spcBef>
              <a:spcAft>
                <a:spcPts val="0"/>
              </a:spcAft>
              <a:buClr>
                <a:srgbClr val="83992A"/>
              </a:buClr>
              <a:buSzPts val="1875"/>
              <a:buFont typeface="Arial"/>
              <a:buChar char="•"/>
            </a:pPr>
            <a:r>
              <a:rPr b="0" i="0" lang="en-US" sz="1650" u="none" cap="none" strike="noStrike">
                <a:solidFill>
                  <a:srgbClr val="252525"/>
                </a:solidFill>
                <a:latin typeface="Times New Roman"/>
                <a:ea typeface="Times New Roman"/>
                <a:cs typeface="Times New Roman"/>
                <a:sym typeface="Times New Roman"/>
              </a:rPr>
              <a:t>Terminal test– Determines when the game is over</a:t>
            </a:r>
            <a:endParaRPr b="0" i="0" sz="1650" u="none" cap="none" strike="noStrike">
              <a:solidFill>
                <a:srgbClr val="000000"/>
              </a:solidFill>
              <a:latin typeface="Times New Roman"/>
              <a:ea typeface="Times New Roman"/>
              <a:cs typeface="Times New Roman"/>
              <a:sym typeface="Times New Roman"/>
            </a:endParaRPr>
          </a:p>
          <a:p>
            <a:pPr indent="-119062" lvl="0" marL="9525" marR="113824" rtl="0" algn="l">
              <a:lnSpc>
                <a:spcPct val="122700"/>
              </a:lnSpc>
              <a:spcBef>
                <a:spcPts val="0"/>
              </a:spcBef>
              <a:spcAft>
                <a:spcPts val="0"/>
              </a:spcAft>
              <a:buClr>
                <a:srgbClr val="83992A"/>
              </a:buClr>
              <a:buSzPts val="1875"/>
              <a:buFont typeface="Arial"/>
              <a:buChar char="•"/>
            </a:pPr>
            <a:r>
              <a:rPr b="0" i="0" lang="en-US" sz="1650" u="none" cap="none" strike="noStrike">
                <a:solidFill>
                  <a:srgbClr val="252525"/>
                </a:solidFill>
                <a:latin typeface="Times New Roman"/>
                <a:ea typeface="Times New Roman"/>
                <a:cs typeface="Times New Roman"/>
                <a:sym typeface="Times New Roman"/>
              </a:rPr>
              <a:t>Utility function– Numeric value for a terminal state representing its utility for a  given player.</a:t>
            </a:r>
            <a:endParaRPr b="0" i="0" sz="1650" u="none" cap="none" strike="noStrike">
              <a:solidFill>
                <a:srgbClr val="000000"/>
              </a:solidFill>
              <a:latin typeface="Times New Roman"/>
              <a:ea typeface="Times New Roman"/>
              <a:cs typeface="Times New Roman"/>
              <a:sym typeface="Times New Roman"/>
            </a:endParaRPr>
          </a:p>
          <a:p>
            <a:pPr indent="-215265" lvl="0" marL="224314" marR="0" rtl="0" algn="l">
              <a:lnSpc>
                <a:spcPct val="100000"/>
              </a:lnSpc>
              <a:spcBef>
                <a:spcPts val="450"/>
              </a:spcBef>
              <a:spcAft>
                <a:spcPts val="0"/>
              </a:spcAft>
              <a:buClr>
                <a:srgbClr val="83992A"/>
              </a:buClr>
              <a:buSzPts val="1875"/>
              <a:buFont typeface="Arial"/>
              <a:buChar char="•"/>
            </a:pPr>
            <a:r>
              <a:rPr b="0" i="0" lang="en-US" sz="1650" u="none" cap="none" strike="noStrike">
                <a:solidFill>
                  <a:srgbClr val="252525"/>
                </a:solidFill>
                <a:latin typeface="Times New Roman"/>
                <a:ea typeface="Times New Roman"/>
                <a:cs typeface="Times New Roman"/>
                <a:sym typeface="Times New Roman"/>
              </a:rPr>
              <a:t>In tic tac toe, the outcome is win, loss or draw with values +1, -1 or 0</a:t>
            </a:r>
            <a:endParaRPr b="0" i="0" sz="165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49"/>
          <p:cNvSpPr txBox="1"/>
          <p:nvPr>
            <p:ph type="title"/>
          </p:nvPr>
        </p:nvSpPr>
        <p:spPr>
          <a:xfrm>
            <a:off x="2514600" y="685800"/>
            <a:ext cx="5576888" cy="564096"/>
          </a:xfrm>
          <a:prstGeom prst="rect">
            <a:avLst/>
          </a:prstGeom>
          <a:noFill/>
          <a:ln>
            <a:noFill/>
          </a:ln>
        </p:spPr>
        <p:txBody>
          <a:bodyPr anchorCtr="0" anchor="ctr" bIns="0" lIns="0" spcFirstLastPara="1" rIns="0" wrap="square" tIns="10000">
            <a:spAutoFit/>
          </a:bodyPr>
          <a:lstStyle/>
          <a:p>
            <a:pPr indent="0" lvl="0" marL="9525" rtl="0" algn="l">
              <a:lnSpc>
                <a:spcPct val="100000"/>
              </a:lnSpc>
              <a:spcBef>
                <a:spcPts val="79"/>
              </a:spcBef>
              <a:spcAft>
                <a:spcPts val="0"/>
              </a:spcAft>
              <a:buSzPts val="1400"/>
              <a:buNone/>
            </a:pPr>
            <a:r>
              <a:rPr lang="en-US"/>
              <a:t>MIN-MAX Algorithm</a:t>
            </a:r>
            <a:endParaRPr/>
          </a:p>
        </p:txBody>
      </p:sp>
      <p:sp>
        <p:nvSpPr>
          <p:cNvPr id="798" name="Google Shape;798;p49"/>
          <p:cNvSpPr txBox="1"/>
          <p:nvPr/>
        </p:nvSpPr>
        <p:spPr>
          <a:xfrm>
            <a:off x="152400" y="1447800"/>
            <a:ext cx="8722233" cy="3998691"/>
          </a:xfrm>
          <a:prstGeom prst="rect">
            <a:avLst/>
          </a:prstGeom>
          <a:noFill/>
          <a:ln>
            <a:noFill/>
          </a:ln>
        </p:spPr>
        <p:txBody>
          <a:bodyPr anchorCtr="0" anchor="t" bIns="0" lIns="0" spcFirstLastPara="1" rIns="0" wrap="square" tIns="73800">
            <a:spAutoFit/>
          </a:bodyPr>
          <a:lstStyle/>
          <a:p>
            <a:pPr indent="-105727" lvl="0" marL="224314" marR="0" rtl="0" algn="l">
              <a:lnSpc>
                <a:spcPct val="100000"/>
              </a:lnSpc>
              <a:spcBef>
                <a:spcPts val="0"/>
              </a:spcBef>
              <a:spcAft>
                <a:spcPts val="0"/>
              </a:spcAft>
              <a:buClr>
                <a:srgbClr val="83992A"/>
              </a:buClr>
              <a:buSzPts val="1725"/>
              <a:buFont typeface="Arial"/>
              <a:buNone/>
            </a:pPr>
            <a:r>
              <a:t/>
            </a:r>
            <a:endParaRPr b="0" i="0" sz="1500" u="none" cap="none" strike="noStrike">
              <a:solidFill>
                <a:srgbClr val="252525"/>
              </a:solidFill>
              <a:latin typeface="Times New Roman"/>
              <a:ea typeface="Times New Roman"/>
              <a:cs typeface="Times New Roman"/>
              <a:sym typeface="Times New Roman"/>
            </a:endParaRPr>
          </a:p>
          <a:p>
            <a:pPr indent="-105727" lvl="0" marL="224314" marR="0" rtl="0" algn="l">
              <a:lnSpc>
                <a:spcPct val="100000"/>
              </a:lnSpc>
              <a:spcBef>
                <a:spcPts val="581"/>
              </a:spcBef>
              <a:spcAft>
                <a:spcPts val="0"/>
              </a:spcAft>
              <a:buClr>
                <a:srgbClr val="83992A"/>
              </a:buClr>
              <a:buSzPts val="1725"/>
              <a:buFont typeface="Arial"/>
              <a:buNone/>
            </a:pPr>
            <a:r>
              <a:t/>
            </a:r>
            <a:endParaRPr b="0" i="0" sz="1500" u="none" cap="none" strike="noStrike">
              <a:solidFill>
                <a:srgbClr val="252525"/>
              </a:solidFill>
              <a:latin typeface="Times New Roman"/>
              <a:ea typeface="Times New Roman"/>
              <a:cs typeface="Times New Roman"/>
              <a:sym typeface="Times New Roman"/>
            </a:endParaRPr>
          </a:p>
          <a:p>
            <a:pPr indent="-215265" lvl="0" marL="224314" marR="0" rtl="0" algn="l">
              <a:lnSpc>
                <a:spcPct val="100000"/>
              </a:lnSpc>
              <a:spcBef>
                <a:spcPts val="581"/>
              </a:spcBef>
              <a:spcAft>
                <a:spcPts val="0"/>
              </a:spcAft>
              <a:buClr>
                <a:srgbClr val="83992A"/>
              </a:buClr>
              <a:buSzPts val="1725"/>
              <a:buFont typeface="Arial"/>
              <a:buChar char="•"/>
            </a:pPr>
            <a:r>
              <a:rPr b="0" i="0" lang="en-US" sz="1500" u="none" cap="none" strike="noStrike">
                <a:solidFill>
                  <a:srgbClr val="252525"/>
                </a:solidFill>
                <a:latin typeface="Times New Roman"/>
                <a:ea typeface="Times New Roman"/>
                <a:cs typeface="Times New Roman"/>
                <a:sym typeface="Times New Roman"/>
              </a:rPr>
              <a:t>Mini-max algorithm is a recursive or backtracking algorithm which is used in decision-making and game theory. It provides an optimal move for the player assuming that opponent is also playing optimally.</a:t>
            </a:r>
            <a:endParaRPr/>
          </a:p>
          <a:p>
            <a:pPr indent="-215265" lvl="0" marL="224314" marR="0" rtl="0" algn="l">
              <a:lnSpc>
                <a:spcPct val="100000"/>
              </a:lnSpc>
              <a:spcBef>
                <a:spcPts val="581"/>
              </a:spcBef>
              <a:spcAft>
                <a:spcPts val="0"/>
              </a:spcAft>
              <a:buClr>
                <a:srgbClr val="83992A"/>
              </a:buClr>
              <a:buSzPts val="1725"/>
              <a:buFont typeface="Arial"/>
              <a:buChar char="•"/>
            </a:pPr>
            <a:r>
              <a:rPr b="0" i="0" lang="en-US" sz="1500" u="none" cap="none" strike="noStrike">
                <a:solidFill>
                  <a:srgbClr val="252525"/>
                </a:solidFill>
                <a:latin typeface="Times New Roman"/>
                <a:ea typeface="Times New Roman"/>
                <a:cs typeface="Times New Roman"/>
                <a:sym typeface="Times New Roman"/>
              </a:rPr>
              <a:t>Mini-Max algorithm uses recursion to search through the game-tree.</a:t>
            </a:r>
            <a:endParaRPr/>
          </a:p>
          <a:p>
            <a:pPr indent="-215265" lvl="0" marL="224314" marR="0" rtl="0" algn="l">
              <a:lnSpc>
                <a:spcPct val="100000"/>
              </a:lnSpc>
              <a:spcBef>
                <a:spcPts val="581"/>
              </a:spcBef>
              <a:spcAft>
                <a:spcPts val="0"/>
              </a:spcAft>
              <a:buClr>
                <a:srgbClr val="83992A"/>
              </a:buClr>
              <a:buSzPts val="1725"/>
              <a:buFont typeface="Arial"/>
              <a:buChar char="•"/>
            </a:pPr>
            <a:r>
              <a:rPr b="0" i="0" lang="en-US" sz="1500" u="none" cap="none" strike="noStrike">
                <a:solidFill>
                  <a:srgbClr val="252525"/>
                </a:solidFill>
                <a:latin typeface="Times New Roman"/>
                <a:ea typeface="Times New Roman"/>
                <a:cs typeface="Times New Roman"/>
                <a:sym typeface="Times New Roman"/>
              </a:rPr>
              <a:t>Min-Max algorithm is mostly used for game playing in AI. Such as Chess, Checkers, tic-tac-toe, go, and various tow-players game. This Algorithm computes the minimax decision for the current state.</a:t>
            </a:r>
            <a:endParaRPr/>
          </a:p>
          <a:p>
            <a:pPr indent="-215265" lvl="0" marL="224314" marR="0" rtl="0" algn="l">
              <a:lnSpc>
                <a:spcPct val="100000"/>
              </a:lnSpc>
              <a:spcBef>
                <a:spcPts val="581"/>
              </a:spcBef>
              <a:spcAft>
                <a:spcPts val="0"/>
              </a:spcAft>
              <a:buClr>
                <a:srgbClr val="83992A"/>
              </a:buClr>
              <a:buSzPts val="1725"/>
              <a:buFont typeface="Arial"/>
              <a:buChar char="•"/>
            </a:pPr>
            <a:r>
              <a:rPr b="0" i="0" lang="en-US" sz="1500" u="none" cap="none" strike="noStrike">
                <a:solidFill>
                  <a:srgbClr val="252525"/>
                </a:solidFill>
                <a:latin typeface="Times New Roman"/>
                <a:ea typeface="Times New Roman"/>
                <a:cs typeface="Times New Roman"/>
                <a:sym typeface="Times New Roman"/>
              </a:rPr>
              <a:t>In this algorithm two players play the game, one is called MAX and other is called MIN.</a:t>
            </a:r>
            <a:endParaRPr/>
          </a:p>
          <a:p>
            <a:pPr indent="-215265" lvl="0" marL="224314" marR="0" rtl="0" algn="l">
              <a:lnSpc>
                <a:spcPct val="100000"/>
              </a:lnSpc>
              <a:spcBef>
                <a:spcPts val="581"/>
              </a:spcBef>
              <a:spcAft>
                <a:spcPts val="0"/>
              </a:spcAft>
              <a:buClr>
                <a:srgbClr val="83992A"/>
              </a:buClr>
              <a:buSzPts val="1725"/>
              <a:buFont typeface="Arial"/>
              <a:buChar char="•"/>
            </a:pPr>
            <a:r>
              <a:rPr b="0" i="0" lang="en-US" sz="1500" u="none" cap="none" strike="noStrike">
                <a:solidFill>
                  <a:srgbClr val="252525"/>
                </a:solidFill>
                <a:latin typeface="Times New Roman"/>
                <a:ea typeface="Times New Roman"/>
                <a:cs typeface="Times New Roman"/>
                <a:sym typeface="Times New Roman"/>
              </a:rPr>
              <a:t>Both the players fight it as the opponent player gets the minimum benefit while they get the maximum benefit.</a:t>
            </a:r>
            <a:endParaRPr/>
          </a:p>
          <a:p>
            <a:pPr indent="-215265" lvl="0" marL="224314" marR="0" rtl="0" algn="l">
              <a:lnSpc>
                <a:spcPct val="100000"/>
              </a:lnSpc>
              <a:spcBef>
                <a:spcPts val="581"/>
              </a:spcBef>
              <a:spcAft>
                <a:spcPts val="0"/>
              </a:spcAft>
              <a:buClr>
                <a:srgbClr val="83992A"/>
              </a:buClr>
              <a:buSzPts val="1725"/>
              <a:buFont typeface="Arial"/>
              <a:buChar char="•"/>
            </a:pPr>
            <a:r>
              <a:rPr b="0" i="0" lang="en-US" sz="1500" u="none" cap="none" strike="noStrike">
                <a:solidFill>
                  <a:srgbClr val="252525"/>
                </a:solidFill>
                <a:latin typeface="Times New Roman"/>
                <a:ea typeface="Times New Roman"/>
                <a:cs typeface="Times New Roman"/>
                <a:sym typeface="Times New Roman"/>
              </a:rPr>
              <a:t>Both Players of the game are opponent of each other, where MAX will select the maximized value and MIN will select the minimized value.</a:t>
            </a:r>
            <a:endParaRPr/>
          </a:p>
          <a:p>
            <a:pPr indent="-215265" lvl="0" marL="224314" marR="0" rtl="0" algn="l">
              <a:lnSpc>
                <a:spcPct val="100000"/>
              </a:lnSpc>
              <a:spcBef>
                <a:spcPts val="581"/>
              </a:spcBef>
              <a:spcAft>
                <a:spcPts val="0"/>
              </a:spcAft>
              <a:buClr>
                <a:srgbClr val="83992A"/>
              </a:buClr>
              <a:buSzPts val="1725"/>
              <a:buFont typeface="Arial"/>
              <a:buChar char="•"/>
            </a:pPr>
            <a:r>
              <a:rPr b="0" i="0" lang="en-US" sz="1500" u="none" cap="none" strike="noStrike">
                <a:solidFill>
                  <a:srgbClr val="252525"/>
                </a:solidFill>
                <a:latin typeface="Times New Roman"/>
                <a:ea typeface="Times New Roman"/>
                <a:cs typeface="Times New Roman"/>
                <a:sym typeface="Times New Roman"/>
              </a:rPr>
              <a:t>The minimax algorithm performs a depth-first search algorithm for the exploration of the complete game tree.</a:t>
            </a:r>
            <a:endParaRPr/>
          </a:p>
          <a:p>
            <a:pPr indent="-215265" lvl="0" marL="224314" marR="0" rtl="0" algn="l">
              <a:lnSpc>
                <a:spcPct val="100000"/>
              </a:lnSpc>
              <a:spcBef>
                <a:spcPts val="581"/>
              </a:spcBef>
              <a:spcAft>
                <a:spcPts val="0"/>
              </a:spcAft>
              <a:buClr>
                <a:srgbClr val="83992A"/>
              </a:buClr>
              <a:buSzPts val="1725"/>
              <a:buFont typeface="Arial"/>
              <a:buChar char="•"/>
            </a:pPr>
            <a:r>
              <a:rPr b="0" i="0" lang="en-US" sz="1500" u="none" cap="none" strike="noStrike">
                <a:solidFill>
                  <a:srgbClr val="252525"/>
                </a:solidFill>
                <a:latin typeface="Times New Roman"/>
                <a:ea typeface="Times New Roman"/>
                <a:cs typeface="Times New Roman"/>
                <a:sym typeface="Times New Roman"/>
              </a:rPr>
              <a:t>The minimax algorithm proceeds all the way down to the terminal node of the tree, then backtrack the tree as the recursion.</a:t>
            </a:r>
            <a:endParaRPr b="0" i="0" sz="15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pic>
        <p:nvPicPr>
          <p:cNvPr id="803" name="Google Shape;803;p50"/>
          <p:cNvPicPr preferRelativeResize="0"/>
          <p:nvPr/>
        </p:nvPicPr>
        <p:blipFill rotWithShape="1">
          <a:blip r:embed="rId3">
            <a:alphaModFix/>
          </a:blip>
          <a:srcRect b="0" l="0" r="0" t="0"/>
          <a:stretch/>
        </p:blipFill>
        <p:spPr>
          <a:xfrm>
            <a:off x="457200" y="1447800"/>
            <a:ext cx="8110216" cy="39624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51"/>
          <p:cNvSpPr/>
          <p:nvPr/>
        </p:nvSpPr>
        <p:spPr>
          <a:xfrm>
            <a:off x="1772792" y="2273475"/>
            <a:ext cx="5598821" cy="296591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809" name="Google Shape;809;p51"/>
          <p:cNvSpPr txBox="1"/>
          <p:nvPr>
            <p:ph type="title"/>
          </p:nvPr>
        </p:nvSpPr>
        <p:spPr>
          <a:xfrm>
            <a:off x="1040892" y="1481862"/>
            <a:ext cx="4445508" cy="564096"/>
          </a:xfrm>
          <a:prstGeom prst="rect">
            <a:avLst/>
          </a:prstGeom>
          <a:noFill/>
          <a:ln>
            <a:noFill/>
          </a:ln>
        </p:spPr>
        <p:txBody>
          <a:bodyPr anchorCtr="0" anchor="ctr" bIns="0" lIns="0" spcFirstLastPara="1" rIns="0" wrap="square" tIns="10000">
            <a:spAutoFit/>
          </a:bodyPr>
          <a:lstStyle/>
          <a:p>
            <a:pPr indent="0" lvl="0" marL="9525" rtl="0" algn="l">
              <a:lnSpc>
                <a:spcPct val="100000"/>
              </a:lnSpc>
              <a:spcBef>
                <a:spcPts val="79"/>
              </a:spcBef>
              <a:spcAft>
                <a:spcPts val="0"/>
              </a:spcAft>
              <a:buSzPts val="1400"/>
              <a:buNone/>
            </a:pPr>
            <a:r>
              <a:rPr lang="en-US"/>
              <a:t>Example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52"/>
          <p:cNvSpPr/>
          <p:nvPr/>
        </p:nvSpPr>
        <p:spPr>
          <a:xfrm>
            <a:off x="1691640" y="1960229"/>
            <a:ext cx="5685448" cy="305971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53"/>
          <p:cNvSpPr/>
          <p:nvPr/>
        </p:nvSpPr>
        <p:spPr>
          <a:xfrm>
            <a:off x="1725930" y="2055208"/>
            <a:ext cx="5651758" cy="295227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54"/>
          <p:cNvSpPr/>
          <p:nvPr/>
        </p:nvSpPr>
        <p:spPr>
          <a:xfrm>
            <a:off x="1736217" y="1929467"/>
            <a:ext cx="5665181" cy="299914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55"/>
          <p:cNvSpPr/>
          <p:nvPr/>
        </p:nvSpPr>
        <p:spPr>
          <a:xfrm>
            <a:off x="1736217" y="1856240"/>
            <a:ext cx="5671655" cy="314532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Review: Tree search</a:t>
            </a:r>
            <a:endParaRPr/>
          </a:p>
        </p:txBody>
      </p:sp>
      <p:sp>
        <p:nvSpPr>
          <p:cNvPr id="159" name="Google Shape;159;p20"/>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2400"/>
              <a:buFont typeface="Noto Sans Symbols"/>
              <a:buChar char="■"/>
            </a:pPr>
            <a:r>
              <a:rPr b="0" i="0" lang="en-US" sz="3200" u="none">
                <a:solidFill>
                  <a:schemeClr val="dk1"/>
                </a:solidFill>
                <a:latin typeface="Arial"/>
                <a:ea typeface="Arial"/>
                <a:cs typeface="Arial"/>
                <a:sym typeface="Arial"/>
              </a:rPr>
              <a:t>An abstract problem is modeled as a (finite or infinite) decision tree.</a:t>
            </a:r>
            <a:endParaRPr/>
          </a:p>
          <a:p>
            <a:pPr indent="-342900" lvl="0" marL="342900" rtl="0" algn="l">
              <a:lnSpc>
                <a:spcPct val="100000"/>
              </a:lnSpc>
              <a:spcBef>
                <a:spcPts val="640"/>
              </a:spcBef>
              <a:spcAft>
                <a:spcPts val="0"/>
              </a:spcAft>
              <a:buClr>
                <a:schemeClr val="lt2"/>
              </a:buClr>
              <a:buSzPts val="2400"/>
              <a:buFont typeface="Noto Sans Symbols"/>
              <a:buChar char="■"/>
            </a:pPr>
            <a:r>
              <a:rPr b="0" i="1" lang="en-US" sz="3200" u="none">
                <a:solidFill>
                  <a:schemeClr val="dk1"/>
                </a:solidFill>
                <a:latin typeface="Arial"/>
                <a:ea typeface="Arial"/>
                <a:cs typeface="Arial"/>
                <a:sym typeface="Arial"/>
              </a:rPr>
              <a:t>Weak</a:t>
            </a:r>
            <a:r>
              <a:rPr b="0" i="0" lang="en-US" sz="3200" u="none">
                <a:solidFill>
                  <a:schemeClr val="dk1"/>
                </a:solidFill>
                <a:latin typeface="Arial"/>
                <a:ea typeface="Arial"/>
                <a:cs typeface="Arial"/>
                <a:sym typeface="Arial"/>
              </a:rPr>
              <a:t> methods do not use any knowledge of the problem </a:t>
            </a:r>
            <a:endParaRPr/>
          </a:p>
          <a:p>
            <a:pPr indent="-285750" lvl="1" marL="742950" rtl="0" algn="l">
              <a:lnSpc>
                <a:spcPct val="100000"/>
              </a:lnSpc>
              <a:spcBef>
                <a:spcPts val="560"/>
              </a:spcBef>
              <a:spcAft>
                <a:spcPts val="0"/>
              </a:spcAft>
              <a:buClr>
                <a:schemeClr val="accent2"/>
              </a:buClr>
              <a:buSzPts val="2240"/>
              <a:buFont typeface="Noto Sans Symbols"/>
              <a:buChar char="◻"/>
            </a:pPr>
            <a:r>
              <a:rPr b="0" i="0" lang="en-US" sz="2800" u="none">
                <a:solidFill>
                  <a:schemeClr val="dk1"/>
                </a:solidFill>
                <a:latin typeface="Arial"/>
                <a:ea typeface="Arial"/>
                <a:cs typeface="Arial"/>
                <a:sym typeface="Arial"/>
              </a:rPr>
              <a:t>General applicable</a:t>
            </a:r>
            <a:endParaRPr/>
          </a:p>
          <a:p>
            <a:pPr indent="-285750" lvl="1" marL="742950" rtl="0" algn="l">
              <a:lnSpc>
                <a:spcPct val="100000"/>
              </a:lnSpc>
              <a:spcBef>
                <a:spcPts val="560"/>
              </a:spcBef>
              <a:spcAft>
                <a:spcPts val="0"/>
              </a:spcAft>
              <a:buClr>
                <a:schemeClr val="accent2"/>
              </a:buClr>
              <a:buSzPts val="2240"/>
              <a:buFont typeface="Noto Sans Symbols"/>
              <a:buChar char="◻"/>
            </a:pPr>
            <a:r>
              <a:rPr b="0" i="0" lang="en-US" sz="2800" u="none">
                <a:solidFill>
                  <a:schemeClr val="dk1"/>
                </a:solidFill>
                <a:latin typeface="Arial"/>
                <a:ea typeface="Arial"/>
                <a:cs typeface="Arial"/>
                <a:sym typeface="Arial"/>
              </a:rPr>
              <a:t>Usually die from combinatorial explosion when exposed to “real life”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56"/>
          <p:cNvSpPr/>
          <p:nvPr/>
        </p:nvSpPr>
        <p:spPr>
          <a:xfrm>
            <a:off x="1736217" y="1872215"/>
            <a:ext cx="5651758" cy="311355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57"/>
          <p:cNvSpPr/>
          <p:nvPr/>
        </p:nvSpPr>
        <p:spPr>
          <a:xfrm>
            <a:off x="1722500" y="1852812"/>
            <a:ext cx="5678688" cy="315238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58"/>
          <p:cNvSpPr/>
          <p:nvPr/>
        </p:nvSpPr>
        <p:spPr>
          <a:xfrm>
            <a:off x="1736217" y="1939654"/>
            <a:ext cx="5651758" cy="297867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59"/>
          <p:cNvSpPr/>
          <p:nvPr/>
        </p:nvSpPr>
        <p:spPr>
          <a:xfrm>
            <a:off x="1736217" y="1983080"/>
            <a:ext cx="5665181" cy="289175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pic>
        <p:nvPicPr>
          <p:cNvPr id="854" name="Google Shape;854;p60"/>
          <p:cNvPicPr preferRelativeResize="0"/>
          <p:nvPr/>
        </p:nvPicPr>
        <p:blipFill rotWithShape="1">
          <a:blip r:embed="rId3">
            <a:alphaModFix/>
          </a:blip>
          <a:srcRect b="0" l="0" r="0" t="0"/>
          <a:stretch/>
        </p:blipFill>
        <p:spPr>
          <a:xfrm>
            <a:off x="2743200" y="1066800"/>
            <a:ext cx="1390650" cy="752475"/>
          </a:xfrm>
          <a:prstGeom prst="rect">
            <a:avLst/>
          </a:prstGeom>
          <a:noFill/>
          <a:ln>
            <a:noFill/>
          </a:ln>
        </p:spPr>
      </p:pic>
      <p:pic>
        <p:nvPicPr>
          <p:cNvPr id="855" name="Google Shape;855;p60"/>
          <p:cNvPicPr preferRelativeResize="0"/>
          <p:nvPr/>
        </p:nvPicPr>
        <p:blipFill rotWithShape="1">
          <a:blip r:embed="rId4">
            <a:alphaModFix/>
          </a:blip>
          <a:srcRect b="0" l="0" r="0" t="0"/>
          <a:stretch/>
        </p:blipFill>
        <p:spPr>
          <a:xfrm>
            <a:off x="981075" y="2057400"/>
            <a:ext cx="4914900" cy="1409700"/>
          </a:xfrm>
          <a:prstGeom prst="rect">
            <a:avLst/>
          </a:prstGeom>
          <a:noFill/>
          <a:ln>
            <a:noFill/>
          </a:ln>
        </p:spPr>
      </p:pic>
      <p:pic>
        <p:nvPicPr>
          <p:cNvPr id="856" name="Google Shape;856;p60"/>
          <p:cNvPicPr preferRelativeResize="0"/>
          <p:nvPr/>
        </p:nvPicPr>
        <p:blipFill rotWithShape="1">
          <a:blip r:embed="rId5">
            <a:alphaModFix/>
          </a:blip>
          <a:srcRect b="0" l="0" r="0" t="0"/>
          <a:stretch/>
        </p:blipFill>
        <p:spPr>
          <a:xfrm>
            <a:off x="1295400" y="3810000"/>
            <a:ext cx="5124450" cy="1304925"/>
          </a:xfrm>
          <a:prstGeom prst="rect">
            <a:avLst/>
          </a:prstGeom>
          <a:noFill/>
          <a:ln>
            <a:noFill/>
          </a:ln>
        </p:spPr>
      </p:pic>
      <p:pic>
        <p:nvPicPr>
          <p:cNvPr id="857" name="Google Shape;857;p60"/>
          <p:cNvPicPr preferRelativeResize="0"/>
          <p:nvPr/>
        </p:nvPicPr>
        <p:blipFill rotWithShape="1">
          <a:blip r:embed="rId6">
            <a:alphaModFix/>
          </a:blip>
          <a:srcRect b="0" l="0" r="0" t="0"/>
          <a:stretch/>
        </p:blipFill>
        <p:spPr>
          <a:xfrm>
            <a:off x="1409700" y="5334000"/>
            <a:ext cx="5010150" cy="1209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54"/>
                                        </p:tgtEl>
                                        <p:attrNameLst>
                                          <p:attrName>style.visibility</p:attrName>
                                        </p:attrNameLst>
                                      </p:cBhvr>
                                      <p:to>
                                        <p:strVal val="visible"/>
                                      </p:to>
                                    </p:set>
                                    <p:anim calcmode="lin" valueType="num">
                                      <p:cBhvr additive="base">
                                        <p:cTn dur="500"/>
                                        <p:tgtEl>
                                          <p:spTgt spid="85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55"/>
                                        </p:tgtEl>
                                        <p:attrNameLst>
                                          <p:attrName>style.visibility</p:attrName>
                                        </p:attrNameLst>
                                      </p:cBhvr>
                                      <p:to>
                                        <p:strVal val="visible"/>
                                      </p:to>
                                    </p:set>
                                    <p:anim calcmode="lin" valueType="num">
                                      <p:cBhvr additive="base">
                                        <p:cTn dur="500"/>
                                        <p:tgtEl>
                                          <p:spTgt spid="85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56"/>
                                        </p:tgtEl>
                                        <p:attrNameLst>
                                          <p:attrName>style.visibility</p:attrName>
                                        </p:attrNameLst>
                                      </p:cBhvr>
                                      <p:to>
                                        <p:strVal val="visible"/>
                                      </p:to>
                                    </p:set>
                                    <p:anim calcmode="lin" valueType="num">
                                      <p:cBhvr additive="base">
                                        <p:cTn dur="500"/>
                                        <p:tgtEl>
                                          <p:spTgt spid="85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57"/>
                                        </p:tgtEl>
                                        <p:attrNameLst>
                                          <p:attrName>style.visibility</p:attrName>
                                        </p:attrNameLst>
                                      </p:cBhvr>
                                      <p:to>
                                        <p:strVal val="visible"/>
                                      </p:to>
                                    </p:set>
                                    <p:anim calcmode="lin" valueType="num">
                                      <p:cBhvr additive="base">
                                        <p:cTn dur="500"/>
                                        <p:tgtEl>
                                          <p:spTgt spid="85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pic>
        <p:nvPicPr>
          <p:cNvPr descr="Game tree for Tic-Tac-Toe game using MiniMax algorithm. | Download  Scientific Diagram" id="862" name="Google Shape;862;p61"/>
          <p:cNvPicPr preferRelativeResize="0"/>
          <p:nvPr/>
        </p:nvPicPr>
        <p:blipFill rotWithShape="1">
          <a:blip r:embed="rId3">
            <a:alphaModFix/>
          </a:blip>
          <a:srcRect b="0" l="0" r="0" t="0"/>
          <a:stretch/>
        </p:blipFill>
        <p:spPr>
          <a:xfrm>
            <a:off x="990600" y="1143000"/>
            <a:ext cx="7200900" cy="44577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62"/>
          <p:cNvSpPr txBox="1"/>
          <p:nvPr>
            <p:ph type="title"/>
          </p:nvPr>
        </p:nvSpPr>
        <p:spPr>
          <a:xfrm>
            <a:off x="762001" y="1787519"/>
            <a:ext cx="8229600" cy="564096"/>
          </a:xfrm>
          <a:prstGeom prst="rect">
            <a:avLst/>
          </a:prstGeom>
          <a:noFill/>
          <a:ln>
            <a:noFill/>
          </a:ln>
        </p:spPr>
        <p:txBody>
          <a:bodyPr anchorCtr="0" anchor="ctr" bIns="0" lIns="0" spcFirstLastPara="1" rIns="0" wrap="square" tIns="10000">
            <a:spAutoFit/>
          </a:bodyPr>
          <a:lstStyle/>
          <a:p>
            <a:pPr indent="0" lvl="0" marL="9525" rtl="0" algn="l">
              <a:lnSpc>
                <a:spcPct val="100000"/>
              </a:lnSpc>
              <a:spcBef>
                <a:spcPts val="79"/>
              </a:spcBef>
              <a:spcAft>
                <a:spcPts val="0"/>
              </a:spcAft>
              <a:buSzPts val="1400"/>
              <a:buNone/>
            </a:pPr>
            <a:r>
              <a:rPr lang="en-US"/>
              <a:t>Why Minimax algorithm is bad ?</a:t>
            </a:r>
            <a:endParaRPr/>
          </a:p>
        </p:txBody>
      </p:sp>
      <p:sp>
        <p:nvSpPr>
          <p:cNvPr id="868" name="Google Shape;868;p62"/>
          <p:cNvSpPr txBox="1"/>
          <p:nvPr/>
        </p:nvSpPr>
        <p:spPr>
          <a:xfrm>
            <a:off x="1011745" y="2700766"/>
            <a:ext cx="6969443" cy="2466540"/>
          </a:xfrm>
          <a:prstGeom prst="rect">
            <a:avLst/>
          </a:prstGeom>
          <a:noFill/>
          <a:ln>
            <a:noFill/>
          </a:ln>
        </p:spPr>
        <p:txBody>
          <a:bodyPr anchorCtr="0" anchor="t" bIns="0" lIns="0" spcFirstLastPara="1" rIns="0" wrap="square" tIns="65225">
            <a:spAutoFit/>
          </a:bodyPr>
          <a:lstStyle/>
          <a:p>
            <a:pPr indent="-215265" lvl="0" marL="243364" marR="0" rtl="0" algn="l">
              <a:lnSpc>
                <a:spcPct val="100000"/>
              </a:lnSpc>
              <a:spcBef>
                <a:spcPts val="0"/>
              </a:spcBef>
              <a:spcAft>
                <a:spcPts val="0"/>
              </a:spcAft>
              <a:buClr>
                <a:srgbClr val="83992A"/>
              </a:buClr>
              <a:buSzPts val="1604"/>
              <a:buFont typeface="Arial"/>
              <a:buChar char="•"/>
            </a:pPr>
            <a:r>
              <a:rPr b="0" i="0" lang="en-US" sz="1400" u="none" cap="none" strike="noStrike">
                <a:solidFill>
                  <a:srgbClr val="252525"/>
                </a:solidFill>
                <a:latin typeface="Times New Roman"/>
                <a:ea typeface="Times New Roman"/>
                <a:cs typeface="Times New Roman"/>
                <a:sym typeface="Times New Roman"/>
              </a:rPr>
              <a:t>The problem with minimax is that it is inefficient</a:t>
            </a:r>
            <a:endParaRPr b="0" i="0" sz="1400" u="none" cap="none" strike="noStrike">
              <a:solidFill>
                <a:srgbClr val="000000"/>
              </a:solidFill>
              <a:latin typeface="Times New Roman"/>
              <a:ea typeface="Times New Roman"/>
              <a:cs typeface="Times New Roman"/>
              <a:sym typeface="Times New Roman"/>
            </a:endParaRPr>
          </a:p>
          <a:p>
            <a:pPr indent="-215265" lvl="1" marL="586264" marR="0" rtl="0" algn="l">
              <a:lnSpc>
                <a:spcPct val="100000"/>
              </a:lnSpc>
              <a:spcBef>
                <a:spcPts val="652"/>
              </a:spcBef>
              <a:spcAft>
                <a:spcPts val="0"/>
              </a:spcAft>
              <a:buClr>
                <a:srgbClr val="83992A"/>
              </a:buClr>
              <a:buSzPts val="1725"/>
              <a:buFont typeface="Arial"/>
              <a:buChar char="•"/>
            </a:pPr>
            <a:r>
              <a:rPr b="0" i="0" lang="en-US" sz="1500" u="none" cap="none" strike="noStrike">
                <a:solidFill>
                  <a:srgbClr val="252525"/>
                </a:solidFill>
                <a:latin typeface="Times New Roman"/>
                <a:ea typeface="Times New Roman"/>
                <a:cs typeface="Times New Roman"/>
                <a:sym typeface="Times New Roman"/>
              </a:rPr>
              <a:t>Search to depth d in the game tree</a:t>
            </a:r>
            <a:endParaRPr b="0" i="0" sz="1500" u="none" cap="none" strike="noStrike">
              <a:solidFill>
                <a:srgbClr val="000000"/>
              </a:solidFill>
              <a:latin typeface="Times New Roman"/>
              <a:ea typeface="Times New Roman"/>
              <a:cs typeface="Times New Roman"/>
              <a:sym typeface="Times New Roman"/>
            </a:endParaRPr>
          </a:p>
          <a:p>
            <a:pPr indent="-215265" lvl="1" marL="586264" marR="0" rtl="0" algn="l">
              <a:lnSpc>
                <a:spcPct val="100000"/>
              </a:lnSpc>
              <a:spcBef>
                <a:spcPts val="630"/>
              </a:spcBef>
              <a:spcAft>
                <a:spcPts val="0"/>
              </a:spcAft>
              <a:buClr>
                <a:srgbClr val="83992A"/>
              </a:buClr>
              <a:buSzPts val="1725"/>
              <a:buFont typeface="Arial"/>
              <a:buChar char="•"/>
            </a:pPr>
            <a:r>
              <a:rPr b="0" i="0" lang="en-US" sz="1500" u="none" cap="none" strike="noStrike">
                <a:solidFill>
                  <a:srgbClr val="252525"/>
                </a:solidFill>
                <a:latin typeface="Times New Roman"/>
                <a:ea typeface="Times New Roman"/>
                <a:cs typeface="Times New Roman"/>
                <a:sym typeface="Times New Roman"/>
              </a:rPr>
              <a:t>Suppose each node has at most b children</a:t>
            </a:r>
            <a:endParaRPr b="0" i="0" sz="1500" u="none" cap="none" strike="noStrike">
              <a:solidFill>
                <a:srgbClr val="000000"/>
              </a:solidFill>
              <a:latin typeface="Times New Roman"/>
              <a:ea typeface="Times New Roman"/>
              <a:cs typeface="Times New Roman"/>
              <a:sym typeface="Times New Roman"/>
            </a:endParaRPr>
          </a:p>
          <a:p>
            <a:pPr indent="-215265" lvl="1" marL="586264" marR="0" rtl="0" algn="l">
              <a:lnSpc>
                <a:spcPct val="100000"/>
              </a:lnSpc>
              <a:spcBef>
                <a:spcPts val="630"/>
              </a:spcBef>
              <a:spcAft>
                <a:spcPts val="0"/>
              </a:spcAft>
              <a:buClr>
                <a:srgbClr val="83992A"/>
              </a:buClr>
              <a:buSzPts val="1725"/>
              <a:buFont typeface="Arial"/>
              <a:buChar char="•"/>
            </a:pPr>
            <a:r>
              <a:rPr b="0" i="0" lang="en-US" sz="1500" u="none" cap="none" strike="noStrike">
                <a:solidFill>
                  <a:srgbClr val="252525"/>
                </a:solidFill>
                <a:latin typeface="Times New Roman"/>
                <a:ea typeface="Times New Roman"/>
                <a:cs typeface="Times New Roman"/>
                <a:sym typeface="Times New Roman"/>
              </a:rPr>
              <a:t>Calculate the exact score at every node</a:t>
            </a:r>
            <a:endParaRPr b="0" i="0" sz="1500" u="none" cap="none" strike="noStrike">
              <a:solidFill>
                <a:srgbClr val="000000"/>
              </a:solidFill>
              <a:latin typeface="Times New Roman"/>
              <a:ea typeface="Times New Roman"/>
              <a:cs typeface="Times New Roman"/>
              <a:sym typeface="Times New Roman"/>
            </a:endParaRPr>
          </a:p>
          <a:p>
            <a:pPr indent="-215265" lvl="1" marL="586264" marR="0" rtl="0" algn="l">
              <a:lnSpc>
                <a:spcPct val="100000"/>
              </a:lnSpc>
              <a:spcBef>
                <a:spcPts val="630"/>
              </a:spcBef>
              <a:spcAft>
                <a:spcPts val="0"/>
              </a:spcAft>
              <a:buClr>
                <a:srgbClr val="83992A"/>
              </a:buClr>
              <a:buSzPts val="1725"/>
              <a:buFont typeface="Arial"/>
              <a:buChar char="•"/>
            </a:pPr>
            <a:r>
              <a:rPr b="0" i="0" lang="en-US" sz="1500" u="none" cap="none" strike="noStrike">
                <a:solidFill>
                  <a:srgbClr val="252525"/>
                </a:solidFill>
                <a:latin typeface="Times New Roman"/>
                <a:ea typeface="Times New Roman"/>
                <a:cs typeface="Times New Roman"/>
                <a:sym typeface="Times New Roman"/>
              </a:rPr>
              <a:t>In worst case we search b</a:t>
            </a:r>
            <a:r>
              <a:rPr b="0" baseline="30000" i="0" lang="en-US" sz="1463" u="none" cap="none" strike="noStrike">
                <a:solidFill>
                  <a:srgbClr val="252525"/>
                </a:solidFill>
                <a:latin typeface="Times New Roman"/>
                <a:ea typeface="Times New Roman"/>
                <a:cs typeface="Times New Roman"/>
                <a:sym typeface="Times New Roman"/>
              </a:rPr>
              <a:t>d </a:t>
            </a:r>
            <a:r>
              <a:rPr b="0" i="0" lang="en-US" sz="1500" u="none" cap="none" strike="noStrike">
                <a:solidFill>
                  <a:srgbClr val="252525"/>
                </a:solidFill>
                <a:latin typeface="Times New Roman"/>
                <a:ea typeface="Times New Roman"/>
                <a:cs typeface="Times New Roman"/>
                <a:sym typeface="Times New Roman"/>
              </a:rPr>
              <a:t>nodes – exponential</a:t>
            </a:r>
            <a:endParaRPr b="0" i="0" sz="1500" u="none" cap="none" strike="noStrike">
              <a:solidFill>
                <a:srgbClr val="000000"/>
              </a:solidFill>
              <a:latin typeface="Times New Roman"/>
              <a:ea typeface="Times New Roman"/>
              <a:cs typeface="Times New Roman"/>
              <a:sym typeface="Times New Roman"/>
            </a:endParaRPr>
          </a:p>
          <a:p>
            <a:pPr indent="-215265" lvl="0" marL="243364" marR="0" rtl="0" algn="l">
              <a:lnSpc>
                <a:spcPct val="100000"/>
              </a:lnSpc>
              <a:spcBef>
                <a:spcPts val="645"/>
              </a:spcBef>
              <a:spcAft>
                <a:spcPts val="0"/>
              </a:spcAft>
              <a:buClr>
                <a:srgbClr val="83992A"/>
              </a:buClr>
              <a:buSzPts val="1604"/>
              <a:buFont typeface="Arial"/>
              <a:buChar char="•"/>
            </a:pPr>
            <a:r>
              <a:rPr b="0" i="0" lang="en-US" sz="1400" u="none" cap="none" strike="noStrike">
                <a:solidFill>
                  <a:srgbClr val="252525"/>
                </a:solidFill>
                <a:latin typeface="Times New Roman"/>
                <a:ea typeface="Times New Roman"/>
                <a:cs typeface="Times New Roman"/>
                <a:sym typeface="Times New Roman"/>
              </a:rPr>
              <a:t>However, many nodes are useless</a:t>
            </a:r>
            <a:endParaRPr b="0" i="0" sz="1400" u="none" cap="none" strike="noStrike">
              <a:solidFill>
                <a:srgbClr val="000000"/>
              </a:solidFill>
              <a:latin typeface="Times New Roman"/>
              <a:ea typeface="Times New Roman"/>
              <a:cs typeface="Times New Roman"/>
              <a:sym typeface="Times New Roman"/>
            </a:endParaRPr>
          </a:p>
          <a:p>
            <a:pPr indent="-215265" lvl="1" marL="586264" marR="0" rtl="0" algn="l">
              <a:lnSpc>
                <a:spcPct val="114000"/>
              </a:lnSpc>
              <a:spcBef>
                <a:spcPts val="652"/>
              </a:spcBef>
              <a:spcAft>
                <a:spcPts val="0"/>
              </a:spcAft>
              <a:buClr>
                <a:srgbClr val="83992A"/>
              </a:buClr>
              <a:buSzPts val="1725"/>
              <a:buFont typeface="Arial"/>
              <a:buChar char="•"/>
            </a:pPr>
            <a:r>
              <a:rPr b="0" i="0" lang="en-US" sz="1500" u="none" cap="none" strike="noStrike">
                <a:solidFill>
                  <a:srgbClr val="252525"/>
                </a:solidFill>
                <a:latin typeface="Times New Roman"/>
                <a:ea typeface="Times New Roman"/>
                <a:cs typeface="Times New Roman"/>
                <a:sym typeface="Times New Roman"/>
              </a:rPr>
              <a:t>There are some nodes where we don’t need to know exact score because we will never</a:t>
            </a:r>
            <a:endParaRPr b="0" i="0" sz="1500" u="none" cap="none" strike="noStrike">
              <a:solidFill>
                <a:srgbClr val="000000"/>
              </a:solidFill>
              <a:latin typeface="Times New Roman"/>
              <a:ea typeface="Times New Roman"/>
              <a:cs typeface="Times New Roman"/>
              <a:sym typeface="Times New Roman"/>
            </a:endParaRPr>
          </a:p>
          <a:p>
            <a:pPr indent="0" lvl="0" marL="586264" marR="0" rtl="0" algn="l">
              <a:lnSpc>
                <a:spcPct val="114000"/>
              </a:lnSpc>
              <a:spcBef>
                <a:spcPts val="0"/>
              </a:spcBef>
              <a:spcAft>
                <a:spcPts val="0"/>
              </a:spcAft>
              <a:buNone/>
            </a:pPr>
            <a:r>
              <a:rPr b="0" i="0" lang="en-US" sz="1500" u="none" cap="none" strike="noStrike">
                <a:solidFill>
                  <a:srgbClr val="252525"/>
                </a:solidFill>
                <a:latin typeface="Times New Roman"/>
                <a:ea typeface="Times New Roman"/>
                <a:cs typeface="Times New Roman"/>
                <a:sym typeface="Times New Roman"/>
              </a:rPr>
              <a:t>take path in the future</a:t>
            </a:r>
            <a:endParaRPr b="0" i="0" sz="15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63"/>
          <p:cNvSpPr txBox="1"/>
          <p:nvPr>
            <p:ph type="title"/>
          </p:nvPr>
        </p:nvSpPr>
        <p:spPr>
          <a:xfrm>
            <a:off x="457200" y="1787519"/>
            <a:ext cx="6280595" cy="564096"/>
          </a:xfrm>
          <a:prstGeom prst="rect">
            <a:avLst/>
          </a:prstGeom>
          <a:noFill/>
          <a:ln>
            <a:noFill/>
          </a:ln>
        </p:spPr>
        <p:txBody>
          <a:bodyPr anchorCtr="0" anchor="ctr" bIns="0" lIns="0" spcFirstLastPara="1" rIns="0" wrap="square" tIns="10000">
            <a:spAutoFit/>
          </a:bodyPr>
          <a:lstStyle/>
          <a:p>
            <a:pPr indent="0" lvl="0" marL="9525" rtl="0" algn="l">
              <a:lnSpc>
                <a:spcPct val="100000"/>
              </a:lnSpc>
              <a:spcBef>
                <a:spcPts val="79"/>
              </a:spcBef>
              <a:spcAft>
                <a:spcPts val="0"/>
              </a:spcAft>
              <a:buSzPts val="1400"/>
              <a:buNone/>
            </a:pPr>
            <a:r>
              <a:rPr lang="en-US"/>
              <a:t>Is there a good Min-Max ?</a:t>
            </a:r>
            <a:endParaRPr/>
          </a:p>
        </p:txBody>
      </p:sp>
      <p:sp>
        <p:nvSpPr>
          <p:cNvPr id="874" name="Google Shape;874;p63"/>
          <p:cNvSpPr txBox="1"/>
          <p:nvPr/>
        </p:nvSpPr>
        <p:spPr>
          <a:xfrm>
            <a:off x="1030796" y="2721754"/>
            <a:ext cx="6534150" cy="2403767"/>
          </a:xfrm>
          <a:prstGeom prst="rect">
            <a:avLst/>
          </a:prstGeom>
          <a:noFill/>
          <a:ln>
            <a:noFill/>
          </a:ln>
        </p:spPr>
        <p:txBody>
          <a:bodyPr anchorCtr="0" anchor="t" bIns="0" lIns="0" spcFirstLastPara="1" rIns="0" wrap="square" tIns="44275">
            <a:spAutoFit/>
          </a:bodyPr>
          <a:lstStyle/>
          <a:p>
            <a:pPr indent="-215265" lvl="0" marL="224314" marR="0" rtl="0" algn="l">
              <a:lnSpc>
                <a:spcPct val="100000"/>
              </a:lnSpc>
              <a:spcBef>
                <a:spcPts val="0"/>
              </a:spcBef>
              <a:spcAft>
                <a:spcPts val="0"/>
              </a:spcAft>
              <a:buClr>
                <a:srgbClr val="83992A"/>
              </a:buClr>
              <a:buSzPts val="1604"/>
              <a:buFont typeface="Arial"/>
              <a:buChar char="•"/>
            </a:pPr>
            <a:r>
              <a:rPr b="0" i="0" lang="en-US" sz="1400" u="none" cap="none" strike="noStrike">
                <a:solidFill>
                  <a:srgbClr val="252525"/>
                </a:solidFill>
                <a:latin typeface="Times New Roman"/>
                <a:ea typeface="Times New Roman"/>
                <a:cs typeface="Times New Roman"/>
                <a:sym typeface="Times New Roman"/>
              </a:rPr>
              <a:t>Yes ! We just need to </a:t>
            </a:r>
            <a:r>
              <a:rPr b="1" i="0" lang="en-US" sz="1400" u="none" cap="none" strike="noStrike">
                <a:solidFill>
                  <a:srgbClr val="252525"/>
                </a:solidFill>
                <a:latin typeface="Times New Roman"/>
                <a:ea typeface="Times New Roman"/>
                <a:cs typeface="Times New Roman"/>
                <a:sym typeface="Times New Roman"/>
              </a:rPr>
              <a:t>prune </a:t>
            </a:r>
            <a:r>
              <a:rPr b="0" i="0" lang="en-US" sz="1400" u="none" cap="none" strike="noStrike">
                <a:solidFill>
                  <a:srgbClr val="252525"/>
                </a:solidFill>
                <a:latin typeface="Times New Roman"/>
                <a:ea typeface="Times New Roman"/>
                <a:cs typeface="Times New Roman"/>
                <a:sym typeface="Times New Roman"/>
              </a:rPr>
              <a:t>branches that are not required in searching</a:t>
            </a:r>
            <a:endParaRPr b="0" i="0" sz="1400" u="none" cap="none" strike="noStrike">
              <a:solidFill>
                <a:srgbClr val="000000"/>
              </a:solidFill>
              <a:latin typeface="Times New Roman"/>
              <a:ea typeface="Times New Roman"/>
              <a:cs typeface="Times New Roman"/>
              <a:sym typeface="Times New Roman"/>
            </a:endParaRPr>
          </a:p>
          <a:p>
            <a:pPr indent="-215265" lvl="0" marL="224314" marR="0" rtl="0" algn="l">
              <a:lnSpc>
                <a:spcPct val="100000"/>
              </a:lnSpc>
              <a:spcBef>
                <a:spcPts val="683"/>
              </a:spcBef>
              <a:spcAft>
                <a:spcPts val="0"/>
              </a:spcAft>
              <a:buClr>
                <a:srgbClr val="83992A"/>
              </a:buClr>
              <a:buSzPts val="2400"/>
              <a:buFont typeface="Arial"/>
              <a:buChar char="•"/>
            </a:pPr>
            <a:r>
              <a:rPr b="0" i="1" lang="en-US" sz="2100" u="none" cap="none" strike="noStrike">
                <a:solidFill>
                  <a:srgbClr val="252525"/>
                </a:solidFill>
                <a:latin typeface="Times New Roman"/>
                <a:ea typeface="Times New Roman"/>
                <a:cs typeface="Times New Roman"/>
                <a:sym typeface="Times New Roman"/>
              </a:rPr>
              <a:t>Idea:</a:t>
            </a:r>
            <a:endParaRPr b="0" i="0" sz="2100" u="none" cap="none" strike="noStrike">
              <a:solidFill>
                <a:srgbClr val="000000"/>
              </a:solidFill>
              <a:latin typeface="Times New Roman"/>
              <a:ea typeface="Times New Roman"/>
              <a:cs typeface="Times New Roman"/>
              <a:sym typeface="Times New Roman"/>
            </a:endParaRPr>
          </a:p>
          <a:p>
            <a:pPr indent="-215265" lvl="1" marL="567214" marR="0" rtl="0" algn="l">
              <a:lnSpc>
                <a:spcPct val="100000"/>
              </a:lnSpc>
              <a:spcBef>
                <a:spcPts val="686"/>
              </a:spcBef>
              <a:spcAft>
                <a:spcPts val="0"/>
              </a:spcAft>
              <a:buClr>
                <a:srgbClr val="83992A"/>
              </a:buClr>
              <a:buSzPts val="1604"/>
              <a:buFont typeface="Arial"/>
              <a:buChar char="•"/>
            </a:pPr>
            <a:r>
              <a:rPr b="0" i="0" lang="en-US" sz="1400" u="none" cap="none" strike="noStrike">
                <a:solidFill>
                  <a:srgbClr val="252525"/>
                </a:solidFill>
                <a:latin typeface="Times New Roman"/>
                <a:ea typeface="Times New Roman"/>
                <a:cs typeface="Times New Roman"/>
                <a:sym typeface="Times New Roman"/>
              </a:rPr>
              <a:t>Start propagating scores as soon as leaf nodes are generated</a:t>
            </a:r>
            <a:endParaRPr b="0" i="0" sz="1400" u="none" cap="none" strike="noStrike">
              <a:solidFill>
                <a:srgbClr val="000000"/>
              </a:solidFill>
              <a:latin typeface="Times New Roman"/>
              <a:ea typeface="Times New Roman"/>
              <a:cs typeface="Times New Roman"/>
              <a:sym typeface="Times New Roman"/>
            </a:endParaRPr>
          </a:p>
          <a:p>
            <a:pPr indent="-215265" lvl="1" marL="567214" marR="0" rtl="0" algn="l">
              <a:lnSpc>
                <a:spcPct val="100000"/>
              </a:lnSpc>
              <a:spcBef>
                <a:spcPts val="668"/>
              </a:spcBef>
              <a:spcAft>
                <a:spcPts val="0"/>
              </a:spcAft>
              <a:buClr>
                <a:srgbClr val="83992A"/>
              </a:buClr>
              <a:buSzPts val="1604"/>
              <a:buFont typeface="Arial"/>
              <a:buChar char="•"/>
            </a:pPr>
            <a:r>
              <a:rPr b="0" i="0" lang="en-US" sz="1400" u="none" cap="none" strike="noStrike">
                <a:solidFill>
                  <a:srgbClr val="252525"/>
                </a:solidFill>
                <a:latin typeface="Times New Roman"/>
                <a:ea typeface="Times New Roman"/>
                <a:cs typeface="Times New Roman"/>
                <a:sym typeface="Times New Roman"/>
              </a:rPr>
              <a:t>Do not explore nodes which cannot affect the choice of move</a:t>
            </a:r>
            <a:endParaRPr b="0" i="0" sz="1400" u="none" cap="none" strike="noStrike">
              <a:solidFill>
                <a:srgbClr val="000000"/>
              </a:solidFill>
              <a:latin typeface="Times New Roman"/>
              <a:ea typeface="Times New Roman"/>
              <a:cs typeface="Times New Roman"/>
              <a:sym typeface="Times New Roman"/>
            </a:endParaRPr>
          </a:p>
          <a:p>
            <a:pPr indent="0" lvl="1" marL="0" marR="0" rtl="0" algn="l">
              <a:lnSpc>
                <a:spcPct val="100000"/>
              </a:lnSpc>
              <a:spcBef>
                <a:spcPts val="34"/>
              </a:spcBef>
              <a:spcAft>
                <a:spcPts val="0"/>
              </a:spcAft>
              <a:buClr>
                <a:srgbClr val="83992A"/>
              </a:buClr>
              <a:buSzPts val="2663"/>
              <a:buFont typeface="Arial"/>
              <a:buNone/>
            </a:pPr>
            <a:r>
              <a:t/>
            </a:r>
            <a:endParaRPr b="0" i="0" sz="2663" u="none" cap="none" strike="noStrike">
              <a:solidFill>
                <a:srgbClr val="000000"/>
              </a:solidFill>
              <a:latin typeface="Times New Roman"/>
              <a:ea typeface="Times New Roman"/>
              <a:cs typeface="Times New Roman"/>
              <a:sym typeface="Times New Roman"/>
            </a:endParaRPr>
          </a:p>
          <a:p>
            <a:pPr indent="-215265" lvl="0" marL="224314" marR="0" rtl="0" algn="l">
              <a:lnSpc>
                <a:spcPct val="143857"/>
              </a:lnSpc>
              <a:spcBef>
                <a:spcPts val="0"/>
              </a:spcBef>
              <a:spcAft>
                <a:spcPts val="0"/>
              </a:spcAft>
              <a:buClr>
                <a:srgbClr val="83992A"/>
              </a:buClr>
              <a:buSzPts val="1604"/>
              <a:buFont typeface="Arial"/>
              <a:buChar char="•"/>
            </a:pPr>
            <a:r>
              <a:rPr b="0" i="0" lang="en-US" sz="1400" u="none" cap="none" strike="noStrike">
                <a:solidFill>
                  <a:srgbClr val="252525"/>
                </a:solidFill>
                <a:latin typeface="Times New Roman"/>
                <a:ea typeface="Times New Roman"/>
                <a:cs typeface="Times New Roman"/>
                <a:sym typeface="Times New Roman"/>
              </a:rPr>
              <a:t>The method for pruning the search tree generated by minimax is called</a:t>
            </a:r>
            <a:endParaRPr b="0" i="0" sz="1400" u="none" cap="none" strike="noStrike">
              <a:solidFill>
                <a:srgbClr val="000000"/>
              </a:solidFill>
              <a:latin typeface="Times New Roman"/>
              <a:ea typeface="Times New Roman"/>
              <a:cs typeface="Times New Roman"/>
              <a:sym typeface="Times New Roman"/>
            </a:endParaRPr>
          </a:p>
          <a:p>
            <a:pPr indent="0" lvl="0" marL="224314" marR="0" rtl="0" algn="l">
              <a:lnSpc>
                <a:spcPct val="112213"/>
              </a:lnSpc>
              <a:spcBef>
                <a:spcPts val="0"/>
              </a:spcBef>
              <a:spcAft>
                <a:spcPts val="0"/>
              </a:spcAft>
              <a:buNone/>
            </a:pPr>
            <a:r>
              <a:rPr b="1" i="1" lang="en-US" sz="1875" u="none" cap="none" strike="noStrike">
                <a:solidFill>
                  <a:srgbClr val="252525"/>
                </a:solidFill>
                <a:latin typeface="Times New Roman"/>
                <a:ea typeface="Times New Roman"/>
                <a:cs typeface="Times New Roman"/>
                <a:sym typeface="Times New Roman"/>
              </a:rPr>
              <a:t>Alpha-Beta</a:t>
            </a:r>
            <a:endParaRPr b="0" i="0" sz="1875"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64"/>
          <p:cNvSpPr txBox="1"/>
          <p:nvPr>
            <p:ph type="title"/>
          </p:nvPr>
        </p:nvSpPr>
        <p:spPr>
          <a:xfrm>
            <a:off x="1600200" y="517530"/>
            <a:ext cx="5217604" cy="564096"/>
          </a:xfrm>
          <a:prstGeom prst="rect">
            <a:avLst/>
          </a:prstGeom>
          <a:noFill/>
          <a:ln>
            <a:noFill/>
          </a:ln>
        </p:spPr>
        <p:txBody>
          <a:bodyPr anchorCtr="0" anchor="ctr" bIns="0" lIns="0" spcFirstLastPara="1" rIns="0" wrap="square" tIns="10000">
            <a:spAutoFit/>
          </a:bodyPr>
          <a:lstStyle/>
          <a:p>
            <a:pPr indent="0" lvl="0" marL="9525" rtl="0" algn="l">
              <a:lnSpc>
                <a:spcPct val="100000"/>
              </a:lnSpc>
              <a:spcBef>
                <a:spcPts val="79"/>
              </a:spcBef>
              <a:spcAft>
                <a:spcPts val="0"/>
              </a:spcAft>
              <a:buSzPts val="1400"/>
              <a:buNone/>
            </a:pPr>
            <a:r>
              <a:rPr lang="en-US">
                <a:latin typeface="Noto Sans Symbols"/>
                <a:ea typeface="Noto Sans Symbols"/>
                <a:cs typeface="Noto Sans Symbols"/>
                <a:sym typeface="Noto Sans Symbols"/>
              </a:rPr>
              <a:t></a:t>
            </a:r>
            <a:r>
              <a:rPr lang="en-US"/>
              <a:t>-</a:t>
            </a:r>
            <a:r>
              <a:rPr lang="en-US">
                <a:latin typeface="Noto Sans Symbols"/>
                <a:ea typeface="Noto Sans Symbols"/>
                <a:cs typeface="Noto Sans Symbols"/>
                <a:sym typeface="Noto Sans Symbols"/>
              </a:rPr>
              <a:t></a:t>
            </a:r>
            <a:r>
              <a:rPr lang="en-US"/>
              <a:t> values</a:t>
            </a:r>
            <a:endParaRPr/>
          </a:p>
        </p:txBody>
      </p:sp>
      <p:sp>
        <p:nvSpPr>
          <p:cNvPr id="880" name="Google Shape;880;p64"/>
          <p:cNvSpPr txBox="1"/>
          <p:nvPr/>
        </p:nvSpPr>
        <p:spPr>
          <a:xfrm>
            <a:off x="1" y="1081626"/>
            <a:ext cx="8991600" cy="5771452"/>
          </a:xfrm>
          <a:prstGeom prst="rect">
            <a:avLst/>
          </a:prstGeom>
          <a:noFill/>
          <a:ln>
            <a:noFill/>
          </a:ln>
        </p:spPr>
        <p:txBody>
          <a:bodyPr anchorCtr="0" anchor="t" bIns="0" lIns="0" spcFirstLastPara="1" rIns="0" wrap="square" tIns="59050">
            <a:spAutoFit/>
          </a:bodyPr>
          <a:lstStyle/>
          <a:p>
            <a:pPr indent="-113400" lvl="0" marL="224314" marR="0" rtl="0" algn="l">
              <a:lnSpc>
                <a:spcPct val="100000"/>
              </a:lnSpc>
              <a:spcBef>
                <a:spcPts val="0"/>
              </a:spcBef>
              <a:spcAft>
                <a:spcPts val="0"/>
              </a:spcAft>
              <a:buClr>
                <a:srgbClr val="83992A"/>
              </a:buClr>
              <a:buSzPts val="1604"/>
              <a:buFont typeface="Arial"/>
              <a:buNone/>
            </a:pPr>
            <a:r>
              <a:t/>
            </a:r>
            <a:endParaRPr b="0" i="0" sz="1400" u="none" cap="none" strike="noStrike">
              <a:solidFill>
                <a:srgbClr val="252525"/>
              </a:solidFill>
              <a:latin typeface="Times New Roman"/>
              <a:ea typeface="Times New Roman"/>
              <a:cs typeface="Times New Roman"/>
              <a:sym typeface="Times New Roman"/>
            </a:endParaRPr>
          </a:p>
          <a:p>
            <a:pPr indent="-215265" lvl="0" marL="224314" marR="0" rtl="0" algn="l">
              <a:lnSpc>
                <a:spcPct val="100000"/>
              </a:lnSpc>
              <a:spcBef>
                <a:spcPts val="465"/>
              </a:spcBef>
              <a:spcAft>
                <a:spcPts val="0"/>
              </a:spcAft>
              <a:buClr>
                <a:srgbClr val="83992A"/>
              </a:buClr>
              <a:buSzPts val="1604"/>
              <a:buFont typeface="Arial"/>
              <a:buChar char="•"/>
            </a:pPr>
            <a:r>
              <a:rPr b="0" i="0" lang="en-US" sz="1400" u="none" cap="none" strike="noStrike">
                <a:solidFill>
                  <a:srgbClr val="252525"/>
                </a:solidFill>
                <a:latin typeface="Times New Roman"/>
                <a:ea typeface="Times New Roman"/>
                <a:cs typeface="Times New Roman"/>
                <a:sym typeface="Times New Roman"/>
              </a:rPr>
              <a:t>Alpha-beta pruning is a modified version of the minimax algorithm. It is an optimization technique for the minimax algorithm.</a:t>
            </a:r>
            <a:endParaRPr/>
          </a:p>
          <a:p>
            <a:pPr indent="-215265" lvl="0" marL="224314" marR="0" rtl="0" algn="l">
              <a:lnSpc>
                <a:spcPct val="100000"/>
              </a:lnSpc>
              <a:spcBef>
                <a:spcPts val="465"/>
              </a:spcBef>
              <a:spcAft>
                <a:spcPts val="0"/>
              </a:spcAft>
              <a:buClr>
                <a:srgbClr val="83992A"/>
              </a:buClr>
              <a:buSzPts val="1604"/>
              <a:buFont typeface="Arial"/>
              <a:buChar char="•"/>
            </a:pPr>
            <a:r>
              <a:rPr b="0" i="0" lang="en-US" sz="1400" u="none" cap="none" strike="noStrike">
                <a:solidFill>
                  <a:srgbClr val="252525"/>
                </a:solidFill>
                <a:latin typeface="Times New Roman"/>
                <a:ea typeface="Times New Roman"/>
                <a:cs typeface="Times New Roman"/>
                <a:sym typeface="Times New Roman"/>
              </a:rPr>
              <a:t>As we have seen in the minimax search algorithm that the number of game states it has to examine are exponential in depth of the tree. Since we cannot eliminate the exponent, but we can cut it to half. Hence there is a technique by which without checking each node of the game tree we can compute the correct minimax decision, and this technique is called pruning. This involves two threshold parameter Alpha and beta for future expansion, so it is called alpha-beta pruning. It is also called as Alpha-Beta Algorithm.</a:t>
            </a:r>
            <a:endParaRPr/>
          </a:p>
          <a:p>
            <a:pPr indent="-215265" lvl="0" marL="224314" marR="0" rtl="0" algn="l">
              <a:lnSpc>
                <a:spcPct val="100000"/>
              </a:lnSpc>
              <a:spcBef>
                <a:spcPts val="465"/>
              </a:spcBef>
              <a:spcAft>
                <a:spcPts val="0"/>
              </a:spcAft>
              <a:buClr>
                <a:srgbClr val="83992A"/>
              </a:buClr>
              <a:buSzPts val="1604"/>
              <a:buFont typeface="Arial"/>
              <a:buChar char="•"/>
            </a:pPr>
            <a:r>
              <a:rPr b="0" i="0" lang="en-US" sz="1400" u="none" cap="none" strike="noStrike">
                <a:solidFill>
                  <a:srgbClr val="252525"/>
                </a:solidFill>
                <a:latin typeface="Times New Roman"/>
                <a:ea typeface="Times New Roman"/>
                <a:cs typeface="Times New Roman"/>
                <a:sym typeface="Times New Roman"/>
              </a:rPr>
              <a:t>Alpha-beta pruning can be applied at any depth of a tree, and sometimes it not only prune the tree leaves but also entire sub-tree.</a:t>
            </a:r>
            <a:endParaRPr/>
          </a:p>
          <a:p>
            <a:pPr indent="-215265" lvl="0" marL="224314" marR="0" rtl="0" algn="l">
              <a:lnSpc>
                <a:spcPct val="100000"/>
              </a:lnSpc>
              <a:spcBef>
                <a:spcPts val="465"/>
              </a:spcBef>
              <a:spcAft>
                <a:spcPts val="0"/>
              </a:spcAft>
              <a:buClr>
                <a:srgbClr val="83992A"/>
              </a:buClr>
              <a:buSzPts val="1604"/>
              <a:buFont typeface="Arial"/>
              <a:buChar char="•"/>
            </a:pPr>
            <a:r>
              <a:rPr b="0" i="0" lang="en-US" sz="1400" u="none" cap="none" strike="noStrike">
                <a:solidFill>
                  <a:srgbClr val="252525"/>
                </a:solidFill>
                <a:latin typeface="Times New Roman"/>
                <a:ea typeface="Times New Roman"/>
                <a:cs typeface="Times New Roman"/>
                <a:sym typeface="Times New Roman"/>
              </a:rPr>
              <a:t>The two-parameter can be defined as:</a:t>
            </a:r>
            <a:endParaRPr/>
          </a:p>
          <a:p>
            <a:pPr indent="-215265" lvl="0" marL="224314" marR="0" rtl="0" algn="l">
              <a:lnSpc>
                <a:spcPct val="100000"/>
              </a:lnSpc>
              <a:spcBef>
                <a:spcPts val="465"/>
              </a:spcBef>
              <a:spcAft>
                <a:spcPts val="0"/>
              </a:spcAft>
              <a:buClr>
                <a:srgbClr val="83992A"/>
              </a:buClr>
              <a:buSzPts val="1604"/>
              <a:buFont typeface="Arial"/>
              <a:buChar char="•"/>
            </a:pPr>
            <a:r>
              <a:rPr b="0" i="0" lang="en-US" sz="1400" u="none" cap="none" strike="noStrike">
                <a:solidFill>
                  <a:srgbClr val="252525"/>
                </a:solidFill>
                <a:latin typeface="Times New Roman"/>
                <a:ea typeface="Times New Roman"/>
                <a:cs typeface="Times New Roman"/>
                <a:sym typeface="Times New Roman"/>
              </a:rPr>
              <a:t>Alpha: The best (highest-value) choice we have found so far at any point along the path of Maximizer. The initial value of alpha is -∞.</a:t>
            </a:r>
            <a:endParaRPr/>
          </a:p>
          <a:p>
            <a:pPr indent="-215265" lvl="0" marL="224314" marR="0" rtl="0" algn="l">
              <a:lnSpc>
                <a:spcPct val="100000"/>
              </a:lnSpc>
              <a:spcBef>
                <a:spcPts val="465"/>
              </a:spcBef>
              <a:spcAft>
                <a:spcPts val="0"/>
              </a:spcAft>
              <a:buClr>
                <a:srgbClr val="83992A"/>
              </a:buClr>
              <a:buSzPts val="1604"/>
              <a:buFont typeface="Arial"/>
              <a:buChar char="•"/>
            </a:pPr>
            <a:r>
              <a:rPr b="0" i="0" lang="en-US" sz="1400" u="none" cap="none" strike="noStrike">
                <a:solidFill>
                  <a:srgbClr val="252525"/>
                </a:solidFill>
                <a:latin typeface="Times New Roman"/>
                <a:ea typeface="Times New Roman"/>
                <a:cs typeface="Times New Roman"/>
                <a:sym typeface="Times New Roman"/>
              </a:rPr>
              <a:t>Beta: The best (lowest-value) choice we have found so far at any point along the path of Minimizer. The initial value of beta is +∞.</a:t>
            </a:r>
            <a:endParaRPr/>
          </a:p>
          <a:p>
            <a:pPr indent="-215265" lvl="0" marL="224314" marR="0" rtl="0" algn="l">
              <a:lnSpc>
                <a:spcPct val="100000"/>
              </a:lnSpc>
              <a:spcBef>
                <a:spcPts val="465"/>
              </a:spcBef>
              <a:spcAft>
                <a:spcPts val="0"/>
              </a:spcAft>
              <a:buClr>
                <a:srgbClr val="83992A"/>
              </a:buClr>
              <a:buSzPts val="1604"/>
              <a:buFont typeface="Arial"/>
              <a:buChar char="•"/>
            </a:pPr>
            <a:r>
              <a:rPr b="0" i="0" lang="en-US" sz="1400" u="none" cap="none" strike="noStrike">
                <a:solidFill>
                  <a:srgbClr val="252525"/>
                </a:solidFill>
                <a:latin typeface="Times New Roman"/>
                <a:ea typeface="Times New Roman"/>
                <a:cs typeface="Times New Roman"/>
                <a:sym typeface="Times New Roman"/>
              </a:rPr>
              <a:t>The Alpha-beta pruning to a standard minimax algorithm returns the same move as the standard algorithm does, but it removes all the nodes which are not really affecting the final decision but making algorithm slow. Hence by pruning these nodes, it makes the algorithm fast</a:t>
            </a:r>
            <a:endParaRPr b="0" i="0" sz="165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65"/>
          <p:cNvSpPr txBox="1"/>
          <p:nvPr>
            <p:ph type="title"/>
          </p:nvPr>
        </p:nvSpPr>
        <p:spPr>
          <a:xfrm>
            <a:off x="4114800" y="1600200"/>
            <a:ext cx="6054089" cy="564096"/>
          </a:xfrm>
          <a:prstGeom prst="rect">
            <a:avLst/>
          </a:prstGeom>
          <a:noFill/>
          <a:ln>
            <a:noFill/>
          </a:ln>
        </p:spPr>
        <p:txBody>
          <a:bodyPr anchorCtr="0" anchor="ctr" bIns="0" lIns="0" spcFirstLastPara="1" rIns="0" wrap="square" tIns="10000">
            <a:spAutoFit/>
          </a:bodyPr>
          <a:lstStyle/>
          <a:p>
            <a:pPr indent="0" lvl="0" marL="10953" rtl="0" algn="l">
              <a:lnSpc>
                <a:spcPct val="100000"/>
              </a:lnSpc>
              <a:spcBef>
                <a:spcPts val="79"/>
              </a:spcBef>
              <a:spcAft>
                <a:spcPts val="0"/>
              </a:spcAft>
              <a:buSzPts val="1400"/>
              <a:buNone/>
            </a:pPr>
            <a:r>
              <a:rPr lang="en-US"/>
              <a:t>The </a:t>
            </a:r>
            <a:r>
              <a:rPr lang="en-US">
                <a:latin typeface="Noto Sans Symbols"/>
                <a:ea typeface="Noto Sans Symbols"/>
                <a:cs typeface="Noto Sans Symbols"/>
                <a:sym typeface="Noto Sans Symbols"/>
              </a:rPr>
              <a:t></a:t>
            </a:r>
            <a:r>
              <a:rPr lang="en-US"/>
              <a:t>-</a:t>
            </a:r>
            <a:r>
              <a:rPr lang="en-US">
                <a:latin typeface="Noto Sans Symbols"/>
                <a:ea typeface="Noto Sans Symbols"/>
                <a:cs typeface="Noto Sans Symbols"/>
                <a:sym typeface="Noto Sans Symbols"/>
              </a:rPr>
              <a:t></a:t>
            </a:r>
            <a:r>
              <a:rPr lang="en-US"/>
              <a:t> pruning</a:t>
            </a:r>
            <a:endParaRPr/>
          </a:p>
        </p:txBody>
      </p:sp>
      <p:sp>
        <p:nvSpPr>
          <p:cNvPr id="886" name="Google Shape;886;p65"/>
          <p:cNvSpPr/>
          <p:nvPr/>
        </p:nvSpPr>
        <p:spPr>
          <a:xfrm>
            <a:off x="838200" y="2895600"/>
            <a:ext cx="7772400" cy="34163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The main condition which required for alpha-beta pruning is:</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α&gt;=β  </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Key points about alpha-beta pruning:</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The Max player will only update the value of alpha.</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The Min player will only update the value of beta.</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While backtracking the tree, the node values will be passed to upper nodes instead of values of alpha and beta.</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We will only pass the alpha, beta values to the child nodes.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1"/>
          <p:cNvPicPr preferRelativeResize="0"/>
          <p:nvPr/>
        </p:nvPicPr>
        <p:blipFill rotWithShape="1">
          <a:blip r:embed="rId3">
            <a:alphaModFix/>
          </a:blip>
          <a:srcRect b="0" l="0" r="0" t="0"/>
          <a:stretch/>
        </p:blipFill>
        <p:spPr>
          <a:xfrm>
            <a:off x="228600" y="914400"/>
            <a:ext cx="7972425" cy="49815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pic>
        <p:nvPicPr>
          <p:cNvPr id="891" name="Google Shape;891;p66"/>
          <p:cNvPicPr preferRelativeResize="0"/>
          <p:nvPr/>
        </p:nvPicPr>
        <p:blipFill rotWithShape="1">
          <a:blip r:embed="rId3">
            <a:alphaModFix/>
          </a:blip>
          <a:srcRect b="0" l="0" r="0" t="0"/>
          <a:stretch/>
        </p:blipFill>
        <p:spPr>
          <a:xfrm>
            <a:off x="1604962" y="1052512"/>
            <a:ext cx="5934075" cy="47529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pic>
        <p:nvPicPr>
          <p:cNvPr id="896" name="Google Shape;896;p67"/>
          <p:cNvPicPr preferRelativeResize="0"/>
          <p:nvPr/>
        </p:nvPicPr>
        <p:blipFill rotWithShape="1">
          <a:blip r:embed="rId3">
            <a:alphaModFix/>
          </a:blip>
          <a:srcRect b="0" l="0" r="0" t="0"/>
          <a:stretch/>
        </p:blipFill>
        <p:spPr>
          <a:xfrm>
            <a:off x="304800" y="1676400"/>
            <a:ext cx="8242304" cy="3795713"/>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68"/>
          <p:cNvSpPr txBox="1"/>
          <p:nvPr>
            <p:ph type="title"/>
          </p:nvPr>
        </p:nvSpPr>
        <p:spPr>
          <a:xfrm>
            <a:off x="663016" y="1573054"/>
            <a:ext cx="5432984" cy="564096"/>
          </a:xfrm>
          <a:prstGeom prst="rect">
            <a:avLst/>
          </a:prstGeom>
          <a:noFill/>
          <a:ln>
            <a:noFill/>
          </a:ln>
        </p:spPr>
        <p:txBody>
          <a:bodyPr anchorCtr="0" anchor="ctr" bIns="0" lIns="0" spcFirstLastPara="1" rIns="0" wrap="square" tIns="10000">
            <a:spAutoFit/>
          </a:bodyPr>
          <a:lstStyle/>
          <a:p>
            <a:pPr indent="0" lvl="0" marL="9525" rtl="0" algn="l">
              <a:lnSpc>
                <a:spcPct val="100000"/>
              </a:lnSpc>
              <a:spcBef>
                <a:spcPts val="79"/>
              </a:spcBef>
              <a:spcAft>
                <a:spcPts val="0"/>
              </a:spcAft>
              <a:buSzPts val="1400"/>
              <a:buNone/>
            </a:pPr>
            <a:r>
              <a:rPr lang="en-US"/>
              <a:t>Example</a:t>
            </a:r>
            <a:endParaRPr/>
          </a:p>
        </p:txBody>
      </p:sp>
      <p:sp>
        <p:nvSpPr>
          <p:cNvPr id="902" name="Google Shape;902;p68"/>
          <p:cNvSpPr/>
          <p:nvPr/>
        </p:nvSpPr>
        <p:spPr>
          <a:xfrm>
            <a:off x="1722500" y="2235733"/>
            <a:ext cx="5698872" cy="289862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69"/>
          <p:cNvSpPr/>
          <p:nvPr/>
        </p:nvSpPr>
        <p:spPr>
          <a:xfrm>
            <a:off x="1736217" y="1955722"/>
            <a:ext cx="5658422" cy="294660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70"/>
          <p:cNvSpPr/>
          <p:nvPr/>
        </p:nvSpPr>
        <p:spPr>
          <a:xfrm>
            <a:off x="1722500" y="2039044"/>
            <a:ext cx="5692112" cy="27798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71"/>
          <p:cNvSpPr/>
          <p:nvPr/>
        </p:nvSpPr>
        <p:spPr>
          <a:xfrm>
            <a:off x="1736217" y="2046080"/>
            <a:ext cx="5671655" cy="276595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72"/>
          <p:cNvSpPr/>
          <p:nvPr/>
        </p:nvSpPr>
        <p:spPr>
          <a:xfrm>
            <a:off x="1722500" y="2026571"/>
            <a:ext cx="5678688" cy="280488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73"/>
          <p:cNvSpPr/>
          <p:nvPr/>
        </p:nvSpPr>
        <p:spPr>
          <a:xfrm>
            <a:off x="1762506" y="2042567"/>
            <a:ext cx="5618912" cy="277288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74"/>
          <p:cNvSpPr/>
          <p:nvPr/>
        </p:nvSpPr>
        <p:spPr>
          <a:xfrm>
            <a:off x="1736217" y="2016224"/>
            <a:ext cx="5658422" cy="282552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75"/>
          <p:cNvSpPr/>
          <p:nvPr/>
        </p:nvSpPr>
        <p:spPr>
          <a:xfrm>
            <a:off x="1736217" y="2036806"/>
            <a:ext cx="5658422" cy="278432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Best-first search</a:t>
            </a:r>
            <a:endParaRPr/>
          </a:p>
        </p:txBody>
      </p:sp>
      <p:sp>
        <p:nvSpPr>
          <p:cNvPr id="170" name="Google Shape;170;p22"/>
          <p:cNvSpPr txBox="1"/>
          <p:nvPr>
            <p:ph idx="1" type="body"/>
          </p:nvPr>
        </p:nvSpPr>
        <p:spPr>
          <a:xfrm>
            <a:off x="457200" y="1981200"/>
            <a:ext cx="82296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Idea: use an </a:t>
            </a:r>
            <a:r>
              <a:rPr b="0" i="0" lang="en-US" sz="2800" u="none">
                <a:solidFill>
                  <a:srgbClr val="FF0000"/>
                </a:solidFill>
                <a:latin typeface="Arial"/>
                <a:ea typeface="Arial"/>
                <a:cs typeface="Arial"/>
                <a:sym typeface="Arial"/>
              </a:rPr>
              <a:t>evaluation function</a:t>
            </a:r>
            <a:r>
              <a:rPr b="0" i="0" lang="en-US" sz="2800" u="none">
                <a:solidFill>
                  <a:schemeClr val="dk1"/>
                </a:solidFill>
                <a:latin typeface="Arial"/>
                <a:ea typeface="Arial"/>
                <a:cs typeface="Arial"/>
                <a:sym typeface="Arial"/>
              </a:rPr>
              <a:t> </a:t>
            </a:r>
            <a:r>
              <a:rPr b="0" i="1" lang="en-US" sz="2800" u="none">
                <a:solidFill>
                  <a:schemeClr val="dk1"/>
                </a:solidFill>
                <a:latin typeface="Arial"/>
                <a:ea typeface="Arial"/>
                <a:cs typeface="Arial"/>
                <a:sym typeface="Arial"/>
              </a:rPr>
              <a:t>f(n) </a:t>
            </a:r>
            <a:r>
              <a:rPr b="0" i="0" lang="en-US" sz="2800" u="none">
                <a:solidFill>
                  <a:schemeClr val="dk1"/>
                </a:solidFill>
                <a:latin typeface="Arial"/>
                <a:ea typeface="Arial"/>
                <a:cs typeface="Arial"/>
                <a:sym typeface="Arial"/>
              </a:rPr>
              <a:t>for each node</a:t>
            </a:r>
            <a:endParaRPr/>
          </a:p>
          <a:p>
            <a:pPr indent="-285750" lvl="1" marL="742950" rtl="0" algn="l">
              <a:lnSpc>
                <a:spcPct val="9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estimate of "desirability"</a:t>
            </a:r>
            <a:endParaRPr/>
          </a:p>
          <a:p>
            <a:pPr indent="-285750" lvl="1" marL="742950" rtl="0" algn="l">
              <a:lnSpc>
                <a:spcPct val="9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Expand most desirable unexpanded node</a:t>
            </a:r>
            <a:endParaRPr/>
          </a:p>
          <a:p>
            <a:pPr indent="-342900" lvl="0" marL="342900" rtl="0" algn="l">
              <a:lnSpc>
                <a:spcPct val="90000"/>
              </a:lnSpc>
              <a:spcBef>
                <a:spcPts val="560"/>
              </a:spcBef>
              <a:spcAft>
                <a:spcPts val="0"/>
              </a:spcAft>
              <a:buClr>
                <a:schemeClr val="lt2"/>
              </a:buClr>
              <a:buSzPts val="2100"/>
              <a:buFont typeface="Noto Sans Symbols"/>
              <a:buChar char="■"/>
            </a:pPr>
            <a:r>
              <a:rPr b="0" i="0" lang="en-US" sz="2800" u="sng">
                <a:solidFill>
                  <a:schemeClr val="dk1"/>
                </a:solidFill>
                <a:latin typeface="Arial"/>
                <a:ea typeface="Arial"/>
                <a:cs typeface="Arial"/>
                <a:sym typeface="Arial"/>
              </a:rPr>
              <a:t>Implementation</a:t>
            </a:r>
            <a:r>
              <a:rPr b="0" i="0" lang="en-US" sz="2800" u="none">
                <a:solidFill>
                  <a:schemeClr val="dk1"/>
                </a:solidFill>
                <a:latin typeface="Arial"/>
                <a:ea typeface="Arial"/>
                <a:cs typeface="Arial"/>
                <a:sym typeface="Arial"/>
              </a:rPr>
              <a:t>:</a:t>
            </a:r>
            <a:endParaRPr/>
          </a:p>
          <a:p>
            <a:pPr indent="-342900" lvl="0" marL="342900" rtl="0" algn="l">
              <a:lnSpc>
                <a:spcPct val="90000"/>
              </a:lnSpc>
              <a:spcBef>
                <a:spcPts val="480"/>
              </a:spcBef>
              <a:spcAft>
                <a:spcPts val="0"/>
              </a:spcAft>
              <a:buSzPts val="1800"/>
              <a:buNone/>
            </a:pPr>
            <a:r>
              <a:rPr b="0" i="0" lang="en-US" sz="2400" u="none">
                <a:solidFill>
                  <a:schemeClr val="dk1"/>
                </a:solidFill>
                <a:latin typeface="Arial"/>
                <a:ea typeface="Arial"/>
                <a:cs typeface="Arial"/>
                <a:sym typeface="Arial"/>
              </a:rPr>
              <a:t>	Order the nodes in fringe in decreasing order of desirability</a:t>
            </a:r>
            <a:endParaRPr/>
          </a:p>
          <a:p>
            <a:pPr indent="-342900" lvl="0" marL="342900" rtl="0" algn="l">
              <a:lnSpc>
                <a:spcPct val="9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Special cases:</a:t>
            </a:r>
            <a:endParaRPr/>
          </a:p>
          <a:p>
            <a:pPr indent="-285750" lvl="1" marL="742950" rtl="0" algn="l">
              <a:lnSpc>
                <a:spcPct val="9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greedy best-first search</a:t>
            </a:r>
            <a:endParaRPr/>
          </a:p>
          <a:p>
            <a:pPr indent="-285750" lvl="1" marL="742950" rtl="0" algn="l">
              <a:lnSpc>
                <a:spcPct val="9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A</a:t>
            </a:r>
            <a:r>
              <a:rPr b="0" baseline="30000" i="0" lang="en-US" sz="2000" u="none">
                <a:solidFill>
                  <a:schemeClr val="dk1"/>
                </a:solidFill>
                <a:latin typeface="Arial"/>
                <a:ea typeface="Arial"/>
                <a:cs typeface="Arial"/>
                <a:sym typeface="Arial"/>
              </a:rPr>
              <a:t>*</a:t>
            </a:r>
            <a:r>
              <a:rPr b="0" i="0" lang="en-US" sz="2000" u="none">
                <a:solidFill>
                  <a:schemeClr val="dk1"/>
                </a:solidFill>
                <a:latin typeface="Arial"/>
                <a:ea typeface="Arial"/>
                <a:cs typeface="Arial"/>
                <a:sym typeface="Arial"/>
              </a:rPr>
              <a:t> search</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76"/>
          <p:cNvSpPr/>
          <p:nvPr/>
        </p:nvSpPr>
        <p:spPr>
          <a:xfrm>
            <a:off x="1736217" y="1983080"/>
            <a:ext cx="5658422" cy="289175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77"/>
          <p:cNvSpPr/>
          <p:nvPr/>
        </p:nvSpPr>
        <p:spPr>
          <a:xfrm>
            <a:off x="1736217" y="2036806"/>
            <a:ext cx="5665181" cy="278432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78"/>
          <p:cNvSpPr/>
          <p:nvPr/>
        </p:nvSpPr>
        <p:spPr>
          <a:xfrm>
            <a:off x="1708784" y="2023147"/>
            <a:ext cx="5706308" cy="283228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79"/>
          <p:cNvSpPr/>
          <p:nvPr/>
        </p:nvSpPr>
        <p:spPr>
          <a:xfrm>
            <a:off x="1708785" y="1965959"/>
            <a:ext cx="5726494" cy="292605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pic>
        <p:nvPicPr>
          <p:cNvPr id="962" name="Google Shape;962;p80"/>
          <p:cNvPicPr preferRelativeResize="0"/>
          <p:nvPr/>
        </p:nvPicPr>
        <p:blipFill rotWithShape="1">
          <a:blip r:embed="rId3">
            <a:alphaModFix/>
          </a:blip>
          <a:srcRect b="0" l="0" r="0" t="0"/>
          <a:stretch/>
        </p:blipFill>
        <p:spPr>
          <a:xfrm>
            <a:off x="3352799" y="1925878"/>
            <a:ext cx="2438402" cy="3006244"/>
          </a:xfrm>
          <a:prstGeom prst="rect">
            <a:avLst/>
          </a:prstGeom>
          <a:noFill/>
          <a:ln>
            <a:noFill/>
          </a:ln>
        </p:spPr>
      </p:pic>
      <p:sp>
        <p:nvSpPr>
          <p:cNvPr id="963" name="Google Shape;963;p80"/>
          <p:cNvSpPr txBox="1"/>
          <p:nvPr/>
        </p:nvSpPr>
        <p:spPr>
          <a:xfrm>
            <a:off x="2057400" y="838200"/>
            <a:ext cx="6054089" cy="564096"/>
          </a:xfrm>
          <a:prstGeom prst="rect">
            <a:avLst/>
          </a:prstGeom>
          <a:noFill/>
          <a:ln>
            <a:noFill/>
          </a:ln>
        </p:spPr>
        <p:txBody>
          <a:bodyPr anchorCtr="0" anchor="t" bIns="0" lIns="0" spcFirstLastPara="1" rIns="0" wrap="square" tIns="10000">
            <a:spAutoFit/>
          </a:bodyPr>
          <a:lstStyle/>
          <a:p>
            <a:pPr indent="0" lvl="0" marL="10953" marR="0" rtl="0" algn="l">
              <a:lnSpc>
                <a:spcPct val="100000"/>
              </a:lnSpc>
              <a:spcBef>
                <a:spcPts val="0"/>
              </a:spcBef>
              <a:spcAft>
                <a:spcPts val="0"/>
              </a:spcAft>
              <a:buNone/>
            </a:pPr>
            <a:r>
              <a:rPr b="0" i="0" lang="en-US" sz="3600" u="none" cap="none" strike="noStrike">
                <a:solidFill>
                  <a:schemeClr val="dk1"/>
                </a:solidFill>
                <a:latin typeface="Arial Black"/>
                <a:ea typeface="Arial Black"/>
                <a:cs typeface="Arial Black"/>
                <a:sym typeface="Arial Black"/>
              </a:rPr>
              <a:t>The </a:t>
            </a:r>
            <a:r>
              <a:rPr b="0" i="0" lang="en-US" sz="3600" u="none" cap="none" strike="noStrike">
                <a:solidFill>
                  <a:schemeClr val="dk1"/>
                </a:solidFill>
                <a:latin typeface="Noto Sans Symbols"/>
                <a:ea typeface="Noto Sans Symbols"/>
                <a:cs typeface="Noto Sans Symbols"/>
                <a:sym typeface="Noto Sans Symbols"/>
              </a:rPr>
              <a:t></a:t>
            </a:r>
            <a:r>
              <a:rPr b="0" i="0" lang="en-US" sz="3600" u="none" cap="none" strike="noStrike">
                <a:solidFill>
                  <a:schemeClr val="dk1"/>
                </a:solidFill>
                <a:latin typeface="Arial Black"/>
                <a:ea typeface="Arial Black"/>
                <a:cs typeface="Arial Black"/>
                <a:sym typeface="Arial Black"/>
              </a:rPr>
              <a:t>-</a:t>
            </a:r>
            <a:r>
              <a:rPr b="0" i="0" lang="en-US" sz="3600" u="none" cap="none" strike="noStrike">
                <a:solidFill>
                  <a:schemeClr val="dk1"/>
                </a:solidFill>
                <a:latin typeface="Noto Sans Symbols"/>
                <a:ea typeface="Noto Sans Symbols"/>
                <a:cs typeface="Noto Sans Symbols"/>
                <a:sym typeface="Noto Sans Symbols"/>
              </a:rPr>
              <a:t></a:t>
            </a:r>
            <a:r>
              <a:rPr b="0" i="0" lang="en-US" sz="3600" u="none" cap="none" strike="noStrike">
                <a:solidFill>
                  <a:schemeClr val="dk1"/>
                </a:solidFill>
                <a:latin typeface="Arial Black"/>
                <a:ea typeface="Arial Black"/>
                <a:cs typeface="Arial Black"/>
                <a:sym typeface="Arial Black"/>
              </a:rPr>
              <a:t> pruning</a:t>
            </a:r>
            <a:endParaRPr b="0" i="0" sz="3600" u="none" cap="none" strike="noStrike">
              <a:solidFill>
                <a:schemeClr val="dk1"/>
              </a:solidFill>
              <a:latin typeface="Arial Black"/>
              <a:ea typeface="Arial Black"/>
              <a:cs typeface="Arial Black"/>
              <a:sym typeface="Arial Black"/>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pic>
        <p:nvPicPr>
          <p:cNvPr id="968" name="Google Shape;968;p81"/>
          <p:cNvPicPr preferRelativeResize="0"/>
          <p:nvPr/>
        </p:nvPicPr>
        <p:blipFill rotWithShape="1">
          <a:blip r:embed="rId3">
            <a:alphaModFix/>
          </a:blip>
          <a:srcRect b="0" l="0" r="0" t="0"/>
          <a:stretch/>
        </p:blipFill>
        <p:spPr>
          <a:xfrm>
            <a:off x="1552575" y="1376362"/>
            <a:ext cx="6038850" cy="4105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accent1"/>
              </a:buClr>
              <a:buSzPts val="1400"/>
              <a:buFont typeface="Tahoma"/>
              <a:buNone/>
            </a:pPr>
            <a:fld id="{00000000-1234-1234-1234-123412341234}" type="slidenum">
              <a:rPr b="0" i="0" lang="en-US" sz="1400" u="none" cap="none" strike="noStrike">
                <a:solidFill>
                  <a:schemeClr val="accent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76" name="Google Shape;176;p2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Best-First Search Scheme </a:t>
            </a:r>
            <a:endParaRPr/>
          </a:p>
        </p:txBody>
      </p:sp>
      <p:sp>
        <p:nvSpPr>
          <p:cNvPr id="177" name="Google Shape;177;p23"/>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Clr>
                <a:schemeClr val="lt2"/>
              </a:buClr>
              <a:buSzPts val="2100"/>
              <a:buFont typeface="Noto Sans Symbols"/>
              <a:buChar char="■"/>
            </a:pPr>
            <a:r>
              <a:rPr b="0" i="0" lang="en-US" sz="2800" u="none">
                <a:solidFill>
                  <a:schemeClr val="hlink"/>
                </a:solidFill>
                <a:latin typeface="Arial"/>
                <a:ea typeface="Arial"/>
                <a:cs typeface="Arial"/>
                <a:sym typeface="Arial"/>
              </a:rPr>
              <a:t>Step1</a:t>
            </a:r>
            <a:r>
              <a:rPr b="0" i="0" lang="en-US" sz="2800" u="none">
                <a:solidFill>
                  <a:schemeClr val="dk1"/>
                </a:solidFill>
                <a:latin typeface="Arial"/>
                <a:ea typeface="Arial"/>
                <a:cs typeface="Arial"/>
                <a:sym typeface="Arial"/>
              </a:rPr>
              <a:t>:Consturct a heap by using the evaluation function. First, form a 1-element heap consisting of the root node.</a:t>
            </a:r>
            <a:endParaRPr/>
          </a:p>
          <a:p>
            <a:pPr indent="-342900" lvl="0" marL="342900" rtl="0" algn="just">
              <a:lnSpc>
                <a:spcPct val="80000"/>
              </a:lnSpc>
              <a:spcBef>
                <a:spcPts val="560"/>
              </a:spcBef>
              <a:spcAft>
                <a:spcPts val="0"/>
              </a:spcAft>
              <a:buClr>
                <a:schemeClr val="lt2"/>
              </a:buClr>
              <a:buSzPts val="2100"/>
              <a:buFont typeface="Noto Sans Symbols"/>
              <a:buChar char="■"/>
            </a:pPr>
            <a:r>
              <a:rPr b="0" i="0" lang="en-US" sz="2800" u="none">
                <a:solidFill>
                  <a:schemeClr val="hlink"/>
                </a:solidFill>
                <a:latin typeface="Arial"/>
                <a:ea typeface="Arial"/>
                <a:cs typeface="Arial"/>
                <a:sym typeface="Arial"/>
              </a:rPr>
              <a:t>Step2</a:t>
            </a:r>
            <a:r>
              <a:rPr b="0" i="0" lang="en-US" sz="2800" u="none">
                <a:solidFill>
                  <a:schemeClr val="dk1"/>
                </a:solidFill>
                <a:latin typeface="Arial"/>
                <a:ea typeface="Arial"/>
                <a:cs typeface="Arial"/>
                <a:sym typeface="Arial"/>
              </a:rPr>
              <a:t>:Test to see if the root element in the heap is a goal node. If it is, stop; otherwise, go to Step 3.</a:t>
            </a:r>
            <a:endParaRPr/>
          </a:p>
          <a:p>
            <a:pPr indent="-342900" lvl="0" marL="342900" rtl="0" algn="just">
              <a:lnSpc>
                <a:spcPct val="80000"/>
              </a:lnSpc>
              <a:spcBef>
                <a:spcPts val="560"/>
              </a:spcBef>
              <a:spcAft>
                <a:spcPts val="0"/>
              </a:spcAft>
              <a:buClr>
                <a:schemeClr val="lt2"/>
              </a:buClr>
              <a:buSzPts val="2100"/>
              <a:buFont typeface="Noto Sans Symbols"/>
              <a:buChar char="■"/>
            </a:pPr>
            <a:r>
              <a:rPr b="0" i="0" lang="en-US" sz="2800" u="none">
                <a:solidFill>
                  <a:schemeClr val="hlink"/>
                </a:solidFill>
                <a:latin typeface="Arial"/>
                <a:ea typeface="Arial"/>
                <a:cs typeface="Arial"/>
                <a:sym typeface="Arial"/>
              </a:rPr>
              <a:t>Step3</a:t>
            </a:r>
            <a:r>
              <a:rPr b="0" i="0" lang="en-US" sz="2800" u="none">
                <a:solidFill>
                  <a:schemeClr val="dk1"/>
                </a:solidFill>
                <a:latin typeface="Arial"/>
                <a:ea typeface="Arial"/>
                <a:cs typeface="Arial"/>
                <a:sym typeface="Arial"/>
              </a:rPr>
              <a:t>:Remove the root element from the heap and expand the element. Add the descendants of the element into the heap.</a:t>
            </a:r>
            <a:endParaRPr/>
          </a:p>
          <a:p>
            <a:pPr indent="-342900" lvl="0" marL="342900" rtl="0" algn="just">
              <a:lnSpc>
                <a:spcPct val="80000"/>
              </a:lnSpc>
              <a:spcBef>
                <a:spcPts val="560"/>
              </a:spcBef>
              <a:spcAft>
                <a:spcPts val="0"/>
              </a:spcAft>
              <a:buClr>
                <a:schemeClr val="lt2"/>
              </a:buClr>
              <a:buSzPts val="2100"/>
              <a:buFont typeface="Noto Sans Symbols"/>
              <a:buChar char="■"/>
            </a:pPr>
            <a:r>
              <a:rPr b="0" i="0" lang="en-US" sz="2800" u="none">
                <a:solidFill>
                  <a:schemeClr val="hlink"/>
                </a:solidFill>
                <a:latin typeface="Arial"/>
                <a:ea typeface="Arial"/>
                <a:cs typeface="Arial"/>
                <a:sym typeface="Arial"/>
              </a:rPr>
              <a:t>Step4</a:t>
            </a:r>
            <a:r>
              <a:rPr b="0" i="0" lang="en-US" sz="2800" u="none">
                <a:solidFill>
                  <a:schemeClr val="dk1"/>
                </a:solidFill>
                <a:latin typeface="Arial"/>
                <a:ea typeface="Arial"/>
                <a:cs typeface="Arial"/>
                <a:sym typeface="Arial"/>
              </a:rPr>
              <a:t>:If the heap is empty, then signal failure. Otherwise, go to Step 2.</a:t>
            </a:r>
            <a:endParaRPr/>
          </a:p>
          <a:p>
            <a:pPr indent="-209550" lvl="0" marL="342900" rtl="0" algn="l">
              <a:lnSpc>
                <a:spcPct val="100000"/>
              </a:lnSpc>
              <a:spcBef>
                <a:spcPts val="560"/>
              </a:spcBef>
              <a:spcAft>
                <a:spcPts val="0"/>
              </a:spcAft>
              <a:buSzPts val="2100"/>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83" name="Google Shape;183;p2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A* (A Star) </a:t>
            </a:r>
            <a:endParaRPr/>
          </a:p>
        </p:txBody>
      </p:sp>
      <p:sp>
        <p:nvSpPr>
          <p:cNvPr id="184" name="Google Shape;184;p24"/>
          <p:cNvSpPr txBox="1"/>
          <p:nvPr>
            <p:ph idx="1" type="body"/>
          </p:nvPr>
        </p:nvSpPr>
        <p:spPr>
          <a:xfrm>
            <a:off x="457200" y="2017712"/>
            <a:ext cx="8497887" cy="4078287"/>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We cannot guarantee to obtain the optimal solution using the “best-first search”. This is because the true cost from the initial node to the current node is ignored. </a:t>
            </a:r>
            <a:endParaRPr b="0" i="0" sz="2400" u="none">
              <a:solidFill>
                <a:schemeClr val="dk1"/>
              </a:solidFill>
              <a:latin typeface="Arial"/>
              <a:ea typeface="Arial"/>
              <a:cs typeface="Arial"/>
              <a:sym typeface="Arial"/>
            </a:endParaRPr>
          </a:p>
          <a:p>
            <a:pPr indent="-342900" lvl="0" marL="342900" rtl="0" algn="l">
              <a:lnSpc>
                <a:spcPct val="9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The A* algorithm can solve this problem (A=admissible). </a:t>
            </a:r>
            <a:endParaRPr b="0" i="0" sz="2400" u="none">
              <a:solidFill>
                <a:schemeClr val="dk1"/>
              </a:solidFill>
              <a:latin typeface="Arial"/>
              <a:ea typeface="Arial"/>
              <a:cs typeface="Arial"/>
              <a:sym typeface="Arial"/>
            </a:endParaRPr>
          </a:p>
          <a:p>
            <a:pPr indent="-342900" lvl="0" marL="342900" rtl="0" algn="l">
              <a:lnSpc>
                <a:spcPct val="9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In the A* algorithm, the cost of a node is evaluated using both the estimated cost and the true cost as follows: </a:t>
            </a:r>
            <a:endParaRPr/>
          </a:p>
          <a:p>
            <a:pPr indent="-342900" lvl="0" marL="342900" rtl="0" algn="l">
              <a:lnSpc>
                <a:spcPct val="90000"/>
              </a:lnSpc>
              <a:spcBef>
                <a:spcPts val="480"/>
              </a:spcBef>
              <a:spcAft>
                <a:spcPts val="0"/>
              </a:spcAft>
              <a:buSzPts val="1800"/>
              <a:buNone/>
            </a:pPr>
            <a:r>
              <a:rPr b="0" i="0" lang="en-US" sz="2400" u="none">
                <a:solidFill>
                  <a:schemeClr val="dk1"/>
                </a:solidFill>
                <a:latin typeface="Times New Roman"/>
                <a:ea typeface="Times New Roman"/>
                <a:cs typeface="Times New Roman"/>
                <a:sym typeface="Times New Roman"/>
              </a:rPr>
              <a:t>                 f(n) = g(n) + h(n)</a:t>
            </a:r>
            <a:endParaRPr b="0" i="0" sz="2400" u="none">
              <a:solidFill>
                <a:schemeClr val="dk1"/>
              </a:solidFill>
              <a:latin typeface="Arial"/>
              <a:ea typeface="Arial"/>
              <a:cs typeface="Arial"/>
              <a:sym typeface="Arial"/>
            </a:endParaRPr>
          </a:p>
          <a:p>
            <a:pPr indent="-342900" lvl="0" marL="342900" rtl="0" algn="l">
              <a:lnSpc>
                <a:spcPct val="9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 It has been proved the A* algorithm can obtain the best solution provided that the estimated cost H(x) is always smaller (conservative) than the best possible value H*(x).</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90" name="Google Shape;190;p2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A* (A Star) </a:t>
            </a:r>
            <a:endParaRPr/>
          </a:p>
        </p:txBody>
      </p:sp>
      <p:sp>
        <p:nvSpPr>
          <p:cNvPr id="191" name="Google Shape;191;p25"/>
          <p:cNvSpPr txBox="1"/>
          <p:nvPr>
            <p:ph idx="1" type="body"/>
          </p:nvPr>
        </p:nvSpPr>
        <p:spPr>
          <a:xfrm>
            <a:off x="1182687" y="2017712"/>
            <a:ext cx="7772400" cy="4078287"/>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lt2"/>
              </a:buClr>
              <a:buSzPts val="2400"/>
              <a:buFont typeface="Noto Sans Symbols"/>
              <a:buChar char="■"/>
            </a:pPr>
            <a:r>
              <a:rPr b="0" i="0" lang="en-US" sz="3200" u="none">
                <a:solidFill>
                  <a:schemeClr val="dk1"/>
                </a:solidFill>
                <a:latin typeface="Times New Roman"/>
                <a:ea typeface="Times New Roman"/>
                <a:cs typeface="Times New Roman"/>
                <a:sym typeface="Times New Roman"/>
              </a:rPr>
              <a:t>A* uses a heuristic function which combines g(n) and h(n): f(n) = g(n) + h(n)</a:t>
            </a:r>
            <a:endParaRPr/>
          </a:p>
          <a:p>
            <a:pPr indent="-190500" lvl="0" marL="342900" rtl="0" algn="l">
              <a:lnSpc>
                <a:spcPct val="90000"/>
              </a:lnSpc>
              <a:spcBef>
                <a:spcPts val="640"/>
              </a:spcBef>
              <a:spcAft>
                <a:spcPts val="0"/>
              </a:spcAft>
              <a:buClr>
                <a:schemeClr val="lt2"/>
              </a:buClr>
              <a:buSzPts val="2400"/>
              <a:buFont typeface="Noto Sans Symbols"/>
              <a:buNone/>
            </a:pPr>
            <a:r>
              <a:t/>
            </a:r>
            <a:endParaRPr b="0" i="0" sz="3200" u="none">
              <a:solidFill>
                <a:schemeClr val="dk1"/>
              </a:solidFill>
              <a:latin typeface="Times New Roman"/>
              <a:ea typeface="Times New Roman"/>
              <a:cs typeface="Times New Roman"/>
              <a:sym typeface="Times New Roman"/>
            </a:endParaRPr>
          </a:p>
          <a:p>
            <a:pPr indent="-342900" lvl="0" marL="342900" rtl="0" algn="l">
              <a:lnSpc>
                <a:spcPct val="90000"/>
              </a:lnSpc>
              <a:spcBef>
                <a:spcPts val="640"/>
              </a:spcBef>
              <a:spcAft>
                <a:spcPts val="0"/>
              </a:spcAft>
              <a:buClr>
                <a:schemeClr val="lt2"/>
              </a:buClr>
              <a:buSzPts val="2400"/>
              <a:buFont typeface="Noto Sans Symbols"/>
              <a:buChar char="■"/>
            </a:pPr>
            <a:r>
              <a:rPr b="1" i="0" lang="en-US" sz="3200" u="none">
                <a:solidFill>
                  <a:schemeClr val="dk1"/>
                </a:solidFill>
                <a:latin typeface="Times New Roman"/>
                <a:ea typeface="Times New Roman"/>
                <a:cs typeface="Times New Roman"/>
                <a:sym typeface="Times New Roman"/>
              </a:rPr>
              <a:t>g(n) </a:t>
            </a:r>
            <a:r>
              <a:rPr b="0" i="0" lang="en-US" sz="3200" u="none">
                <a:solidFill>
                  <a:schemeClr val="dk1"/>
                </a:solidFill>
                <a:latin typeface="Times New Roman"/>
                <a:ea typeface="Times New Roman"/>
                <a:cs typeface="Times New Roman"/>
                <a:sym typeface="Times New Roman"/>
              </a:rPr>
              <a:t>is the exact cost to reach node </a:t>
            </a:r>
            <a:r>
              <a:rPr b="0" i="1" lang="en-US" sz="3200" u="none">
                <a:solidFill>
                  <a:schemeClr val="dk1"/>
                </a:solidFill>
                <a:latin typeface="Times New Roman"/>
                <a:ea typeface="Times New Roman"/>
                <a:cs typeface="Times New Roman"/>
                <a:sym typeface="Times New Roman"/>
              </a:rPr>
              <a:t>n</a:t>
            </a:r>
            <a:r>
              <a:rPr b="0" i="0" lang="en-US" sz="3200" u="none">
                <a:solidFill>
                  <a:schemeClr val="dk1"/>
                </a:solidFill>
                <a:latin typeface="Times New Roman"/>
                <a:ea typeface="Times New Roman"/>
                <a:cs typeface="Times New Roman"/>
                <a:sym typeface="Times New Roman"/>
              </a:rPr>
              <a:t> from the initial state.</a:t>
            </a:r>
            <a:endParaRPr/>
          </a:p>
          <a:p>
            <a:pPr indent="-190500" lvl="0" marL="342900" rtl="0" algn="l">
              <a:lnSpc>
                <a:spcPct val="90000"/>
              </a:lnSpc>
              <a:spcBef>
                <a:spcPts val="640"/>
              </a:spcBef>
              <a:spcAft>
                <a:spcPts val="0"/>
              </a:spcAft>
              <a:buClr>
                <a:schemeClr val="lt2"/>
              </a:buClr>
              <a:buSzPts val="2400"/>
              <a:buFont typeface="Noto Sans Symbols"/>
              <a:buNone/>
            </a:pPr>
            <a:r>
              <a:t/>
            </a:r>
            <a:endParaRPr b="0" i="0" sz="3200" u="none">
              <a:solidFill>
                <a:schemeClr val="dk1"/>
              </a:solidFill>
              <a:latin typeface="Times New Roman"/>
              <a:ea typeface="Times New Roman"/>
              <a:cs typeface="Times New Roman"/>
              <a:sym typeface="Times New Roman"/>
            </a:endParaRPr>
          </a:p>
          <a:p>
            <a:pPr indent="-342900" lvl="0" marL="342900" rtl="0" algn="l">
              <a:lnSpc>
                <a:spcPct val="90000"/>
              </a:lnSpc>
              <a:spcBef>
                <a:spcPts val="640"/>
              </a:spcBef>
              <a:spcAft>
                <a:spcPts val="0"/>
              </a:spcAft>
              <a:buClr>
                <a:schemeClr val="lt2"/>
              </a:buClr>
              <a:buSzPts val="2400"/>
              <a:buFont typeface="Noto Sans Symbols"/>
              <a:buChar char="■"/>
            </a:pPr>
            <a:r>
              <a:rPr b="1" i="0" lang="en-US" sz="3200" u="none">
                <a:solidFill>
                  <a:schemeClr val="dk1"/>
                </a:solidFill>
                <a:latin typeface="Times New Roman"/>
                <a:ea typeface="Times New Roman"/>
                <a:cs typeface="Times New Roman"/>
                <a:sym typeface="Times New Roman"/>
              </a:rPr>
              <a:t>h(n)</a:t>
            </a:r>
            <a:r>
              <a:rPr b="0" i="0" lang="en-US" sz="3200" u="none">
                <a:solidFill>
                  <a:schemeClr val="dk1"/>
                </a:solidFill>
                <a:latin typeface="Times New Roman"/>
                <a:ea typeface="Times New Roman"/>
                <a:cs typeface="Times New Roman"/>
                <a:sym typeface="Times New Roman"/>
              </a:rPr>
              <a:t> is an estimation of the remaining cost to reach the goal.</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