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59" r:id="rId3"/>
    <p:sldId id="260" r:id="rId4"/>
    <p:sldId id="261" r:id="rId5"/>
    <p:sldId id="263" r:id="rId6"/>
    <p:sldId id="262" r:id="rId7"/>
    <p:sldId id="264" r:id="rId8"/>
    <p:sldId id="265" r:id="rId9"/>
    <p:sldId id="266" r:id="rId10"/>
    <p:sldId id="258"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025" autoAdjust="0"/>
  </p:normalViewPr>
  <p:slideViewPr>
    <p:cSldViewPr snapToGrid="0">
      <p:cViewPr varScale="1">
        <p:scale>
          <a:sx n="63" d="100"/>
          <a:sy n="63" d="100"/>
        </p:scale>
        <p:origin x="10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174573-1029-41CE-ABB5-BEBFE390C59A}" type="datetimeFigureOut">
              <a:rPr lang="en-IN" smtClean="0"/>
              <a:t>31-12-2023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7F019-FA26-4824-A9DA-0A71349CE3AC}" type="slidenum">
              <a:rPr lang="en-IN" smtClean="0"/>
              <a:t>‹#›</a:t>
            </a:fld>
            <a:endParaRPr lang="en-IN"/>
          </a:p>
        </p:txBody>
      </p:sp>
    </p:spTree>
    <p:extLst>
      <p:ext uri="{BB962C8B-B14F-4D97-AF65-F5344CB8AC3E}">
        <p14:creationId xmlns:p14="http://schemas.microsoft.com/office/powerpoint/2010/main" val="610234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77F019-FA26-4824-A9DA-0A71349CE3AC}" type="slidenum">
              <a:rPr lang="en-IN" smtClean="0"/>
              <a:t>12</a:t>
            </a:fld>
            <a:endParaRPr lang="en-IN"/>
          </a:p>
        </p:txBody>
      </p:sp>
    </p:spTree>
    <p:extLst>
      <p:ext uri="{BB962C8B-B14F-4D97-AF65-F5344CB8AC3E}">
        <p14:creationId xmlns:p14="http://schemas.microsoft.com/office/powerpoint/2010/main" val="3731563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77F019-FA26-4824-A9DA-0A71349CE3AC}" type="slidenum">
              <a:rPr lang="en-IN" smtClean="0"/>
              <a:t>27</a:t>
            </a:fld>
            <a:endParaRPr lang="en-IN"/>
          </a:p>
        </p:txBody>
      </p:sp>
    </p:spTree>
    <p:extLst>
      <p:ext uri="{BB962C8B-B14F-4D97-AF65-F5344CB8AC3E}">
        <p14:creationId xmlns:p14="http://schemas.microsoft.com/office/powerpoint/2010/main" val="2768667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77F019-FA26-4824-A9DA-0A71349CE3AC}" type="slidenum">
              <a:rPr lang="en-IN" smtClean="0"/>
              <a:t>32</a:t>
            </a:fld>
            <a:endParaRPr lang="en-IN"/>
          </a:p>
        </p:txBody>
      </p:sp>
    </p:spTree>
    <p:extLst>
      <p:ext uri="{BB962C8B-B14F-4D97-AF65-F5344CB8AC3E}">
        <p14:creationId xmlns:p14="http://schemas.microsoft.com/office/powerpoint/2010/main" val="373890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0ED428E-08C4-48A7-9513-96967B7EF99D}" type="datetimeFigureOut">
              <a:rPr lang="en-IN" smtClean="0"/>
              <a:t>31-12-2023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413384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0ED428E-08C4-48A7-9513-96967B7EF99D}" type="datetimeFigureOut">
              <a:rPr lang="en-IN" smtClean="0"/>
              <a:t>31-12-2023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1002177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0ED428E-08C4-48A7-9513-96967B7EF99D}" type="datetimeFigureOut">
              <a:rPr lang="en-IN" smtClean="0"/>
              <a:t>31-12-2023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4030593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0ED428E-08C4-48A7-9513-96967B7EF99D}" type="datetimeFigureOut">
              <a:rPr lang="en-IN" smtClean="0"/>
              <a:t>31-12-2023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244912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ED428E-08C4-48A7-9513-96967B7EF99D}" type="datetimeFigureOut">
              <a:rPr lang="en-IN" smtClean="0"/>
              <a:t>31-12-2023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2144043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0ED428E-08C4-48A7-9513-96967B7EF99D}" type="datetimeFigureOut">
              <a:rPr lang="en-IN" smtClean="0"/>
              <a:t>31-12-2023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416295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0ED428E-08C4-48A7-9513-96967B7EF99D}" type="datetimeFigureOut">
              <a:rPr lang="en-IN" smtClean="0"/>
              <a:t>31-12-2023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82393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0ED428E-08C4-48A7-9513-96967B7EF99D}" type="datetimeFigureOut">
              <a:rPr lang="en-IN" smtClean="0"/>
              <a:t>31-12-2023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3523535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D428E-08C4-48A7-9513-96967B7EF99D}" type="datetimeFigureOut">
              <a:rPr lang="en-IN" smtClean="0"/>
              <a:t>31-12-2023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382360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ED428E-08C4-48A7-9513-96967B7EF99D}" type="datetimeFigureOut">
              <a:rPr lang="en-IN" smtClean="0"/>
              <a:t>31-12-2023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1904510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ED428E-08C4-48A7-9513-96967B7EF99D}" type="datetimeFigureOut">
              <a:rPr lang="en-IN" smtClean="0"/>
              <a:t>31-12-2023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95768-F85E-4331-9871-9754F51562C9}" type="slidenum">
              <a:rPr lang="en-IN" smtClean="0"/>
              <a:t>‹#›</a:t>
            </a:fld>
            <a:endParaRPr lang="en-IN"/>
          </a:p>
        </p:txBody>
      </p:sp>
    </p:spTree>
    <p:extLst>
      <p:ext uri="{BB962C8B-B14F-4D97-AF65-F5344CB8AC3E}">
        <p14:creationId xmlns:p14="http://schemas.microsoft.com/office/powerpoint/2010/main" val="1672556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D428E-08C4-48A7-9513-96967B7EF99D}" type="datetimeFigureOut">
              <a:rPr lang="en-IN" smtClean="0"/>
              <a:t>31-12-2023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95768-F85E-4331-9871-9754F51562C9}" type="slidenum">
              <a:rPr lang="en-IN" smtClean="0"/>
              <a:t>‹#›</a:t>
            </a:fld>
            <a:endParaRPr lang="en-IN"/>
          </a:p>
        </p:txBody>
      </p:sp>
    </p:spTree>
    <p:extLst>
      <p:ext uri="{BB962C8B-B14F-4D97-AF65-F5344CB8AC3E}">
        <p14:creationId xmlns:p14="http://schemas.microsoft.com/office/powerpoint/2010/main" val="2283826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62000">
              <a:schemeClr val="accent6">
                <a:lumMod val="0"/>
                <a:lumOff val="100000"/>
              </a:schemeClr>
            </a:gs>
            <a:gs pos="100000">
              <a:srgbClr val="00B0F0"/>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8641"/>
            <a:ext cx="9144000" cy="1924594"/>
          </a:xfrm>
        </p:spPr>
        <p:txBody>
          <a:bodyPr>
            <a:noAutofit/>
          </a:bodyPr>
          <a:lstStyle/>
          <a:p>
            <a:r>
              <a:rPr lang="en-IN" sz="4000" dirty="0">
                <a:solidFill>
                  <a:schemeClr val="accent1">
                    <a:lumMod val="75000"/>
                  </a:schemeClr>
                </a:solidFill>
                <a:latin typeface="Algerian" panose="04020705040A02060702" pitchFamily="82" charset="0"/>
                <a:cs typeface="Times New Roman" panose="02020603050405020304" pitchFamily="18" charset="0"/>
              </a:rPr>
              <a:t>CASE STUDY</a:t>
            </a:r>
            <a:br>
              <a:rPr lang="en-IN" sz="4000" dirty="0">
                <a:solidFill>
                  <a:schemeClr val="accent1">
                    <a:lumMod val="75000"/>
                  </a:schemeClr>
                </a:solidFill>
                <a:latin typeface="Algerian" panose="04020705040A02060702" pitchFamily="82" charset="0"/>
                <a:cs typeface="Times New Roman" panose="02020603050405020304" pitchFamily="18" charset="0"/>
              </a:rPr>
            </a:br>
            <a:r>
              <a:rPr lang="en-IN" sz="4000" dirty="0">
                <a:solidFill>
                  <a:schemeClr val="accent1">
                    <a:lumMod val="75000"/>
                  </a:schemeClr>
                </a:solidFill>
                <a:latin typeface="Algerian" panose="04020705040A02060702" pitchFamily="82" charset="0"/>
                <a:cs typeface="Times New Roman" panose="02020603050405020304" pitchFamily="18" charset="0"/>
              </a:rPr>
              <a:t>on</a:t>
            </a:r>
            <a:br>
              <a:rPr lang="en-IN" sz="4000" dirty="0">
                <a:solidFill>
                  <a:schemeClr val="accent1">
                    <a:lumMod val="75000"/>
                  </a:schemeClr>
                </a:solidFill>
                <a:latin typeface="Algerian" panose="04020705040A02060702" pitchFamily="82" charset="0"/>
                <a:cs typeface="Times New Roman" panose="02020603050405020304" pitchFamily="18" charset="0"/>
              </a:rPr>
            </a:br>
            <a:r>
              <a:rPr lang="en-IN" sz="4000" dirty="0">
                <a:solidFill>
                  <a:schemeClr val="accent1">
                    <a:lumMod val="75000"/>
                  </a:schemeClr>
                </a:solidFill>
                <a:latin typeface="Algerian" panose="04020705040A02060702" pitchFamily="82" charset="0"/>
                <a:cs typeface="Times New Roman" panose="02020603050405020304" pitchFamily="18" charset="0"/>
              </a:rPr>
              <a:t>machine learning</a:t>
            </a:r>
          </a:p>
        </p:txBody>
      </p:sp>
      <p:sp>
        <p:nvSpPr>
          <p:cNvPr id="3" name="Subtitle 2"/>
          <p:cNvSpPr>
            <a:spLocks noGrp="1"/>
          </p:cNvSpPr>
          <p:nvPr>
            <p:ph type="subTitle" idx="1"/>
          </p:nvPr>
        </p:nvSpPr>
        <p:spPr>
          <a:xfrm>
            <a:off x="400594" y="2534194"/>
            <a:ext cx="11582400" cy="3692435"/>
          </a:xfrm>
        </p:spPr>
        <p:txBody>
          <a:bodyPr>
            <a:normAutofit fontScale="25000" lnSpcReduction="20000"/>
          </a:bodyPr>
          <a:lstStyle/>
          <a:p>
            <a:endParaRPr lang="en-IN" sz="9800" b="1" dirty="0">
              <a:solidFill>
                <a:schemeClr val="bg1">
                  <a:lumMod val="65000"/>
                </a:schemeClr>
              </a:solidFill>
              <a:latin typeface="Arial Black" panose="020B0A04020102020204" pitchFamily="34" charset="0"/>
              <a:cs typeface="Times New Roman" panose="02020603050405020304" pitchFamily="18" charset="0"/>
            </a:endParaRPr>
          </a:p>
          <a:p>
            <a:r>
              <a:rPr lang="en-IN" sz="9800" b="1" dirty="0">
                <a:solidFill>
                  <a:schemeClr val="bg1">
                    <a:lumMod val="50000"/>
                  </a:schemeClr>
                </a:solidFill>
                <a:latin typeface="Algerian" panose="04020705040A02060702" pitchFamily="82" charset="0"/>
                <a:cs typeface="Times New Roman" panose="02020603050405020304" pitchFamily="18" charset="0"/>
              </a:rPr>
              <a:t>Prediction of MINIMUM AND MAXIMUM </a:t>
            </a:r>
            <a:r>
              <a:rPr lang="en-IN" sz="9800" b="1" dirty="0">
                <a:solidFill>
                  <a:schemeClr val="bg1">
                    <a:lumMod val="50000"/>
                  </a:schemeClr>
                </a:solidFill>
                <a:latin typeface="Algerian" panose="04020705040A02060702" pitchFamily="82" charset="0"/>
              </a:rPr>
              <a:t>Temperature DURING WW2</a:t>
            </a:r>
          </a:p>
          <a:p>
            <a:endParaRPr lang="en-IN" sz="6700" b="1" dirty="0">
              <a:solidFill>
                <a:srgbClr val="00B050"/>
              </a:solidFill>
              <a:latin typeface="Algerian" panose="04020705040A02060702" pitchFamily="82" charset="0"/>
              <a:cs typeface="Times New Roman" panose="02020603050405020304" pitchFamily="18" charset="0"/>
            </a:endParaRPr>
          </a:p>
          <a:p>
            <a:r>
              <a:rPr lang="en-IN" sz="9600" b="1" dirty="0">
                <a:solidFill>
                  <a:srgbClr val="00B050"/>
                </a:solidFill>
                <a:latin typeface="Algerian" panose="04020705040A02060702" pitchFamily="82" charset="0"/>
                <a:cs typeface="Times New Roman" panose="02020603050405020304" pitchFamily="18" charset="0"/>
              </a:rPr>
              <a:t>Presented by</a:t>
            </a:r>
          </a:p>
          <a:p>
            <a:r>
              <a:rPr lang="en-IN" sz="9600" b="1" dirty="0" err="1">
                <a:solidFill>
                  <a:schemeClr val="accent2"/>
                </a:solidFill>
                <a:latin typeface="Algerian" panose="04020705040A02060702" pitchFamily="82" charset="0"/>
                <a:cs typeface="Times New Roman" panose="02020603050405020304" pitchFamily="18" charset="0"/>
              </a:rPr>
              <a:t>AraDhna</a:t>
            </a:r>
            <a:r>
              <a:rPr lang="en-IN" sz="9600" b="1" dirty="0">
                <a:solidFill>
                  <a:schemeClr val="accent2"/>
                </a:solidFill>
                <a:latin typeface="Algerian" panose="04020705040A02060702" pitchFamily="82" charset="0"/>
                <a:cs typeface="Times New Roman" panose="02020603050405020304" pitchFamily="18" charset="0"/>
              </a:rPr>
              <a:t> Singh</a:t>
            </a:r>
          </a:p>
          <a:p>
            <a:pPr algn="r"/>
            <a:r>
              <a:rPr lang="en-IN" sz="9600" b="1" dirty="0">
                <a:solidFill>
                  <a:srgbClr val="00B050"/>
                </a:solidFill>
                <a:latin typeface="Algerian" panose="04020705040A02060702" pitchFamily="82" charset="0"/>
                <a:cs typeface="Times New Roman" panose="02020603050405020304" pitchFamily="18" charset="0"/>
              </a:rPr>
              <a:t> </a:t>
            </a:r>
          </a:p>
          <a:p>
            <a:r>
              <a:rPr lang="en-IN" sz="9600" b="1" dirty="0">
                <a:solidFill>
                  <a:srgbClr val="00B050"/>
                </a:solidFill>
                <a:latin typeface="Algerian" panose="04020705040A02060702" pitchFamily="82" charset="0"/>
                <a:cs typeface="Times New Roman" panose="02020603050405020304" pitchFamily="18" charset="0"/>
              </a:rPr>
              <a:t>Mentor</a:t>
            </a:r>
          </a:p>
          <a:p>
            <a:r>
              <a:rPr lang="en-IN" sz="9600" b="1" dirty="0" err="1">
                <a:solidFill>
                  <a:srgbClr val="002060"/>
                </a:solidFill>
                <a:latin typeface="Algerian" panose="04020705040A02060702" pitchFamily="82" charset="0"/>
                <a:cs typeface="Times New Roman" panose="02020603050405020304" pitchFamily="18" charset="0"/>
              </a:rPr>
              <a:t>Mr.Bose</a:t>
            </a:r>
            <a:endParaRPr lang="en-IN" sz="9600" b="1" dirty="0">
              <a:solidFill>
                <a:srgbClr val="002060"/>
              </a:solidFill>
              <a:latin typeface="Algerian" panose="04020705040A02060702" pitchFamily="82" charset="0"/>
              <a:cs typeface="Times New Roman" panose="02020603050405020304" pitchFamily="18" charset="0"/>
            </a:endParaRPr>
          </a:p>
          <a:p>
            <a:r>
              <a:rPr lang="en-IN" sz="9600" b="1" dirty="0">
                <a:solidFill>
                  <a:srgbClr val="E20000"/>
                </a:solidFill>
                <a:latin typeface="Algerian" panose="04020705040A02060702" pitchFamily="82" charset="0"/>
                <a:cs typeface="Times New Roman" panose="02020603050405020304" pitchFamily="18" charset="0"/>
              </a:rPr>
              <a:t>Top Mentor</a:t>
            </a:r>
          </a:p>
          <a:p>
            <a:br>
              <a:rPr lang="en-IN" b="1" dirty="0"/>
            </a:br>
            <a:r>
              <a:rPr lang="en-IN" b="1" dirty="0"/>
              <a:t> </a:t>
            </a:r>
            <a:endParaRPr lang="en-IN" dirty="0"/>
          </a:p>
          <a:p>
            <a:endParaRPr lang="en-IN" dirty="0"/>
          </a:p>
        </p:txBody>
      </p:sp>
    </p:spTree>
    <p:extLst>
      <p:ext uri="{BB962C8B-B14F-4D97-AF65-F5344CB8AC3E}">
        <p14:creationId xmlns:p14="http://schemas.microsoft.com/office/powerpoint/2010/main" val="1067236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6950"/>
          </a:xfrm>
        </p:spPr>
        <p:txBody>
          <a:bodyPr>
            <a:normAutofit/>
          </a:bodyPr>
          <a:lstStyle/>
          <a:p>
            <a:r>
              <a:rPr lang="en-IN" b="1" dirty="0">
                <a:latin typeface="Times New Roman" panose="02020603050405020304" pitchFamily="18" charset="0"/>
                <a:cs typeface="Times New Roman" panose="02020603050405020304" pitchFamily="18" charset="0"/>
              </a:rPr>
              <a:t>Data Cleaning:</a:t>
            </a:r>
            <a:br>
              <a:rPr lang="en-IN"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317" t="32639" r="1317" b="5582"/>
          <a:stretch/>
        </p:blipFill>
        <p:spPr>
          <a:xfrm>
            <a:off x="838200" y="1990724"/>
            <a:ext cx="9525000" cy="1295401"/>
          </a:xfrm>
          <a:ln>
            <a:solidFill>
              <a:schemeClr val="tx1"/>
            </a:solidFill>
          </a:ln>
        </p:spPr>
      </p:pic>
      <p:sp>
        <p:nvSpPr>
          <p:cNvPr id="5" name="Rectangle 4"/>
          <p:cNvSpPr/>
          <p:nvPr/>
        </p:nvSpPr>
        <p:spPr>
          <a:xfrm>
            <a:off x="838200" y="1362075"/>
            <a:ext cx="1051560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Converting string Date time into Python Date time object: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166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098" t="2775" r="-1098" b="2775"/>
          <a:stretch/>
        </p:blipFill>
        <p:spPr>
          <a:xfrm>
            <a:off x="453106" y="765848"/>
            <a:ext cx="6843043" cy="5848349"/>
          </a:xfrm>
          <a:ln>
            <a:solidFill>
              <a:schemeClr val="tx1"/>
            </a:solidFill>
          </a:ln>
        </p:spPr>
      </p:pic>
      <p:sp>
        <p:nvSpPr>
          <p:cNvPr id="6" name="Rectangle 5"/>
          <p:cNvSpPr/>
          <p:nvPr/>
        </p:nvSpPr>
        <p:spPr>
          <a:xfrm>
            <a:off x="453105" y="196177"/>
            <a:ext cx="3785519" cy="388696"/>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Checking for Missing Values: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5424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638175" y="-71824"/>
            <a:ext cx="11172825" cy="7294305"/>
          </a:xfrm>
          <a:prstGeom prst="rect">
            <a:avLst/>
          </a:prstGeom>
        </p:spPr>
        <p:txBody>
          <a:bodyPr wrap="square">
            <a:spAutoFit/>
          </a:bodyPr>
          <a:lstStyle/>
          <a:p>
            <a:pPr marL="342900" lvl="0" indent="-342900" eaLnBrk="0" fontAlgn="base" hangingPunct="0">
              <a:spcBef>
                <a:spcPct val="0"/>
              </a:spcBef>
              <a:spcAft>
                <a:spcPct val="0"/>
              </a:spcAft>
              <a:buFont typeface="+mj-lt"/>
              <a:buAutoNum type="arabicPeriod"/>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We have to predict min and max temp based on other parameters. Hence, min and max temp are our output</a:t>
            </a:r>
            <a:r>
              <a:rPr kumimoji="0" lang="en-US" altLang="en-US"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parameters.</a:t>
            </a:r>
            <a:r>
              <a:rPr kumimoji="0" lang="en-US" altLang="en-US"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of now, we have total 37 parameters excluding min and max temperature and these are—</a:t>
            </a:r>
          </a:p>
          <a:p>
            <a:pPr lv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 'Date',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Precip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WindGustSpd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MeanTemp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'Snowfall',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PoorWeather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'YR', 'MO', 'DA', 'PRCP', 'DR','SPD', 'MAX',      'MIN', 'MEA', 'SNF', 'SND', 'FT', 'FB', 'FTI', 'ITH','PGT', 'TSHDSBRSGF', 'SD3', 'RHX', 'RHN', 'RVG', 'WTE', 'WBAN', 'NAME','STATE/COUNTRY ID', 'LAT', 'LON', 'ELEV', 'Latitude', 'Longitude'] </a:t>
            </a:r>
          </a:p>
          <a:p>
            <a:pPr lv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but, we have to decide which ones are relevant.</a:t>
            </a:r>
          </a:p>
          <a:p>
            <a:pPr lvl="0" eaLnBrk="0" fontAlgn="base" hangingPunct="0">
              <a:spcBef>
                <a:spcPct val="0"/>
              </a:spcBef>
              <a:spcAft>
                <a:spcPct val="0"/>
              </a:spcAft>
            </a:pPr>
            <a:endParaRPr lang="en-IN"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IN" dirty="0">
                <a:latin typeface="Times New Roman" panose="02020603050405020304" pitchFamily="18" charset="0"/>
                <a:cs typeface="Times New Roman" panose="02020603050405020304" pitchFamily="18" charset="0"/>
              </a:rPr>
              <a:t>2. </a:t>
            </a:r>
            <a:r>
              <a:rPr lang="en-IN" dirty="0" err="1">
                <a:latin typeface="Times New Roman" panose="02020603050405020304" pitchFamily="18" charset="0"/>
                <a:cs typeface="Times New Roman" panose="02020603050405020304" pitchFamily="18" charset="0"/>
              </a:rPr>
              <a:t>Afer</a:t>
            </a:r>
            <a:r>
              <a:rPr lang="en-IN" dirty="0">
                <a:latin typeface="Times New Roman" panose="02020603050405020304" pitchFamily="18" charset="0"/>
                <a:cs typeface="Times New Roman" panose="02020603050405020304" pitchFamily="18" charset="0"/>
              </a:rPr>
              <a:t> basic understanding of a data we are going to keep only relevant columns and these are- ['STA', 'Date', '</a:t>
            </a:r>
            <a:r>
              <a:rPr lang="en-IN" dirty="0" err="1">
                <a:latin typeface="Times New Roman" panose="02020603050405020304" pitchFamily="18" charset="0"/>
                <a:cs typeface="Times New Roman" panose="02020603050405020304" pitchFamily="18" charset="0"/>
              </a:rPr>
              <a:t>Precip</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WindGustSpd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MaxTemp</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MinTemp</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MeanTemp</a:t>
            </a:r>
            <a:r>
              <a:rPr lang="en-IN" dirty="0">
                <a:latin typeface="Times New Roman" panose="02020603050405020304" pitchFamily="18" charset="0"/>
                <a:cs typeface="Times New Roman" panose="02020603050405020304" pitchFamily="18" charset="0"/>
              </a:rPr>
              <a:t>', 'Snowfall', '</a:t>
            </a:r>
            <a:r>
              <a:rPr lang="en-IN" dirty="0" err="1">
                <a:latin typeface="Times New Roman" panose="02020603050405020304" pitchFamily="18" charset="0"/>
                <a:cs typeface="Times New Roman" panose="02020603050405020304" pitchFamily="18" charset="0"/>
              </a:rPr>
              <a:t>PoorWeather</a:t>
            </a:r>
            <a:r>
              <a:rPr lang="en-IN" dirty="0">
                <a:latin typeface="Times New Roman" panose="02020603050405020304" pitchFamily="18" charset="0"/>
                <a:cs typeface="Times New Roman" panose="02020603050405020304" pitchFamily="18" charset="0"/>
              </a:rPr>
              <a:t>', 'YR', 'MO', 'DA', 'PRCP', 'WBAN','NAME', 'STATE/COUNTRY ID', 'Latitude', 'Longitude']</a:t>
            </a:r>
          </a:p>
          <a:p>
            <a:pPr lvl="0"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Explanation--</a:t>
            </a:r>
            <a:br>
              <a:rPr lang="en-US" dirty="0">
                <a:latin typeface="Times New Roman" panose="02020603050405020304" pitchFamily="18" charset="0"/>
                <a:cs typeface="Times New Roman" panose="02020603050405020304" pitchFamily="18" charset="0"/>
              </a:rPr>
            </a:br>
            <a:r>
              <a:rPr lang="en-US" b="1" dirty="0" err="1">
                <a:latin typeface="Times New Roman" panose="02020603050405020304" pitchFamily="18" charset="0"/>
                <a:cs typeface="Times New Roman" panose="02020603050405020304" pitchFamily="18" charset="0"/>
              </a:rPr>
              <a:t>a.'MAX</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This column indicates Maximum temperature in degrees </a:t>
            </a:r>
            <a:r>
              <a:rPr lang="en-US" dirty="0" err="1">
                <a:latin typeface="Times New Roman" panose="02020603050405020304" pitchFamily="18" charset="0"/>
                <a:cs typeface="Times New Roman" panose="02020603050405020304" pitchFamily="18" charset="0"/>
              </a:rPr>
              <a:t>Fahrenheit.However</a:t>
            </a:r>
            <a:r>
              <a:rPr lang="en-US" dirty="0">
                <a:latin typeface="Times New Roman" panose="02020603050405020304" pitchFamily="18" charset="0"/>
                <a:cs typeface="Times New Roman" panose="02020603050405020304" pitchFamily="18" charset="0"/>
              </a:rPr>
              <a:t>, we </a:t>
            </a:r>
            <a:r>
              <a:rPr lang="en-US" dirty="0" err="1">
                <a:latin typeface="Times New Roman" panose="02020603050405020304" pitchFamily="18" charset="0"/>
                <a:cs typeface="Times New Roman" panose="02020603050405020304" pitchFamily="18" charset="0"/>
              </a:rPr>
              <a:t>alredy</a:t>
            </a:r>
            <a:r>
              <a:rPr lang="en-US" dirty="0">
                <a:latin typeface="Times New Roman" panose="02020603050405020304" pitchFamily="18" charset="0"/>
                <a:cs typeface="Times New Roman" panose="02020603050405020304" pitchFamily="18" charset="0"/>
              </a:rPr>
              <a:t> have a column '</a:t>
            </a:r>
            <a:r>
              <a:rPr lang="en-US" dirty="0" err="1">
                <a:latin typeface="Times New Roman" panose="02020603050405020304" pitchFamily="18" charset="0"/>
                <a:cs typeface="Times New Roman" panose="02020603050405020304" pitchFamily="18" charset="0"/>
              </a:rPr>
              <a:t>MaxTemp</a:t>
            </a:r>
            <a:r>
              <a:rPr lang="en-US" dirty="0">
                <a:latin typeface="Times New Roman" panose="02020603050405020304" pitchFamily="18" charset="0"/>
                <a:cs typeface="Times New Roman" panose="02020603050405020304" pitchFamily="18" charset="0"/>
              </a:rPr>
              <a:t>' which notes down Max temp in degree </a:t>
            </a:r>
            <a:r>
              <a:rPr lang="en-US" dirty="0" err="1">
                <a:latin typeface="Times New Roman" panose="02020603050405020304" pitchFamily="18" charset="0"/>
                <a:cs typeface="Times New Roman" panose="02020603050405020304" pitchFamily="18" charset="0"/>
              </a:rPr>
              <a:t>celcius</a:t>
            </a:r>
            <a:r>
              <a:rPr lang="en-US" dirty="0">
                <a:latin typeface="Times New Roman" panose="02020603050405020304" pitchFamily="18" charset="0"/>
                <a:cs typeface="Times New Roman" panose="02020603050405020304" pitchFamily="18" charset="0"/>
              </a:rPr>
              <a:t>. Therefore, we </a:t>
            </a:r>
            <a:r>
              <a:rPr lang="en-US" dirty="0" err="1">
                <a:latin typeface="Times New Roman" panose="02020603050405020304" pitchFamily="18" charset="0"/>
                <a:cs typeface="Times New Roman" panose="02020603050405020304" pitchFamily="18" charset="0"/>
              </a:rPr>
              <a:t>dont</a:t>
            </a:r>
            <a:r>
              <a:rPr lang="en-US" dirty="0">
                <a:latin typeface="Times New Roman" panose="02020603050405020304" pitchFamily="18" charset="0"/>
                <a:cs typeface="Times New Roman" panose="02020603050405020304" pitchFamily="18" charset="0"/>
              </a:rPr>
              <a:t> need to have another parameter for Max temperature. Similarly, if we take into account 'MIN', 'MEA', 'SNF','LAT', 'LON' this columns we already have another column noting down this parameters. so , we are dropping this columns.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b.['DR','SPD','SND','FT', 'FB', 'FTI', 'ITH','PGT', 'TSHDSBRSGF', 'SD3', 'RHX', 'RHN', 'RVG', 'WTE'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all these columns have either no data or have more than 95% data as null as per above description. hence this columns are of no much use. consequently, we are dropping this columns as well.</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c.</a:t>
            </a:r>
            <a:r>
              <a:rPr lang="en-US" b="1" dirty="0" err="1">
                <a:latin typeface="Times New Roman" panose="02020603050405020304" pitchFamily="18" charset="0"/>
                <a:cs typeface="Times New Roman" panose="02020603050405020304" pitchFamily="18" charset="0"/>
              </a:rPr>
              <a:t>'PRCP</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 are going to use this column only to split our data into train and test.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341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6103"/>
          <a:stretch/>
        </p:blipFill>
        <p:spPr>
          <a:xfrm>
            <a:off x="619812" y="742950"/>
            <a:ext cx="11000687" cy="5619750"/>
          </a:xfrm>
          <a:ln>
            <a:solidFill>
              <a:schemeClr val="tx1"/>
            </a:solidFill>
          </a:ln>
        </p:spPr>
      </p:pic>
      <p:sp>
        <p:nvSpPr>
          <p:cNvPr id="7" name="Rectangle 6"/>
          <p:cNvSpPr/>
          <p:nvPr/>
        </p:nvSpPr>
        <p:spPr>
          <a:xfrm>
            <a:off x="619812" y="268529"/>
            <a:ext cx="2912079" cy="388696"/>
          </a:xfrm>
          <a:prstGeom prst="rect">
            <a:avLst/>
          </a:prstGeom>
        </p:spPr>
        <p:txBody>
          <a:bodyPr wrap="none">
            <a:spAutoFit/>
          </a:bodyPr>
          <a:lstStyle/>
          <a:p>
            <a:pPr>
              <a:lnSpc>
                <a:spcPct val="107000"/>
              </a:lnSpc>
              <a:spcAft>
                <a:spcPts val="800"/>
              </a:spcAft>
            </a:pPr>
            <a:r>
              <a:rPr lang="en-IN" dirty="0">
                <a:latin typeface="Times New Roman" panose="02020603050405020304" pitchFamily="18" charset="0"/>
                <a:cs typeface="Times New Roman" panose="02020603050405020304" pitchFamily="18" charset="0"/>
              </a:rPr>
              <a:t>Dropping irrelevant columns</a:t>
            </a:r>
            <a:r>
              <a:rPr lang="en-IN" dirty="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596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793" y="1104900"/>
            <a:ext cx="11420881" cy="4657725"/>
          </a:xfrm>
          <a:ln>
            <a:solidFill>
              <a:schemeClr val="tx1"/>
            </a:solidFill>
          </a:ln>
        </p:spPr>
      </p:pic>
      <p:sp>
        <p:nvSpPr>
          <p:cNvPr id="8" name="Rectangle 7"/>
          <p:cNvSpPr/>
          <p:nvPr/>
        </p:nvSpPr>
        <p:spPr>
          <a:xfrm>
            <a:off x="456793" y="453352"/>
            <a:ext cx="2540183" cy="388696"/>
          </a:xfrm>
          <a:prstGeom prst="rect">
            <a:avLst/>
          </a:prstGeom>
        </p:spPr>
        <p:txBody>
          <a:bodyPr wrap="non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Checking Unique Values: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071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094" y="168274"/>
            <a:ext cx="8348105" cy="6327775"/>
          </a:xfrm>
          <a:ln>
            <a:solidFill>
              <a:schemeClr val="tx1"/>
            </a:solidFill>
          </a:ln>
        </p:spPr>
      </p:pic>
    </p:spTree>
    <p:extLst>
      <p:ext uri="{BB962C8B-B14F-4D97-AF65-F5344CB8AC3E}">
        <p14:creationId xmlns:p14="http://schemas.microsoft.com/office/powerpoint/2010/main" val="403616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15088"/>
          <a:stretch/>
        </p:blipFill>
        <p:spPr>
          <a:xfrm>
            <a:off x="438409" y="584873"/>
            <a:ext cx="7476866" cy="5892127"/>
          </a:xfrm>
          <a:ln>
            <a:solidFill>
              <a:schemeClr val="tx1"/>
            </a:solidFill>
          </a:ln>
        </p:spPr>
      </p:pic>
      <p:sp>
        <p:nvSpPr>
          <p:cNvPr id="5" name="Rectangle 4"/>
          <p:cNvSpPr/>
          <p:nvPr/>
        </p:nvSpPr>
        <p:spPr>
          <a:xfrm>
            <a:off x="438409" y="196177"/>
            <a:ext cx="3638368" cy="388696"/>
          </a:xfrm>
          <a:prstGeom prst="rect">
            <a:avLst/>
          </a:prstGeom>
        </p:spPr>
        <p:txBody>
          <a:bodyPr wrap="none">
            <a:spAutoFit/>
          </a:bodyPr>
          <a:lstStyle/>
          <a:p>
            <a:pPr>
              <a:lnSpc>
                <a:spcPct val="107000"/>
              </a:lnSpc>
              <a:spcAft>
                <a:spcPts val="800"/>
              </a:spcAft>
            </a:pPr>
            <a:r>
              <a:rPr lang="en-IN" dirty="0">
                <a:latin typeface="Times New Roman" panose="02020603050405020304" pitchFamily="18" charset="0"/>
                <a:cs typeface="Times New Roman" panose="02020603050405020304" pitchFamily="18" charset="0"/>
              </a:rPr>
              <a:t>Replacing incorrectly entered values</a:t>
            </a:r>
            <a:r>
              <a:rPr lang="en-IN" dirty="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2047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200" y="463191"/>
            <a:ext cx="2691763" cy="369332"/>
          </a:xfrm>
          <a:prstGeom prst="rect">
            <a:avLst/>
          </a:prstGeom>
        </p:spPr>
        <p:txBody>
          <a:bodyPr wrap="none">
            <a:spAutoFit/>
          </a:bodyPr>
          <a:lstStyle/>
          <a:p>
            <a:r>
              <a:rPr lang="en-IN" b="0" i="0" dirty="0">
                <a:effectLst/>
                <a:latin typeface="Times New Roman" panose="02020603050405020304" pitchFamily="18" charset="0"/>
                <a:cs typeface="Times New Roman" panose="02020603050405020304" pitchFamily="18" charset="0"/>
              </a:rPr>
              <a:t>Replacing </a:t>
            </a:r>
            <a:r>
              <a:rPr lang="en-IN" b="0" i="0" dirty="0" err="1">
                <a:effectLst/>
                <a:latin typeface="Times New Roman" panose="02020603050405020304" pitchFamily="18" charset="0"/>
                <a:cs typeface="Times New Roman" panose="02020603050405020304" pitchFamily="18" charset="0"/>
              </a:rPr>
              <a:t>NaN</a:t>
            </a:r>
            <a:r>
              <a:rPr lang="en-IN" b="0" i="0" dirty="0">
                <a:effectLst/>
                <a:latin typeface="Times New Roman" panose="02020603050405020304" pitchFamily="18" charset="0"/>
                <a:cs typeface="Times New Roman" panose="02020603050405020304" pitchFamily="18" charset="0"/>
              </a:rPr>
              <a:t> with zeros:</a:t>
            </a:r>
            <a:endParaRPr lang="en-IN"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832522"/>
            <a:ext cx="11001375" cy="2234527"/>
          </a:xfrm>
          <a:prstGeom prst="rect">
            <a:avLst/>
          </a:prstGeom>
          <a:ln>
            <a:solidFill>
              <a:schemeClr val="tx1"/>
            </a:solidFill>
          </a:ln>
        </p:spPr>
      </p:pic>
    </p:spTree>
    <p:extLst>
      <p:ext uri="{BB962C8B-B14F-4D97-AF65-F5344CB8AC3E}">
        <p14:creationId xmlns:p14="http://schemas.microsoft.com/office/powerpoint/2010/main" val="1759090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509" y="138703"/>
            <a:ext cx="11678194" cy="1089206"/>
          </a:xfrm>
        </p:spPr>
        <p:txBody>
          <a:bodyPr>
            <a:normAutofit/>
          </a:bodyPr>
          <a:lstStyle/>
          <a:p>
            <a:r>
              <a:rPr lang="en-IN" sz="3600" b="1" dirty="0">
                <a:latin typeface="Times New Roman" panose="02020603050405020304" pitchFamily="18" charset="0"/>
                <a:cs typeface="Times New Roman" panose="02020603050405020304" pitchFamily="18" charset="0"/>
              </a:rPr>
              <a:t>Exploratory Data Analysis:</a:t>
            </a:r>
            <a:endParaRPr lang="en-IN" sz="3600" dirty="0">
              <a:latin typeface="Times New Roman" panose="02020603050405020304" pitchFamily="18" charset="0"/>
              <a:cs typeface="Times New Roman" panose="02020603050405020304" pitchFamily="18" charset="0"/>
            </a:endParaRPr>
          </a:p>
        </p:txBody>
      </p:sp>
      <p:sp>
        <p:nvSpPr>
          <p:cNvPr id="8" name="Rectangle 7"/>
          <p:cNvSpPr/>
          <p:nvPr/>
        </p:nvSpPr>
        <p:spPr>
          <a:xfrm>
            <a:off x="313508" y="5723416"/>
            <a:ext cx="4086285" cy="966483"/>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Mostly Mean Temperature is ranging between 25 to 30°C with highest reaching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40°C.</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4359759" y="5723416"/>
            <a:ext cx="3831772" cy="981423"/>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Mostly Maximum Temperature is ranging around 30°C with highest surpassing 40°C.</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p:cNvSpPr/>
          <p:nvPr/>
        </p:nvSpPr>
        <p:spPr>
          <a:xfrm>
            <a:off x="8113397" y="5723416"/>
            <a:ext cx="3640181" cy="961161"/>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Mostly Minimum Temperature is ranging between 20 to 25°C with highest reaching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30°C.</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10" y="1227910"/>
            <a:ext cx="3925116" cy="4354796"/>
          </a:xfrm>
          <a:prstGeom prst="rect">
            <a:avLst/>
          </a:prstGeom>
          <a:ln>
            <a:solidFill>
              <a:schemeClr val="tx1"/>
            </a:solidFill>
          </a:ln>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7" y="1227909"/>
            <a:ext cx="3952904" cy="4354797"/>
          </a:xfrm>
          <a:prstGeom prst="rect">
            <a:avLst/>
          </a:prstGeom>
          <a:ln>
            <a:solidFill>
              <a:schemeClr val="tx1"/>
            </a:solidFill>
          </a:ln>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1531" y="1227909"/>
            <a:ext cx="3925118" cy="4354797"/>
          </a:xfrm>
          <a:prstGeom prst="rect">
            <a:avLst/>
          </a:prstGeom>
          <a:ln>
            <a:solidFill>
              <a:schemeClr val="tx1"/>
            </a:solidFill>
          </a:ln>
        </p:spPr>
      </p:pic>
    </p:spTree>
    <p:extLst>
      <p:ext uri="{BB962C8B-B14F-4D97-AF65-F5344CB8AC3E}">
        <p14:creationId xmlns:p14="http://schemas.microsoft.com/office/powerpoint/2010/main" val="2838601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13511" y="4125446"/>
            <a:ext cx="3925116" cy="981423"/>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From above </a:t>
            </a:r>
            <a:r>
              <a:rPr lang="en-US" dirty="0" err="1">
                <a:latin typeface="Times New Roman" panose="02020603050405020304" pitchFamily="18" charset="0"/>
                <a:cs typeface="Times New Roman" panose="02020603050405020304" pitchFamily="18" charset="0"/>
              </a:rPr>
              <a:t>lineplot</a:t>
            </a:r>
            <a:r>
              <a:rPr lang="en-US" dirty="0">
                <a:latin typeface="Times New Roman" panose="02020603050405020304" pitchFamily="18" charset="0"/>
                <a:cs typeface="Times New Roman" panose="02020603050405020304" pitchFamily="18" charset="0"/>
              </a:rPr>
              <a:t> we can say that during snowfall mean Temperature is dropping below 0°C.</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4319210" y="4132741"/>
            <a:ext cx="3831772" cy="981423"/>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Above </a:t>
            </a:r>
            <a:r>
              <a:rPr lang="en-US" dirty="0" err="1">
                <a:latin typeface="Times New Roman" panose="02020603050405020304" pitchFamily="18" charset="0"/>
                <a:cs typeface="Times New Roman" panose="02020603050405020304" pitchFamily="18" charset="0"/>
              </a:rPr>
              <a:t>lineplot</a:t>
            </a:r>
            <a:r>
              <a:rPr lang="en-US" dirty="0">
                <a:latin typeface="Times New Roman" panose="02020603050405020304" pitchFamily="18" charset="0"/>
                <a:cs typeface="Times New Roman" panose="02020603050405020304" pitchFamily="18" charset="0"/>
              </a:rPr>
              <a:t> indicates that as Latitude is increasing Mean Temperature is dropping.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p:cNvSpPr/>
          <p:nvPr/>
        </p:nvSpPr>
        <p:spPr>
          <a:xfrm>
            <a:off x="8150982" y="4132741"/>
            <a:ext cx="3640181" cy="1574149"/>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From above </a:t>
            </a:r>
            <a:r>
              <a:rPr lang="en-US" dirty="0" err="1">
                <a:latin typeface="Times New Roman" panose="02020603050405020304" pitchFamily="18" charset="0"/>
                <a:cs typeface="Times New Roman" panose="02020603050405020304" pitchFamily="18" charset="0"/>
              </a:rPr>
              <a:t>lineplot</a:t>
            </a:r>
            <a:r>
              <a:rPr lang="en-US" dirty="0">
                <a:latin typeface="Times New Roman" panose="02020603050405020304" pitchFamily="18" charset="0"/>
                <a:cs typeface="Times New Roman" panose="02020603050405020304" pitchFamily="18" charset="0"/>
              </a:rPr>
              <a:t> we cant make any conclusive remark about relation between Longitude and Mean Temperature , as temperature is fluctuating.</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10" y="666750"/>
            <a:ext cx="3925116" cy="3209925"/>
          </a:xfrm>
          <a:prstGeom prst="rect">
            <a:avLst/>
          </a:prstGeom>
          <a:ln>
            <a:solidFill>
              <a:schemeClr val="tx1"/>
            </a:solidFill>
          </a:ln>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8627" y="666750"/>
            <a:ext cx="3952904" cy="3209925"/>
          </a:xfrm>
          <a:prstGeom prst="rect">
            <a:avLst/>
          </a:prstGeom>
          <a:ln>
            <a:solidFill>
              <a:schemeClr val="tx1"/>
            </a:solidFill>
          </a:ln>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1531" y="666750"/>
            <a:ext cx="3925118" cy="3209925"/>
          </a:xfrm>
          <a:prstGeom prst="rect">
            <a:avLst/>
          </a:prstGeom>
          <a:ln>
            <a:solidFill>
              <a:schemeClr val="tx1"/>
            </a:solidFill>
          </a:ln>
        </p:spPr>
      </p:pic>
    </p:spTree>
    <p:extLst>
      <p:ext uri="{BB962C8B-B14F-4D97-AF65-F5344CB8AC3E}">
        <p14:creationId xmlns:p14="http://schemas.microsoft.com/office/powerpoint/2010/main" val="1302068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About Dataset:</a:t>
            </a:r>
          </a:p>
        </p:txBody>
      </p:sp>
      <p:sp>
        <p:nvSpPr>
          <p:cNvPr id="3" name="Content Placeholder 2"/>
          <p:cNvSpPr>
            <a:spLocks noGrp="1"/>
          </p:cNvSpPr>
          <p:nvPr>
            <p:ph idx="1"/>
          </p:nvPr>
        </p:nvSpPr>
        <p:spPr>
          <a:xfrm>
            <a:off x="838200" y="1358900"/>
            <a:ext cx="10515600" cy="5099050"/>
          </a:xfrm>
        </p:spPr>
        <p:txBody>
          <a:bodyPr>
            <a:norm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Context: </a:t>
            </a:r>
            <a:r>
              <a:rPr lang="en-US" sz="1800" dirty="0">
                <a:latin typeface="Times New Roman" panose="02020603050405020304" pitchFamily="18" charset="0"/>
                <a:cs typeface="Times New Roman" panose="02020603050405020304" pitchFamily="18" charset="0"/>
              </a:rPr>
              <a:t>While exploring the Aerial Bombing Operations of World War II and recalling that the D-Day landings were nearly postponed due to poor weather, I sought out weather reports from the period to compare with missions in the bombing operations dataset. </a:t>
            </a:r>
          </a:p>
          <a:p>
            <a:pPr algn="just">
              <a:lnSpc>
                <a:spcPct val="150000"/>
              </a:lnSpc>
            </a:pPr>
            <a:r>
              <a:rPr lang="en-US" sz="1800" b="1" dirty="0">
                <a:latin typeface="Times New Roman" panose="02020603050405020304" pitchFamily="18" charset="0"/>
                <a:cs typeface="Times New Roman" panose="02020603050405020304" pitchFamily="18" charset="0"/>
              </a:rPr>
              <a:t>Content: </a:t>
            </a:r>
            <a:r>
              <a:rPr lang="en-US" sz="1800" dirty="0">
                <a:latin typeface="Times New Roman" panose="02020603050405020304" pitchFamily="18" charset="0"/>
                <a:cs typeface="Times New Roman" panose="02020603050405020304" pitchFamily="18" charset="0"/>
              </a:rPr>
              <a:t>The dataset contains information on weather conditions recorded on each day at various weather stations around the world. Information includes precipitation, snowfall, temperatures, wind speed and whether the day included thunderstorms or other poor weather conditions.</a:t>
            </a:r>
          </a:p>
          <a:p>
            <a:pPr algn="just">
              <a:lnSpc>
                <a:spcPct val="150000"/>
              </a:lnSpc>
            </a:pPr>
            <a:r>
              <a:rPr lang="en-US" sz="1800" b="1" dirty="0">
                <a:latin typeface="Times New Roman" panose="02020603050405020304" pitchFamily="18" charset="0"/>
                <a:cs typeface="Times New Roman" panose="02020603050405020304" pitchFamily="18" charset="0"/>
              </a:rPr>
              <a:t>Acknowledgements: </a:t>
            </a:r>
            <a:r>
              <a:rPr lang="en-US" sz="1800" dirty="0">
                <a:latin typeface="Times New Roman" panose="02020603050405020304" pitchFamily="18" charset="0"/>
                <a:cs typeface="Times New Roman" panose="02020603050405020304" pitchFamily="18" charset="0"/>
              </a:rPr>
              <a:t>The data are taken from the United States National Oceanic and Atmospheric Administration - National Centers for Environmental Information website: https://www.ncdc.noaa.gov/data-access/land-based-station-data/land-based-datasets/world-war-ii-era-data.</a:t>
            </a:r>
          </a:p>
          <a:p>
            <a:pPr algn="just">
              <a:lnSpc>
                <a:spcPct val="150000"/>
              </a:lnSpc>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Inspiration: </a:t>
            </a:r>
            <a:r>
              <a:rPr lang="en-US" sz="1800" dirty="0">
                <a:latin typeface="Times New Roman" panose="02020603050405020304" pitchFamily="18" charset="0"/>
                <a:cs typeface="Times New Roman" panose="02020603050405020304" pitchFamily="18" charset="0"/>
              </a:rPr>
              <a:t>This dataset is mostly to assist with the analysis of the Aerial Bombing Operations dataset.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729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47523" y="3729521"/>
            <a:ext cx="5785632" cy="685059"/>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The Mean minimum temperature has dropped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11.80°C and this was observed in the first month of 1942.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6148700" y="3729521"/>
            <a:ext cx="5870473" cy="670440"/>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The Mean maximum temperature has reached slightly above 30°C and this was observed during </a:t>
            </a:r>
            <a:r>
              <a:rPr lang="en-US" dirty="0" err="1">
                <a:latin typeface="Times New Roman" panose="02020603050405020304" pitchFamily="18" charset="0"/>
                <a:cs typeface="Times New Roman" panose="02020603050405020304" pitchFamily="18" charset="0"/>
              </a:rPr>
              <a:t>june</a:t>
            </a:r>
            <a:r>
              <a:rPr lang="en-US" dirty="0">
                <a:latin typeface="Times New Roman" panose="02020603050405020304" pitchFamily="18" charset="0"/>
                <a:cs typeface="Times New Roman" panose="02020603050405020304" pitchFamily="18" charset="0"/>
              </a:rPr>
              <a:t> to august of 1945.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701" y="418253"/>
            <a:ext cx="5870473" cy="3192214"/>
          </a:xfrm>
          <a:prstGeom prst="rect">
            <a:avLst/>
          </a:prstGeom>
          <a:ln>
            <a:solidFill>
              <a:schemeClr val="tx1"/>
            </a:solidFill>
          </a:ln>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523" y="418254"/>
            <a:ext cx="5785632" cy="3192212"/>
          </a:xfrm>
          <a:prstGeom prst="rect">
            <a:avLst/>
          </a:prstGeom>
          <a:ln>
            <a:solidFill>
              <a:schemeClr val="tx1"/>
            </a:solidFill>
          </a:ln>
        </p:spPr>
      </p:pic>
    </p:spTree>
    <p:extLst>
      <p:ext uri="{BB962C8B-B14F-4D97-AF65-F5344CB8AC3E}">
        <p14:creationId xmlns:p14="http://schemas.microsoft.com/office/powerpoint/2010/main" val="4031117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92618" y="4549653"/>
            <a:ext cx="11224900" cy="685059"/>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Data of Mean Temperature is stationary as plots of Simple moving average and Rolling standard deviation are running parallel to the X-axis.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618" y="575035"/>
            <a:ext cx="11224900" cy="3855563"/>
          </a:xfrm>
          <a:prstGeom prst="rect">
            <a:avLst/>
          </a:prstGeom>
          <a:ln>
            <a:solidFill>
              <a:schemeClr val="tx1"/>
            </a:solidFill>
          </a:ln>
        </p:spPr>
      </p:pic>
    </p:spTree>
    <p:extLst>
      <p:ext uri="{BB962C8B-B14F-4D97-AF65-F5344CB8AC3E}">
        <p14:creationId xmlns:p14="http://schemas.microsoft.com/office/powerpoint/2010/main" val="172149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125" y="254525"/>
            <a:ext cx="9153525" cy="3968683"/>
          </a:xfrm>
          <a:prstGeom prst="rect">
            <a:avLst/>
          </a:prstGeom>
          <a:ln>
            <a:solidFill>
              <a:schemeClr val="tx1"/>
            </a:solidFill>
          </a:ln>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125" y="4374594"/>
            <a:ext cx="9153525" cy="2216705"/>
          </a:xfrm>
          <a:prstGeom prst="rect">
            <a:avLst/>
          </a:prstGeom>
          <a:ln>
            <a:solidFill>
              <a:schemeClr val="tx1"/>
            </a:solidFill>
          </a:ln>
        </p:spPr>
      </p:pic>
    </p:spTree>
    <p:extLst>
      <p:ext uri="{BB962C8B-B14F-4D97-AF65-F5344CB8AC3E}">
        <p14:creationId xmlns:p14="http://schemas.microsoft.com/office/powerpoint/2010/main" val="4011799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21362" y="5873628"/>
            <a:ext cx="11224900" cy="374077"/>
          </a:xfrm>
          <a:prstGeom prst="rect">
            <a:avLst/>
          </a:prstGeom>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Our data includes records from 11 weather stations. lets, analyze mean temperature around some areas.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362" y="988518"/>
            <a:ext cx="11058525" cy="4707431"/>
          </a:xfrm>
          <a:prstGeom prst="rect">
            <a:avLst/>
          </a:prstGeom>
          <a:ln>
            <a:solidFill>
              <a:schemeClr val="tx1"/>
            </a:solidFill>
          </a:ln>
        </p:spPr>
      </p:pic>
      <p:sp>
        <p:nvSpPr>
          <p:cNvPr id="2" name="Rectangle 1"/>
          <p:cNvSpPr/>
          <p:nvPr/>
        </p:nvSpPr>
        <p:spPr>
          <a:xfrm>
            <a:off x="638175" y="167603"/>
            <a:ext cx="2903359" cy="369332"/>
          </a:xfrm>
          <a:prstGeom prst="rect">
            <a:avLst/>
          </a:prstGeom>
        </p:spPr>
        <p:txBody>
          <a:bodyPr wrap="none">
            <a:spAutoFit/>
          </a:bodyPr>
          <a:lstStyle/>
          <a:p>
            <a:r>
              <a:rPr lang="en-IN" b="0" i="0" dirty="0">
                <a:effectLst/>
                <a:latin typeface="Times New Roman" panose="02020603050405020304" pitchFamily="18" charset="0"/>
                <a:cs typeface="Times New Roman" panose="02020603050405020304" pitchFamily="18" charset="0"/>
              </a:rPr>
              <a:t>Lets focus on Indian stations: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333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599" y="933450"/>
            <a:ext cx="8610601" cy="3629025"/>
          </a:xfrm>
          <a:prstGeom prst="rect">
            <a:avLst/>
          </a:prstGeom>
          <a:ln>
            <a:solidFill>
              <a:schemeClr val="tx1"/>
            </a:solidFill>
          </a:ln>
        </p:spPr>
      </p:pic>
      <p:sp>
        <p:nvSpPr>
          <p:cNvPr id="2" name="Rectangle 1"/>
          <p:cNvSpPr/>
          <p:nvPr/>
        </p:nvSpPr>
        <p:spPr>
          <a:xfrm>
            <a:off x="638175" y="167603"/>
            <a:ext cx="10747301" cy="646331"/>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Mean Temperature of 'BARRACKPORE' Area</a:t>
            </a:r>
            <a:r>
              <a:rPr lang="en-IN" b="0" i="0" dirty="0">
                <a:effectLst/>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Lets visualize the Mean Temperature of 'BARRACKPORE' Area. We have temperature record from 1944 to 1945.</a:t>
            </a:r>
            <a:endParaRPr lang="en-IN" b="0" i="0" dirty="0">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599" y="4681991"/>
            <a:ext cx="8610602" cy="1909309"/>
          </a:xfrm>
          <a:prstGeom prst="rect">
            <a:avLst/>
          </a:prstGeom>
          <a:ln>
            <a:solidFill>
              <a:schemeClr val="tx1"/>
            </a:solidFill>
          </a:ln>
        </p:spPr>
      </p:pic>
    </p:spTree>
    <p:extLst>
      <p:ext uri="{BB962C8B-B14F-4D97-AF65-F5344CB8AC3E}">
        <p14:creationId xmlns:p14="http://schemas.microsoft.com/office/powerpoint/2010/main" val="1206800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599" y="1101047"/>
            <a:ext cx="8610601" cy="3293831"/>
          </a:xfrm>
          <a:prstGeom prst="rect">
            <a:avLst/>
          </a:prstGeom>
          <a:ln>
            <a:solidFill>
              <a:schemeClr val="tx1"/>
            </a:solidFill>
          </a:ln>
        </p:spPr>
      </p:pic>
      <p:sp>
        <p:nvSpPr>
          <p:cNvPr id="2" name="Rectangle 1"/>
          <p:cNvSpPr/>
          <p:nvPr/>
        </p:nvSpPr>
        <p:spPr>
          <a:xfrm>
            <a:off x="638175" y="167603"/>
            <a:ext cx="10465173" cy="646331"/>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Mean Temperature of 'BANGALORE' Area--</a:t>
            </a:r>
          </a:p>
          <a:p>
            <a:r>
              <a:rPr lang="en-US" dirty="0">
                <a:latin typeface="Times New Roman" panose="02020603050405020304" pitchFamily="18" charset="0"/>
                <a:cs typeface="Times New Roman" panose="02020603050405020304" pitchFamily="18" charset="0"/>
              </a:rPr>
              <a:t>Lets visualize the Mean Temperature of 'BANGALORE' Area. We have temperature record from 1942 to 1945.</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598" y="4543425"/>
            <a:ext cx="8610601" cy="2047875"/>
          </a:xfrm>
          <a:prstGeom prst="rect">
            <a:avLst/>
          </a:prstGeom>
          <a:ln>
            <a:solidFill>
              <a:schemeClr val="tx1"/>
            </a:solidFill>
          </a:ln>
        </p:spPr>
      </p:pic>
    </p:spTree>
    <p:extLst>
      <p:ext uri="{BB962C8B-B14F-4D97-AF65-F5344CB8AC3E}">
        <p14:creationId xmlns:p14="http://schemas.microsoft.com/office/powerpoint/2010/main" val="4070073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5716"/>
            <a:ext cx="10515600" cy="706029"/>
          </a:xfrm>
        </p:spPr>
        <p:txBody>
          <a:bodyPr>
            <a:normAutofit/>
          </a:bodyPr>
          <a:lstStyle/>
          <a:p>
            <a:r>
              <a:rPr lang="en-IN" sz="2800" b="1" dirty="0">
                <a:latin typeface="Times New Roman" panose="02020603050405020304" pitchFamily="18" charset="0"/>
                <a:cs typeface="Times New Roman" panose="02020603050405020304" pitchFamily="18" charset="0"/>
              </a:rPr>
              <a:t>Correlation Matrix </a:t>
            </a:r>
            <a:r>
              <a:rPr lang="en-IN" sz="2800" b="1" dirty="0" err="1">
                <a:latin typeface="Times New Roman" panose="02020603050405020304" pitchFamily="18" charset="0"/>
                <a:cs typeface="Times New Roman" panose="02020603050405020304" pitchFamily="18" charset="0"/>
              </a:rPr>
              <a:t>Heatmap</a:t>
            </a:r>
            <a:r>
              <a:rPr lang="en-IN" sz="2800" b="1"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701" y="1071153"/>
            <a:ext cx="6077074" cy="5282022"/>
          </a:xfrm>
          <a:ln>
            <a:solidFill>
              <a:schemeClr val="tx1"/>
            </a:solidFill>
          </a:ln>
        </p:spPr>
      </p:pic>
      <p:sp>
        <p:nvSpPr>
          <p:cNvPr id="7" name="Rectangle 6"/>
          <p:cNvSpPr/>
          <p:nvPr/>
        </p:nvSpPr>
        <p:spPr>
          <a:xfrm>
            <a:off x="7045234" y="1173959"/>
            <a:ext cx="4841966" cy="4044184"/>
          </a:xfrm>
          <a:prstGeom prst="rect">
            <a:avLst/>
          </a:prstGeom>
        </p:spPr>
        <p:txBody>
          <a:bodyPr wrap="square">
            <a:spAutoFit/>
          </a:bodyPr>
          <a:lstStyle/>
          <a:p>
            <a:pPr marL="342900" lvl="0" indent="-342900">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Latitude 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MaxTemp</a:t>
            </a:r>
            <a:r>
              <a:rPr lang="en-IN" sz="2000" dirty="0">
                <a:latin typeface="Times New Roman" panose="02020603050405020304" pitchFamily="18" charset="0"/>
                <a:ea typeface="Calibri" panose="020F0502020204030204" pitchFamily="34" charset="0"/>
                <a:cs typeface="Times New Roman" panose="02020603050405020304" pitchFamily="18" charset="0"/>
              </a:rPr>
              <a:t> are moderately negatively correlated. (r= - 0.52)</a:t>
            </a:r>
          </a:p>
          <a:p>
            <a:pPr marL="342900" lvl="0" indent="-342900">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Latitude 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MinTemp</a:t>
            </a:r>
            <a:r>
              <a:rPr lang="en-IN" sz="2000" dirty="0">
                <a:latin typeface="Times New Roman" panose="02020603050405020304" pitchFamily="18" charset="0"/>
                <a:ea typeface="Calibri" panose="020F0502020204030204" pitchFamily="34" charset="0"/>
                <a:cs typeface="Times New Roman" panose="02020603050405020304" pitchFamily="18" charset="0"/>
              </a:rPr>
              <a:t> are moderately negatively correlated. (r= - 0.58)</a:t>
            </a:r>
          </a:p>
          <a:p>
            <a:pPr marL="342900" lvl="0" indent="-342900">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Latitude 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MeanTemp</a:t>
            </a:r>
            <a:r>
              <a:rPr lang="en-IN" sz="2000" dirty="0">
                <a:latin typeface="Times New Roman" panose="02020603050405020304" pitchFamily="18" charset="0"/>
                <a:ea typeface="Calibri" panose="020F0502020204030204" pitchFamily="34" charset="0"/>
                <a:cs typeface="Times New Roman" panose="02020603050405020304" pitchFamily="18" charset="0"/>
              </a:rPr>
              <a:t> are moderately negatively correlated. (r= - 0.56)</a:t>
            </a:r>
          </a:p>
          <a:p>
            <a:pPr marL="342900" lvl="0" indent="-342900">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Longitude 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MaxTemp</a:t>
            </a:r>
            <a:r>
              <a:rPr lang="en-IN" sz="2000" dirty="0">
                <a:latin typeface="Times New Roman" panose="02020603050405020304" pitchFamily="18" charset="0"/>
                <a:ea typeface="Calibri" panose="020F0502020204030204" pitchFamily="34" charset="0"/>
                <a:cs typeface="Times New Roman" panose="02020603050405020304" pitchFamily="18" charset="0"/>
              </a:rPr>
              <a:t> have no association. (r= - 0.053)</a:t>
            </a:r>
          </a:p>
          <a:p>
            <a:pPr marL="342900" lvl="0" indent="-342900">
              <a:lnSpc>
                <a:spcPct val="107000"/>
              </a:lnSpc>
              <a:spcAft>
                <a:spcPts val="0"/>
              </a:spcAft>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Longitude 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MinTemp</a:t>
            </a:r>
            <a:r>
              <a:rPr lang="en-IN" sz="2000" dirty="0">
                <a:latin typeface="Times New Roman" panose="02020603050405020304" pitchFamily="18" charset="0"/>
                <a:ea typeface="Calibri" panose="020F0502020204030204" pitchFamily="34" charset="0"/>
                <a:cs typeface="Times New Roman" panose="02020603050405020304" pitchFamily="18" charset="0"/>
              </a:rPr>
              <a:t> have no association. (r= - 0.077)</a:t>
            </a:r>
          </a:p>
          <a:p>
            <a:pPr marL="342900" indent="-342900">
              <a:lnSpc>
                <a:spcPct val="107000"/>
              </a:lnSpc>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Longitude 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MeanTemp</a:t>
            </a:r>
            <a:r>
              <a:rPr lang="en-IN" sz="2000" dirty="0">
                <a:latin typeface="Times New Roman" panose="02020603050405020304" pitchFamily="18" charset="0"/>
                <a:ea typeface="Calibri" panose="020F0502020204030204" pitchFamily="34" charset="0"/>
                <a:cs typeface="Times New Roman" panose="02020603050405020304" pitchFamily="18" charset="0"/>
              </a:rPr>
              <a:t> have no association. (r= - 0.011)</a:t>
            </a:r>
          </a:p>
        </p:txBody>
      </p:sp>
    </p:spTree>
    <p:extLst>
      <p:ext uri="{BB962C8B-B14F-4D97-AF65-F5344CB8AC3E}">
        <p14:creationId xmlns:p14="http://schemas.microsoft.com/office/powerpoint/2010/main" val="3713861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30324"/>
          </a:xfrm>
        </p:spPr>
        <p:txBody>
          <a:bodyPr>
            <a:normAutofit/>
          </a:bodyPr>
          <a:lstStyle/>
          <a:p>
            <a:r>
              <a:rPr lang="en-IN" sz="2000" b="1" dirty="0">
                <a:latin typeface="Times New Roman" panose="02020603050405020304" pitchFamily="18" charset="0"/>
                <a:cs typeface="Times New Roman" panose="02020603050405020304" pitchFamily="18" charset="0"/>
              </a:rPr>
              <a:t>Splitting of data:</a:t>
            </a:r>
            <a:br>
              <a:rPr lang="en-IN" sz="2000" b="1"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PRCP column have </a:t>
            </a:r>
            <a:r>
              <a:rPr lang="en-US" sz="2000" dirty="0">
                <a:latin typeface="Times New Roman" panose="02020603050405020304" pitchFamily="18" charset="0"/>
                <a:cs typeface="Times New Roman" panose="02020603050405020304" pitchFamily="18" charset="0"/>
              </a:rPr>
              <a:t>' T ' </a:t>
            </a:r>
            <a:r>
              <a:rPr lang="en-IN" sz="2000" dirty="0">
                <a:latin typeface="Times New Roman" panose="02020603050405020304" pitchFamily="18" charset="0"/>
                <a:cs typeface="Times New Roman" panose="02020603050405020304" pitchFamily="18" charset="0"/>
              </a:rPr>
              <a:t>values and this is our test data. </a:t>
            </a:r>
            <a:br>
              <a:rPr lang="en-IN" sz="2000" b="1"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Lets split the data to predict </a:t>
            </a:r>
            <a:r>
              <a:rPr lang="en-IN" sz="2000" b="1" dirty="0">
                <a:solidFill>
                  <a:srgbClr val="FF0000"/>
                </a:solidFill>
                <a:latin typeface="Times New Roman" panose="02020603050405020304" pitchFamily="18" charset="0"/>
                <a:cs typeface="Times New Roman" panose="02020603050405020304" pitchFamily="18" charset="0"/>
              </a:rPr>
              <a:t>Minimum</a:t>
            </a:r>
            <a:r>
              <a:rPr lang="en-IN" sz="2000" dirty="0">
                <a:latin typeface="Times New Roman" panose="02020603050405020304" pitchFamily="18" charset="0"/>
                <a:cs typeface="Times New Roman" panose="02020603050405020304" pitchFamily="18" charset="0"/>
              </a:rPr>
              <a:t> </a:t>
            </a:r>
            <a:r>
              <a:rPr lang="en-IN" sz="2000" b="1" dirty="0">
                <a:solidFill>
                  <a:srgbClr val="FF0000"/>
                </a:solidFill>
                <a:latin typeface="Times New Roman" panose="02020603050405020304" pitchFamily="18" charset="0"/>
                <a:cs typeface="Times New Roman" panose="02020603050405020304" pitchFamily="18" charset="0"/>
              </a:rPr>
              <a:t>Temperature:</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3">
            <a:extLst>
              <a:ext uri="{28A0092B-C50C-407E-A947-70E740481C1C}">
                <a14:useLocalDpi xmlns:a14="http://schemas.microsoft.com/office/drawing/2010/main" val="0"/>
              </a:ext>
            </a:extLst>
          </a:blip>
          <a:srcRect t="3794"/>
          <a:stretch/>
        </p:blipFill>
        <p:spPr>
          <a:xfrm>
            <a:off x="991869" y="1871612"/>
            <a:ext cx="9868299" cy="4062953"/>
          </a:xfrm>
          <a:prstGeom prst="rect">
            <a:avLst/>
          </a:prstGeom>
          <a:ln>
            <a:solidFill>
              <a:schemeClr val="tx1"/>
            </a:solidFill>
          </a:ln>
        </p:spPr>
      </p:pic>
    </p:spTree>
    <p:extLst>
      <p:ext uri="{BB962C8B-B14F-4D97-AF65-F5344CB8AC3E}">
        <p14:creationId xmlns:p14="http://schemas.microsoft.com/office/powerpoint/2010/main" val="3757837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extLst>
              <a:ext uri="{28A0092B-C50C-407E-A947-70E740481C1C}">
                <a14:useLocalDpi xmlns:a14="http://schemas.microsoft.com/office/drawing/2010/main" val="0"/>
              </a:ext>
            </a:extLst>
          </a:blip>
          <a:srcRect l="1463" r="21815"/>
          <a:stretch/>
        </p:blipFill>
        <p:spPr>
          <a:xfrm>
            <a:off x="430439" y="1743959"/>
            <a:ext cx="4960711" cy="423263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657850" y="1743959"/>
            <a:ext cx="6203224" cy="1932691"/>
          </a:xfrm>
          <a:prstGeom prst="rect">
            <a:avLst/>
          </a:prstGeom>
          <a:ln>
            <a:solidFill>
              <a:schemeClr val="tx1"/>
            </a:solidFill>
          </a:ln>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5657850" y="3838575"/>
            <a:ext cx="6203224" cy="2131926"/>
          </a:xfrm>
          <a:prstGeom prst="rect">
            <a:avLst/>
          </a:prstGeom>
          <a:ln>
            <a:solidFill>
              <a:schemeClr val="tx1"/>
            </a:solidFill>
          </a:ln>
        </p:spPr>
      </p:pic>
      <p:sp>
        <p:nvSpPr>
          <p:cNvPr id="3" name="Rectangle 2"/>
          <p:cNvSpPr/>
          <p:nvPr/>
        </p:nvSpPr>
        <p:spPr>
          <a:xfrm>
            <a:off x="430438" y="381705"/>
            <a:ext cx="11430635" cy="1015663"/>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Building of a Model to Predict Minimum Temperature:</a:t>
            </a:r>
          </a:p>
          <a:p>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Multiple Linear Regression:</a:t>
            </a:r>
            <a:endParaRPr lang="en-IN" sz="2000" dirty="0"/>
          </a:p>
        </p:txBody>
      </p:sp>
    </p:spTree>
    <p:extLst>
      <p:ext uri="{BB962C8B-B14F-4D97-AF65-F5344CB8AC3E}">
        <p14:creationId xmlns:p14="http://schemas.microsoft.com/office/powerpoint/2010/main" val="2951431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9" y="365125"/>
            <a:ext cx="10979331" cy="636361"/>
          </a:xfrm>
        </p:spPr>
        <p:txBody>
          <a:bodyPr>
            <a:normAutofit/>
          </a:bodyPr>
          <a:lstStyle/>
          <a:p>
            <a:r>
              <a:rPr lang="en-IN" sz="2000" b="1" dirty="0">
                <a:latin typeface="Times New Roman" panose="02020603050405020304" pitchFamily="18" charset="0"/>
                <a:cs typeface="Times New Roman" panose="02020603050405020304" pitchFamily="18" charset="0"/>
              </a:rPr>
              <a:t>2. Lasso Regression:</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r="12088"/>
          <a:stretch/>
        </p:blipFill>
        <p:spPr>
          <a:xfrm>
            <a:off x="374470" y="1114425"/>
            <a:ext cx="5373188" cy="4524375"/>
          </a:xfrm>
          <a:prstGeom prst="rect">
            <a:avLst/>
          </a:prstGeom>
          <a:ln>
            <a:solidFill>
              <a:schemeClr val="tx1"/>
            </a:solidFill>
          </a:ln>
        </p:spPr>
      </p:pic>
      <p:pic>
        <p:nvPicPr>
          <p:cNvPr id="5" name="Picture 4"/>
          <p:cNvPicPr/>
          <p:nvPr/>
        </p:nvPicPr>
        <p:blipFill rotWithShape="1">
          <a:blip r:embed="rId3">
            <a:extLst>
              <a:ext uri="{28A0092B-C50C-407E-A947-70E740481C1C}">
                <a14:useLocalDpi xmlns:a14="http://schemas.microsoft.com/office/drawing/2010/main" val="0"/>
              </a:ext>
            </a:extLst>
          </a:blip>
          <a:srcRect r="10062"/>
          <a:stretch/>
        </p:blipFill>
        <p:spPr>
          <a:xfrm>
            <a:off x="6038759" y="1114426"/>
            <a:ext cx="5482681" cy="4524374"/>
          </a:xfrm>
          <a:prstGeom prst="rect">
            <a:avLst/>
          </a:prstGeom>
          <a:ln>
            <a:solidFill>
              <a:schemeClr val="tx1"/>
            </a:solidFill>
          </a:ln>
        </p:spPr>
      </p:pic>
      <p:sp>
        <p:nvSpPr>
          <p:cNvPr id="6" name="Rectangle 5"/>
          <p:cNvSpPr/>
          <p:nvPr/>
        </p:nvSpPr>
        <p:spPr>
          <a:xfrm>
            <a:off x="6038759" y="483250"/>
            <a:ext cx="2422651" cy="400110"/>
          </a:xfrm>
          <a:prstGeom prst="rect">
            <a:avLst/>
          </a:prstGeom>
        </p:spPr>
        <p:txBody>
          <a:bodyPr wrap="none">
            <a:spAutoFit/>
          </a:bodyPr>
          <a:lstStyle/>
          <a:p>
            <a:r>
              <a:rPr lang="en-IN" sz="2000" b="1" dirty="0">
                <a:latin typeface="Times New Roman" panose="02020603050405020304" pitchFamily="18" charset="0"/>
                <a:ea typeface="Calibri" panose="020F0502020204030204" pitchFamily="34" charset="0"/>
              </a:rPr>
              <a:t>3.</a:t>
            </a:r>
            <a:r>
              <a:rPr lang="en-IN" sz="2000" b="1" dirty="0">
                <a:solidFill>
                  <a:srgbClr val="212121"/>
                </a:solidFill>
                <a:latin typeface="Times New Roman" panose="02020603050405020304" pitchFamily="18" charset="0"/>
                <a:ea typeface="Calibri" panose="020F0502020204030204" pitchFamily="34" charset="0"/>
              </a:rPr>
              <a:t> Ridge Regression:</a:t>
            </a:r>
            <a:endParaRPr lang="en-IN" sz="2000" dirty="0"/>
          </a:p>
        </p:txBody>
      </p:sp>
    </p:spTree>
    <p:extLst>
      <p:ext uri="{BB962C8B-B14F-4D97-AF65-F5344CB8AC3E}">
        <p14:creationId xmlns:p14="http://schemas.microsoft.com/office/powerpoint/2010/main" val="3405982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4650"/>
            <a:ext cx="10515600" cy="1325563"/>
          </a:xfrm>
        </p:spPr>
        <p:txBody>
          <a:bodyPr/>
          <a:lstStyle/>
          <a:p>
            <a:r>
              <a:rPr lang="en-US" b="1" dirty="0">
                <a:latin typeface="Times New Roman" panose="02020603050405020304" pitchFamily="18" charset="0"/>
                <a:cs typeface="Times New Roman" panose="02020603050405020304" pitchFamily="18" charset="0"/>
              </a:rPr>
              <a:t>Goal:</a:t>
            </a:r>
            <a:br>
              <a:rPr lang="en-IN" dirty="0"/>
            </a:br>
            <a:endParaRPr lang="en-IN" dirty="0"/>
          </a:p>
        </p:txBody>
      </p:sp>
      <p:sp>
        <p:nvSpPr>
          <p:cNvPr id="3" name="Content Placeholder 2"/>
          <p:cNvSpPr>
            <a:spLocks noGrp="1"/>
          </p:cNvSpPr>
          <p:nvPr>
            <p:ph idx="1"/>
          </p:nvPr>
        </p:nvSpPr>
        <p:spPr>
          <a:xfrm>
            <a:off x="838200" y="1320800"/>
            <a:ext cx="10515600" cy="4351338"/>
          </a:xfrm>
        </p:spPr>
        <p:txBody>
          <a:bodyPr/>
          <a:lstStyle/>
          <a:p>
            <a:pPr fontAlgn="base"/>
            <a:r>
              <a:rPr lang="en-US" dirty="0">
                <a:latin typeface="Times New Roman" panose="02020603050405020304" pitchFamily="18" charset="0"/>
                <a:cs typeface="Times New Roman" panose="02020603050405020304" pitchFamily="18" charset="0"/>
              </a:rPr>
              <a:t>The Goal or the objective of this study is to predict the max and min temp based on several parameters and represent it in a visual form.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236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9" y="365125"/>
            <a:ext cx="10979331" cy="636361"/>
          </a:xfrm>
        </p:spPr>
        <p:txBody>
          <a:bodyPr>
            <a:normAutofit/>
          </a:bodyPr>
          <a:lstStyle/>
          <a:p>
            <a:r>
              <a:rPr lang="en-IN" sz="2000" b="1" dirty="0">
                <a:latin typeface="Times New Roman" panose="02020603050405020304" pitchFamily="18" charset="0"/>
                <a:cs typeface="Times New Roman" panose="02020603050405020304" pitchFamily="18" charset="0"/>
              </a:rPr>
              <a:t>3. KNN Regression:</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r="10128"/>
          <a:stretch/>
        </p:blipFill>
        <p:spPr>
          <a:xfrm>
            <a:off x="374470" y="1114426"/>
            <a:ext cx="5373188" cy="4324349"/>
          </a:xfrm>
          <a:prstGeom prst="rect">
            <a:avLst/>
          </a:prstGeom>
          <a:ln>
            <a:solidFill>
              <a:schemeClr val="tx1"/>
            </a:solidFill>
          </a:ln>
        </p:spPr>
      </p:pic>
      <p:pic>
        <p:nvPicPr>
          <p:cNvPr id="5" name="Picture 4"/>
          <p:cNvPicPr/>
          <p:nvPr/>
        </p:nvPicPr>
        <p:blipFill rotWithShape="1">
          <a:blip r:embed="rId3">
            <a:extLst>
              <a:ext uri="{28A0092B-C50C-407E-A947-70E740481C1C}">
                <a14:useLocalDpi xmlns:a14="http://schemas.microsoft.com/office/drawing/2010/main" val="0"/>
              </a:ext>
            </a:extLst>
          </a:blip>
          <a:srcRect r="9638"/>
          <a:stretch/>
        </p:blipFill>
        <p:spPr>
          <a:xfrm>
            <a:off x="6038759" y="1114425"/>
            <a:ext cx="5482681" cy="4324349"/>
          </a:xfrm>
          <a:prstGeom prst="rect">
            <a:avLst/>
          </a:prstGeom>
          <a:ln>
            <a:solidFill>
              <a:schemeClr val="tx1"/>
            </a:solidFill>
          </a:ln>
        </p:spPr>
      </p:pic>
      <p:sp>
        <p:nvSpPr>
          <p:cNvPr id="6" name="Rectangle 5"/>
          <p:cNvSpPr/>
          <p:nvPr/>
        </p:nvSpPr>
        <p:spPr>
          <a:xfrm>
            <a:off x="6038759" y="483250"/>
            <a:ext cx="3479222" cy="400110"/>
          </a:xfrm>
          <a:prstGeom prst="rect">
            <a:avLst/>
          </a:prstGeom>
        </p:spPr>
        <p:txBody>
          <a:bodyPr wrap="none">
            <a:spAutoFit/>
          </a:bodyPr>
          <a:lstStyle/>
          <a:p>
            <a:r>
              <a:rPr lang="en-IN" sz="2000" b="1" dirty="0">
                <a:latin typeface="Times New Roman" panose="02020603050405020304" pitchFamily="18" charset="0"/>
                <a:ea typeface="Calibri" panose="020F0502020204030204" pitchFamily="34" charset="0"/>
              </a:rPr>
              <a:t>4.</a:t>
            </a:r>
            <a:r>
              <a:rPr lang="en-IN" sz="2000" b="1" dirty="0">
                <a:solidFill>
                  <a:srgbClr val="212121"/>
                </a:solidFill>
                <a:latin typeface="Times New Roman" panose="02020603050405020304" pitchFamily="18" charset="0"/>
                <a:ea typeface="Calibri" panose="020F0502020204030204" pitchFamily="34" charset="0"/>
              </a:rPr>
              <a:t> Random Forest Regression:</a:t>
            </a:r>
            <a:endParaRPr lang="en-IN" sz="2000" dirty="0"/>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10414"/>
          <a:stretch/>
        </p:blipFill>
        <p:spPr>
          <a:xfrm>
            <a:off x="374469" y="5551715"/>
            <a:ext cx="5373189" cy="1153885"/>
          </a:xfrm>
          <a:prstGeom prst="rect">
            <a:avLst/>
          </a:prstGeom>
          <a:ln>
            <a:solidFill>
              <a:schemeClr val="tx1"/>
            </a:solidFill>
          </a:ln>
        </p:spPr>
      </p:pic>
    </p:spTree>
    <p:extLst>
      <p:ext uri="{BB962C8B-B14F-4D97-AF65-F5344CB8AC3E}">
        <p14:creationId xmlns:p14="http://schemas.microsoft.com/office/powerpoint/2010/main" val="1057128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9" y="365125"/>
            <a:ext cx="10979331" cy="636361"/>
          </a:xfrm>
        </p:spPr>
        <p:txBody>
          <a:bodyPr>
            <a:normAutofit/>
          </a:bodyPr>
          <a:lstStyle/>
          <a:p>
            <a:r>
              <a:rPr lang="en-IN" sz="2000" b="1" dirty="0">
                <a:latin typeface="Times New Roman" panose="02020603050405020304" pitchFamily="18" charset="0"/>
                <a:cs typeface="Times New Roman" panose="02020603050405020304" pitchFamily="18" charset="0"/>
              </a:rPr>
              <a:t>5</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Decision Tree Regression:</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r="8525"/>
          <a:stretch/>
        </p:blipFill>
        <p:spPr>
          <a:xfrm>
            <a:off x="374469" y="1001487"/>
            <a:ext cx="5750105" cy="4723038"/>
          </a:xfrm>
          <a:prstGeom prst="rect">
            <a:avLst/>
          </a:prstGeom>
          <a:ln>
            <a:solidFill>
              <a:schemeClr val="tx1"/>
            </a:solidFill>
          </a:ln>
        </p:spPr>
      </p:pic>
    </p:spTree>
    <p:extLst>
      <p:ext uri="{BB962C8B-B14F-4D97-AF65-F5344CB8AC3E}">
        <p14:creationId xmlns:p14="http://schemas.microsoft.com/office/powerpoint/2010/main" val="1179284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30324"/>
          </a:xfrm>
        </p:spPr>
        <p:txBody>
          <a:bodyPr>
            <a:normAutofit/>
          </a:bodyPr>
          <a:lstStyle/>
          <a:p>
            <a:r>
              <a:rPr lang="en-IN" sz="2000" b="1" dirty="0">
                <a:latin typeface="Times New Roman" panose="02020603050405020304" pitchFamily="18" charset="0"/>
                <a:cs typeface="Times New Roman" panose="02020603050405020304" pitchFamily="18" charset="0"/>
              </a:rPr>
              <a:t>Splitting of data:</a:t>
            </a:r>
            <a:br>
              <a:rPr lang="en-IN" sz="2000" b="1"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PRCP column have </a:t>
            </a:r>
            <a:r>
              <a:rPr lang="en-US" sz="2000" dirty="0">
                <a:latin typeface="Times New Roman" panose="02020603050405020304" pitchFamily="18" charset="0"/>
                <a:cs typeface="Times New Roman" panose="02020603050405020304" pitchFamily="18" charset="0"/>
              </a:rPr>
              <a:t>' T ' </a:t>
            </a:r>
            <a:r>
              <a:rPr lang="en-IN" sz="2000" dirty="0">
                <a:latin typeface="Times New Roman" panose="02020603050405020304" pitchFamily="18" charset="0"/>
                <a:cs typeface="Times New Roman" panose="02020603050405020304" pitchFamily="18" charset="0"/>
              </a:rPr>
              <a:t>values and this is our test data. </a:t>
            </a:r>
            <a:br>
              <a:rPr lang="en-IN" sz="2000" b="1"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Lets split the data to predict </a:t>
            </a:r>
            <a:r>
              <a:rPr lang="en-IN" sz="2000" b="1" dirty="0">
                <a:solidFill>
                  <a:srgbClr val="FF0000"/>
                </a:solidFill>
                <a:latin typeface="Times New Roman" panose="02020603050405020304" pitchFamily="18" charset="0"/>
                <a:cs typeface="Times New Roman" panose="02020603050405020304" pitchFamily="18" charset="0"/>
              </a:rPr>
              <a:t>Maximum</a:t>
            </a:r>
            <a:r>
              <a:rPr lang="en-IN" sz="2000" dirty="0">
                <a:latin typeface="Times New Roman" panose="02020603050405020304" pitchFamily="18" charset="0"/>
                <a:cs typeface="Times New Roman" panose="02020603050405020304" pitchFamily="18" charset="0"/>
              </a:rPr>
              <a:t> </a:t>
            </a:r>
            <a:r>
              <a:rPr lang="en-IN" sz="2000" b="1" dirty="0">
                <a:solidFill>
                  <a:srgbClr val="FF0000"/>
                </a:solidFill>
                <a:latin typeface="Times New Roman" panose="02020603050405020304" pitchFamily="18" charset="0"/>
                <a:cs typeface="Times New Roman" panose="02020603050405020304" pitchFamily="18" charset="0"/>
              </a:rPr>
              <a:t>Temperature:</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838200" y="1938287"/>
            <a:ext cx="9520652" cy="4062953"/>
          </a:xfrm>
          <a:prstGeom prst="rect">
            <a:avLst/>
          </a:prstGeom>
          <a:ln>
            <a:solidFill>
              <a:schemeClr val="tx1"/>
            </a:solidFill>
          </a:ln>
        </p:spPr>
      </p:pic>
    </p:spTree>
    <p:extLst>
      <p:ext uri="{BB962C8B-B14F-4D97-AF65-F5344CB8AC3E}">
        <p14:creationId xmlns:p14="http://schemas.microsoft.com/office/powerpoint/2010/main" val="590806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extLst>
              <a:ext uri="{28A0092B-C50C-407E-A947-70E740481C1C}">
                <a14:useLocalDpi xmlns:a14="http://schemas.microsoft.com/office/drawing/2010/main" val="0"/>
              </a:ext>
            </a:extLst>
          </a:blip>
          <a:srcRect r="13062"/>
          <a:stretch/>
        </p:blipFill>
        <p:spPr>
          <a:xfrm>
            <a:off x="430440" y="1743959"/>
            <a:ext cx="4817836" cy="422654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657850" y="1743959"/>
            <a:ext cx="6203223" cy="1932691"/>
          </a:xfrm>
          <a:prstGeom prst="rect">
            <a:avLst/>
          </a:prstGeom>
          <a:ln>
            <a:solidFill>
              <a:schemeClr val="tx1"/>
            </a:solidFill>
          </a:ln>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5657850" y="3819525"/>
            <a:ext cx="6203224" cy="2150975"/>
          </a:xfrm>
          <a:prstGeom prst="rect">
            <a:avLst/>
          </a:prstGeom>
          <a:ln>
            <a:solidFill>
              <a:schemeClr val="tx1"/>
            </a:solidFill>
          </a:ln>
        </p:spPr>
      </p:pic>
      <p:sp>
        <p:nvSpPr>
          <p:cNvPr id="3" name="Rectangle 2"/>
          <p:cNvSpPr/>
          <p:nvPr/>
        </p:nvSpPr>
        <p:spPr>
          <a:xfrm>
            <a:off x="430438" y="381705"/>
            <a:ext cx="11430635" cy="1015663"/>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Building of a Model to Predict Maximum Temperature:</a:t>
            </a:r>
          </a:p>
          <a:p>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1</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Multiple Linear Regression:</a:t>
            </a:r>
            <a:endParaRPr lang="en-IN" sz="2000" dirty="0"/>
          </a:p>
        </p:txBody>
      </p:sp>
    </p:spTree>
    <p:extLst>
      <p:ext uri="{BB962C8B-B14F-4D97-AF65-F5344CB8AC3E}">
        <p14:creationId xmlns:p14="http://schemas.microsoft.com/office/powerpoint/2010/main" val="1579009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9" y="365125"/>
            <a:ext cx="10979331" cy="636361"/>
          </a:xfrm>
        </p:spPr>
        <p:txBody>
          <a:bodyPr>
            <a:normAutofit/>
          </a:bodyPr>
          <a:lstStyle/>
          <a:p>
            <a:r>
              <a:rPr lang="en-IN" sz="2000" b="1" dirty="0">
                <a:latin typeface="Times New Roman" panose="02020603050405020304" pitchFamily="18" charset="0"/>
                <a:cs typeface="Times New Roman" panose="02020603050405020304" pitchFamily="18" charset="0"/>
              </a:rPr>
              <a:t>2. Lasso Regression:</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r="11067"/>
          <a:stretch/>
        </p:blipFill>
        <p:spPr>
          <a:xfrm>
            <a:off x="374470" y="1114426"/>
            <a:ext cx="5331005" cy="4524374"/>
          </a:xfrm>
          <a:prstGeom prst="rect">
            <a:avLst/>
          </a:prstGeom>
          <a:ln>
            <a:solidFill>
              <a:schemeClr val="tx1"/>
            </a:solidFill>
          </a:ln>
        </p:spPr>
      </p:pic>
      <p:pic>
        <p:nvPicPr>
          <p:cNvPr id="5" name="Picture 4"/>
          <p:cNvPicPr/>
          <p:nvPr/>
        </p:nvPicPr>
        <p:blipFill rotWithShape="1">
          <a:blip r:embed="rId3">
            <a:extLst>
              <a:ext uri="{28A0092B-C50C-407E-A947-70E740481C1C}">
                <a14:useLocalDpi xmlns:a14="http://schemas.microsoft.com/office/drawing/2010/main" val="0"/>
              </a:ext>
            </a:extLst>
          </a:blip>
          <a:srcRect r="10528"/>
          <a:stretch/>
        </p:blipFill>
        <p:spPr>
          <a:xfrm>
            <a:off x="6038759" y="1114426"/>
            <a:ext cx="5629365" cy="4524374"/>
          </a:xfrm>
          <a:prstGeom prst="rect">
            <a:avLst/>
          </a:prstGeom>
          <a:ln>
            <a:solidFill>
              <a:schemeClr val="tx1"/>
            </a:solidFill>
          </a:ln>
        </p:spPr>
      </p:pic>
      <p:sp>
        <p:nvSpPr>
          <p:cNvPr id="6" name="Rectangle 5"/>
          <p:cNvSpPr/>
          <p:nvPr/>
        </p:nvSpPr>
        <p:spPr>
          <a:xfrm>
            <a:off x="6038759" y="483250"/>
            <a:ext cx="2422651" cy="400110"/>
          </a:xfrm>
          <a:prstGeom prst="rect">
            <a:avLst/>
          </a:prstGeom>
        </p:spPr>
        <p:txBody>
          <a:bodyPr wrap="none">
            <a:spAutoFit/>
          </a:bodyPr>
          <a:lstStyle/>
          <a:p>
            <a:r>
              <a:rPr lang="en-IN" sz="2000" b="1" dirty="0">
                <a:latin typeface="Times New Roman" panose="02020603050405020304" pitchFamily="18" charset="0"/>
                <a:ea typeface="Calibri" panose="020F0502020204030204" pitchFamily="34" charset="0"/>
              </a:rPr>
              <a:t>3.</a:t>
            </a:r>
            <a:r>
              <a:rPr lang="en-IN" sz="2000" b="1" dirty="0">
                <a:solidFill>
                  <a:srgbClr val="212121"/>
                </a:solidFill>
                <a:latin typeface="Times New Roman" panose="02020603050405020304" pitchFamily="18" charset="0"/>
                <a:ea typeface="Calibri" panose="020F0502020204030204" pitchFamily="34" charset="0"/>
              </a:rPr>
              <a:t> Ridge Regression:</a:t>
            </a:r>
            <a:endParaRPr lang="en-IN" sz="2000" dirty="0"/>
          </a:p>
        </p:txBody>
      </p:sp>
    </p:spTree>
    <p:extLst>
      <p:ext uri="{BB962C8B-B14F-4D97-AF65-F5344CB8AC3E}">
        <p14:creationId xmlns:p14="http://schemas.microsoft.com/office/powerpoint/2010/main" val="2799583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9" y="365125"/>
            <a:ext cx="10979331" cy="636361"/>
          </a:xfrm>
        </p:spPr>
        <p:txBody>
          <a:bodyPr>
            <a:normAutofit/>
          </a:bodyPr>
          <a:lstStyle/>
          <a:p>
            <a:r>
              <a:rPr lang="en-IN" sz="2000" b="1" dirty="0">
                <a:latin typeface="Times New Roman" panose="02020603050405020304" pitchFamily="18" charset="0"/>
                <a:cs typeface="Times New Roman" panose="02020603050405020304" pitchFamily="18" charset="0"/>
              </a:rPr>
              <a:t>3. KNN Regression:</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r="10271"/>
          <a:stretch/>
        </p:blipFill>
        <p:spPr>
          <a:xfrm>
            <a:off x="374470" y="1114425"/>
            <a:ext cx="5373188" cy="4324349"/>
          </a:xfrm>
          <a:prstGeom prst="rect">
            <a:avLst/>
          </a:prstGeom>
          <a:ln>
            <a:solidFill>
              <a:schemeClr val="tx1"/>
            </a:solidFill>
          </a:ln>
        </p:spPr>
      </p:pic>
      <p:pic>
        <p:nvPicPr>
          <p:cNvPr id="5" name="Picture 4"/>
          <p:cNvPicPr/>
          <p:nvPr/>
        </p:nvPicPr>
        <p:blipFill rotWithShape="1">
          <a:blip r:embed="rId3">
            <a:extLst>
              <a:ext uri="{28A0092B-C50C-407E-A947-70E740481C1C}">
                <a14:useLocalDpi xmlns:a14="http://schemas.microsoft.com/office/drawing/2010/main" val="0"/>
              </a:ext>
            </a:extLst>
          </a:blip>
          <a:srcRect r="10062"/>
          <a:stretch/>
        </p:blipFill>
        <p:spPr>
          <a:xfrm>
            <a:off x="6038759" y="1114425"/>
            <a:ext cx="5482681" cy="4324349"/>
          </a:xfrm>
          <a:prstGeom prst="rect">
            <a:avLst/>
          </a:prstGeom>
          <a:ln>
            <a:solidFill>
              <a:schemeClr val="tx1"/>
            </a:solidFill>
          </a:ln>
        </p:spPr>
      </p:pic>
      <p:sp>
        <p:nvSpPr>
          <p:cNvPr id="6" name="Rectangle 5"/>
          <p:cNvSpPr/>
          <p:nvPr/>
        </p:nvSpPr>
        <p:spPr>
          <a:xfrm>
            <a:off x="6038759" y="483250"/>
            <a:ext cx="3479222" cy="400110"/>
          </a:xfrm>
          <a:prstGeom prst="rect">
            <a:avLst/>
          </a:prstGeom>
        </p:spPr>
        <p:txBody>
          <a:bodyPr wrap="none">
            <a:spAutoFit/>
          </a:bodyPr>
          <a:lstStyle/>
          <a:p>
            <a:r>
              <a:rPr lang="en-IN" sz="2000" b="1" dirty="0">
                <a:latin typeface="Times New Roman" panose="02020603050405020304" pitchFamily="18" charset="0"/>
                <a:ea typeface="Calibri" panose="020F0502020204030204" pitchFamily="34" charset="0"/>
              </a:rPr>
              <a:t>4.</a:t>
            </a:r>
            <a:r>
              <a:rPr lang="en-IN" sz="2000" b="1" dirty="0">
                <a:solidFill>
                  <a:srgbClr val="212121"/>
                </a:solidFill>
                <a:latin typeface="Times New Roman" panose="02020603050405020304" pitchFamily="18" charset="0"/>
                <a:ea typeface="Calibri" panose="020F0502020204030204" pitchFamily="34" charset="0"/>
              </a:rPr>
              <a:t> Random Forest Regression:</a:t>
            </a:r>
            <a:endParaRPr lang="en-IN" sz="2000" dirty="0"/>
          </a:p>
        </p:txBody>
      </p:sp>
    </p:spTree>
    <p:extLst>
      <p:ext uri="{BB962C8B-B14F-4D97-AF65-F5344CB8AC3E}">
        <p14:creationId xmlns:p14="http://schemas.microsoft.com/office/powerpoint/2010/main" val="1036002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9" y="365125"/>
            <a:ext cx="10979331" cy="636361"/>
          </a:xfrm>
        </p:spPr>
        <p:txBody>
          <a:bodyPr>
            <a:normAutofit/>
          </a:bodyPr>
          <a:lstStyle/>
          <a:p>
            <a:r>
              <a:rPr lang="en-IN" sz="2000" b="1" dirty="0">
                <a:latin typeface="Times New Roman" panose="02020603050405020304" pitchFamily="18" charset="0"/>
                <a:cs typeface="Times New Roman" panose="02020603050405020304" pitchFamily="18" charset="0"/>
              </a:rPr>
              <a:t>5. Decision Tree Regression:</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4469" y="1076325"/>
            <a:ext cx="5750105" cy="4800600"/>
          </a:xfrm>
          <a:prstGeom prst="rect">
            <a:avLst/>
          </a:prstGeom>
          <a:ln>
            <a:solidFill>
              <a:schemeClr val="tx1"/>
            </a:solidFill>
          </a:ln>
        </p:spPr>
      </p:pic>
    </p:spTree>
    <p:extLst>
      <p:ext uri="{BB962C8B-B14F-4D97-AF65-F5344CB8AC3E}">
        <p14:creationId xmlns:p14="http://schemas.microsoft.com/office/powerpoint/2010/main" val="3409317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53446" y="337329"/>
            <a:ext cx="10459237" cy="3091543"/>
          </a:xfrm>
          <a:prstGeom prst="rect">
            <a:avLst/>
          </a:prstGeom>
          <a:ln>
            <a:solidFill>
              <a:schemeClr val="tx1"/>
            </a:solidFill>
          </a:ln>
        </p:spPr>
      </p:pic>
      <p:sp>
        <p:nvSpPr>
          <p:cNvPr id="7" name="Rectangle 3"/>
          <p:cNvSpPr>
            <a:spLocks noChangeArrowheads="1"/>
          </p:cNvSpPr>
          <p:nvPr/>
        </p:nvSpPr>
        <p:spPr bwMode="auto">
          <a:xfrm>
            <a:off x="825265" y="4032006"/>
            <a:ext cx="10515600"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9790" tIns="45720" rIns="9144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Almost all the</a:t>
            </a:r>
            <a:r>
              <a:rPr kumimoji="0" lang="en-US" altLang="en-US" sz="2000" b="0" i="0" u="none" strike="noStrike" cap="none" normalizeH="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models are giving accuracy around</a:t>
            </a:r>
            <a:r>
              <a:rPr kumimoji="0" lang="en-US" altLang="en-US" sz="2000" b="0" i="0" u="none" strike="noStrike" cap="none" normalizeH="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99%</a:t>
            </a:r>
            <a:r>
              <a:rPr kumimoji="0" lang="en-US" altLang="en-US" sz="2000" b="0" i="0" u="none" strike="noStrike" cap="none" normalizeH="0" baseline="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dirty="0">
                <a:ln>
                  <a:noFill/>
                </a:ln>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are choosing Temperatures predicted by Multiple Linear Regression model.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5904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751115" y="354547"/>
            <a:ext cx="3563796"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Saving the model using </a:t>
            </a:r>
            <a:r>
              <a:rPr kumimoji="0" lang="en-US" altLang="en-US" sz="20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joblib</a:t>
            </a: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751115" y="825082"/>
            <a:ext cx="8554810" cy="4327943"/>
          </a:xfrm>
          <a:prstGeom prst="rect">
            <a:avLst/>
          </a:prstGeom>
          <a:ln>
            <a:solidFill>
              <a:schemeClr val="tx1"/>
            </a:solidFill>
          </a:ln>
        </p:spPr>
      </p:pic>
      <p:sp>
        <p:nvSpPr>
          <p:cNvPr id="6" name="Rectangle 5"/>
          <p:cNvSpPr/>
          <p:nvPr/>
        </p:nvSpPr>
        <p:spPr>
          <a:xfrm>
            <a:off x="751115" y="5259375"/>
            <a:ext cx="10334896" cy="646331"/>
          </a:xfrm>
          <a:prstGeom prst="rect">
            <a:avLst/>
          </a:prstGeom>
        </p:spPr>
        <p:txBody>
          <a:bodyPr wrap="square">
            <a:spAutoFit/>
          </a:bodyPr>
          <a:lstStyle/>
          <a:p>
            <a:r>
              <a:rPr lang="en-IN" dirty="0">
                <a:latin typeface="Times New Roman" panose="02020603050405020304" pitchFamily="18" charset="0"/>
                <a:ea typeface="Calibri" panose="020F0502020204030204" pitchFamily="34" charset="0"/>
              </a:rPr>
              <a:t>We save our models using </a:t>
            </a:r>
            <a:r>
              <a:rPr lang="en-IN" dirty="0" err="1">
                <a:latin typeface="Times New Roman" panose="02020603050405020304" pitchFamily="18" charset="0"/>
                <a:ea typeface="Calibri" panose="020F0502020204030204" pitchFamily="34" charset="0"/>
              </a:rPr>
              <a:t>joblib</a:t>
            </a:r>
            <a:r>
              <a:rPr lang="en-IN" dirty="0">
                <a:latin typeface="Times New Roman" panose="02020603050405020304" pitchFamily="18" charset="0"/>
                <a:ea typeface="Calibri" panose="020F0502020204030204" pitchFamily="34" charset="0"/>
              </a:rPr>
              <a:t>. Besides we test the models to predict Minimum and Maximum Temperatures. </a:t>
            </a:r>
            <a:endParaRPr lang="en-IN" dirty="0"/>
          </a:p>
        </p:txBody>
      </p:sp>
    </p:spTree>
    <p:extLst>
      <p:ext uri="{BB962C8B-B14F-4D97-AF65-F5344CB8AC3E}">
        <p14:creationId xmlns:p14="http://schemas.microsoft.com/office/powerpoint/2010/main" val="2530131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566057" y="369936"/>
            <a:ext cx="1119922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Importing Minimum and Maximum Temperatures</a:t>
            </a:r>
            <a:r>
              <a:rPr kumimoji="0" lang="en-US" altLang="en-US" sz="1800" b="1" i="0" u="none" strike="noStrike" cap="none" normalizeH="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predicted by Multiple Linear Regression model to  MySQL:</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46612" y="1171575"/>
            <a:ext cx="11118669" cy="2543175"/>
          </a:xfrm>
          <a:prstGeom prst="rect">
            <a:avLst/>
          </a:prstGeom>
          <a:ln>
            <a:solidFill>
              <a:schemeClr val="tx1"/>
            </a:solidFill>
          </a:ln>
        </p:spPr>
      </p:pic>
    </p:spTree>
    <p:extLst>
      <p:ext uri="{BB962C8B-B14F-4D97-AF65-F5344CB8AC3E}">
        <p14:creationId xmlns:p14="http://schemas.microsoft.com/office/powerpoint/2010/main" val="366005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775"/>
            <a:ext cx="10515600" cy="1325563"/>
          </a:xfrm>
        </p:spPr>
        <p:txBody>
          <a:bodyPr/>
          <a:lstStyle/>
          <a:p>
            <a:r>
              <a:rPr lang="en-IN" b="1" dirty="0">
                <a:latin typeface="Times New Roman" panose="02020603050405020304" pitchFamily="18" charset="0"/>
                <a:cs typeface="Times New Roman" panose="02020603050405020304" pitchFamily="18" charset="0"/>
              </a:rPr>
              <a:t>Data pre-processing:</a:t>
            </a:r>
          </a:p>
        </p:txBody>
      </p:sp>
      <p:sp>
        <p:nvSpPr>
          <p:cNvPr id="3" name="Content Placeholder 2"/>
          <p:cNvSpPr>
            <a:spLocks noGrp="1"/>
          </p:cNvSpPr>
          <p:nvPr>
            <p:ph idx="1"/>
          </p:nvPr>
        </p:nvSpPr>
        <p:spPr>
          <a:xfrm>
            <a:off x="838200" y="1557338"/>
            <a:ext cx="10515600" cy="4351338"/>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Data Cleaning steps: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Data Type conversion.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Drop the irrelevant and unnecessary columns.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Replacing incorrectly entered values</a:t>
            </a:r>
            <a:r>
              <a:rPr lang="en-US" dirty="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Handling Null Values.</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743859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475" y="800100"/>
            <a:ext cx="10915650" cy="5376863"/>
          </a:xfrm>
          <a:ln>
            <a:solidFill>
              <a:schemeClr val="tx1"/>
            </a:solidFill>
          </a:ln>
        </p:spPr>
      </p:pic>
    </p:spTree>
    <p:extLst>
      <p:ext uri="{BB962C8B-B14F-4D97-AF65-F5344CB8AC3E}">
        <p14:creationId xmlns:p14="http://schemas.microsoft.com/office/powerpoint/2010/main" val="2919811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977" y="156120"/>
            <a:ext cx="10515600" cy="462190"/>
          </a:xfrm>
        </p:spPr>
        <p:txBody>
          <a:bodyPr>
            <a:normAutofit/>
          </a:bodyPr>
          <a:lstStyle/>
          <a:p>
            <a:r>
              <a:rPr lang="en-IN" sz="2000" b="1" dirty="0">
                <a:latin typeface="Times New Roman" panose="02020603050405020304" pitchFamily="18" charset="0"/>
                <a:cs typeface="Times New Roman" panose="02020603050405020304" pitchFamily="18" charset="0"/>
              </a:rPr>
              <a:t>Final Dashboard of predicted Temperatures prepared Using Tableau:</a:t>
            </a: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305050" y="686587"/>
            <a:ext cx="7419976" cy="6000748"/>
          </a:xfrm>
          <a:prstGeom prst="rect">
            <a:avLst/>
          </a:prstGeom>
          <a:ln>
            <a:solidFill>
              <a:schemeClr val="tx1"/>
            </a:solidFill>
          </a:ln>
        </p:spPr>
      </p:pic>
    </p:spTree>
    <p:extLst>
      <p:ext uri="{BB962C8B-B14F-4D97-AF65-F5344CB8AC3E}">
        <p14:creationId xmlns:p14="http://schemas.microsoft.com/office/powerpoint/2010/main" val="268086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808" t="1511" r="1100" b="1944"/>
          <a:stretch/>
        </p:blipFill>
        <p:spPr>
          <a:xfrm>
            <a:off x="226691" y="691171"/>
            <a:ext cx="5095875" cy="4257675"/>
          </a:xfrm>
          <a:ln w="9525">
            <a:solidFill>
              <a:schemeClr val="tx1"/>
            </a:solidFill>
          </a:ln>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001" t="1447" r="1026" b="1668"/>
          <a:stretch/>
        </p:blipFill>
        <p:spPr>
          <a:xfrm>
            <a:off x="6629400" y="691171"/>
            <a:ext cx="5212724" cy="4185629"/>
          </a:xfrm>
          <a:prstGeom prst="rect">
            <a:avLst/>
          </a:prstGeom>
          <a:solidFill>
            <a:srgbClr val="7030A0"/>
          </a:solidFill>
          <a:ln w="9525">
            <a:solidFill>
              <a:schemeClr val="tx1"/>
            </a:solidFill>
          </a:ln>
        </p:spPr>
      </p:pic>
      <p:sp>
        <p:nvSpPr>
          <p:cNvPr id="8" name="Rectangle 7"/>
          <p:cNvSpPr/>
          <p:nvPr/>
        </p:nvSpPr>
        <p:spPr>
          <a:xfrm>
            <a:off x="196212" y="5034839"/>
            <a:ext cx="11645912" cy="685059"/>
          </a:xfrm>
          <a:prstGeom prst="rect">
            <a:avLst/>
          </a:prstGeom>
          <a:ln>
            <a:solidFill>
              <a:schemeClr val="tx1"/>
            </a:solidFill>
          </a:ln>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From above graphs we can observe that both predicted Min and Max Temperatures are roughly equal as we have selected model with accuracy nearly to 99%.</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96213" y="168480"/>
            <a:ext cx="11706820" cy="368755"/>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Insights from Dashboard:</a:t>
            </a: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t="32739" b="3880"/>
          <a:stretch/>
        </p:blipFill>
        <p:spPr>
          <a:xfrm>
            <a:off x="5429250" y="2238374"/>
            <a:ext cx="1066800" cy="466725"/>
          </a:xfrm>
          <a:prstGeom prst="rect">
            <a:avLst/>
          </a:prstGeom>
          <a:ln>
            <a:solidFill>
              <a:schemeClr val="tx1"/>
            </a:solidFill>
          </a:ln>
        </p:spPr>
      </p:pic>
    </p:spTree>
    <p:extLst>
      <p:ext uri="{BB962C8B-B14F-4D97-AF65-F5344CB8AC3E}">
        <p14:creationId xmlns:p14="http://schemas.microsoft.com/office/powerpoint/2010/main" val="3915162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50000">
              <a:schemeClr val="bg1"/>
            </a:gs>
            <a:gs pos="100000">
              <a:srgbClr val="00B0F0"/>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Rectangle 1"/>
          <p:cNvSpPr/>
          <p:nvPr/>
        </p:nvSpPr>
        <p:spPr>
          <a:xfrm>
            <a:off x="2145899" y="2486688"/>
            <a:ext cx="7778283" cy="1569660"/>
          </a:xfrm>
          <a:prstGeom prst="rect">
            <a:avLst/>
          </a:prstGeom>
        </p:spPr>
        <p:txBody>
          <a:bodyPr wrap="none">
            <a:spAutoFit/>
          </a:bodyPr>
          <a:lstStyle/>
          <a:p>
            <a:pPr algn="ctr"/>
            <a:r>
              <a:rPr lang="en-IN" sz="9600" dirty="0">
                <a:solidFill>
                  <a:srgbClr val="002060"/>
                </a:solidFill>
                <a:latin typeface="Colonna MT" panose="04020805060202030203" pitchFamily="82" charset="0"/>
              </a:rPr>
              <a:t>THANK YOU!!!</a:t>
            </a:r>
          </a:p>
        </p:txBody>
      </p:sp>
    </p:spTree>
    <p:extLst>
      <p:ext uri="{BB962C8B-B14F-4D97-AF65-F5344CB8AC3E}">
        <p14:creationId xmlns:p14="http://schemas.microsoft.com/office/powerpoint/2010/main" val="3532450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775"/>
            <a:ext cx="10515600" cy="1325563"/>
          </a:xfrm>
        </p:spPr>
        <p:txBody>
          <a:bodyPr/>
          <a:lstStyle/>
          <a:p>
            <a:r>
              <a:rPr lang="en-IN" b="1" dirty="0">
                <a:latin typeface="Times New Roman" panose="02020603050405020304" pitchFamily="18" charset="0"/>
                <a:cs typeface="Times New Roman" panose="02020603050405020304" pitchFamily="18" charset="0"/>
              </a:rPr>
              <a:t>Importing of Packages: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88851"/>
            <a:ext cx="9382125" cy="1863949"/>
          </a:xfrm>
          <a:ln>
            <a:solidFill>
              <a:schemeClr val="tx1"/>
            </a:solidFill>
          </a:ln>
        </p:spPr>
      </p:pic>
    </p:spTree>
    <p:extLst>
      <p:ext uri="{BB962C8B-B14F-4D97-AF65-F5344CB8AC3E}">
        <p14:creationId xmlns:p14="http://schemas.microsoft.com/office/powerpoint/2010/main" val="427974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1775"/>
            <a:ext cx="10515600" cy="1325563"/>
          </a:xfrm>
        </p:spPr>
        <p:txBody>
          <a:bodyPr/>
          <a:lstStyle/>
          <a:p>
            <a:r>
              <a:rPr lang="en-IN" b="1" dirty="0">
                <a:latin typeface="Times New Roman" panose="02020603050405020304" pitchFamily="18" charset="0"/>
                <a:cs typeface="Times New Roman" panose="02020603050405020304" pitchFamily="18" charset="0"/>
              </a:rPr>
              <a:t>Loading Datasets: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81125"/>
            <a:ext cx="10515600" cy="5057775"/>
          </a:xfrm>
          <a:solidFill>
            <a:schemeClr val="tx1"/>
          </a:solidFill>
          <a:ln>
            <a:solidFill>
              <a:schemeClr val="tx1"/>
            </a:solidFill>
          </a:ln>
        </p:spPr>
      </p:pic>
    </p:spTree>
    <p:extLst>
      <p:ext uri="{BB962C8B-B14F-4D97-AF65-F5344CB8AC3E}">
        <p14:creationId xmlns:p14="http://schemas.microsoft.com/office/powerpoint/2010/main" val="4122881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659" r="1659"/>
          <a:stretch/>
        </p:blipFill>
        <p:spPr>
          <a:xfrm>
            <a:off x="492995" y="414703"/>
            <a:ext cx="11346580" cy="2871421"/>
          </a:xfrm>
          <a:ln>
            <a:solidFill>
              <a:schemeClr val="tx1"/>
            </a:solidFill>
          </a:ln>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508" r="3508"/>
          <a:stretch/>
        </p:blipFill>
        <p:spPr>
          <a:xfrm>
            <a:off x="492995" y="3480670"/>
            <a:ext cx="11346580" cy="3043955"/>
          </a:xfrm>
          <a:prstGeom prst="rect">
            <a:avLst/>
          </a:prstGeom>
          <a:ln>
            <a:solidFill>
              <a:schemeClr val="tx1"/>
            </a:solidFill>
          </a:ln>
        </p:spPr>
      </p:pic>
    </p:spTree>
    <p:extLst>
      <p:ext uri="{BB962C8B-B14F-4D97-AF65-F5344CB8AC3E}">
        <p14:creationId xmlns:p14="http://schemas.microsoft.com/office/powerpoint/2010/main" val="99471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892" y="433123"/>
            <a:ext cx="11356058" cy="3091127"/>
          </a:xfrm>
          <a:ln>
            <a:solidFill>
              <a:schemeClr val="tx1"/>
            </a:solidFill>
          </a:ln>
        </p:spPr>
      </p:pic>
    </p:spTree>
    <p:extLst>
      <p:ext uri="{BB962C8B-B14F-4D97-AF65-F5344CB8AC3E}">
        <p14:creationId xmlns:p14="http://schemas.microsoft.com/office/powerpoint/2010/main" val="326974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250" y="206375"/>
            <a:ext cx="5432650" cy="6184900"/>
          </a:xfrm>
          <a:ln>
            <a:solidFill>
              <a:schemeClr val="tx1"/>
            </a:solidFill>
          </a:ln>
        </p:spPr>
      </p:pic>
    </p:spTree>
    <p:extLst>
      <p:ext uri="{BB962C8B-B14F-4D97-AF65-F5344CB8AC3E}">
        <p14:creationId xmlns:p14="http://schemas.microsoft.com/office/powerpoint/2010/main" val="2857383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1243</Words>
  <Application>Microsoft Office PowerPoint</Application>
  <PresentationFormat>Widescreen</PresentationFormat>
  <Paragraphs>92</Paragraphs>
  <Slides>43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Algerian</vt:lpstr>
      <vt:lpstr>Arial</vt:lpstr>
      <vt:lpstr>Arial Black</vt:lpstr>
      <vt:lpstr>Calibri</vt:lpstr>
      <vt:lpstr>Calibri Light</vt:lpstr>
      <vt:lpstr>Colonna MT</vt:lpstr>
      <vt:lpstr>Times New Roman</vt:lpstr>
      <vt:lpstr>Office Theme</vt:lpstr>
      <vt:lpstr>CASE STUDY on machine learning</vt:lpstr>
      <vt:lpstr>About Dataset:</vt:lpstr>
      <vt:lpstr>Goal: </vt:lpstr>
      <vt:lpstr>Data pre-processing:</vt:lpstr>
      <vt:lpstr>Importing of Packages:</vt:lpstr>
      <vt:lpstr>Loading Datasets:</vt:lpstr>
      <vt:lpstr>PowerPoint Presentation</vt:lpstr>
      <vt:lpstr>PowerPoint Presentation</vt:lpstr>
      <vt:lpstr>PowerPoint Presentation</vt:lpstr>
      <vt:lpstr>Data Cleaning: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 Matrix Heatmap:</vt:lpstr>
      <vt:lpstr>Splitting of data: PRCP column have ' T ' values and this is our test data.  Lets split the data to predict Minimum Temperature:</vt:lpstr>
      <vt:lpstr>PowerPoint Presentation</vt:lpstr>
      <vt:lpstr>2. Lasso Regression:</vt:lpstr>
      <vt:lpstr>3. KNN Regression:</vt:lpstr>
      <vt:lpstr>5. Decision Tree Regression:</vt:lpstr>
      <vt:lpstr>Splitting of data: PRCP column have ' T ' values and this is our test data.  Lets split the data to predict Maximum Temperature:</vt:lpstr>
      <vt:lpstr>PowerPoint Presentation</vt:lpstr>
      <vt:lpstr>2. Lasso Regression:</vt:lpstr>
      <vt:lpstr>3. KNN Regression:</vt:lpstr>
      <vt:lpstr>5. Decision Tree Regression:</vt:lpstr>
      <vt:lpstr>PowerPoint Presentation</vt:lpstr>
      <vt:lpstr>Saving the model using joblib: </vt:lpstr>
      <vt:lpstr> Importing Minimum and Maximum Temperatures predicted by Multiple Linear Regression model to  MySQL: </vt:lpstr>
      <vt:lpstr>PowerPoint Presentation</vt:lpstr>
      <vt:lpstr>Final Dashboard of predicted Temperatures prepared Using Tableau: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A Cloud</cp:lastModifiedBy>
  <cp:revision>31</cp:revision>
  <dcterms:created xsi:type="dcterms:W3CDTF">2023-07-25T10:41:01Z</dcterms:created>
  <dcterms:modified xsi:type="dcterms:W3CDTF">2023-12-30T18:48:28Z</dcterms:modified>
</cp:coreProperties>
</file>