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5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5C829E-7CA4-46EA-9358-64ACD87C15F0}"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C829E-7CA4-46EA-9358-64ACD87C15F0}"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C829E-7CA4-46EA-9358-64ACD87C15F0}"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C829E-7CA4-46EA-9358-64ACD87C15F0}"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5C829E-7CA4-46EA-9358-64ACD87C15F0}"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5C829E-7CA4-46EA-9358-64ACD87C15F0}" type="datetimeFigureOut">
              <a:rPr lang="en-US" smtClean="0"/>
              <a:pPr/>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5C829E-7CA4-46EA-9358-64ACD87C15F0}" type="datetimeFigureOut">
              <a:rPr lang="en-US" smtClean="0"/>
              <a:pPr/>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5C829E-7CA4-46EA-9358-64ACD87C15F0}" type="datetimeFigureOut">
              <a:rPr lang="en-US" smtClean="0"/>
              <a:pPr/>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C829E-7CA4-46EA-9358-64ACD87C15F0}" type="datetimeFigureOut">
              <a:rPr lang="en-US" smtClean="0"/>
              <a:pPr/>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5C829E-7CA4-46EA-9358-64ACD87C15F0}" type="datetimeFigureOut">
              <a:rPr lang="en-US" smtClean="0"/>
              <a:pPr/>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5C829E-7CA4-46EA-9358-64ACD87C15F0}" type="datetimeFigureOut">
              <a:rPr lang="en-US" smtClean="0"/>
              <a:pPr/>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239CE-089E-42AA-B026-C990FA5D7E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C829E-7CA4-46EA-9358-64ACD87C15F0}" type="datetimeFigureOut">
              <a:rPr lang="en-US" smtClean="0"/>
              <a:pPr/>
              <a:t>5/29/2017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239CE-089E-42AA-B026-C990FA5D7E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00600"/>
            <a:ext cx="5486400" cy="566738"/>
          </a:xfrm>
        </p:spPr>
        <p:txBody>
          <a:bodyPr>
            <a:normAutofit fontScale="90000"/>
          </a:bodyPr>
          <a:lstStyle/>
          <a:p>
            <a:r>
              <a:rPr lang="en-US" b="1" dirty="0"/>
              <a:t/>
            </a:r>
            <a:br>
              <a:rPr lang="en-US" b="1" dirty="0"/>
            </a:br>
            <a:endParaRPr lang="en-US" b="1" dirty="0"/>
          </a:p>
        </p:txBody>
      </p:sp>
      <p:pic>
        <p:nvPicPr>
          <p:cNvPr id="7" name="Picture 6" descr="Mobile-App-Development.png"/>
          <p:cNvPicPr>
            <a:picLocks noChangeAspect="1"/>
          </p:cNvPicPr>
          <p:nvPr/>
        </p:nvPicPr>
        <p:blipFill>
          <a:blip r:embed="rId2"/>
          <a:stretch>
            <a:fillRect/>
          </a:stretch>
        </p:blipFill>
        <p:spPr>
          <a:xfrm>
            <a:off x="0" y="0"/>
            <a:ext cx="9144000" cy="7010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What is API level?</a:t>
            </a:r>
            <a:br>
              <a:rPr lang="en-US" dirty="0" smtClean="0"/>
            </a:br>
            <a:r>
              <a:rPr lang="en-US" dirty="0" smtClean="0"/>
              <a:t>  </a:t>
            </a:r>
            <a:br>
              <a:rPr lang="en-US" dirty="0" smtClean="0"/>
            </a:br>
            <a:r>
              <a:rPr lang="en-US" dirty="0" smtClean="0"/>
              <a:t/>
            </a:r>
            <a:br>
              <a:rPr lang="en-US" dirty="0" smtClean="0"/>
            </a:br>
            <a:endParaRPr lang="en-US" dirty="0"/>
          </a:p>
        </p:txBody>
      </p:sp>
      <p:sp>
        <p:nvSpPr>
          <p:cNvPr id="5" name="Content Placeholder 4"/>
          <p:cNvSpPr>
            <a:spLocks noGrp="1"/>
          </p:cNvSpPr>
          <p:nvPr>
            <p:ph idx="1"/>
          </p:nvPr>
        </p:nvSpPr>
        <p:spPr>
          <a:xfrm>
            <a:off x="457200" y="1066800"/>
            <a:ext cx="8229600" cy="5059363"/>
          </a:xfrm>
        </p:spPr>
        <p:txBody>
          <a:bodyPr>
            <a:normAutofit/>
          </a:bodyPr>
          <a:lstStyle/>
          <a:p>
            <a:pPr>
              <a:buNone/>
            </a:pPr>
            <a:r>
              <a:rPr lang="en-US" sz="2000" dirty="0" smtClean="0"/>
              <a:t>API (Application Programming Interface) Level is an integer value that uniquely identifies the framework.</a:t>
            </a:r>
          </a:p>
          <a:p>
            <a:pPr>
              <a:buNone/>
            </a:pPr>
            <a:endParaRPr lang="en-US" sz="2000" dirty="0"/>
          </a:p>
        </p:txBody>
      </p:sp>
      <p:pic>
        <p:nvPicPr>
          <p:cNvPr id="6" name="Picture 5" descr="Untitled.png"/>
          <p:cNvPicPr>
            <a:picLocks noChangeAspect="1"/>
          </p:cNvPicPr>
          <p:nvPr/>
        </p:nvPicPr>
        <p:blipFill>
          <a:blip r:embed="rId2"/>
          <a:stretch>
            <a:fillRect/>
          </a:stretch>
        </p:blipFill>
        <p:spPr>
          <a:xfrm>
            <a:off x="80335" y="1828800"/>
            <a:ext cx="8983329" cy="4876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Lecture 1. Android Overview</a:t>
            </a:r>
            <a:endParaRPr lang="en-US" dirty="0"/>
          </a:p>
        </p:txBody>
      </p:sp>
      <p:sp>
        <p:nvSpPr>
          <p:cNvPr id="5" name="Content Placeholder 4"/>
          <p:cNvSpPr>
            <a:spLocks noGrp="1"/>
          </p:cNvSpPr>
          <p:nvPr>
            <p:ph idx="1"/>
          </p:nvPr>
        </p:nvSpPr>
        <p:spPr/>
        <p:txBody>
          <a:bodyPr/>
          <a:lstStyle/>
          <a:p>
            <a:pPr>
              <a:buNone/>
            </a:pPr>
            <a:r>
              <a:rPr lang="en-US" dirty="0" smtClean="0"/>
              <a:t>What is Android?</a:t>
            </a:r>
          </a:p>
          <a:p>
            <a:pPr>
              <a:buNone/>
            </a:pPr>
            <a:r>
              <a:rPr lang="en-US" dirty="0" smtClean="0"/>
              <a:t>Why Android?</a:t>
            </a:r>
          </a:p>
          <a:p>
            <a:pPr>
              <a:buNone/>
            </a:pPr>
            <a:r>
              <a:rPr lang="en-US" dirty="0" smtClean="0"/>
              <a:t>What are the Features of Android?</a:t>
            </a:r>
          </a:p>
          <a:p>
            <a:pPr>
              <a:buNone/>
            </a:pPr>
            <a:r>
              <a:rPr lang="en-US" dirty="0" smtClean="0"/>
              <a:t>What About Android Applications?</a:t>
            </a:r>
          </a:p>
          <a:p>
            <a:pPr>
              <a:buNone/>
            </a:pPr>
            <a:r>
              <a:rPr lang="en-US" dirty="0" smtClean="0"/>
              <a:t>What is History of Android?</a:t>
            </a:r>
          </a:p>
          <a:p>
            <a:pPr>
              <a:buNone/>
            </a:pPr>
            <a:r>
              <a:rPr lang="en-US" dirty="0" smtClean="0"/>
              <a:t>What is API level?</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What is Android?</a:t>
            </a:r>
            <a:br>
              <a:rPr lang="en-US" b="1" dirty="0" smtClean="0"/>
            </a:b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Android is an open source and Linux-based </a:t>
            </a:r>
            <a:r>
              <a:rPr lang="en-US" b="1" dirty="0" smtClean="0"/>
              <a:t>Operating System</a:t>
            </a:r>
            <a:r>
              <a:rPr lang="en-US" dirty="0" smtClean="0"/>
              <a:t> for mobile devices such as smart phones and tablet computers. </a:t>
            </a:r>
          </a:p>
          <a:p>
            <a:r>
              <a:rPr lang="en-US" dirty="0" smtClean="0"/>
              <a:t>Android was developed by the </a:t>
            </a:r>
            <a:r>
              <a:rPr lang="en-US" i="1" dirty="0" smtClean="0"/>
              <a:t>Open Handset Alliance</a:t>
            </a:r>
            <a:r>
              <a:rPr lang="en-US" dirty="0" smtClean="0"/>
              <a:t>, led by Google, and other companies.</a:t>
            </a:r>
          </a:p>
          <a:p>
            <a:r>
              <a:rPr lang="en-US" dirty="0" smtClean="0"/>
              <a:t>The first beta version of the Android Software Development Kit (SDK) was released by Google in 2007 where as the first commercial version, Android 1.0, was released in September 2008.</a:t>
            </a:r>
          </a:p>
          <a:p>
            <a:r>
              <a:rPr lang="en-US" dirty="0" smtClean="0"/>
              <a:t>Current latest version is </a:t>
            </a:r>
            <a:r>
              <a:rPr lang="en-US" smtClean="0"/>
              <a:t>Android </a:t>
            </a:r>
            <a:r>
              <a:rPr lang="en-US" smtClean="0"/>
              <a:t>7.1 </a:t>
            </a:r>
            <a:r>
              <a:rPr lang="en-US" dirty="0" smtClean="0"/>
              <a:t>Nougat.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Android?</a:t>
            </a:r>
            <a:endParaRPr lang="en-US" dirty="0"/>
          </a:p>
        </p:txBody>
      </p:sp>
      <p:pic>
        <p:nvPicPr>
          <p:cNvPr id="4" name="Content Placeholder 3" descr="why_android.jpg"/>
          <p:cNvPicPr>
            <a:picLocks noGrp="1" noChangeAspect="1"/>
          </p:cNvPicPr>
          <p:nvPr>
            <p:ph idx="1"/>
          </p:nvPr>
        </p:nvPicPr>
        <p:blipFill>
          <a:blip r:embed="rId2"/>
          <a:stretch>
            <a:fillRect/>
          </a:stretch>
        </p:blipFill>
        <p:spPr>
          <a:xfrm>
            <a:off x="457200" y="1371600"/>
            <a:ext cx="8305800" cy="5181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Features of Android</a:t>
            </a:r>
            <a:br>
              <a:rPr lang="en-US" b="1" dirty="0" smtClean="0"/>
            </a:br>
            <a:endParaRPr lang="en-US" dirty="0"/>
          </a:p>
        </p:txBody>
      </p:sp>
      <p:graphicFrame>
        <p:nvGraphicFramePr>
          <p:cNvPr id="4" name="Content Placeholder 3"/>
          <p:cNvGraphicFramePr>
            <a:graphicFrameLocks noGrp="1"/>
          </p:cNvGraphicFramePr>
          <p:nvPr>
            <p:ph idx="1"/>
          </p:nvPr>
        </p:nvGraphicFramePr>
        <p:xfrm>
          <a:off x="457200" y="995681"/>
          <a:ext cx="8229600" cy="5675232"/>
        </p:xfrm>
        <a:graphic>
          <a:graphicData uri="http://schemas.openxmlformats.org/drawingml/2006/table">
            <a:tbl>
              <a:tblPr firstRow="1" bandRow="1">
                <a:tableStyleId>{5C22544A-7EE6-4342-B048-85BDC9FD1C3A}</a:tableStyleId>
              </a:tblPr>
              <a:tblGrid>
                <a:gridCol w="1752600"/>
                <a:gridCol w="6477000"/>
              </a:tblGrid>
              <a:tr h="367744">
                <a:tc>
                  <a:txBody>
                    <a:bodyPr/>
                    <a:lstStyle/>
                    <a:p>
                      <a:r>
                        <a:rPr lang="en-US" sz="1800" b="1" i="0" kern="1200" dirty="0" smtClean="0">
                          <a:solidFill>
                            <a:schemeClr val="lt1"/>
                          </a:solidFill>
                          <a:latin typeface="+mn-lt"/>
                          <a:ea typeface="+mn-ea"/>
                          <a:cs typeface="+mn-cs"/>
                        </a:rPr>
                        <a:t>Feature</a:t>
                      </a:r>
                      <a:endParaRPr lang="en-US" dirty="0"/>
                    </a:p>
                  </a:txBody>
                  <a:tcPr/>
                </a:tc>
                <a:tc>
                  <a:txBody>
                    <a:bodyPr/>
                    <a:lstStyle/>
                    <a:p>
                      <a:r>
                        <a:rPr lang="en-US" sz="1800" b="1" i="0" kern="1200" dirty="0" smtClean="0">
                          <a:solidFill>
                            <a:schemeClr val="lt1"/>
                          </a:solidFill>
                          <a:latin typeface="+mn-lt"/>
                          <a:ea typeface="+mn-ea"/>
                          <a:cs typeface="+mn-cs"/>
                        </a:rPr>
                        <a:t>Description</a:t>
                      </a:r>
                      <a:endParaRPr lang="en-US" dirty="0"/>
                    </a:p>
                  </a:txBody>
                  <a:tcPr/>
                </a:tc>
              </a:tr>
              <a:tr h="367744">
                <a:tc>
                  <a:txBody>
                    <a:bodyPr/>
                    <a:lstStyle/>
                    <a:p>
                      <a:r>
                        <a:rPr lang="en-US" sz="1800" b="0" i="0" kern="1200" dirty="0" smtClean="0">
                          <a:solidFill>
                            <a:schemeClr val="dk1"/>
                          </a:solidFill>
                          <a:latin typeface="+mn-lt"/>
                          <a:ea typeface="+mn-ea"/>
                          <a:cs typeface="+mn-cs"/>
                        </a:rPr>
                        <a:t>Beautiful UI</a:t>
                      </a:r>
                      <a:endParaRPr lang="en-US" dirty="0"/>
                    </a:p>
                  </a:txBody>
                  <a:tcPr/>
                </a:tc>
                <a:tc>
                  <a:txBody>
                    <a:bodyPr/>
                    <a:lstStyle/>
                    <a:p>
                      <a:r>
                        <a:rPr lang="en-US" sz="1800" b="0" i="0" kern="1200" dirty="0" smtClean="0">
                          <a:solidFill>
                            <a:schemeClr val="dk1"/>
                          </a:solidFill>
                          <a:latin typeface="+mn-lt"/>
                          <a:ea typeface="+mn-ea"/>
                          <a:cs typeface="+mn-cs"/>
                        </a:rPr>
                        <a:t>Android OS basic screen provides a beautiful user interface.</a:t>
                      </a:r>
                      <a:endParaRPr lang="en-US" dirty="0"/>
                    </a:p>
                  </a:txBody>
                  <a:tcPr/>
                </a:tc>
              </a:tr>
              <a:tr h="634735">
                <a:tc>
                  <a:txBody>
                    <a:bodyPr/>
                    <a:lstStyle/>
                    <a:p>
                      <a:r>
                        <a:rPr lang="en-US" sz="1800" b="0" i="0" kern="1200" dirty="0" smtClean="0">
                          <a:solidFill>
                            <a:schemeClr val="dk1"/>
                          </a:solidFill>
                          <a:latin typeface="+mn-lt"/>
                          <a:ea typeface="+mn-ea"/>
                          <a:cs typeface="+mn-cs"/>
                        </a:rPr>
                        <a:t>Connectivity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Bluetooth, NFC (Near Field Communication) , Wi-Fi, USB, SIP (Session Initiation Protocol) and other network connections.</a:t>
                      </a:r>
                      <a:endParaRPr lang="en-US" dirty="0"/>
                    </a:p>
                  </a:txBody>
                  <a:tcPr/>
                </a:tc>
              </a:tr>
              <a:tr h="634735">
                <a:tc>
                  <a:txBody>
                    <a:bodyPr/>
                    <a:lstStyle/>
                    <a:p>
                      <a:r>
                        <a:rPr lang="en-US" sz="1800" b="0" i="0" kern="1200" dirty="0" smtClean="0">
                          <a:solidFill>
                            <a:schemeClr val="dk1"/>
                          </a:solidFill>
                          <a:latin typeface="+mn-lt"/>
                          <a:ea typeface="+mn-ea"/>
                          <a:cs typeface="+mn-cs"/>
                        </a:rPr>
                        <a:t>Storage</a:t>
                      </a:r>
                      <a:endParaRPr lang="en-US" dirty="0"/>
                    </a:p>
                  </a:txBody>
                  <a:tcPr/>
                </a:tc>
                <a:tc>
                  <a:txBody>
                    <a:bodyPr/>
                    <a:lstStyle/>
                    <a:p>
                      <a:r>
                        <a:rPr lang="en-US" sz="1800" b="0" i="0" kern="1200" dirty="0" err="1" smtClean="0">
                          <a:solidFill>
                            <a:schemeClr val="dk1"/>
                          </a:solidFill>
                          <a:latin typeface="+mn-lt"/>
                          <a:ea typeface="+mn-ea"/>
                          <a:cs typeface="+mn-cs"/>
                        </a:rPr>
                        <a:t>SQLite</a:t>
                      </a:r>
                      <a:r>
                        <a:rPr lang="en-US" sz="1800" b="0" i="0" kern="1200" dirty="0" smtClean="0">
                          <a:solidFill>
                            <a:schemeClr val="dk1"/>
                          </a:solidFill>
                          <a:latin typeface="+mn-lt"/>
                          <a:ea typeface="+mn-ea"/>
                          <a:cs typeface="+mn-cs"/>
                        </a:rPr>
                        <a:t>, a lightweight relational database, is used for data storage purposes.</a:t>
                      </a:r>
                      <a:endParaRPr lang="en-US" dirty="0"/>
                    </a:p>
                  </a:txBody>
                  <a:tcPr/>
                </a:tc>
              </a:tr>
              <a:tr h="1915349">
                <a:tc>
                  <a:txBody>
                    <a:bodyPr/>
                    <a:lstStyle/>
                    <a:p>
                      <a:r>
                        <a:rPr lang="en-US" sz="1800" b="0" i="0" kern="1200" dirty="0" smtClean="0">
                          <a:solidFill>
                            <a:schemeClr val="dk1"/>
                          </a:solidFill>
                          <a:latin typeface="+mn-lt"/>
                          <a:ea typeface="+mn-ea"/>
                          <a:cs typeface="+mn-cs"/>
                        </a:rPr>
                        <a:t>Media support</a:t>
                      </a:r>
                      <a:endParaRPr lang="en-US" dirty="0"/>
                    </a:p>
                  </a:txBody>
                  <a:tcPr/>
                </a:tc>
                <a:tc>
                  <a:txBody>
                    <a:bodyPr/>
                    <a:lstStyle/>
                    <a:p>
                      <a:r>
                        <a:rPr lang="en-US" b="1" dirty="0" smtClean="0"/>
                        <a:t>Audio</a:t>
                      </a:r>
                      <a:r>
                        <a:rPr lang="en-US" dirty="0" smtClean="0"/>
                        <a:t>: </a:t>
                      </a:r>
                      <a:r>
                        <a:rPr lang="en-US" sz="1800" b="0" i="0" kern="1200" dirty="0" smtClean="0">
                          <a:solidFill>
                            <a:schemeClr val="dk1"/>
                          </a:solidFill>
                          <a:latin typeface="+mn-lt"/>
                          <a:ea typeface="+mn-ea"/>
                          <a:cs typeface="+mn-cs"/>
                        </a:rPr>
                        <a:t>AMR-NB/AMR-WB (.3gp), MP3(.mp3), MIDI(.mid), </a:t>
                      </a:r>
                      <a:r>
                        <a:rPr lang="en-US" sz="1800" b="0" i="0" kern="1200" dirty="0" err="1" smtClean="0">
                          <a:solidFill>
                            <a:schemeClr val="dk1"/>
                          </a:solidFill>
                          <a:latin typeface="+mn-lt"/>
                          <a:ea typeface="+mn-ea"/>
                          <a:cs typeface="+mn-cs"/>
                        </a:rPr>
                        <a:t>Vorbis</a:t>
                      </a:r>
                      <a:r>
                        <a:rPr lang="en-US" sz="1800" b="0" i="0" kern="1200" dirty="0" smtClean="0">
                          <a:solidFill>
                            <a:schemeClr val="dk1"/>
                          </a:solidFill>
                          <a:latin typeface="+mn-lt"/>
                          <a:ea typeface="+mn-ea"/>
                          <a:cs typeface="+mn-cs"/>
                        </a:rPr>
                        <a:t>(.</a:t>
                      </a:r>
                      <a:r>
                        <a:rPr lang="en-US" sz="1800" b="0" i="0" kern="1200" dirty="0" err="1" smtClean="0">
                          <a:solidFill>
                            <a:schemeClr val="dk1"/>
                          </a:solidFill>
                          <a:latin typeface="+mn-lt"/>
                          <a:ea typeface="+mn-ea"/>
                          <a:cs typeface="+mn-cs"/>
                        </a:rPr>
                        <a:t>mkv</a:t>
                      </a:r>
                      <a:r>
                        <a:rPr lang="en-US" sz="1800" b="0" i="0" kern="1200" dirty="0" smtClean="0">
                          <a:solidFill>
                            <a:schemeClr val="dk1"/>
                          </a:solidFill>
                          <a:latin typeface="+mn-lt"/>
                          <a:ea typeface="+mn-ea"/>
                          <a:cs typeface="+mn-cs"/>
                        </a:rPr>
                        <a:t>), FLAC(.</a:t>
                      </a:r>
                      <a:r>
                        <a:rPr lang="en-US" sz="1800" b="0" i="0" kern="1200" dirty="0" err="1" smtClean="0">
                          <a:solidFill>
                            <a:schemeClr val="dk1"/>
                          </a:solidFill>
                          <a:latin typeface="+mn-lt"/>
                          <a:ea typeface="+mn-ea"/>
                          <a:cs typeface="+mn-cs"/>
                        </a:rPr>
                        <a:t>flac</a:t>
                      </a:r>
                      <a:r>
                        <a:rPr lang="en-US" sz="1800" b="0" i="0" kern="1200" dirty="0" smtClean="0">
                          <a:solidFill>
                            <a:schemeClr val="dk1"/>
                          </a:solidFill>
                          <a:latin typeface="+mn-lt"/>
                          <a:ea typeface="+mn-ea"/>
                          <a:cs typeface="+mn-cs"/>
                        </a:rPr>
                        <a:t>), AAC(.</a:t>
                      </a:r>
                      <a:r>
                        <a:rPr lang="en-US" sz="1800" b="0" i="0" kern="1200" dirty="0" err="1" smtClean="0">
                          <a:solidFill>
                            <a:schemeClr val="dk1"/>
                          </a:solidFill>
                          <a:latin typeface="+mn-lt"/>
                          <a:ea typeface="+mn-ea"/>
                          <a:cs typeface="+mn-cs"/>
                        </a:rPr>
                        <a:t>aac</a:t>
                      </a:r>
                      <a:r>
                        <a:rPr lang="en-US" sz="1800" b="0" i="0" kern="1200" dirty="0" smtClean="0">
                          <a:solidFill>
                            <a:schemeClr val="dk1"/>
                          </a:solidFill>
                          <a:latin typeface="+mn-lt"/>
                          <a:ea typeface="+mn-ea"/>
                          <a:cs typeface="+mn-cs"/>
                        </a:rPr>
                        <a:t>)</a:t>
                      </a:r>
                      <a:r>
                        <a:rPr lang="en-US" sz="1800" b="0" i="0" kern="1200" baseline="0" dirty="0" smtClean="0">
                          <a:solidFill>
                            <a:schemeClr val="dk1"/>
                          </a:solidFill>
                          <a:latin typeface="+mn-lt"/>
                          <a:ea typeface="+mn-ea"/>
                          <a:cs typeface="+mn-cs"/>
                        </a:rPr>
                        <a:t> etc.</a:t>
                      </a:r>
                    </a:p>
                    <a:p>
                      <a:endParaRPr lang="en-US" sz="1800" b="0" i="0" kern="1200" baseline="0" dirty="0" smtClean="0">
                        <a:solidFill>
                          <a:schemeClr val="dk1"/>
                        </a:solidFill>
                        <a:latin typeface="+mn-lt"/>
                        <a:ea typeface="+mn-ea"/>
                        <a:cs typeface="+mn-cs"/>
                      </a:endParaRPr>
                    </a:p>
                    <a:p>
                      <a:r>
                        <a:rPr lang="en-US" sz="1800" b="1" i="0" kern="1200" baseline="0" dirty="0" smtClean="0">
                          <a:solidFill>
                            <a:schemeClr val="dk1"/>
                          </a:solidFill>
                          <a:latin typeface="+mn-lt"/>
                          <a:ea typeface="+mn-ea"/>
                          <a:cs typeface="+mn-cs"/>
                        </a:rPr>
                        <a:t>Video</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H.263(.3gp, .mp4), H.264 AVC (.3gp, .mp4, .</a:t>
                      </a:r>
                      <a:r>
                        <a:rPr lang="en-US" sz="1800" b="0" i="0" kern="1200" dirty="0" err="1" smtClean="0">
                          <a:solidFill>
                            <a:schemeClr val="dk1"/>
                          </a:solidFill>
                          <a:latin typeface="+mn-lt"/>
                          <a:ea typeface="+mn-ea"/>
                          <a:cs typeface="+mn-cs"/>
                        </a:rPr>
                        <a:t>ts</a:t>
                      </a:r>
                      <a:r>
                        <a:rPr lang="en-US" sz="1800" b="0" i="0" kern="1200" dirty="0" smtClean="0">
                          <a:solidFill>
                            <a:schemeClr val="dk1"/>
                          </a:solidFill>
                          <a:latin typeface="+mn-lt"/>
                          <a:ea typeface="+mn-ea"/>
                          <a:cs typeface="+mn-cs"/>
                        </a:rPr>
                        <a:t>), H.265 HEVC(.mp4), VP8(.</a:t>
                      </a:r>
                      <a:r>
                        <a:rPr lang="en-US" sz="1800" b="0" i="0" kern="1200" dirty="0" err="1" smtClean="0">
                          <a:solidFill>
                            <a:schemeClr val="dk1"/>
                          </a:solidFill>
                          <a:latin typeface="+mn-lt"/>
                          <a:ea typeface="+mn-ea"/>
                          <a:cs typeface="+mn-cs"/>
                        </a:rPr>
                        <a:t>webm</a:t>
                      </a:r>
                      <a:r>
                        <a:rPr lang="en-US" sz="1800" b="0" i="0" kern="1200" dirty="0" smtClean="0">
                          <a:solidFill>
                            <a:schemeClr val="dk1"/>
                          </a:solidFill>
                          <a:latin typeface="+mn-lt"/>
                          <a:ea typeface="+mn-ea"/>
                          <a:cs typeface="+mn-cs"/>
                        </a:rPr>
                        <a:t>, .</a:t>
                      </a:r>
                      <a:r>
                        <a:rPr lang="en-US" sz="1800" b="0" i="0" kern="1200" dirty="0" err="1" smtClean="0">
                          <a:solidFill>
                            <a:schemeClr val="dk1"/>
                          </a:solidFill>
                          <a:latin typeface="+mn-lt"/>
                          <a:ea typeface="+mn-ea"/>
                          <a:cs typeface="+mn-cs"/>
                        </a:rPr>
                        <a:t>mkv</a:t>
                      </a:r>
                      <a:r>
                        <a:rPr lang="en-US" sz="1800" b="0" i="0" kern="1200" dirty="0" smtClean="0">
                          <a:solidFill>
                            <a:schemeClr val="dk1"/>
                          </a:solidFill>
                          <a:latin typeface="+mn-lt"/>
                          <a:ea typeface="+mn-ea"/>
                          <a:cs typeface="+mn-cs"/>
                        </a:rPr>
                        <a:t>), VP9(.</a:t>
                      </a:r>
                      <a:r>
                        <a:rPr lang="en-US" sz="1800" b="0" i="0" kern="1200" dirty="0" err="1" smtClean="0">
                          <a:solidFill>
                            <a:schemeClr val="dk1"/>
                          </a:solidFill>
                          <a:latin typeface="+mn-lt"/>
                          <a:ea typeface="+mn-ea"/>
                          <a:cs typeface="+mn-cs"/>
                        </a:rPr>
                        <a:t>webm</a:t>
                      </a:r>
                      <a:r>
                        <a:rPr lang="en-US" sz="1800" b="0" i="0" kern="1200" dirty="0" smtClean="0">
                          <a:solidFill>
                            <a:schemeClr val="dk1"/>
                          </a:solidFill>
                          <a:latin typeface="+mn-lt"/>
                          <a:ea typeface="+mn-ea"/>
                          <a:cs typeface="+mn-cs"/>
                        </a:rPr>
                        <a:t>, .</a:t>
                      </a:r>
                      <a:r>
                        <a:rPr lang="en-US" sz="1800" b="0" i="0" kern="1200" dirty="0" err="1" smtClean="0">
                          <a:solidFill>
                            <a:schemeClr val="dk1"/>
                          </a:solidFill>
                          <a:latin typeface="+mn-lt"/>
                          <a:ea typeface="+mn-ea"/>
                          <a:cs typeface="+mn-cs"/>
                        </a:rPr>
                        <a:t>mkv</a:t>
                      </a:r>
                      <a:r>
                        <a:rPr lang="en-US" sz="1800" b="0" i="0" kern="1200" dirty="0" smtClean="0">
                          <a:solidFill>
                            <a:schemeClr val="dk1"/>
                          </a:solidFill>
                          <a:latin typeface="+mn-lt"/>
                          <a:ea typeface="+mn-ea"/>
                          <a:cs typeface="+mn-cs"/>
                        </a:rPr>
                        <a:t>)</a:t>
                      </a:r>
                      <a:r>
                        <a:rPr lang="en-US" sz="1800" b="0" i="0" kern="1200" baseline="0" dirty="0" smtClean="0">
                          <a:solidFill>
                            <a:schemeClr val="dk1"/>
                          </a:solidFill>
                          <a:latin typeface="+mn-lt"/>
                          <a:ea typeface="+mn-ea"/>
                          <a:cs typeface="+mn-cs"/>
                        </a:rPr>
                        <a:t> etc.</a:t>
                      </a:r>
                    </a:p>
                    <a:p>
                      <a:endParaRPr lang="en-US" sz="1800" b="0" i="0" kern="1200" baseline="0" dirty="0" smtClean="0">
                        <a:solidFill>
                          <a:schemeClr val="dk1"/>
                        </a:solidFill>
                        <a:latin typeface="+mn-lt"/>
                        <a:ea typeface="+mn-ea"/>
                        <a:cs typeface="+mn-cs"/>
                      </a:endParaRPr>
                    </a:p>
                    <a:p>
                      <a:r>
                        <a:rPr lang="en-US" sz="1800" b="1" i="0" kern="1200" baseline="0" dirty="0" smtClean="0">
                          <a:solidFill>
                            <a:schemeClr val="dk1"/>
                          </a:solidFill>
                          <a:latin typeface="+mn-lt"/>
                          <a:ea typeface="+mn-ea"/>
                          <a:cs typeface="+mn-cs"/>
                        </a:rPr>
                        <a:t>Image</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JPEG, GIF, PNG, BMP, </a:t>
                      </a:r>
                      <a:r>
                        <a:rPr lang="en-US" sz="1800" b="0" i="0" kern="1200" dirty="0" err="1" smtClean="0">
                          <a:solidFill>
                            <a:schemeClr val="dk1"/>
                          </a:solidFill>
                          <a:latin typeface="+mn-lt"/>
                          <a:ea typeface="+mn-ea"/>
                          <a:cs typeface="+mn-cs"/>
                        </a:rPr>
                        <a:t>WebP</a:t>
                      </a:r>
                      <a:r>
                        <a:rPr lang="en-US" sz="1800" b="0" i="0" kern="1200" baseline="0" dirty="0" smtClean="0">
                          <a:solidFill>
                            <a:schemeClr val="dk1"/>
                          </a:solidFill>
                          <a:latin typeface="+mn-lt"/>
                          <a:ea typeface="+mn-ea"/>
                          <a:cs typeface="+mn-cs"/>
                        </a:rPr>
                        <a:t> etc.</a:t>
                      </a:r>
                      <a:endParaRPr lang="en-US" dirty="0"/>
                    </a:p>
                  </a:txBody>
                  <a:tcPr/>
                </a:tc>
              </a:tr>
              <a:tr h="367744">
                <a:tc>
                  <a:txBody>
                    <a:bodyPr/>
                    <a:lstStyle/>
                    <a:p>
                      <a:r>
                        <a:rPr lang="en-US" sz="1800" b="0" i="0" kern="1200" dirty="0" smtClean="0">
                          <a:solidFill>
                            <a:schemeClr val="dk1"/>
                          </a:solidFill>
                          <a:latin typeface="+mn-lt"/>
                          <a:ea typeface="+mn-ea"/>
                          <a:cs typeface="+mn-cs"/>
                        </a:rPr>
                        <a:t>Messaging</a:t>
                      </a:r>
                      <a:endParaRPr lang="en-US" dirty="0"/>
                    </a:p>
                  </a:txBody>
                  <a:tcPr/>
                </a:tc>
                <a:tc>
                  <a:txBody>
                    <a:bodyPr/>
                    <a:lstStyle/>
                    <a:p>
                      <a:r>
                        <a:rPr lang="en-US" sz="1800" b="0" i="0" kern="1200" dirty="0" smtClean="0">
                          <a:solidFill>
                            <a:schemeClr val="dk1"/>
                          </a:solidFill>
                          <a:latin typeface="+mn-lt"/>
                          <a:ea typeface="+mn-ea"/>
                          <a:cs typeface="+mn-cs"/>
                        </a:rPr>
                        <a:t>SMS and MMS</a:t>
                      </a:r>
                      <a:endParaRPr lang="en-US" dirty="0"/>
                    </a:p>
                  </a:txBody>
                  <a:tcPr/>
                </a:tc>
              </a:tr>
              <a:tr h="634735">
                <a:tc>
                  <a:txBody>
                    <a:bodyPr/>
                    <a:lstStyle/>
                    <a:p>
                      <a:r>
                        <a:rPr lang="en-US" sz="1800" b="0" i="0" kern="1200" dirty="0" smtClean="0">
                          <a:solidFill>
                            <a:schemeClr val="dk1"/>
                          </a:solidFill>
                          <a:latin typeface="+mn-lt"/>
                          <a:ea typeface="+mn-ea"/>
                          <a:cs typeface="+mn-cs"/>
                        </a:rPr>
                        <a:t>Web browser</a:t>
                      </a:r>
                      <a:endParaRPr lang="en-US" dirty="0"/>
                    </a:p>
                  </a:txBody>
                  <a:tcPr/>
                </a:tc>
                <a:tc>
                  <a:txBody>
                    <a:bodyPr/>
                    <a:lstStyle/>
                    <a:p>
                      <a:r>
                        <a:rPr lang="en-US" sz="1800" b="0" i="0" kern="1200" dirty="0" smtClean="0">
                          <a:solidFill>
                            <a:schemeClr val="dk1"/>
                          </a:solidFill>
                          <a:latin typeface="+mn-lt"/>
                          <a:ea typeface="+mn-ea"/>
                          <a:cs typeface="+mn-cs"/>
                        </a:rPr>
                        <a:t>Based on the open-source </a:t>
                      </a:r>
                      <a:r>
                        <a:rPr lang="en-US" sz="1800" b="0" i="0" kern="1200" dirty="0" err="1" smtClean="0">
                          <a:solidFill>
                            <a:schemeClr val="dk1"/>
                          </a:solidFill>
                          <a:latin typeface="+mn-lt"/>
                          <a:ea typeface="+mn-ea"/>
                          <a:cs typeface="+mn-cs"/>
                        </a:rPr>
                        <a:t>WebKit</a:t>
                      </a:r>
                      <a:r>
                        <a:rPr lang="en-US" sz="1800" b="0" i="0" kern="1200" dirty="0" smtClean="0">
                          <a:solidFill>
                            <a:schemeClr val="dk1"/>
                          </a:solidFill>
                          <a:latin typeface="+mn-lt"/>
                          <a:ea typeface="+mn-ea"/>
                          <a:cs typeface="+mn-cs"/>
                        </a:rPr>
                        <a:t> layout engine, coupled with JavaScript engine supporting HTML5 and CSS3.</a:t>
                      </a:r>
                      <a:endParaRPr lang="en-US" dirty="0"/>
                    </a:p>
                  </a:txBody>
                  <a:tcPr/>
                </a:tc>
              </a:tr>
              <a:tr h="634735">
                <a:tc>
                  <a:txBody>
                    <a:bodyPr/>
                    <a:lstStyle/>
                    <a:p>
                      <a:r>
                        <a:rPr lang="en-US" sz="1800" b="0" i="0" kern="1200" dirty="0" smtClean="0">
                          <a:solidFill>
                            <a:schemeClr val="dk1"/>
                          </a:solidFill>
                          <a:latin typeface="+mn-lt"/>
                          <a:ea typeface="+mn-ea"/>
                          <a:cs typeface="+mn-cs"/>
                        </a:rPr>
                        <a:t>Multi-touch</a:t>
                      </a:r>
                      <a:endParaRPr lang="en-US" dirty="0"/>
                    </a:p>
                  </a:txBody>
                  <a:tcPr/>
                </a:tc>
                <a:tc>
                  <a:txBody>
                    <a:bodyPr/>
                    <a:lstStyle/>
                    <a:p>
                      <a:r>
                        <a:rPr lang="en-US" sz="1800" b="0" i="0" kern="1200" dirty="0" smtClean="0">
                          <a:solidFill>
                            <a:schemeClr val="dk1"/>
                          </a:solidFill>
                          <a:latin typeface="+mn-lt"/>
                          <a:ea typeface="+mn-ea"/>
                          <a:cs typeface="+mn-cs"/>
                        </a:rPr>
                        <a:t>Android has native support for multi-touch which was initially made available in handsets such as the HTC.</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Features of Android</a:t>
            </a:r>
            <a:br>
              <a:rPr lang="en-US" b="1" dirty="0" smtClean="0"/>
            </a:br>
            <a:endParaRPr lang="en-US" dirty="0"/>
          </a:p>
        </p:txBody>
      </p:sp>
      <p:graphicFrame>
        <p:nvGraphicFramePr>
          <p:cNvPr id="4" name="Content Placeholder 3"/>
          <p:cNvGraphicFramePr>
            <a:graphicFrameLocks noGrp="1"/>
          </p:cNvGraphicFramePr>
          <p:nvPr>
            <p:ph idx="1"/>
          </p:nvPr>
        </p:nvGraphicFramePr>
        <p:xfrm>
          <a:off x="457200" y="1066800"/>
          <a:ext cx="8229600" cy="5257800"/>
        </p:xfrm>
        <a:graphic>
          <a:graphicData uri="http://schemas.openxmlformats.org/drawingml/2006/table">
            <a:tbl>
              <a:tblPr firstRow="1" bandRow="1">
                <a:tableStyleId>{5C22544A-7EE6-4342-B048-85BDC9FD1C3A}</a:tableStyleId>
              </a:tblPr>
              <a:tblGrid>
                <a:gridCol w="1828800"/>
                <a:gridCol w="6400800"/>
              </a:tblGrid>
              <a:tr h="732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Feature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Description</a:t>
                      </a:r>
                      <a:endParaRPr lang="en-US" dirty="0" smtClean="0"/>
                    </a:p>
                  </a:txBody>
                  <a:tcPr/>
                </a:tc>
              </a:tr>
              <a:tr h="126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Multi-tasking</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User can jump from one task to another and same time various application can run simultaneously.</a:t>
                      </a:r>
                      <a:endParaRPr lang="en-US" dirty="0" smtClean="0"/>
                    </a:p>
                  </a:txBody>
                  <a:tcPr/>
                </a:tc>
              </a:tr>
              <a:tr h="1264280">
                <a:tc>
                  <a:txBody>
                    <a:bodyPr/>
                    <a:lstStyle/>
                    <a:p>
                      <a:r>
                        <a:rPr lang="en-US" sz="1800" b="0" i="0" kern="1200" dirty="0" smtClean="0">
                          <a:solidFill>
                            <a:schemeClr val="dk1"/>
                          </a:solidFill>
                          <a:latin typeface="+mn-lt"/>
                          <a:ea typeface="+mn-ea"/>
                          <a:cs typeface="+mn-cs"/>
                        </a:rPr>
                        <a:t>Resizable widgets</a:t>
                      </a:r>
                      <a:endParaRPr lang="en-US" dirty="0"/>
                    </a:p>
                  </a:txBody>
                  <a:tcPr/>
                </a:tc>
                <a:tc>
                  <a:txBody>
                    <a:bodyPr/>
                    <a:lstStyle/>
                    <a:p>
                      <a:r>
                        <a:rPr lang="en-US" sz="1800" b="0" i="0" kern="1200" dirty="0" smtClean="0">
                          <a:solidFill>
                            <a:schemeClr val="dk1"/>
                          </a:solidFill>
                          <a:latin typeface="+mn-lt"/>
                          <a:ea typeface="+mn-ea"/>
                          <a:cs typeface="+mn-cs"/>
                        </a:rPr>
                        <a:t>Widgets are resizable, so users can expand them to show more content or shrink them to save space</a:t>
                      </a:r>
                      <a:endParaRPr lang="en-US" dirty="0"/>
                    </a:p>
                  </a:txBody>
                  <a:tcPr/>
                </a:tc>
              </a:tr>
              <a:tr h="732480">
                <a:tc>
                  <a:txBody>
                    <a:bodyPr/>
                    <a:lstStyle/>
                    <a:p>
                      <a:r>
                        <a:rPr lang="en-US" sz="1800" b="0" i="0" kern="1200" dirty="0" smtClean="0">
                          <a:solidFill>
                            <a:schemeClr val="dk1"/>
                          </a:solidFill>
                          <a:latin typeface="+mn-lt"/>
                          <a:ea typeface="+mn-ea"/>
                          <a:cs typeface="+mn-cs"/>
                        </a:rPr>
                        <a:t>Multi-Language</a:t>
                      </a:r>
                      <a:endParaRPr lang="en-US" dirty="0"/>
                    </a:p>
                  </a:txBody>
                  <a:tcPr/>
                </a:tc>
                <a:tc>
                  <a:txBody>
                    <a:bodyPr/>
                    <a:lstStyle/>
                    <a:p>
                      <a:r>
                        <a:rPr lang="en-US" sz="1800" b="0" i="0" kern="1200" dirty="0" smtClean="0">
                          <a:solidFill>
                            <a:schemeClr val="dk1"/>
                          </a:solidFill>
                          <a:latin typeface="+mn-lt"/>
                          <a:ea typeface="+mn-ea"/>
                          <a:cs typeface="+mn-cs"/>
                        </a:rPr>
                        <a:t>Supports single direction and bi-directional text.</a:t>
                      </a:r>
                      <a:endParaRPr lang="en-US" dirty="0"/>
                    </a:p>
                  </a:txBody>
                  <a:tcPr/>
                </a:tc>
              </a:tr>
              <a:tr h="1264280">
                <a:tc>
                  <a:txBody>
                    <a:bodyPr/>
                    <a:lstStyle/>
                    <a:p>
                      <a:r>
                        <a:rPr lang="en-US" sz="1800" b="0" i="0" kern="1200" dirty="0" smtClean="0">
                          <a:solidFill>
                            <a:schemeClr val="dk1"/>
                          </a:solidFill>
                          <a:latin typeface="+mn-lt"/>
                          <a:ea typeface="+mn-ea"/>
                          <a:cs typeface="+mn-cs"/>
                        </a:rPr>
                        <a:t>Wi-Fi Direct</a:t>
                      </a:r>
                      <a:endParaRPr lang="en-US" dirty="0"/>
                    </a:p>
                  </a:txBody>
                  <a:tcPr/>
                </a:tc>
                <a:tc>
                  <a:txBody>
                    <a:bodyPr/>
                    <a:lstStyle/>
                    <a:p>
                      <a:r>
                        <a:rPr lang="en-US" sz="1800" b="0" i="0" kern="1200" dirty="0" smtClean="0">
                          <a:solidFill>
                            <a:schemeClr val="dk1"/>
                          </a:solidFill>
                          <a:latin typeface="+mn-lt"/>
                          <a:ea typeface="+mn-ea"/>
                          <a:cs typeface="+mn-cs"/>
                        </a:rPr>
                        <a:t>A technology that lets apps discover and pair directly, over a high-bandwidth peer-to-peer connection.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About Android Applications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Android applications are usually developed in the Java language using the Android Software Development Kit.</a:t>
            </a:r>
          </a:p>
          <a:p>
            <a:pPr>
              <a:buNone/>
            </a:pPr>
            <a:endParaRPr lang="en-US" dirty="0" smtClean="0"/>
          </a:p>
          <a:p>
            <a:r>
              <a:rPr lang="en-US" dirty="0" smtClean="0"/>
              <a:t>Once developed, Android applications can be packaged easily and sold out either through a store such as </a:t>
            </a:r>
            <a:r>
              <a:rPr lang="en-US" b="1" dirty="0" smtClean="0"/>
              <a:t>Google Play Store</a:t>
            </a:r>
            <a:r>
              <a:rPr lang="en-US" dirty="0" smtClean="0"/>
              <a:t>, </a:t>
            </a:r>
            <a:r>
              <a:rPr lang="en-US" b="1" dirty="0" smtClean="0"/>
              <a:t>Opera Mobile Store</a:t>
            </a:r>
            <a:r>
              <a:rPr lang="en-US" dirty="0" smtClean="0"/>
              <a:t>,</a:t>
            </a:r>
            <a:r>
              <a:rPr lang="en-US" b="1" dirty="0" smtClean="0"/>
              <a:t> </a:t>
            </a:r>
            <a:r>
              <a:rPr lang="en-US" dirty="0" smtClean="0"/>
              <a:t>and the </a:t>
            </a:r>
            <a:r>
              <a:rPr lang="en-US" b="1" dirty="0" smtClean="0"/>
              <a:t>Amazon </a:t>
            </a:r>
            <a:r>
              <a:rPr lang="en-US" b="1" dirty="0" err="1" smtClean="0"/>
              <a:t>Appstore</a:t>
            </a:r>
            <a:r>
              <a:rPr lang="en-US" dirty="0" smtClean="0"/>
              <a:t>.</a:t>
            </a:r>
          </a:p>
          <a:p>
            <a:pPr>
              <a:buNone/>
            </a:pPr>
            <a:endParaRPr lang="en-US" dirty="0" smtClean="0"/>
          </a:p>
          <a:p>
            <a:r>
              <a:rPr lang="en-US" dirty="0" smtClean="0"/>
              <a:t>Android powers hundreds of millions of mobile devices in more than 190 countries around the world. It's the largest installed base of any mobile platform and growing fast. Every day more than 1 million new Android devices are activated worldwide.</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Android applications</a:t>
            </a:r>
            <a:br>
              <a:rPr lang="en-US" dirty="0" smtClean="0"/>
            </a:br>
            <a:endParaRPr lang="en-US" dirty="0"/>
          </a:p>
        </p:txBody>
      </p:sp>
      <p:pic>
        <p:nvPicPr>
          <p:cNvPr id="4" name="Content Placeholder 3" descr="categories.jpg"/>
          <p:cNvPicPr>
            <a:picLocks noGrp="1" noChangeAspect="1"/>
          </p:cNvPicPr>
          <p:nvPr>
            <p:ph idx="1"/>
          </p:nvPr>
        </p:nvPicPr>
        <p:blipFill>
          <a:blip r:embed="rId2"/>
          <a:stretch>
            <a:fillRect/>
          </a:stretch>
        </p:blipFill>
        <p:spPr>
          <a:xfrm>
            <a:off x="990600" y="1600200"/>
            <a:ext cx="7162800" cy="44196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of Android</a:t>
            </a:r>
            <a:br>
              <a:rPr lang="en-US" dirty="0" smtClean="0"/>
            </a:br>
            <a:endParaRPr lang="en-US" dirty="0"/>
          </a:p>
        </p:txBody>
      </p:sp>
      <p:pic>
        <p:nvPicPr>
          <p:cNvPr id="4" name="Content Placeholder 4" descr="list-of-andriod-version-names-Andriod-7.0.jpg"/>
          <p:cNvPicPr>
            <a:picLocks noGrp="1" noChangeAspect="1"/>
          </p:cNvPicPr>
          <p:nvPr>
            <p:ph idx="1"/>
          </p:nvPr>
        </p:nvPicPr>
        <p:blipFill>
          <a:blip r:embed="rId2"/>
          <a:stretch>
            <a:fillRect/>
          </a:stretch>
        </p:blipFill>
        <p:spPr>
          <a:xfrm>
            <a:off x="381000" y="1295400"/>
            <a:ext cx="8458200" cy="50292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363</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Lecture 1. Android Overview</vt:lpstr>
      <vt:lpstr>What is Android? </vt:lpstr>
      <vt:lpstr>Why Android?</vt:lpstr>
      <vt:lpstr>Features of Android </vt:lpstr>
      <vt:lpstr>Features of Android </vt:lpstr>
      <vt:lpstr>About Android Applications </vt:lpstr>
      <vt:lpstr>Categories of Android applications </vt:lpstr>
      <vt:lpstr>History of Android </vt:lpstr>
      <vt:lpstr>  What is API level?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Pooja</dc:creator>
  <cp:lastModifiedBy>ict</cp:lastModifiedBy>
  <cp:revision>2</cp:revision>
  <dcterms:created xsi:type="dcterms:W3CDTF">2016-08-12T18:47:16Z</dcterms:created>
  <dcterms:modified xsi:type="dcterms:W3CDTF">2017-05-29T05:32:41Z</dcterms:modified>
</cp:coreProperties>
</file>