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CA1F-6F41-4E94-9B76-309E4A32A13C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EFE1-2553-4306-97F7-76982CD5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Signing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Signing an Application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83058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Signing an Application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152159"/>
            <a:ext cx="7391400" cy="52394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Signing an Application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52159"/>
            <a:ext cx="7239000" cy="52394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Signing an Application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66459"/>
            <a:ext cx="7543800" cy="523948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Application </a:t>
            </a:r>
            <a:r>
              <a:rPr lang="en-US" b="1" dirty="0" smtClean="0"/>
              <a:t>Signing</a:t>
            </a:r>
            <a:r>
              <a:rPr lang="en-US" b="1" dirty="0"/>
              <a:t>, or </a:t>
            </a:r>
            <a:r>
              <a:rPr lang="en-US" b="1" dirty="0" smtClean="0"/>
              <a:t>Code </a:t>
            </a:r>
            <a:r>
              <a:rPr lang="en-US" b="1" dirty="0"/>
              <a:t>S</a:t>
            </a:r>
            <a:r>
              <a:rPr lang="en-US" b="1" dirty="0" smtClean="0"/>
              <a:t>igning</a:t>
            </a:r>
            <a:r>
              <a:rPr lang="en-US" dirty="0" smtClean="0"/>
              <a:t> means to </a:t>
            </a:r>
            <a:r>
              <a:rPr lang="en-US" dirty="0"/>
              <a:t>know which applications originate with </a:t>
            </a:r>
            <a:r>
              <a:rPr lang="en-US" dirty="0" smtClean="0"/>
              <a:t>the owner </a:t>
            </a:r>
            <a:r>
              <a:rPr lang="en-US" dirty="0"/>
              <a:t>of a signing certificate, and </a:t>
            </a:r>
            <a:r>
              <a:rPr lang="en-US" dirty="0" smtClean="0"/>
              <a:t>ensure that </a:t>
            </a:r>
            <a:r>
              <a:rPr lang="en-US" dirty="0"/>
              <a:t>code has not been modified </a:t>
            </a:r>
            <a:r>
              <a:rPr lang="en-US" dirty="0" smtClean="0"/>
              <a:t>since it </a:t>
            </a:r>
            <a:r>
              <a:rPr lang="en-US" dirty="0"/>
              <a:t>was signed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discuss Application Signing in 3 Parts:-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1. </a:t>
            </a:r>
            <a:r>
              <a:rPr lang="en-US" dirty="0"/>
              <a:t>Public Key Encryption and Cryptographic </a:t>
            </a:r>
            <a:r>
              <a:rPr lang="en-US" dirty="0" smtClean="0"/>
              <a:t>(Digital) Signing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2. </a:t>
            </a:r>
            <a:r>
              <a:rPr lang="en-US" dirty="0"/>
              <a:t>How Signatures Protect Software Users, Publishers, </a:t>
            </a:r>
            <a:r>
              <a:rPr lang="en-US" dirty="0" smtClean="0"/>
              <a:t>and Secure Communications.</a:t>
            </a:r>
          </a:p>
          <a:p>
            <a:pPr>
              <a:buNone/>
            </a:pPr>
            <a:r>
              <a:rPr lang="en-US" dirty="0" smtClean="0"/>
              <a:t>   3. </a:t>
            </a:r>
            <a:r>
              <a:rPr lang="en-US" dirty="0"/>
              <a:t>Signing an </a:t>
            </a:r>
            <a:r>
              <a:rPr lang="en-US" dirty="0" smtClean="0"/>
              <a:t>Application</a:t>
            </a:r>
            <a:r>
              <a:rPr lang="en-US" b="1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Public Key Encryption and Cryptographic Signing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Public key cryptography depends on </a:t>
            </a:r>
            <a:r>
              <a:rPr lang="en-US" dirty="0" smtClean="0"/>
              <a:t>this mathematical </a:t>
            </a:r>
            <a:r>
              <a:rPr lang="en-US" dirty="0"/>
              <a:t>principle</a:t>
            </a:r>
            <a:r>
              <a:rPr lang="en-US" dirty="0" smtClean="0"/>
              <a:t>:- </a:t>
            </a:r>
            <a:r>
              <a:rPr lang="en-US" dirty="0"/>
              <a:t>it is easy to </a:t>
            </a:r>
            <a:r>
              <a:rPr lang="en-US" dirty="0" smtClean="0"/>
              <a:t>multiply large </a:t>
            </a:r>
            <a:r>
              <a:rPr lang="en-US" dirty="0"/>
              <a:t>prime numbers together, but it </a:t>
            </a:r>
            <a:r>
              <a:rPr lang="en-US" dirty="0" smtClean="0"/>
              <a:t>is extremely </a:t>
            </a:r>
            <a:r>
              <a:rPr lang="en-US" dirty="0"/>
              <a:t>difficult </a:t>
            </a:r>
            <a:r>
              <a:rPr lang="en-US" dirty="0" smtClean="0"/>
              <a:t>to make factors the </a:t>
            </a:r>
            <a:r>
              <a:rPr lang="en-US" dirty="0"/>
              <a:t>product of </a:t>
            </a:r>
            <a:r>
              <a:rPr lang="en-US" dirty="0" smtClean="0"/>
              <a:t>large primes.</a:t>
            </a:r>
          </a:p>
          <a:p>
            <a:r>
              <a:rPr lang="en-US" dirty="0" smtClean="0"/>
              <a:t>It </a:t>
            </a:r>
            <a:r>
              <a:rPr lang="en-US" dirty="0"/>
              <a:t>means that </a:t>
            </a:r>
            <a:r>
              <a:rPr lang="en-US" dirty="0" smtClean="0"/>
              <a:t>product </a:t>
            </a:r>
            <a:r>
              <a:rPr lang="en-US" dirty="0"/>
              <a:t>of two large prime numbers can be made </a:t>
            </a:r>
            <a:r>
              <a:rPr lang="en-US" dirty="0" smtClean="0"/>
              <a:t>as </a:t>
            </a:r>
            <a:r>
              <a:rPr lang="en-US" b="1" dirty="0" smtClean="0"/>
              <a:t>public rule of multiplication</a:t>
            </a:r>
            <a:r>
              <a:rPr lang="en-US" dirty="0" smtClean="0"/>
              <a:t> but to make factors the product of large prime numbers by your </a:t>
            </a:r>
            <a:r>
              <a:rPr lang="en-US" b="1" dirty="0" smtClean="0"/>
              <a:t>private knowledge.</a:t>
            </a:r>
          </a:p>
          <a:p>
            <a:r>
              <a:rPr lang="en-US" dirty="0" smtClean="0"/>
              <a:t>So, documents </a:t>
            </a:r>
            <a:r>
              <a:rPr lang="en-US" dirty="0"/>
              <a:t>encrypted with the public key are </a:t>
            </a:r>
            <a:r>
              <a:rPr lang="en-US" dirty="0" smtClean="0"/>
              <a:t>secure if only the </a:t>
            </a:r>
            <a:r>
              <a:rPr lang="en-US" dirty="0"/>
              <a:t>possessor of the private key can decrypt them.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Public Key Encryption and Cryptographic Signing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steps to </a:t>
            </a:r>
            <a:r>
              <a:rPr lang="en-US" b="1" dirty="0"/>
              <a:t>sign a document </a:t>
            </a:r>
            <a:r>
              <a:rPr lang="en-US" dirty="0"/>
              <a:t>are:</a:t>
            </a:r>
          </a:p>
          <a:p>
            <a:pPr>
              <a:buNone/>
            </a:pPr>
            <a:r>
              <a:rPr lang="en-US" dirty="0" smtClean="0"/>
              <a:t>    1</a:t>
            </a:r>
            <a:r>
              <a:rPr lang="en-US" dirty="0"/>
              <a:t>. Compute a unique </a:t>
            </a:r>
            <a:r>
              <a:rPr lang="en-US" dirty="0" smtClean="0"/>
              <a:t>number from </a:t>
            </a:r>
            <a:r>
              <a:rPr lang="en-US" dirty="0"/>
              <a:t>the document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2</a:t>
            </a:r>
            <a:r>
              <a:rPr lang="en-US" dirty="0"/>
              <a:t>. </a:t>
            </a:r>
            <a:r>
              <a:rPr lang="en-US" b="1" dirty="0" smtClean="0"/>
              <a:t>Encrypt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number </a:t>
            </a:r>
            <a:r>
              <a:rPr lang="en-US" dirty="0"/>
              <a:t>with the signer’s private key. This is the signature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The steps to </a:t>
            </a:r>
            <a:r>
              <a:rPr lang="en-US" b="1" dirty="0"/>
              <a:t>verify a signed document </a:t>
            </a:r>
            <a:r>
              <a:rPr lang="en-US" dirty="0"/>
              <a:t>are:</a:t>
            </a:r>
          </a:p>
          <a:p>
            <a:pPr>
              <a:buNone/>
            </a:pPr>
            <a:r>
              <a:rPr lang="en-US" dirty="0" smtClean="0"/>
              <a:t>     1</a:t>
            </a:r>
            <a:r>
              <a:rPr lang="en-US" dirty="0"/>
              <a:t>. Compute a unique </a:t>
            </a:r>
            <a:r>
              <a:rPr lang="en-US" dirty="0" smtClean="0"/>
              <a:t>number from </a:t>
            </a:r>
            <a:r>
              <a:rPr lang="en-US" dirty="0"/>
              <a:t>the document.</a:t>
            </a:r>
          </a:p>
          <a:p>
            <a:pPr>
              <a:buNone/>
            </a:pPr>
            <a:r>
              <a:rPr lang="en-US" dirty="0" smtClean="0"/>
              <a:t>     2</a:t>
            </a:r>
            <a:r>
              <a:rPr lang="en-US" dirty="0"/>
              <a:t>. </a:t>
            </a:r>
            <a:r>
              <a:rPr lang="en-US" b="1" dirty="0" smtClean="0"/>
              <a:t>Decrypt</a:t>
            </a:r>
            <a:r>
              <a:rPr lang="en-US" dirty="0" smtClean="0"/>
              <a:t> </a:t>
            </a:r>
            <a:r>
              <a:rPr lang="en-US" dirty="0"/>
              <a:t>the signature using the public </a:t>
            </a:r>
            <a:r>
              <a:rPr lang="en-US" dirty="0" smtClean="0"/>
              <a:t>key.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Verifying a signature also verifies that the signature was not copied to a different </a:t>
            </a:r>
            <a:r>
              <a:rPr lang="en-US" dirty="0" smtClean="0"/>
              <a:t>document. Signatures </a:t>
            </a:r>
            <a:r>
              <a:rPr lang="en-US" dirty="0"/>
              <a:t>are unalterably tied to the document from which they were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How Signatures Protect Software Users, Publishers, and</a:t>
            </a:r>
            <a:br>
              <a:rPr lang="en-US" sz="2800" b="1" dirty="0"/>
            </a:br>
            <a:r>
              <a:rPr lang="en-US" sz="2800" b="1" dirty="0"/>
              <a:t>Secure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 a user of computer software,  </a:t>
            </a:r>
            <a:r>
              <a:rPr lang="en-US" dirty="0" smtClean="0"/>
              <a:t>It </a:t>
            </a:r>
            <a:r>
              <a:rPr lang="en-US" dirty="0"/>
              <a:t>would be </a:t>
            </a:r>
            <a:r>
              <a:rPr lang="en-US" dirty="0" smtClean="0"/>
              <a:t>nice to </a:t>
            </a:r>
            <a:r>
              <a:rPr lang="en-US" dirty="0"/>
              <a:t>know where my software comes from and that it has not been </a:t>
            </a:r>
            <a:r>
              <a:rPr lang="en-US" dirty="0" smtClean="0"/>
              <a:t>modified to my </a:t>
            </a:r>
            <a:r>
              <a:rPr lang="en-US" dirty="0"/>
              <a:t>device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Signed </a:t>
            </a:r>
            <a:r>
              <a:rPr lang="en-US" dirty="0"/>
              <a:t>applications enable you to have this confidence. This is a form </a:t>
            </a:r>
            <a:r>
              <a:rPr lang="en-US" dirty="0" smtClean="0"/>
              <a:t>of confidence </a:t>
            </a:r>
            <a:r>
              <a:rPr lang="en-US" dirty="0"/>
              <a:t>based on </a:t>
            </a:r>
            <a:r>
              <a:rPr lang="en-US" dirty="0" smtClean="0"/>
              <a:t>cryptographic(digital) signatures.</a:t>
            </a:r>
          </a:p>
          <a:p>
            <a:r>
              <a:rPr lang="en-US" dirty="0" smtClean="0"/>
              <a:t>When you </a:t>
            </a:r>
            <a:r>
              <a:rPr lang="en-US" dirty="0"/>
              <a:t>browse the Web you already rely on cryptographic signatures to trust that </a:t>
            </a:r>
            <a:r>
              <a:rPr lang="en-US" dirty="0" smtClean="0"/>
              <a:t>the ecommerce site (Snapdeal.com) have no any </a:t>
            </a:r>
            <a:r>
              <a:rPr lang="en-US" dirty="0"/>
              <a:t>set up to take your money and run</a:t>
            </a:r>
            <a:r>
              <a:rPr lang="en-US" dirty="0" smtClean="0"/>
              <a:t>.</a:t>
            </a:r>
          </a:p>
          <a:p>
            <a:r>
              <a:rPr lang="en-US" dirty="0"/>
              <a:t>In the case of ecommerce, the client verifies </a:t>
            </a:r>
            <a:r>
              <a:rPr lang="en-US" dirty="0" smtClean="0"/>
              <a:t>a signature </a:t>
            </a:r>
            <a:r>
              <a:rPr lang="en-US" dirty="0"/>
              <a:t>of the server’s certificate using a public key from a certificate authority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browser </a:t>
            </a:r>
            <a:r>
              <a:rPr lang="en-US" dirty="0"/>
              <a:t>comes with keys from several certificate authorities </a:t>
            </a:r>
            <a:r>
              <a:rPr lang="en-US" dirty="0" smtClean="0"/>
              <a:t> which used </a:t>
            </a:r>
            <a:r>
              <a:rPr lang="en-US" dirty="0"/>
              <a:t>for this purpose</a:t>
            </a:r>
            <a:r>
              <a:rPr lang="en-US" dirty="0" smtClean="0"/>
              <a:t>.</a:t>
            </a:r>
          </a:p>
          <a:p>
            <a:r>
              <a:rPr lang="en-US" dirty="0"/>
              <a:t>In signing Android software, the signing certificate does not have to come from a </a:t>
            </a:r>
            <a:r>
              <a:rPr lang="en-US" dirty="0" smtClean="0"/>
              <a:t>certificate authority</a:t>
            </a:r>
            <a:r>
              <a:rPr lang="en-US" dirty="0"/>
              <a:t>. It can be created by the software </a:t>
            </a:r>
            <a:r>
              <a:rPr lang="en-US" dirty="0" smtClean="0"/>
              <a:t>publisher.</a:t>
            </a:r>
          </a:p>
          <a:p>
            <a:r>
              <a:rPr lang="en-US" dirty="0" smtClean="0"/>
              <a:t>Digital </a:t>
            </a:r>
            <a:r>
              <a:rPr lang="en-US" dirty="0"/>
              <a:t>signatures </a:t>
            </a:r>
            <a:r>
              <a:rPr lang="en-US" dirty="0" smtClean="0"/>
              <a:t>on Android </a:t>
            </a:r>
            <a:r>
              <a:rPr lang="en-US" dirty="0"/>
              <a:t>are also used during application upgrades to ensure that an application </a:t>
            </a:r>
            <a:r>
              <a:rPr lang="en-US" dirty="0" smtClean="0"/>
              <a:t>upgrade should </a:t>
            </a:r>
            <a:r>
              <a:rPr lang="en-US" dirty="0"/>
              <a:t>be permitted to access files created by an earlier version of the </a:t>
            </a:r>
            <a:r>
              <a:rPr lang="en-US" dirty="0" smtClean="0"/>
              <a:t>application and the </a:t>
            </a:r>
            <a:r>
              <a:rPr lang="en-US" dirty="0"/>
              <a:t>upgrading application is not actually a malicious application trying to </a:t>
            </a:r>
            <a:r>
              <a:rPr lang="en-US" dirty="0" smtClean="0"/>
              <a:t>steal user </a:t>
            </a:r>
            <a:r>
              <a:rPr lang="en-US" dirty="0"/>
              <a:t>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Signing an </a:t>
            </a:r>
            <a:r>
              <a:rPr lang="en-US" b="1" dirty="0" smtClean="0"/>
              <a:t>Application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Cryptographic </a:t>
            </a:r>
            <a:r>
              <a:rPr lang="en-US" dirty="0"/>
              <a:t>S</a:t>
            </a:r>
            <a:r>
              <a:rPr lang="en-US" dirty="0" smtClean="0"/>
              <a:t>igning </a:t>
            </a:r>
            <a:r>
              <a:rPr lang="en-US" dirty="0"/>
              <a:t>is managed by the SDK tools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/>
              <a:t>Debug </a:t>
            </a:r>
            <a:r>
              <a:rPr lang="en-US" b="1" dirty="0" smtClean="0"/>
              <a:t>certificates:-</a:t>
            </a:r>
          </a:p>
          <a:p>
            <a:r>
              <a:rPr lang="en-US" dirty="0"/>
              <a:t>W</a:t>
            </a:r>
            <a:r>
              <a:rPr lang="en-US" dirty="0" smtClean="0"/>
              <a:t>hen we created </a:t>
            </a:r>
            <a:r>
              <a:rPr lang="en-US" dirty="0"/>
              <a:t>an </a:t>
            </a:r>
            <a:r>
              <a:rPr lang="en-US" dirty="0" smtClean="0"/>
              <a:t>Android project </a:t>
            </a:r>
            <a:r>
              <a:rPr lang="en-US" dirty="0"/>
              <a:t>and run it in an emulator or device, you may have noticed you didn’t need </a:t>
            </a:r>
            <a:r>
              <a:rPr lang="en-US" dirty="0" smtClean="0"/>
              <a:t>to create </a:t>
            </a:r>
            <a:r>
              <a:rPr lang="en-US" dirty="0"/>
              <a:t>a </a:t>
            </a:r>
            <a:r>
              <a:rPr lang="en-US" dirty="0" smtClean="0"/>
              <a:t>certificate </a:t>
            </a:r>
            <a:r>
              <a:rPr lang="en-US" dirty="0"/>
              <a:t>and </a:t>
            </a:r>
            <a:r>
              <a:rPr lang="en-US" dirty="0" smtClean="0"/>
              <a:t>your </a:t>
            </a:r>
            <a:r>
              <a:rPr lang="en-US" dirty="0"/>
              <a:t>application is installable on an Android handset, </a:t>
            </a:r>
            <a:r>
              <a:rPr lang="en-US" dirty="0" smtClean="0"/>
              <a:t>but the </a:t>
            </a:r>
            <a:r>
              <a:rPr lang="en-US" dirty="0"/>
              <a:t>fact that all Android code must be signed. This </a:t>
            </a:r>
            <a:r>
              <a:rPr lang="en-US" dirty="0" smtClean="0"/>
              <a:t>is achieved by </a:t>
            </a:r>
            <a:r>
              <a:rPr lang="en-US" dirty="0"/>
              <a:t>the use of an automatically created debug certificate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Android, </a:t>
            </a:r>
            <a:r>
              <a:rPr lang="en-US" dirty="0"/>
              <a:t>you will find a file named </a:t>
            </a:r>
            <a:r>
              <a:rPr lang="en-US" b="1" i="1" dirty="0" err="1" smtClean="0"/>
              <a:t>debug.keystore</a:t>
            </a:r>
            <a:r>
              <a:rPr lang="en-US" i="1" dirty="0"/>
              <a:t>. Using the </a:t>
            </a:r>
            <a:r>
              <a:rPr lang="en-US" b="1" i="1" dirty="0" err="1"/>
              <a:t>keytool</a:t>
            </a:r>
            <a:r>
              <a:rPr lang="en-US" i="1" dirty="0"/>
              <a:t> command, you can find out what is inside this file: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err="1" smtClean="0"/>
              <a:t>keytool</a:t>
            </a:r>
            <a:r>
              <a:rPr lang="en-US" b="1" dirty="0" smtClean="0"/>
              <a:t> </a:t>
            </a:r>
            <a:r>
              <a:rPr lang="en-US" b="1" dirty="0"/>
              <a:t>-list -</a:t>
            </a:r>
            <a:r>
              <a:rPr lang="en-US" b="1" dirty="0" err="1"/>
              <a:t>keystore</a:t>
            </a:r>
            <a:r>
              <a:rPr lang="en-US" b="1" dirty="0"/>
              <a:t> </a:t>
            </a:r>
            <a:r>
              <a:rPr lang="en-US" b="1" dirty="0" err="1" smtClean="0"/>
              <a:t>debug.keystore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dirty="0" smtClean="0"/>
              <a:t>When </a:t>
            </a:r>
            <a:r>
              <a:rPr lang="en-US" dirty="0"/>
              <a:t>you are prompted for a password, enter </a:t>
            </a:r>
            <a:r>
              <a:rPr lang="en-US" b="1" dirty="0"/>
              <a:t>android. </a:t>
            </a:r>
            <a:r>
              <a:rPr lang="en-US" dirty="0"/>
              <a:t>You will see output that </a:t>
            </a:r>
            <a:r>
              <a:rPr lang="en-US" dirty="0" smtClean="0"/>
              <a:t>looks like </a:t>
            </a:r>
            <a:r>
              <a:rPr lang="en-US" dirty="0"/>
              <a:t>this:</a:t>
            </a:r>
          </a:p>
          <a:p>
            <a:r>
              <a:rPr lang="en-US" b="1" dirty="0" err="1"/>
              <a:t>Keystore</a:t>
            </a:r>
            <a:r>
              <a:rPr lang="en-US" b="1" dirty="0"/>
              <a:t> type: JKS</a:t>
            </a:r>
          </a:p>
          <a:p>
            <a:r>
              <a:rPr lang="en-US" b="1" dirty="0" err="1"/>
              <a:t>Keystore</a:t>
            </a:r>
            <a:r>
              <a:rPr lang="en-US" b="1" dirty="0"/>
              <a:t> provider: SUN</a:t>
            </a:r>
          </a:p>
          <a:p>
            <a:pPr>
              <a:buNone/>
            </a:pPr>
            <a:r>
              <a:rPr lang="en-US" dirty="0"/>
              <a:t>Your </a:t>
            </a:r>
            <a:r>
              <a:rPr lang="en-US" dirty="0" err="1"/>
              <a:t>keystore</a:t>
            </a:r>
            <a:r>
              <a:rPr lang="en-US" dirty="0"/>
              <a:t> contains 1 entry</a:t>
            </a:r>
          </a:p>
          <a:p>
            <a:r>
              <a:rPr lang="en-US" b="1" dirty="0" err="1"/>
              <a:t>androiddebugkey</a:t>
            </a:r>
            <a:r>
              <a:rPr lang="en-US" b="1" dirty="0"/>
              <a:t>, May 13, 2010, </a:t>
            </a:r>
            <a:r>
              <a:rPr lang="en-US" b="1" dirty="0" err="1"/>
              <a:t>PrivateKeyEntry</a:t>
            </a:r>
            <a:r>
              <a:rPr lang="en-US" b="1" dirty="0"/>
              <a:t>,</a:t>
            </a:r>
          </a:p>
          <a:p>
            <a:r>
              <a:rPr lang="en-US" b="1" dirty="0"/>
              <a:t>Certificate fingerprint (MD5): 95:04:04:F4:51:0B:98:46:14:74:58:15:D3:CA:73:CE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Signing an Application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Debug certificates:-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/>
              <a:t>keystore</a:t>
            </a:r>
            <a:r>
              <a:rPr lang="en-US" b="1" dirty="0"/>
              <a:t> type and provider </a:t>
            </a:r>
            <a:r>
              <a:rPr lang="en-US" dirty="0"/>
              <a:t>indicate the </a:t>
            </a:r>
            <a:r>
              <a:rPr lang="en-US" dirty="0" err="1"/>
              <a:t>keystore</a:t>
            </a:r>
            <a:r>
              <a:rPr lang="en-US" dirty="0"/>
              <a:t> is a Java </a:t>
            </a:r>
            <a:r>
              <a:rPr lang="en-US" dirty="0" err="1"/>
              <a:t>keystore</a:t>
            </a:r>
            <a:r>
              <a:rPr lang="en-US" dirty="0"/>
              <a:t>, compatible </a:t>
            </a:r>
            <a:r>
              <a:rPr lang="en-US" dirty="0" smtClean="0"/>
              <a:t>with the </a:t>
            </a:r>
            <a:r>
              <a:rPr lang="en-US" dirty="0"/>
              <a:t>Java Cryptography </a:t>
            </a:r>
            <a:r>
              <a:rPr lang="en-US" dirty="0" smtClean="0"/>
              <a:t>Architecture.</a:t>
            </a:r>
          </a:p>
          <a:p>
            <a:r>
              <a:rPr lang="en-US" dirty="0"/>
              <a:t>The </a:t>
            </a:r>
            <a:r>
              <a:rPr lang="en-US" b="1" dirty="0" err="1"/>
              <a:t>keytool</a:t>
            </a:r>
            <a:r>
              <a:rPr lang="en-US" dirty="0"/>
              <a:t> command is part of the </a:t>
            </a:r>
            <a:r>
              <a:rPr lang="en-US" dirty="0" smtClean="0"/>
              <a:t>JDK.</a:t>
            </a:r>
          </a:p>
          <a:p>
            <a:r>
              <a:rPr lang="en-US" dirty="0"/>
              <a:t>The last line produced by the </a:t>
            </a:r>
            <a:r>
              <a:rPr lang="en-US" b="1" dirty="0"/>
              <a:t>list</a:t>
            </a:r>
            <a:r>
              <a:rPr lang="en-US" dirty="0"/>
              <a:t> option in </a:t>
            </a:r>
            <a:r>
              <a:rPr lang="en-US" dirty="0" err="1"/>
              <a:t>keytool</a:t>
            </a:r>
            <a:r>
              <a:rPr lang="en-US" dirty="0"/>
              <a:t> is a certificate fingerprint. This </a:t>
            </a:r>
            <a:r>
              <a:rPr lang="en-US" dirty="0" smtClean="0"/>
              <a:t>is a </a:t>
            </a:r>
            <a:r>
              <a:rPr lang="en-US" dirty="0"/>
              <a:t>unique number generated from a key</a:t>
            </a:r>
            <a:r>
              <a:rPr lang="en-US" dirty="0" smtClean="0"/>
              <a:t>.</a:t>
            </a:r>
          </a:p>
          <a:p>
            <a:r>
              <a:rPr lang="en-US" dirty="0"/>
              <a:t>This certificate expires in a </a:t>
            </a:r>
            <a:r>
              <a:rPr lang="en-US" dirty="0" smtClean="0"/>
              <a:t>short interval </a:t>
            </a:r>
            <a:r>
              <a:rPr lang="en-US" dirty="0"/>
              <a:t>that it cannot be used to </a:t>
            </a:r>
            <a:r>
              <a:rPr lang="en-US" dirty="0" smtClean="0"/>
              <a:t>distribute Android </a:t>
            </a:r>
            <a:r>
              <a:rPr lang="en-US" dirty="0"/>
              <a:t>software other than for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Signing an Application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Creating a self-signed </a:t>
            </a:r>
            <a:r>
              <a:rPr lang="en-US" b="1" dirty="0" smtClean="0"/>
              <a:t>certificate:-</a:t>
            </a:r>
          </a:p>
          <a:p>
            <a:r>
              <a:rPr lang="en-US" dirty="0"/>
              <a:t>In Eclipse, select the project of the </a:t>
            </a:r>
            <a:r>
              <a:rPr lang="en-US" dirty="0" smtClean="0"/>
              <a:t>application you </a:t>
            </a:r>
            <a:r>
              <a:rPr lang="en-US" dirty="0"/>
              <a:t>want to sign for release, and select the </a:t>
            </a:r>
            <a:r>
              <a:rPr lang="en-US" b="1" dirty="0" err="1"/>
              <a:t>File→Export</a:t>
            </a:r>
            <a:r>
              <a:rPr lang="en-US" b="1" dirty="0"/>
              <a:t> command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Select the </a:t>
            </a:r>
            <a:r>
              <a:rPr lang="en-US" b="1" dirty="0"/>
              <a:t>Android folder </a:t>
            </a:r>
            <a:r>
              <a:rPr lang="en-US" dirty="0"/>
              <a:t>and select </a:t>
            </a:r>
            <a:r>
              <a:rPr lang="en-US" b="1" dirty="0"/>
              <a:t>Export Android Application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click on the </a:t>
            </a:r>
            <a:r>
              <a:rPr lang="en-US" b="1" dirty="0"/>
              <a:t>Next button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Signing an Application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90259"/>
            <a:ext cx="7848600" cy="52394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781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12</vt:lpstr>
      <vt:lpstr>Introduction </vt:lpstr>
      <vt:lpstr>Public Key Encryption and Cryptographic Signing</vt:lpstr>
      <vt:lpstr>Public Key Encryption and Cryptographic Signing</vt:lpstr>
      <vt:lpstr>How Signatures Protect Software Users, Publishers, and Secure Communications</vt:lpstr>
      <vt:lpstr>Signing an Application </vt:lpstr>
      <vt:lpstr>Signing an Application </vt:lpstr>
      <vt:lpstr>Signing an Application </vt:lpstr>
      <vt:lpstr>Signing an Application </vt:lpstr>
      <vt:lpstr>Signing an Application </vt:lpstr>
      <vt:lpstr>Signing an Application </vt:lpstr>
      <vt:lpstr>Signing an Application </vt:lpstr>
      <vt:lpstr>Signing an Application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Pooja</dc:creator>
  <cp:lastModifiedBy>Pooja</cp:lastModifiedBy>
  <cp:revision>57</cp:revision>
  <dcterms:created xsi:type="dcterms:W3CDTF">2016-09-06T05:11:38Z</dcterms:created>
  <dcterms:modified xsi:type="dcterms:W3CDTF">2016-09-06T16:36:07Z</dcterms:modified>
</cp:coreProperties>
</file>