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1B33C-9CCE-4A1A-9B81-6E3F5593670F}" type="datetimeFigureOut">
              <a:rPr lang="en-US" smtClean="0"/>
              <a:pPr/>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43290-F420-4C08-AA3B-CC50E8B660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1B33C-9CCE-4A1A-9B81-6E3F5593670F}" type="datetimeFigureOut">
              <a:rPr lang="en-US" smtClean="0"/>
              <a:pPr/>
              <a:t>10/12/2016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43290-F420-4C08-AA3B-CC50E8B660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24</a:t>
            </a:r>
            <a:endParaRPr lang="en-US" dirty="0"/>
          </a:p>
        </p:txBody>
      </p:sp>
      <p:sp>
        <p:nvSpPr>
          <p:cNvPr id="3" name="Subtitle 2"/>
          <p:cNvSpPr>
            <a:spLocks noGrp="1"/>
          </p:cNvSpPr>
          <p:nvPr>
            <p:ph type="subTitle" idx="1"/>
          </p:nvPr>
        </p:nvSpPr>
        <p:spPr/>
        <p:txBody>
          <a:bodyPr/>
          <a:lstStyle/>
          <a:p>
            <a:r>
              <a:rPr lang="en-US" b="1" dirty="0" smtClean="0">
                <a:solidFill>
                  <a:schemeClr val="tx1"/>
                </a:solidFill>
              </a:rPr>
              <a:t>Mobile Software Engineering</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Software Engineer </a:t>
            </a:r>
            <a:r>
              <a:rPr lang="en-US" b="1" dirty="0"/>
              <a:t>Research </a:t>
            </a:r>
            <a:r>
              <a:rPr lang="en-US" b="1" dirty="0" smtClean="0"/>
              <a:t>Areas</a:t>
            </a:r>
            <a:br>
              <a:rPr lang="en-US" b="1" dirty="0" smtClean="0"/>
            </a:br>
            <a:endParaRPr lang="en-US" dirty="0"/>
          </a:p>
        </p:txBody>
      </p:sp>
      <p:sp>
        <p:nvSpPr>
          <p:cNvPr id="3" name="Content Placeholder 2"/>
          <p:cNvSpPr>
            <a:spLocks noGrp="1"/>
          </p:cNvSpPr>
          <p:nvPr>
            <p:ph idx="1"/>
          </p:nvPr>
        </p:nvSpPr>
        <p:spPr>
          <a:xfrm>
            <a:off x="152400" y="1752600"/>
            <a:ext cx="8763000" cy="4876800"/>
          </a:xfrm>
        </p:spPr>
        <p:txBody>
          <a:bodyPr/>
          <a:lstStyle/>
          <a:p>
            <a:pPr marL="514350" indent="-514350">
              <a:buFont typeface="+mj-lt"/>
              <a:buAutoNum type="arabicPeriod"/>
            </a:pPr>
            <a:r>
              <a:rPr lang="en-US" b="1" dirty="0"/>
              <a:t>Universal </a:t>
            </a:r>
            <a:r>
              <a:rPr lang="en-US" b="1" dirty="0" smtClean="0"/>
              <a:t>Interfaces</a:t>
            </a:r>
            <a:endParaRPr lang="en-US" b="1" dirty="0"/>
          </a:p>
          <a:p>
            <a:pPr marL="514350" indent="-514350">
              <a:buFont typeface="+mj-lt"/>
              <a:buAutoNum type="arabicPeriod"/>
            </a:pPr>
            <a:r>
              <a:rPr lang="en-US" b="1" dirty="0" smtClean="0"/>
              <a:t>Software </a:t>
            </a:r>
            <a:r>
              <a:rPr lang="en-US" b="1" dirty="0"/>
              <a:t>Re-use</a:t>
            </a:r>
          </a:p>
          <a:p>
            <a:pPr marL="514350" indent="-514350">
              <a:buFont typeface="+mj-lt"/>
              <a:buAutoNum type="arabicPeriod"/>
            </a:pPr>
            <a:r>
              <a:rPr lang="en-US" b="1" dirty="0" smtClean="0"/>
              <a:t>Self-Adaptive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Universal Interfaces</a:t>
            </a:r>
            <a:br>
              <a:rPr lang="en-US" b="1" dirty="0" smtClean="0"/>
            </a:br>
            <a:endParaRPr lang="en-US" dirty="0"/>
          </a:p>
        </p:txBody>
      </p:sp>
      <p:pic>
        <p:nvPicPr>
          <p:cNvPr id="4" name="Content Placeholder 3" descr="Untitled1.png"/>
          <p:cNvPicPr>
            <a:picLocks noGrp="1" noChangeAspect="1"/>
          </p:cNvPicPr>
          <p:nvPr>
            <p:ph idx="1"/>
          </p:nvPr>
        </p:nvPicPr>
        <p:blipFill>
          <a:blip r:embed="rId2"/>
          <a:stretch>
            <a:fillRect/>
          </a:stretch>
        </p:blipFill>
        <p:spPr>
          <a:xfrm>
            <a:off x="609600" y="990600"/>
            <a:ext cx="5029200" cy="2057400"/>
          </a:xfrm>
        </p:spPr>
      </p:pic>
      <p:pic>
        <p:nvPicPr>
          <p:cNvPr id="5" name="Picture 4" descr="Untitled.png"/>
          <p:cNvPicPr>
            <a:picLocks noChangeAspect="1"/>
          </p:cNvPicPr>
          <p:nvPr/>
        </p:nvPicPr>
        <p:blipFill>
          <a:blip r:embed="rId3"/>
          <a:stretch>
            <a:fillRect/>
          </a:stretch>
        </p:blipFill>
        <p:spPr>
          <a:xfrm>
            <a:off x="6019800" y="990600"/>
            <a:ext cx="2314856" cy="4876800"/>
          </a:xfrm>
          <a:prstGeom prst="rect">
            <a:avLst/>
          </a:prstGeom>
        </p:spPr>
      </p:pic>
      <p:pic>
        <p:nvPicPr>
          <p:cNvPr id="6" name="Picture 5" descr="Untitled2.png"/>
          <p:cNvPicPr>
            <a:picLocks noChangeAspect="1"/>
          </p:cNvPicPr>
          <p:nvPr/>
        </p:nvPicPr>
        <p:blipFill>
          <a:blip r:embed="rId4"/>
          <a:stretch>
            <a:fillRect/>
          </a:stretch>
        </p:blipFill>
        <p:spPr>
          <a:xfrm>
            <a:off x="381000" y="3352800"/>
            <a:ext cx="5430008" cy="2895600"/>
          </a:xfrm>
          <a:prstGeom prst="rect">
            <a:avLst/>
          </a:prstGeom>
        </p:spPr>
      </p:pic>
      <p:sp>
        <p:nvSpPr>
          <p:cNvPr id="7" name="TextBox 6"/>
          <p:cNvSpPr txBox="1"/>
          <p:nvPr/>
        </p:nvSpPr>
        <p:spPr>
          <a:xfrm>
            <a:off x="6248400" y="6019800"/>
            <a:ext cx="2362200" cy="369332"/>
          </a:xfrm>
          <a:prstGeom prst="rect">
            <a:avLst/>
          </a:prstGeom>
          <a:noFill/>
        </p:spPr>
        <p:txBody>
          <a:bodyPr wrap="square" rtlCol="0">
            <a:spAutoFit/>
          </a:bodyPr>
          <a:lstStyle/>
          <a:p>
            <a:r>
              <a:rPr lang="en-US" b="1" dirty="0" smtClean="0"/>
              <a:t>Side Navigation Bar</a:t>
            </a:r>
            <a:endParaRPr lang="en-US" b="1" dirty="0"/>
          </a:p>
        </p:txBody>
      </p:sp>
      <p:sp>
        <p:nvSpPr>
          <p:cNvPr id="8" name="TextBox 7"/>
          <p:cNvSpPr txBox="1"/>
          <p:nvPr/>
        </p:nvSpPr>
        <p:spPr>
          <a:xfrm>
            <a:off x="2057400" y="6400800"/>
            <a:ext cx="2438400" cy="369332"/>
          </a:xfrm>
          <a:prstGeom prst="rect">
            <a:avLst/>
          </a:prstGeom>
          <a:noFill/>
        </p:spPr>
        <p:txBody>
          <a:bodyPr wrap="square" rtlCol="0">
            <a:spAutoFit/>
          </a:bodyPr>
          <a:lstStyle/>
          <a:p>
            <a:r>
              <a:rPr lang="en-US" b="1" dirty="0"/>
              <a:t>Pull down to refresh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ox(i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ox(in)">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Software Reuse and </a:t>
            </a:r>
            <a:r>
              <a:rPr lang="en-US" sz="2800" b="1" dirty="0"/>
              <a:t>Self-Adaptive Requirements</a:t>
            </a:r>
            <a:r>
              <a:rPr lang="en-US" sz="2800" b="1" dirty="0" smtClean="0"/>
              <a:t/>
            </a:r>
            <a:br>
              <a:rPr lang="en-US" sz="2800" b="1" dirty="0" smtClean="0"/>
            </a:br>
            <a:endParaRPr lang="en-US" sz="2800" b="1" dirty="0"/>
          </a:p>
        </p:txBody>
      </p:sp>
      <p:sp>
        <p:nvSpPr>
          <p:cNvPr id="3" name="Content Placeholder 2"/>
          <p:cNvSpPr>
            <a:spLocks noGrp="1"/>
          </p:cNvSpPr>
          <p:nvPr>
            <p:ph idx="1"/>
          </p:nvPr>
        </p:nvSpPr>
        <p:spPr>
          <a:xfrm>
            <a:off x="228600" y="914400"/>
            <a:ext cx="8763000" cy="5791200"/>
          </a:xfrm>
        </p:spPr>
        <p:txBody>
          <a:bodyPr>
            <a:normAutofit fontScale="70000" lnSpcReduction="20000"/>
          </a:bodyPr>
          <a:lstStyle/>
          <a:p>
            <a:pPr>
              <a:buNone/>
            </a:pPr>
            <a:r>
              <a:rPr lang="en-US" sz="2800" b="1" dirty="0" smtClean="0"/>
              <a:t>Software Reuse:-</a:t>
            </a:r>
          </a:p>
          <a:p>
            <a:r>
              <a:rPr lang="en-US" sz="2800" dirty="0" smtClean="0"/>
              <a:t> Software of PC </a:t>
            </a:r>
            <a:r>
              <a:rPr lang="en-US" sz="2800" dirty="0"/>
              <a:t>- Develop only for </a:t>
            </a:r>
            <a:r>
              <a:rPr lang="en-US" sz="2800" dirty="0" smtClean="0"/>
              <a:t>Windows.</a:t>
            </a:r>
            <a:endParaRPr lang="en-US" sz="2800" dirty="0"/>
          </a:p>
          <a:p>
            <a:r>
              <a:rPr lang="en-US" sz="2800" dirty="0"/>
              <a:t> </a:t>
            </a:r>
            <a:r>
              <a:rPr lang="en-US" sz="2800" dirty="0" smtClean="0"/>
              <a:t>Apps of Mobile – Develop for Website </a:t>
            </a:r>
            <a:r>
              <a:rPr lang="en-US" sz="2800" dirty="0"/>
              <a:t>+ </a:t>
            </a:r>
            <a:r>
              <a:rPr lang="en-US" sz="2800" dirty="0" err="1" smtClean="0"/>
              <a:t>iOS</a:t>
            </a:r>
            <a:r>
              <a:rPr lang="en-US" sz="2800" dirty="0" smtClean="0"/>
              <a:t> </a:t>
            </a:r>
            <a:r>
              <a:rPr lang="en-US" sz="2800" dirty="0"/>
              <a:t>+ </a:t>
            </a:r>
            <a:r>
              <a:rPr lang="en-US" sz="2800" dirty="0" smtClean="0"/>
              <a:t>  Android </a:t>
            </a:r>
            <a:r>
              <a:rPr lang="en-US" sz="2800" dirty="0"/>
              <a:t>+ </a:t>
            </a:r>
            <a:r>
              <a:rPr lang="en-US" sz="2800" dirty="0" smtClean="0"/>
              <a:t>Windows + Black-Berry + others mobile Operating Systems.</a:t>
            </a:r>
          </a:p>
          <a:p>
            <a:pPr>
              <a:buNone/>
            </a:pPr>
            <a:endParaRPr lang="en-US" sz="2800" b="1" dirty="0" smtClean="0"/>
          </a:p>
          <a:p>
            <a:pPr>
              <a:buNone/>
            </a:pPr>
            <a:r>
              <a:rPr lang="en-US" sz="2800" b="1" dirty="0" smtClean="0"/>
              <a:t>Need for Self Adaptive Requirements:-</a:t>
            </a:r>
          </a:p>
          <a:p>
            <a:r>
              <a:rPr lang="en-US" sz="2800" dirty="0"/>
              <a:t>Battery life</a:t>
            </a:r>
          </a:p>
          <a:p>
            <a:r>
              <a:rPr lang="en-US" sz="2800" dirty="0"/>
              <a:t> Processor speeds</a:t>
            </a:r>
          </a:p>
          <a:p>
            <a:r>
              <a:rPr lang="en-US" sz="2800" dirty="0"/>
              <a:t> Front camera</a:t>
            </a:r>
          </a:p>
          <a:p>
            <a:r>
              <a:rPr lang="en-US" sz="2800" dirty="0"/>
              <a:t> Display </a:t>
            </a:r>
            <a:r>
              <a:rPr lang="en-US" sz="2800" dirty="0" smtClean="0"/>
              <a:t>size</a:t>
            </a:r>
            <a:endParaRPr lang="en-US" sz="2800" dirty="0"/>
          </a:p>
          <a:p>
            <a:r>
              <a:rPr lang="en-US" sz="2800" dirty="0"/>
              <a:t> Location of device</a:t>
            </a:r>
          </a:p>
          <a:p>
            <a:r>
              <a:rPr lang="en-US" sz="2800" dirty="0"/>
              <a:t> Fluctuating power </a:t>
            </a:r>
            <a:r>
              <a:rPr lang="en-US" sz="2800" dirty="0" smtClean="0"/>
              <a:t>levels</a:t>
            </a:r>
          </a:p>
          <a:p>
            <a:pPr>
              <a:buNone/>
            </a:pPr>
            <a:r>
              <a:rPr lang="en-US" sz="2800" dirty="0" smtClean="0"/>
              <a:t>     </a:t>
            </a:r>
            <a:r>
              <a:rPr lang="en-US" sz="2800" b="1" dirty="0" smtClean="0"/>
              <a:t>In Android:- </a:t>
            </a:r>
            <a:r>
              <a:rPr lang="en-US" sz="2800" b="1" dirty="0"/>
              <a:t>SDK’s take care of most issues </a:t>
            </a:r>
            <a:r>
              <a:rPr lang="en-US" sz="2800" b="1" dirty="0" smtClean="0"/>
              <a:t>for making apps.</a:t>
            </a:r>
          </a:p>
          <a:p>
            <a:pPr>
              <a:buNone/>
            </a:pPr>
            <a:endParaRPr lang="en-US" sz="2800" b="1" dirty="0" smtClean="0"/>
          </a:p>
          <a:p>
            <a:pPr>
              <a:buNone/>
            </a:pPr>
            <a:r>
              <a:rPr lang="en-US" sz="3500" b="1" dirty="0" smtClean="0"/>
              <a:t>Future of Software Engineering:-</a:t>
            </a:r>
          </a:p>
          <a:p>
            <a:pPr>
              <a:buNone/>
            </a:pPr>
            <a:r>
              <a:rPr lang="en-US" sz="3500" dirty="0" smtClean="0"/>
              <a:t>Make those software which commonly work in </a:t>
            </a:r>
          </a:p>
          <a:p>
            <a:pPr>
              <a:buNone/>
            </a:pPr>
            <a:r>
              <a:rPr lang="en-US" dirty="0" smtClean="0"/>
              <a:t>Mobile </a:t>
            </a:r>
            <a:r>
              <a:rPr lang="en-US" dirty="0"/>
              <a:t>+ Desktop + </a:t>
            </a:r>
            <a:r>
              <a:rPr lang="en-US" dirty="0" smtClean="0"/>
              <a:t>Tablet.</a:t>
            </a:r>
            <a:endParaRPr lang="en-US" sz="3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ox(i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ox(i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ox(in)">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box(in)">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box(in)">
                                      <p:cBhvr>
                                        <p:cTn id="67" dur="500"/>
                                        <p:tgtEl>
                                          <p:spTgt spid="3">
                                            <p:txEl>
                                              <p:pRg st="14" end="14"/>
                                            </p:txEl>
                                          </p:spTgt>
                                        </p:tgtEl>
                                      </p:cBhvr>
                                    </p:animEffect>
                                  </p:childTnLst>
                                </p:cTn>
                              </p:par>
                              <p:par>
                                <p:cTn id="68" presetID="4" presetClass="entr" presetSubtype="16" fill="hold" nodeType="withEffect">
                                  <p:stCondLst>
                                    <p:cond delay="0"/>
                                  </p:stCondLst>
                                  <p:childTnLst>
                                    <p:set>
                                      <p:cBhvr>
                                        <p:cTn id="69" dur="1" fill="hold">
                                          <p:stCondLst>
                                            <p:cond delay="0"/>
                                          </p:stCondLst>
                                        </p:cTn>
                                        <p:tgtEl>
                                          <p:spTgt spid="3">
                                            <p:txEl>
                                              <p:pRg st="15" end="15"/>
                                            </p:txEl>
                                          </p:spTgt>
                                        </p:tgtEl>
                                        <p:attrNameLst>
                                          <p:attrName>style.visibility</p:attrName>
                                        </p:attrNameLst>
                                      </p:cBhvr>
                                      <p:to>
                                        <p:strVal val="visible"/>
                                      </p:to>
                                    </p:set>
                                    <p:animEffect transition="in" filter="box(in)">
                                      <p:cBhvr>
                                        <p:cTn id="7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b="1" dirty="0"/>
          </a:p>
        </p:txBody>
      </p:sp>
      <p:sp>
        <p:nvSpPr>
          <p:cNvPr id="3" name="Content Placeholder 2"/>
          <p:cNvSpPr>
            <a:spLocks noGrp="1"/>
          </p:cNvSpPr>
          <p:nvPr>
            <p:ph idx="1"/>
          </p:nvPr>
        </p:nvSpPr>
        <p:spPr>
          <a:xfrm>
            <a:off x="152400" y="914400"/>
            <a:ext cx="8763000" cy="5715000"/>
          </a:xfrm>
        </p:spPr>
        <p:txBody>
          <a:bodyPr>
            <a:normAutofit fontScale="85000" lnSpcReduction="20000"/>
          </a:bodyPr>
          <a:lstStyle/>
          <a:p>
            <a:r>
              <a:rPr lang="en-US" dirty="0" smtClean="0"/>
              <a:t>While application development for mobile devices goes back at least 10 years, there has been exponential growth in mobile application development since the </a:t>
            </a:r>
            <a:r>
              <a:rPr lang="en-US" dirty="0" err="1" smtClean="0"/>
              <a:t>iPhone</a:t>
            </a:r>
            <a:r>
              <a:rPr lang="en-US" dirty="0" smtClean="0"/>
              <a:t> </a:t>
            </a:r>
            <a:r>
              <a:rPr lang="en-US" dirty="0" err="1" smtClean="0"/>
              <a:t>AppStore</a:t>
            </a:r>
            <a:r>
              <a:rPr lang="en-US" dirty="0" smtClean="0"/>
              <a:t> opened in July, 2008.</a:t>
            </a:r>
          </a:p>
          <a:p>
            <a:r>
              <a:rPr lang="en-US" dirty="0" smtClean="0"/>
              <a:t>Since then, device makers have created outlets for other mobile devices, including Android, BlackBerry, Nokia </a:t>
            </a:r>
            <a:r>
              <a:rPr lang="en-US" dirty="0" err="1" smtClean="0"/>
              <a:t>Ovi</a:t>
            </a:r>
            <a:r>
              <a:rPr lang="en-US" dirty="0" smtClean="0"/>
              <a:t>, Windows Phone, and more. </a:t>
            </a:r>
          </a:p>
          <a:p>
            <a:r>
              <a:rPr lang="en-US" dirty="0" smtClean="0"/>
              <a:t>Industry analysts estimate that there are more than 250,000 applications available through the various stores and marketplaces, some of which are available for multiple types of devices.</a:t>
            </a:r>
          </a:p>
          <a:p>
            <a:r>
              <a:rPr lang="en-US" dirty="0"/>
              <a:t>M</a:t>
            </a:r>
            <a:r>
              <a:rPr lang="en-US" dirty="0" smtClean="0"/>
              <a:t>ost of the applications were relatively small, averaging several thousand lines of source code, with one or two developers.</a:t>
            </a:r>
          </a:p>
          <a:p>
            <a:r>
              <a:rPr lang="en-US" dirty="0"/>
              <a:t>D</a:t>
            </a:r>
            <a:r>
              <a:rPr lang="en-US" dirty="0" smtClean="0"/>
              <a:t>evelopers rarely used any formal development processes.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b="1" dirty="0"/>
          </a:p>
        </p:txBody>
      </p:sp>
      <p:sp>
        <p:nvSpPr>
          <p:cNvPr id="3" name="Content Placeholder 2"/>
          <p:cNvSpPr>
            <a:spLocks noGrp="1"/>
          </p:cNvSpPr>
          <p:nvPr>
            <p:ph idx="1"/>
          </p:nvPr>
        </p:nvSpPr>
        <p:spPr>
          <a:xfrm>
            <a:off x="152400" y="990600"/>
            <a:ext cx="8839200" cy="5715000"/>
          </a:xfrm>
        </p:spPr>
        <p:txBody>
          <a:bodyPr>
            <a:normAutofit fontScale="92500" lnSpcReduction="10000"/>
          </a:bodyPr>
          <a:lstStyle/>
          <a:p>
            <a:pPr>
              <a:buNone/>
            </a:pPr>
            <a:r>
              <a:rPr lang="en-US" b="1" dirty="0" smtClean="0"/>
              <a:t>Various Programming Environments:-</a:t>
            </a:r>
            <a:endParaRPr lang="en-US" dirty="0" smtClean="0"/>
          </a:p>
          <a:p>
            <a:r>
              <a:rPr lang="en-US" dirty="0" smtClean="0"/>
              <a:t>Apple’s </a:t>
            </a:r>
            <a:r>
              <a:rPr lang="en-US" dirty="0" err="1" smtClean="0"/>
              <a:t>iOS</a:t>
            </a:r>
            <a:r>
              <a:rPr lang="en-US" dirty="0" smtClean="0"/>
              <a:t> offers the </a:t>
            </a:r>
            <a:r>
              <a:rPr lang="en-US" dirty="0" err="1" smtClean="0"/>
              <a:t>Xcode</a:t>
            </a:r>
            <a:r>
              <a:rPr lang="en-US" dirty="0" smtClean="0"/>
              <a:t> package, which includes an Interface Builder, an </a:t>
            </a:r>
            <a:r>
              <a:rPr lang="en-US" dirty="0" err="1" smtClean="0"/>
              <a:t>iPhone</a:t>
            </a:r>
            <a:r>
              <a:rPr lang="en-US" dirty="0" smtClean="0"/>
              <a:t> emulator, and a complete development environment that can be used across all Apple products.</a:t>
            </a:r>
          </a:p>
          <a:p>
            <a:r>
              <a:rPr lang="en-US" dirty="0" smtClean="0"/>
              <a:t>For Android, developers can use the Android Development Tools plug-in for the Eclipse programming environment.</a:t>
            </a:r>
          </a:p>
          <a:p>
            <a:r>
              <a:rPr lang="en-US" dirty="0" smtClean="0"/>
              <a:t>For Windows Phone, developers can use a specialized version of Microsoft’s Visual Studio environment.</a:t>
            </a:r>
          </a:p>
          <a:p>
            <a:r>
              <a:rPr lang="en-US" dirty="0" smtClean="0"/>
              <a:t>Similarly, there are application development tools for BlackBerry, </a:t>
            </a:r>
            <a:r>
              <a:rPr lang="en-US" dirty="0" err="1" smtClean="0"/>
              <a:t>Symbian</a:t>
            </a:r>
            <a:r>
              <a:rPr lang="en-US" dirty="0" smtClean="0"/>
              <a:t>, and other platforms.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a:xfrm>
            <a:off x="152400" y="990600"/>
            <a:ext cx="8839200" cy="5715000"/>
          </a:xfrm>
        </p:spPr>
        <p:txBody>
          <a:bodyPr>
            <a:normAutofit fontScale="92500" lnSpcReduction="10000"/>
          </a:bodyPr>
          <a:lstStyle/>
          <a:p>
            <a:r>
              <a:rPr lang="en-US" dirty="0" smtClean="0"/>
              <a:t>These powerful development tools and frameworks greatly simplify the task of implementing a mobile application.</a:t>
            </a:r>
          </a:p>
          <a:p>
            <a:r>
              <a:rPr lang="en-US" dirty="0" smtClean="0"/>
              <a:t>They focused on the individual developer who is trying to create an application as quickly as possible.</a:t>
            </a:r>
          </a:p>
          <a:p>
            <a:r>
              <a:rPr lang="en-US" dirty="0" smtClean="0"/>
              <a:t>They provide principles of </a:t>
            </a:r>
            <a:r>
              <a:rPr lang="en-US" b="1" dirty="0" smtClean="0"/>
              <a:t>abstraction and modularity </a:t>
            </a:r>
            <a:r>
              <a:rPr lang="en-US" dirty="0" smtClean="0"/>
              <a:t>that are built into the platform architectures.</a:t>
            </a:r>
          </a:p>
          <a:p>
            <a:r>
              <a:rPr lang="en-US" dirty="0" smtClean="0"/>
              <a:t>However, as mobile applications become more complex, it will be essential to apply software engineering processes to assure the development of secure, high-quality mobile applications.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a:t>
            </a:r>
            <a:r>
              <a:rPr lang="en-US" b="1" smtClean="0"/>
              <a:t>ENGINEERING </a:t>
            </a:r>
            <a:r>
              <a:rPr lang="en-US" b="1" smtClean="0"/>
              <a:t>in</a:t>
            </a:r>
            <a:r>
              <a:rPr lang="en-US" b="1" smtClean="0"/>
              <a:t> </a:t>
            </a:r>
            <a:r>
              <a:rPr lang="en-US" b="1" dirty="0" smtClean="0"/>
              <a:t>MOBILE APPLICATION DEVELOPMENT</a:t>
            </a:r>
            <a:endParaRPr lang="en-US" b="1" dirty="0"/>
          </a:p>
        </p:txBody>
      </p:sp>
      <p:sp>
        <p:nvSpPr>
          <p:cNvPr id="3" name="Content Placeholder 2"/>
          <p:cNvSpPr>
            <a:spLocks noGrp="1"/>
          </p:cNvSpPr>
          <p:nvPr>
            <p:ph idx="1"/>
          </p:nvPr>
        </p:nvSpPr>
        <p:spPr>
          <a:xfrm>
            <a:off x="152400" y="1600200"/>
            <a:ext cx="8763000" cy="4525963"/>
          </a:xfrm>
        </p:spPr>
        <p:txBody>
          <a:bodyPr/>
          <a:lstStyle/>
          <a:p>
            <a:endParaRPr lang="en-US" dirty="0" smtClean="0"/>
          </a:p>
          <a:p>
            <a:endParaRPr lang="en-US" dirty="0"/>
          </a:p>
          <a:p>
            <a:pPr algn="ctr"/>
            <a:r>
              <a:rPr lang="en-US" dirty="0" smtClean="0"/>
              <a:t>We define “software engineering” as a process by which an individual or team organizes and manages the creation of a software-system, through one or more formal releases.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Makes Mobile Different?</a:t>
            </a:r>
            <a:br>
              <a:rPr lang="en-US" b="1" dirty="0" smtClean="0"/>
            </a:br>
            <a:endParaRPr lang="en-US" b="1" dirty="0"/>
          </a:p>
        </p:txBody>
      </p:sp>
      <p:sp>
        <p:nvSpPr>
          <p:cNvPr id="3" name="Content Placeholder 2"/>
          <p:cNvSpPr>
            <a:spLocks noGrp="1"/>
          </p:cNvSpPr>
          <p:nvPr>
            <p:ph idx="1"/>
          </p:nvPr>
        </p:nvSpPr>
        <p:spPr>
          <a:xfrm>
            <a:off x="152400" y="914400"/>
            <a:ext cx="8763000" cy="5791200"/>
          </a:xfrm>
        </p:spPr>
        <p:txBody>
          <a:bodyPr>
            <a:normAutofit/>
          </a:bodyPr>
          <a:lstStyle/>
          <a:p>
            <a:r>
              <a:rPr lang="en-US" dirty="0" smtClean="0"/>
              <a:t>In many respects, developing mobile applications is similar to software engineering for other embedded applications.</a:t>
            </a:r>
          </a:p>
          <a:p>
            <a:r>
              <a:rPr lang="en-US" dirty="0" smtClean="0"/>
              <a:t>Common issues include integration with device hardware, as well as traditional issues of security, performance, reliability, and storage limitations.</a:t>
            </a:r>
          </a:p>
          <a:p>
            <a:r>
              <a:rPr lang="en-US" dirty="0" smtClean="0"/>
              <a:t>However, mobile applications present some additional requirements that are less commonly found with traditional software applications, including:-</a:t>
            </a:r>
          </a:p>
          <a:p>
            <a:pPr marL="514350" indent="-514350">
              <a:buAutoNum type="arabicPeriod"/>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Makes Mobile Different?</a:t>
            </a:r>
            <a:br>
              <a:rPr lang="en-US" b="1" dirty="0" smtClean="0"/>
            </a:br>
            <a:endParaRPr lang="en-US" dirty="0"/>
          </a:p>
        </p:txBody>
      </p:sp>
      <p:sp>
        <p:nvSpPr>
          <p:cNvPr id="3" name="Content Placeholder 2"/>
          <p:cNvSpPr>
            <a:spLocks noGrp="1"/>
          </p:cNvSpPr>
          <p:nvPr>
            <p:ph idx="1"/>
          </p:nvPr>
        </p:nvSpPr>
        <p:spPr>
          <a:xfrm>
            <a:off x="152400" y="990600"/>
            <a:ext cx="8839200" cy="5638800"/>
          </a:xfrm>
        </p:spPr>
        <p:txBody>
          <a:bodyPr>
            <a:normAutofit fontScale="92500" lnSpcReduction="10000"/>
          </a:bodyPr>
          <a:lstStyle/>
          <a:p>
            <a:pPr marL="514350" indent="-514350">
              <a:buAutoNum type="arabicPeriod"/>
            </a:pPr>
            <a:r>
              <a:rPr lang="en-US" b="1" dirty="0" smtClean="0"/>
              <a:t>Potential interaction with other applications </a:t>
            </a:r>
            <a:r>
              <a:rPr lang="en-US" dirty="0" smtClean="0"/>
              <a:t>– Most embedded devices only have factory-installed software, but mobile devices may have numerous applications from varied sources, with the possibility of interactions among them.</a:t>
            </a:r>
          </a:p>
          <a:p>
            <a:pPr marL="514350" indent="-514350">
              <a:buAutoNum type="arabicPeriod"/>
            </a:pPr>
            <a:r>
              <a:rPr lang="en-US" b="1" dirty="0" smtClean="0"/>
              <a:t>Sensor handling </a:t>
            </a:r>
            <a:r>
              <a:rPr lang="en-US" dirty="0" smtClean="0"/>
              <a:t>– Most modern mobile devices, e.g., “</a:t>
            </a:r>
            <a:r>
              <a:rPr lang="en-US" dirty="0" err="1" smtClean="0"/>
              <a:t>smartphones</a:t>
            </a:r>
            <a:r>
              <a:rPr lang="en-US" dirty="0" smtClean="0"/>
              <a:t>”, include an accelerometer that responds to device movement, a touch screen that responds to numerous gestures, along with real and/or virtual keyboards, a global positioning system, a microphone usable by applications other than voice calls, one or more cameras, and multiple networking protocols.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Makes Mobile Different?</a:t>
            </a:r>
            <a:br>
              <a:rPr lang="en-US" b="1" dirty="0" smtClean="0"/>
            </a:br>
            <a:endParaRPr lang="en-US" dirty="0"/>
          </a:p>
        </p:txBody>
      </p:sp>
      <p:sp>
        <p:nvSpPr>
          <p:cNvPr id="3" name="Content Placeholder 2"/>
          <p:cNvSpPr>
            <a:spLocks noGrp="1"/>
          </p:cNvSpPr>
          <p:nvPr>
            <p:ph idx="1"/>
          </p:nvPr>
        </p:nvSpPr>
        <p:spPr>
          <a:xfrm>
            <a:off x="228600" y="990600"/>
            <a:ext cx="8686800" cy="5638800"/>
          </a:xfrm>
        </p:spPr>
        <p:txBody>
          <a:bodyPr>
            <a:normAutofit fontScale="92500" lnSpcReduction="10000"/>
          </a:bodyPr>
          <a:lstStyle/>
          <a:p>
            <a:pPr>
              <a:buNone/>
            </a:pPr>
            <a:r>
              <a:rPr lang="en-US" dirty="0" smtClean="0"/>
              <a:t>3. </a:t>
            </a:r>
            <a:r>
              <a:rPr lang="en-US" b="1" dirty="0" smtClean="0"/>
              <a:t>Native and hybrid (mobile web) applications – </a:t>
            </a:r>
            <a:r>
              <a:rPr lang="en-US" dirty="0" smtClean="0"/>
              <a:t>Most embedded devices use only software installed directly on the device, but mobile devices often include applications that invoke services over the telephone network or the Internet via a web browser and affect data and displays on the device.</a:t>
            </a:r>
          </a:p>
          <a:p>
            <a:pPr>
              <a:buNone/>
            </a:pPr>
            <a:r>
              <a:rPr lang="en-US" dirty="0" smtClean="0"/>
              <a:t>4. </a:t>
            </a:r>
            <a:r>
              <a:rPr lang="en-US" b="1" dirty="0" smtClean="0"/>
              <a:t>Families of hardware and software platforms</a:t>
            </a:r>
            <a:r>
              <a:rPr lang="en-US" dirty="0" smtClean="0"/>
              <a:t> – Most embedded devices execute code that is custom-built for the properties of that device, but mobile devices may have to support applications that were written for all of the varied devices supporting the operating system, and also for different versions of the operating 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Makes Mobile Different?</a:t>
            </a:r>
            <a:br>
              <a:rPr lang="en-US" b="1" dirty="0" smtClean="0"/>
            </a:br>
            <a:endParaRPr lang="en-US" dirty="0"/>
          </a:p>
        </p:txBody>
      </p:sp>
      <p:sp>
        <p:nvSpPr>
          <p:cNvPr id="3" name="Content Placeholder 2"/>
          <p:cNvSpPr>
            <a:spLocks noGrp="1"/>
          </p:cNvSpPr>
          <p:nvPr>
            <p:ph idx="1"/>
          </p:nvPr>
        </p:nvSpPr>
        <p:spPr>
          <a:xfrm>
            <a:off x="228600" y="990600"/>
            <a:ext cx="8610600" cy="5715000"/>
          </a:xfrm>
        </p:spPr>
        <p:txBody>
          <a:bodyPr/>
          <a:lstStyle/>
          <a:p>
            <a:pPr>
              <a:buNone/>
            </a:pPr>
            <a:r>
              <a:rPr lang="en-US" dirty="0" smtClean="0"/>
              <a:t>5. </a:t>
            </a:r>
            <a:r>
              <a:rPr lang="en-US" b="1" dirty="0" smtClean="0"/>
              <a:t>Security</a:t>
            </a:r>
            <a:r>
              <a:rPr lang="en-US" dirty="0" smtClean="0"/>
              <a:t> – most embedded devices are “closed”, in the sense that there is no straightforward way to attack the embedded software and affect its operation, but mobile platforms are open, allowing the installation of new “malware” applications that can affect the overall operation of the device.</a:t>
            </a:r>
          </a:p>
          <a:p>
            <a:pPr>
              <a:buNone/>
            </a:pPr>
            <a:r>
              <a:rPr lang="en-US" dirty="0" smtClean="0"/>
              <a:t>6. </a:t>
            </a:r>
            <a:r>
              <a:rPr lang="en-US" b="1" dirty="0" smtClean="0"/>
              <a:t>Complexity of testing</a:t>
            </a:r>
            <a:r>
              <a:rPr lang="en-US" dirty="0" smtClean="0"/>
              <a:t> – while native applications can be tested in a traditional manner or via a PC-based emulator, mobile web applications are particularly challenging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808</Words>
  <Application>Microsoft Office PowerPoint</Application>
  <PresentationFormat>On-screen Show (4:3)</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Lecture 24</vt:lpstr>
      <vt:lpstr>Introduction </vt:lpstr>
      <vt:lpstr>Introduction </vt:lpstr>
      <vt:lpstr>Introduction </vt:lpstr>
      <vt:lpstr>SOFTWARE ENGINEERING in MOBILE APPLICATION DEVELOPMENT</vt:lpstr>
      <vt:lpstr>What Makes Mobile Different? </vt:lpstr>
      <vt:lpstr>What Makes Mobile Different? </vt:lpstr>
      <vt:lpstr>What Makes Mobile Different? </vt:lpstr>
      <vt:lpstr>What Makes Mobile Different? </vt:lpstr>
      <vt:lpstr> Software Engineer Research Areas </vt:lpstr>
      <vt:lpstr>Universal Interfaces </vt:lpstr>
      <vt:lpstr>Software Reuse and Self-Adaptive Requirements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24</dc:title>
  <dc:creator>Pooja</dc:creator>
  <cp:lastModifiedBy>Pooja</cp:lastModifiedBy>
  <cp:revision>39</cp:revision>
  <dcterms:created xsi:type="dcterms:W3CDTF">2016-10-10T13:55:47Z</dcterms:created>
  <dcterms:modified xsi:type="dcterms:W3CDTF">2016-10-12T20:32:41Z</dcterms:modified>
</cp:coreProperties>
</file>