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87" r:id="rId8"/>
    <p:sldId id="267" r:id="rId9"/>
    <p:sldId id="270" r:id="rId10"/>
    <p:sldId id="273" r:id="rId11"/>
    <p:sldId id="275" r:id="rId12"/>
    <p:sldId id="277" r:id="rId13"/>
    <p:sldId id="278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412" autoAdjust="0"/>
    <p:restoredTop sz="94624" autoAdjust="0"/>
  </p:normalViewPr>
  <p:slideViewPr>
    <p:cSldViewPr>
      <p:cViewPr>
        <p:scale>
          <a:sx n="72" d="100"/>
          <a:sy n="72" d="100"/>
        </p:scale>
        <p:origin x="-132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0B48D-C99C-4393-930E-3828B8DB9A08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E424-D277-4255-98F0-4E1180415B6E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97E8B-C540-441D-A6A9-22AB2D2E8137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21994-01CF-4BF7-A9E6-AF24BA6200D0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51CA9-EB2F-4FC4-9B37-3E823B369CF2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9A2CF-2C15-4193-8E97-2F546410D823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0E257-DB71-4C27-B676-07AFC4EC79E8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E80B-4FED-4980-9B78-9417FD9B0B47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07526-D41B-46B6-A115-578121985C3F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2118-2054-40E8-97C2-2400A44A8343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6DC7B-4C64-4025-8806-99AC78D56B43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B7CD68B-B232-4CAF-BDA6-66A46E173C40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Lecture 27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Mobile Application Model or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One-Tier Server architecture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20" y="1428737"/>
            <a:ext cx="8429684" cy="500066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Two-Tiers Server architecture</a:t>
            </a:r>
          </a:p>
        </p:txBody>
      </p:sp>
      <p:pic>
        <p:nvPicPr>
          <p:cNvPr id="2048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20" y="1357298"/>
            <a:ext cx="8643997" cy="5143536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Three-Tiers Server architecture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21" y="1357298"/>
            <a:ext cx="8643998" cy="5143536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Connection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sz="2800" dirty="0" smtClean="0"/>
              <a:t>Mobile devices typically operate in one of three modes: </a:t>
            </a:r>
          </a:p>
          <a:p>
            <a:pPr algn="l" rtl="0" eaLnBrk="1" hangingPunct="1"/>
            <a:endParaRPr lang="en-US" sz="2800" dirty="0" smtClean="0"/>
          </a:p>
          <a:p>
            <a:pPr lvl="1" algn="l" rtl="0" eaLnBrk="1" hangingPunct="1">
              <a:buFont typeface="Arial" pitchFamily="34" charset="0"/>
              <a:buChar char="•"/>
            </a:pPr>
            <a:r>
              <a:rPr lang="en-US" dirty="0" smtClean="0"/>
              <a:t>P</a:t>
            </a:r>
            <a:r>
              <a:rPr lang="en-US" dirty="0" smtClean="0"/>
              <a:t>artially connected</a:t>
            </a:r>
            <a:endParaRPr lang="en-US" dirty="0" smtClean="0"/>
          </a:p>
          <a:p>
            <a:pPr lvl="1" algn="l" rtl="0" eaLnBrk="1" hangingPunct="1">
              <a:buFont typeface="Arial" pitchFamily="34" charset="0"/>
              <a:buChar char="•"/>
            </a:pPr>
            <a:r>
              <a:rPr lang="en-US" dirty="0" smtClean="0"/>
              <a:t>N</a:t>
            </a:r>
            <a:r>
              <a:rPr lang="en-US" dirty="0" smtClean="0"/>
              <a:t>ever </a:t>
            </a:r>
            <a:r>
              <a:rPr lang="en-US" dirty="0" smtClean="0"/>
              <a:t>connected</a:t>
            </a:r>
          </a:p>
          <a:p>
            <a:pPr lvl="1" algn="l" rtl="0" eaLnBrk="1" hangingPunct="1">
              <a:buFont typeface="Arial" pitchFamily="34" charset="0"/>
              <a:buChar char="•"/>
            </a:pPr>
            <a:r>
              <a:rPr lang="en-US" dirty="0" smtClean="0"/>
              <a:t>Al</a:t>
            </a:r>
            <a:r>
              <a:rPr lang="en-US" dirty="0" smtClean="0"/>
              <a:t>ways connected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Synchronization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dirty="0" smtClean="0"/>
              <a:t>The connection type affects the way in which you can synchronize data between the mobile device and back-end </a:t>
            </a:r>
            <a:r>
              <a:rPr lang="en-US" sz="2400" dirty="0" smtClean="0"/>
              <a:t>systems</a:t>
            </a:r>
            <a:r>
              <a:rPr lang="en-US" sz="2400" dirty="0" smtClean="0"/>
              <a:t>.</a:t>
            </a:r>
            <a:endParaRPr lang="ar-JO" sz="2400" dirty="0" smtClean="0"/>
          </a:p>
          <a:p>
            <a:pPr algn="l" rtl="0" eaLnBrk="1" hangingPunct="1"/>
            <a:endParaRPr lang="ar-JO" sz="2400" dirty="0" smtClean="0"/>
          </a:p>
          <a:p>
            <a:pPr algn="l" rtl="0" eaLnBrk="1" hangingPunct="1"/>
            <a:r>
              <a:rPr lang="en-US" sz="2400" dirty="0" smtClean="0"/>
              <a:t>Synchronization is possible in two ways: continuously or through a  store-and-forward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Continuous Communication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sz="2800" smtClean="0"/>
              <a:t>When the connectivity between the client and server is </a:t>
            </a:r>
            <a:r>
              <a:rPr lang="en-US" sz="2800" b="1" smtClean="0"/>
              <a:t>continuous</a:t>
            </a:r>
            <a:r>
              <a:rPr lang="en-US" sz="2800" smtClean="0"/>
              <a:t>, the </a:t>
            </a:r>
            <a:r>
              <a:rPr lang="en-US" sz="2800" b="1" smtClean="0"/>
              <a:t>synchronization</a:t>
            </a:r>
            <a:r>
              <a:rPr lang="en-US" sz="2800" smtClean="0"/>
              <a:t> of data between client and server is continuous and can be achieved through </a:t>
            </a:r>
            <a:r>
              <a:rPr lang="en-US" sz="2800" b="1" smtClean="0"/>
              <a:t>synchronous</a:t>
            </a:r>
            <a:r>
              <a:rPr lang="en-US" sz="2800" smtClean="0"/>
              <a:t> or </a:t>
            </a:r>
            <a:r>
              <a:rPr lang="en-US" sz="2800" b="1" smtClean="0"/>
              <a:t>asynchronous</a:t>
            </a:r>
            <a:r>
              <a:rPr lang="en-US" sz="2800" smtClean="0"/>
              <a:t> means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Continuous Communication</a:t>
            </a:r>
          </a:p>
        </p:txBody>
      </p:sp>
      <p:pic>
        <p:nvPicPr>
          <p:cNvPr id="2969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597" y="1214422"/>
            <a:ext cx="8143932" cy="5286412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Store and Forward Synchronization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smtClean="0"/>
              <a:t>When connectivity between a client and server cannot be guaranteed, it is still possible to store and transmit information safely using a method called “store-and-forward.”</a:t>
            </a:r>
          </a:p>
          <a:p>
            <a:pPr algn="l" rtl="0" eaLnBrk="1" hangingPunct="1"/>
            <a:r>
              <a:rPr lang="en-US" sz="2400" smtClean="0"/>
              <a:t>Suppose, for example, that a mobile user wishes to enter data while his/her mobile device is not connected to a server. A mobile client application can initially store the data in a local data</a:t>
            </a:r>
            <a:r>
              <a:rPr lang="ar-JO" sz="2800" smtClean="0"/>
              <a:t> </a:t>
            </a:r>
            <a:r>
              <a:rPr lang="en-US" sz="2800" smtClean="0"/>
              <a:t>.</a:t>
            </a:r>
            <a:endParaRPr lang="ar-JO" sz="2800" smtClean="0"/>
          </a:p>
          <a:p>
            <a:pPr algn="l" rtl="0" eaLnBrk="1" hangingPunct="1"/>
            <a:r>
              <a:rPr lang="en-US" sz="2400" smtClean="0"/>
              <a:t>Later, when a connection has been established, the mobile application will forward the data from the local database to the database on the server</a:t>
            </a:r>
            <a:endParaRPr lang="ar-JO" sz="2400" smtClean="0"/>
          </a:p>
          <a:p>
            <a:pPr algn="l" rtl="0" eaLnBrk="1" hangingPunct="1"/>
            <a:endParaRPr lang="en-GB" sz="24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Store and Forward </a:t>
            </a:r>
            <a:r>
              <a:rPr lang="en-US" sz="3600" dirty="0" smtClean="0"/>
              <a:t>Synchronization</a:t>
            </a:r>
            <a:br>
              <a:rPr lang="en-US" sz="3600" dirty="0" smtClean="0"/>
            </a:br>
            <a:endParaRPr lang="en-US" sz="3600" dirty="0" smtClean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071546"/>
            <a:ext cx="8715436" cy="557216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Clients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sz="2800" dirty="0" smtClean="0"/>
              <a:t>There are many mobile device types, including RIM devices, cellular telephones, PDAs, Tablet</a:t>
            </a:r>
          </a:p>
          <a:p>
            <a:pPr algn="l" rtl="0" eaLnBrk="1" hangingPunct="1">
              <a:buFontTx/>
              <a:buNone/>
            </a:pPr>
            <a:r>
              <a:rPr lang="en-US" sz="2800" dirty="0" smtClean="0"/>
              <a:t>    PCs, and Laptop PCs. </a:t>
            </a:r>
          </a:p>
          <a:p>
            <a:pPr algn="l" rtl="0" eaLnBrk="1" hangingPunct="1">
              <a:buFontTx/>
              <a:buNone/>
            </a:pPr>
            <a:endParaRPr lang="en-US" sz="2800" dirty="0" smtClean="0"/>
          </a:p>
          <a:p>
            <a:pPr algn="l" rtl="0" eaLnBrk="1" hangingPunct="1"/>
            <a:r>
              <a:rPr lang="en-US" sz="2800" dirty="0" smtClean="0"/>
              <a:t>These mobile devices can typically operate as thin clients or fat clients, or they can be developed so that they can host web </a:t>
            </a:r>
            <a:r>
              <a:rPr lang="en-US" sz="2800" dirty="0" smtClean="0"/>
              <a:t>pages. </a:t>
            </a:r>
            <a:endParaRPr lang="en-US" sz="2800" dirty="0" smtClean="0"/>
          </a:p>
          <a:p>
            <a:pPr algn="l" rtl="0"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Thin Clients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dirty="0" smtClean="0"/>
              <a:t>Thin clients have no custom application code and completely rely on the server for their functionality. </a:t>
            </a:r>
          </a:p>
          <a:p>
            <a:pPr algn="l" rtl="0" eaLnBrk="1" hangingPunct="1">
              <a:buFontTx/>
              <a:buNone/>
            </a:pPr>
            <a:endParaRPr lang="en-US" sz="2400" dirty="0" smtClean="0"/>
          </a:p>
          <a:p>
            <a:pPr algn="l" rtl="0" eaLnBrk="1" hangingPunct="1"/>
            <a:r>
              <a:rPr lang="en-US" sz="2400" dirty="0" smtClean="0"/>
              <a:t>They do not depend as heavily on the mobile device’s operating system or the mobile device type as fat clients</a:t>
            </a:r>
            <a:r>
              <a:rPr lang="en-US" dirty="0" smtClean="0"/>
              <a:t>.</a:t>
            </a:r>
          </a:p>
          <a:p>
            <a:pPr algn="l" rtl="0" eaLnBrk="1" hangingPunct="1">
              <a:buNone/>
            </a:pPr>
            <a:endParaRPr lang="en-US" dirty="0" smtClean="0"/>
          </a:p>
          <a:p>
            <a:pPr algn="l" rtl="0" eaLnBrk="1" hangingPunct="1"/>
            <a:r>
              <a:rPr lang="en-US" sz="2400" dirty="0" smtClean="0"/>
              <a:t>Thin clients typically use widely available web and Wireless Application Protocol (WAP) browsers to display </a:t>
            </a:r>
            <a:r>
              <a:rPr lang="en-US" sz="2400" dirty="0" smtClean="0"/>
              <a:t>application </a:t>
            </a:r>
            <a:r>
              <a:rPr lang="en-US" sz="2400" dirty="0" smtClean="0"/>
              <a:t>content </a:t>
            </a:r>
            <a:r>
              <a:rPr lang="en-US" sz="2400" dirty="0" smtClean="0"/>
              <a:t>pages.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Thin clients</a:t>
            </a:r>
          </a:p>
        </p:txBody>
      </p:sp>
      <p:pic>
        <p:nvPicPr>
          <p:cNvPr id="614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57475" y="1700213"/>
            <a:ext cx="4052888" cy="45212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Fat clients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sz="2000" smtClean="0"/>
              <a:t>Fat clients typically have one to three layers of application code on them and can operate independently from a server for some period of time.</a:t>
            </a:r>
            <a:endParaRPr lang="ar-JO" sz="2000" smtClean="0"/>
          </a:p>
          <a:p>
            <a:pPr algn="l" rtl="0" eaLnBrk="1" hangingPunct="1"/>
            <a:endParaRPr lang="ar-JO" sz="2000" smtClean="0"/>
          </a:p>
          <a:p>
            <a:pPr algn="l" rtl="0" eaLnBrk="1" hangingPunct="1"/>
            <a:r>
              <a:rPr lang="en-US" sz="2000" smtClean="0"/>
              <a:t>Typically, fat clients are most useful in situations where communication between a client and server cannot be guaranteed.</a:t>
            </a:r>
          </a:p>
          <a:p>
            <a:pPr algn="l" rtl="0" eaLnBrk="1" hangingPunct="1"/>
            <a:endParaRPr lang="en-US" sz="2000" smtClean="0"/>
          </a:p>
          <a:p>
            <a:pPr algn="l" rtl="0" eaLnBrk="1" hangingPunct="1"/>
            <a:r>
              <a:rPr lang="en-US" sz="2000" smtClean="0"/>
              <a:t>For example, a fat client application may be able to accept user input and store data in a local database until connectivity with the server is re-established and the data can be moved to the server. </a:t>
            </a:r>
          </a:p>
          <a:p>
            <a:pPr algn="l" rtl="0" eaLnBrk="1" hangingPunct="1">
              <a:buFontTx/>
              <a:buNone/>
            </a:pPr>
            <a:endParaRPr lang="en-US" sz="2000" smtClean="0"/>
          </a:p>
          <a:p>
            <a:pPr algn="l" rtl="0" eaLnBrk="1" hangingPunct="1"/>
            <a:r>
              <a:rPr lang="en-US" sz="2000" smtClean="0"/>
              <a:t>This allows a user to continue working even if he/she is out of contact with the server.</a:t>
            </a:r>
          </a:p>
          <a:p>
            <a:pPr algn="l" rtl="0" eaLnBrk="1" hangingPunct="1"/>
            <a:endParaRPr 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dirty="0" smtClean="0"/>
              <a:t>                         Fat Client</a:t>
            </a:r>
            <a:br>
              <a:rPr lang="en-US" sz="3200" dirty="0" smtClean="0"/>
            </a:br>
            <a:endParaRPr lang="en-US" sz="3200" dirty="0" smtClean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214422"/>
            <a:ext cx="8786813" cy="485778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Web page Hosting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dirty="0" smtClean="0"/>
              <a:t>It is </a:t>
            </a:r>
            <a:r>
              <a:rPr lang="en-US" sz="2400" dirty="0" smtClean="0"/>
              <a:t>possible </a:t>
            </a:r>
            <a:r>
              <a:rPr lang="en-US" sz="2400" dirty="0" smtClean="0"/>
              <a:t>to </a:t>
            </a:r>
            <a:r>
              <a:rPr lang="en-US" sz="2400" dirty="0" smtClean="0"/>
              <a:t>display </a:t>
            </a:r>
            <a:r>
              <a:rPr lang="en-US" sz="2400" dirty="0" smtClean="0"/>
              <a:t>web pages on the mobile device even when the mobile client is only periodically connected to the network and back-end systems. </a:t>
            </a:r>
            <a:endParaRPr lang="en-US" sz="2400" dirty="0" smtClean="0"/>
          </a:p>
          <a:p>
            <a:pPr algn="l" rtl="0" eaLnBrk="1" hangingPunct="1">
              <a:buNone/>
            </a:pPr>
            <a:endParaRPr lang="en-US" sz="2400" dirty="0" smtClean="0"/>
          </a:p>
          <a:p>
            <a:pPr algn="l" rtl="0" eaLnBrk="1" hangingPunct="1"/>
            <a:r>
              <a:rPr lang="en-US" sz="2400" dirty="0" smtClean="0"/>
              <a:t>In order to do so, we need the equivalent of a “mini” web server on the mobile </a:t>
            </a:r>
            <a:r>
              <a:rPr lang="en-US" sz="2400" dirty="0" smtClean="0"/>
              <a:t>device.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Web </a:t>
            </a:r>
            <a:r>
              <a:rPr lang="en-US" sz="3200" dirty="0" smtClean="0"/>
              <a:t>Page </a:t>
            </a:r>
            <a:r>
              <a:rPr lang="en-US" sz="3200" dirty="0" smtClean="0"/>
              <a:t>hosting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142984"/>
            <a:ext cx="9001125" cy="514353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Servers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sz="2400" dirty="0" smtClean="0"/>
              <a:t>Server architectures are commonly composed of one to three code layers implemented in one to three tiers.</a:t>
            </a:r>
          </a:p>
          <a:p>
            <a:pPr algn="l" rtl="0"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494</Words>
  <Application>Microsoft Office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Lecture 27</vt:lpstr>
      <vt:lpstr>Clients</vt:lpstr>
      <vt:lpstr>Thin Clients</vt:lpstr>
      <vt:lpstr>Thin clients</vt:lpstr>
      <vt:lpstr>Fat clients</vt:lpstr>
      <vt:lpstr>                         Fat Client </vt:lpstr>
      <vt:lpstr>Web page Hosting</vt:lpstr>
      <vt:lpstr> Web Page hosting  </vt:lpstr>
      <vt:lpstr>Servers</vt:lpstr>
      <vt:lpstr>One-Tier Server architecture</vt:lpstr>
      <vt:lpstr>Two-Tiers Server architecture</vt:lpstr>
      <vt:lpstr>Three-Tiers Server architecture</vt:lpstr>
      <vt:lpstr>Connection Types</vt:lpstr>
      <vt:lpstr>Synchronization</vt:lpstr>
      <vt:lpstr>Continuous Communication</vt:lpstr>
      <vt:lpstr>Continuous Communication</vt:lpstr>
      <vt:lpstr>Store and Forward Synchronization</vt:lpstr>
      <vt:lpstr>Store and Forward Synchronization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Architectures</dc:title>
  <dc:creator>user</dc:creator>
  <cp:lastModifiedBy>Pooja</cp:lastModifiedBy>
  <cp:revision>44</cp:revision>
  <dcterms:created xsi:type="dcterms:W3CDTF">2010-11-10T15:03:07Z</dcterms:created>
  <dcterms:modified xsi:type="dcterms:W3CDTF">2016-10-12T15:50:11Z</dcterms:modified>
</cp:coreProperties>
</file>