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71D2FB-2BE6-419C-9C48-18EFABA7BB29}"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71D2FB-2BE6-419C-9C48-18EFABA7BB29}"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71D2FB-2BE6-419C-9C48-18EFABA7BB29}"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71D2FB-2BE6-419C-9C48-18EFABA7BB29}"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71D2FB-2BE6-419C-9C48-18EFABA7BB29}"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71D2FB-2BE6-419C-9C48-18EFABA7BB29}"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71D2FB-2BE6-419C-9C48-18EFABA7BB29}" type="datetimeFigureOut">
              <a:rPr lang="en-US" smtClean="0"/>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71D2FB-2BE6-419C-9C48-18EFABA7BB29}" type="datetimeFigureOut">
              <a:rPr lang="en-US" smtClean="0"/>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1D2FB-2BE6-419C-9C48-18EFABA7BB29}" type="datetimeFigureOut">
              <a:rPr lang="en-US" smtClean="0"/>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71D2FB-2BE6-419C-9C48-18EFABA7BB29}"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71D2FB-2BE6-419C-9C48-18EFABA7BB29}"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450B9-0A63-4456-818F-A782910355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1D2FB-2BE6-419C-9C48-18EFABA7BB29}" type="datetimeFigureOut">
              <a:rPr lang="en-US" smtClean="0"/>
              <a:t>8/16/2016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450B9-0A63-4456-818F-A782910355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3</a:t>
            </a:r>
            <a:endParaRPr lang="en-US" dirty="0"/>
          </a:p>
        </p:txBody>
      </p:sp>
      <p:sp>
        <p:nvSpPr>
          <p:cNvPr id="3" name="Content Placeholder 2"/>
          <p:cNvSpPr>
            <a:spLocks noGrp="1"/>
          </p:cNvSpPr>
          <p:nvPr>
            <p:ph idx="1"/>
          </p:nvPr>
        </p:nvSpPr>
        <p:spPr/>
        <p:txBody>
          <a:bodyPr/>
          <a:lstStyle/>
          <a:p>
            <a:pPr algn="ctr">
              <a:buNone/>
            </a:pPr>
            <a:r>
              <a:rPr lang="en-US" dirty="0" smtClean="0"/>
              <a:t>Eclipse Environment with Making Your First App Example?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Anatomy of Android Application</a:t>
            </a:r>
            <a:endParaRPr lang="en-US" dirty="0"/>
          </a:p>
        </p:txBody>
      </p:sp>
      <p:pic>
        <p:nvPicPr>
          <p:cNvPr id="4" name="Content Placeholder 3" descr="2.png"/>
          <p:cNvPicPr>
            <a:picLocks noGrp="1" noChangeAspect="1"/>
          </p:cNvPicPr>
          <p:nvPr>
            <p:ph idx="1"/>
          </p:nvPr>
        </p:nvPicPr>
        <p:blipFill>
          <a:blip r:embed="rId2"/>
          <a:stretch>
            <a:fillRect/>
          </a:stretch>
        </p:blipFill>
        <p:spPr>
          <a:xfrm>
            <a:off x="1066800" y="1543540"/>
            <a:ext cx="7162800" cy="485725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Anatomy of Android Application</a:t>
            </a:r>
            <a:br>
              <a:rPr lang="en-US" dirty="0" smtClean="0"/>
            </a:br>
            <a:endParaRPr lang="en-US" dirty="0"/>
          </a:p>
        </p:txBody>
      </p:sp>
      <p:graphicFrame>
        <p:nvGraphicFramePr>
          <p:cNvPr id="5" name="Content Placeholder 4"/>
          <p:cNvGraphicFramePr>
            <a:graphicFrameLocks noGrp="1"/>
          </p:cNvGraphicFramePr>
          <p:nvPr>
            <p:ph idx="1"/>
          </p:nvPr>
        </p:nvGraphicFramePr>
        <p:xfrm>
          <a:off x="457200" y="914400"/>
          <a:ext cx="8229600" cy="4632960"/>
        </p:xfrm>
        <a:graphic>
          <a:graphicData uri="http://schemas.openxmlformats.org/drawingml/2006/table">
            <a:tbl>
              <a:tblPr firstRow="1" bandRow="1">
                <a:tableStyleId>{5C22544A-7EE6-4342-B048-85BDC9FD1C3A}</a:tableStyleId>
              </a:tblPr>
              <a:tblGrid>
                <a:gridCol w="914400"/>
                <a:gridCol w="7315200"/>
              </a:tblGrid>
              <a:tr h="301925">
                <a:tc>
                  <a:txBody>
                    <a:bodyPr/>
                    <a:lstStyle/>
                    <a:p>
                      <a:pPr algn="l" fontAlgn="t"/>
                      <a:r>
                        <a:rPr lang="en-US" dirty="0"/>
                        <a:t>S.N.</a:t>
                      </a:r>
                    </a:p>
                  </a:txBody>
                  <a:tcPr marL="76200" marR="76200" marT="76200" marB="76200"/>
                </a:tc>
                <a:tc>
                  <a:txBody>
                    <a:bodyPr/>
                    <a:lstStyle/>
                    <a:p>
                      <a:r>
                        <a:rPr lang="en-US" sz="1800" b="1" i="0" kern="1200" dirty="0" smtClean="0">
                          <a:solidFill>
                            <a:schemeClr val="lt1"/>
                          </a:solidFill>
                          <a:latin typeface="+mn-lt"/>
                          <a:ea typeface="+mn-ea"/>
                          <a:cs typeface="+mn-cs"/>
                        </a:rPr>
                        <a:t>Folder, File &amp; Description</a:t>
                      </a:r>
                      <a:endParaRPr lang="en-US" dirty="0"/>
                    </a:p>
                  </a:txBody>
                  <a:tcPr/>
                </a:tc>
              </a:tr>
              <a:tr h="103517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Src</a:t>
                      </a:r>
                      <a:endParaRPr lang="en-US" sz="1800" b="1" i="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contains the </a:t>
                      </a:r>
                      <a:r>
                        <a:rPr lang="en-US" sz="1800" b="1" i="0" kern="1200" dirty="0" smtClean="0">
                          <a:solidFill>
                            <a:schemeClr val="dk1"/>
                          </a:solidFill>
                          <a:latin typeface="+mn-lt"/>
                          <a:ea typeface="+mn-ea"/>
                          <a:cs typeface="+mn-cs"/>
                        </a:rPr>
                        <a:t>.java</a:t>
                      </a:r>
                      <a:r>
                        <a:rPr lang="en-US" sz="1800" b="0" i="0" kern="1200" dirty="0" smtClean="0">
                          <a:solidFill>
                            <a:schemeClr val="dk1"/>
                          </a:solidFill>
                          <a:latin typeface="+mn-lt"/>
                          <a:ea typeface="+mn-ea"/>
                          <a:cs typeface="+mn-cs"/>
                        </a:rPr>
                        <a:t> source files for your project. By default, it includes an </a:t>
                      </a:r>
                      <a:r>
                        <a:rPr lang="en-US" sz="1800" b="0" i="1" kern="1200" dirty="0" smtClean="0">
                          <a:solidFill>
                            <a:schemeClr val="dk1"/>
                          </a:solidFill>
                          <a:latin typeface="+mn-lt"/>
                          <a:ea typeface="+mn-ea"/>
                          <a:cs typeface="+mn-cs"/>
                        </a:rPr>
                        <a:t>MainActivity.java</a:t>
                      </a:r>
                      <a:r>
                        <a:rPr lang="en-US" sz="1800" b="0" i="0" kern="1200" dirty="0" smtClean="0">
                          <a:solidFill>
                            <a:schemeClr val="dk1"/>
                          </a:solidFill>
                          <a:latin typeface="+mn-lt"/>
                          <a:ea typeface="+mn-ea"/>
                          <a:cs typeface="+mn-cs"/>
                        </a:rPr>
                        <a:t> source file having an activity class .</a:t>
                      </a:r>
                    </a:p>
                    <a:p>
                      <a:endParaRPr lang="en-US" dirty="0"/>
                    </a:p>
                  </a:txBody>
                  <a:tcPr/>
                </a:tc>
              </a:tr>
              <a:tr h="841075">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Gen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contains the </a:t>
                      </a:r>
                      <a:r>
                        <a:rPr lang="en-US" sz="1800" b="1" i="0" kern="1200" dirty="0" smtClean="0">
                          <a:solidFill>
                            <a:schemeClr val="dk1"/>
                          </a:solidFill>
                          <a:latin typeface="+mn-lt"/>
                          <a:ea typeface="+mn-ea"/>
                          <a:cs typeface="+mn-cs"/>
                        </a:rPr>
                        <a:t>.R</a:t>
                      </a:r>
                      <a:r>
                        <a:rPr lang="en-US" sz="1800" b="0" i="0" kern="1200" dirty="0" smtClean="0">
                          <a:solidFill>
                            <a:schemeClr val="dk1"/>
                          </a:solidFill>
                          <a:latin typeface="+mn-lt"/>
                          <a:ea typeface="+mn-ea"/>
                          <a:cs typeface="+mn-cs"/>
                        </a:rPr>
                        <a:t> file, a compiler-generated file that references all the resources found in your project. You should not modify this file.</a:t>
                      </a:r>
                    </a:p>
                    <a:p>
                      <a:endParaRPr lang="en-US" dirty="0"/>
                    </a:p>
                  </a:txBody>
                  <a:tcPr/>
                </a:tc>
              </a:tr>
              <a:tr h="841075">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Bin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folder contains the Android package files </a:t>
                      </a:r>
                      <a:r>
                        <a:rPr lang="en-US" sz="1800" b="1" i="0" kern="1200" dirty="0" smtClean="0">
                          <a:solidFill>
                            <a:schemeClr val="dk1"/>
                          </a:solidFill>
                          <a:latin typeface="+mn-lt"/>
                          <a:ea typeface="+mn-ea"/>
                          <a:cs typeface="+mn-cs"/>
                        </a:rPr>
                        <a:t>.</a:t>
                      </a:r>
                      <a:r>
                        <a:rPr lang="en-US" sz="1800" b="1" i="0" kern="1200" dirty="0" err="1" smtClean="0">
                          <a:solidFill>
                            <a:schemeClr val="dk1"/>
                          </a:solidFill>
                          <a:latin typeface="+mn-lt"/>
                          <a:ea typeface="+mn-ea"/>
                          <a:cs typeface="+mn-cs"/>
                        </a:rPr>
                        <a:t>apk</a:t>
                      </a:r>
                      <a:r>
                        <a:rPr lang="en-US" sz="1800" b="0" i="0" kern="1200" dirty="0" smtClean="0">
                          <a:solidFill>
                            <a:schemeClr val="dk1"/>
                          </a:solidFill>
                          <a:latin typeface="+mn-lt"/>
                          <a:ea typeface="+mn-ea"/>
                          <a:cs typeface="+mn-cs"/>
                        </a:rPr>
                        <a:t> built by the ADT during the build process and everything else needed to run an Android application.</a:t>
                      </a:r>
                    </a:p>
                    <a:p>
                      <a:endParaRPr lang="en-US" dirty="0"/>
                    </a:p>
                  </a:txBody>
                  <a:tcPr/>
                </a:tc>
              </a:tr>
              <a:tr h="452887">
                <a:tc>
                  <a:txBody>
                    <a:bodyPr/>
                    <a:lstStyle/>
                    <a:p>
                      <a:r>
                        <a:rPr lang="en-US" dirty="0" smtClean="0"/>
                        <a:t>4</a:t>
                      </a:r>
                      <a:endParaRPr lang="en-US" dirty="0"/>
                    </a:p>
                  </a:txBody>
                  <a:tcPr/>
                </a:tc>
                <a:tc>
                  <a:txBody>
                    <a:bodyPr/>
                    <a:lstStyle/>
                    <a:p>
                      <a:r>
                        <a:rPr lang="en-US" sz="1800" b="1" i="0" kern="1200" dirty="0" smtClean="0">
                          <a:solidFill>
                            <a:schemeClr val="dk1"/>
                          </a:solidFill>
                          <a:latin typeface="+mn-lt"/>
                          <a:ea typeface="+mn-ea"/>
                          <a:cs typeface="+mn-cs"/>
                        </a:rPr>
                        <a:t>Res</a:t>
                      </a:r>
                    </a:p>
                    <a:p>
                      <a:r>
                        <a:rPr lang="en-US" sz="1800" b="0" i="0" kern="1200" dirty="0" smtClean="0">
                          <a:solidFill>
                            <a:schemeClr val="dk1"/>
                          </a:solidFill>
                          <a:latin typeface="+mn-lt"/>
                          <a:ea typeface="+mn-ea"/>
                          <a:cs typeface="+mn-cs"/>
                        </a:rPr>
                        <a:t>This</a:t>
                      </a:r>
                      <a:r>
                        <a:rPr lang="en-US" sz="1800" b="0" i="0" kern="1200" baseline="0" dirty="0" smtClean="0">
                          <a:solidFill>
                            <a:schemeClr val="dk1"/>
                          </a:solidFill>
                          <a:latin typeface="+mn-lt"/>
                          <a:ea typeface="+mn-ea"/>
                          <a:cs typeface="+mn-cs"/>
                        </a:rPr>
                        <a:t> folder will contain Drawable, Layout, Menu, Values folder.</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Anatomy of Android Application</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914400"/>
          <a:ext cx="8229600" cy="5823537"/>
        </p:xfrm>
        <a:graphic>
          <a:graphicData uri="http://schemas.openxmlformats.org/drawingml/2006/table">
            <a:tbl>
              <a:tblPr firstRow="1" bandRow="1">
                <a:tableStyleId>{5C22544A-7EE6-4342-B048-85BDC9FD1C3A}</a:tableStyleId>
              </a:tblPr>
              <a:tblGrid>
                <a:gridCol w="838200"/>
                <a:gridCol w="7391400"/>
              </a:tblGrid>
              <a:tr h="406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lt1"/>
                          </a:solidFill>
                          <a:latin typeface="+mn-lt"/>
                          <a:ea typeface="+mn-ea"/>
                          <a:cs typeface="+mn-cs"/>
                        </a:rPr>
                        <a:t>Folder, File &amp; Description</a:t>
                      </a:r>
                      <a:endParaRPr lang="en-US" dirty="0" smtClean="0"/>
                    </a:p>
                  </a:txBody>
                  <a:tcPr/>
                </a:tc>
              </a:tr>
              <a:tr h="1001656">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res/</a:t>
                      </a:r>
                      <a:r>
                        <a:rPr lang="en-US" sz="1800" b="1" i="0" kern="1200" dirty="0" err="1" smtClean="0">
                          <a:solidFill>
                            <a:schemeClr val="dk1"/>
                          </a:solidFill>
                          <a:latin typeface="+mn-lt"/>
                          <a:ea typeface="+mn-ea"/>
                          <a:cs typeface="+mn-cs"/>
                        </a:rPr>
                        <a:t>drawable-hdpi</a:t>
                      </a:r>
                      <a:endParaRPr lang="en-US" sz="1800" b="1" i="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is a directory for </a:t>
                      </a:r>
                      <a:r>
                        <a:rPr lang="en-US" sz="1800" b="0" i="0" kern="1200" dirty="0" err="1" smtClean="0">
                          <a:solidFill>
                            <a:schemeClr val="dk1"/>
                          </a:solidFill>
                          <a:latin typeface="+mn-lt"/>
                          <a:ea typeface="+mn-ea"/>
                          <a:cs typeface="+mn-cs"/>
                        </a:rPr>
                        <a:t>drawable</a:t>
                      </a:r>
                      <a:r>
                        <a:rPr lang="en-US" sz="1800" b="0" i="0" kern="1200" dirty="0" smtClean="0">
                          <a:solidFill>
                            <a:schemeClr val="dk1"/>
                          </a:solidFill>
                          <a:latin typeface="+mn-lt"/>
                          <a:ea typeface="+mn-ea"/>
                          <a:cs typeface="+mn-cs"/>
                        </a:rPr>
                        <a:t> objects that are designed for high-density screens. Example: Images, files etc.</a:t>
                      </a:r>
                    </a:p>
                  </a:txBody>
                  <a:tcPr/>
                </a:tc>
              </a:tr>
              <a:tr h="701159">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res/layout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is a directory for files that define your app's user interface.</a:t>
                      </a:r>
                    </a:p>
                  </a:txBody>
                  <a:tcPr/>
                </a:tc>
              </a:tr>
              <a:tr h="701159">
                <a:tc>
                  <a:txBody>
                    <a:bodyPr/>
                    <a:lstStyle/>
                    <a:p>
                      <a:r>
                        <a:rPr lang="en-US" dirty="0" smtClean="0"/>
                        <a:t>7</a:t>
                      </a:r>
                      <a:endParaRPr lang="en-US" dirty="0"/>
                    </a:p>
                  </a:txBody>
                  <a:tcPr/>
                </a:tc>
                <a:tc>
                  <a:txBody>
                    <a:bodyPr/>
                    <a:lstStyle/>
                    <a:p>
                      <a:r>
                        <a:rPr lang="en-US" sz="1800" b="1" i="0" kern="1200" dirty="0" smtClean="0">
                          <a:solidFill>
                            <a:schemeClr val="dk1"/>
                          </a:solidFill>
                          <a:latin typeface="+mn-lt"/>
                          <a:ea typeface="+mn-ea"/>
                          <a:cs typeface="+mn-cs"/>
                        </a:rPr>
                        <a:t>res/menu</a:t>
                      </a:r>
                    </a:p>
                    <a:p>
                      <a:r>
                        <a:rPr lang="en-US" sz="1800" b="0" i="0" kern="1200" dirty="0" smtClean="0">
                          <a:solidFill>
                            <a:schemeClr val="dk1"/>
                          </a:solidFill>
                          <a:latin typeface="+mn-lt"/>
                          <a:ea typeface="+mn-ea"/>
                          <a:cs typeface="+mn-cs"/>
                        </a:rPr>
                        <a:t>This</a:t>
                      </a:r>
                      <a:r>
                        <a:rPr lang="en-US" sz="1800" b="0" i="0" kern="1200" baseline="0" dirty="0" smtClean="0">
                          <a:solidFill>
                            <a:schemeClr val="dk1"/>
                          </a:solidFill>
                          <a:latin typeface="+mn-lt"/>
                          <a:ea typeface="+mn-ea"/>
                          <a:cs typeface="+mn-cs"/>
                        </a:rPr>
                        <a:t> folder will contains all menus files of your app.</a:t>
                      </a:r>
                      <a:endParaRPr lang="en-US" b="0" dirty="0"/>
                    </a:p>
                  </a:txBody>
                  <a:tcPr/>
                </a:tc>
              </a:tr>
              <a:tr h="1001656">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res/values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This is a directory for other various XML files that contain a collection of resources, such as strings and colors definitions.</a:t>
                      </a:r>
                    </a:p>
                  </a:txBody>
                  <a:tcPr/>
                </a:tc>
              </a:tr>
              <a:tr h="1903145">
                <a:tc>
                  <a:txBody>
                    <a:bodyPr/>
                    <a:lstStyle/>
                    <a:p>
                      <a:r>
                        <a:rPr lang="en-US" dirty="0" smtClean="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AndroidManifest.xml</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Whatever component you develop as a part of your application, you must declare all its components in a </a:t>
                      </a:r>
                      <a:r>
                        <a:rPr lang="en-US" sz="1800" b="0" i="1" kern="1200" dirty="0" smtClean="0">
                          <a:solidFill>
                            <a:schemeClr val="dk1"/>
                          </a:solidFill>
                          <a:latin typeface="+mn-lt"/>
                          <a:ea typeface="+mn-ea"/>
                          <a:cs typeface="+mn-cs"/>
                        </a:rPr>
                        <a:t>manifest.xml</a:t>
                      </a:r>
                      <a:r>
                        <a:rPr lang="en-US" sz="1800" b="0" i="0" kern="1200" dirty="0" smtClean="0">
                          <a:solidFill>
                            <a:schemeClr val="dk1"/>
                          </a:solidFill>
                          <a:latin typeface="+mn-lt"/>
                          <a:ea typeface="+mn-ea"/>
                          <a:cs typeface="+mn-cs"/>
                        </a:rPr>
                        <a:t>. This file works as an interface between Android OS and your application, so if you do not declare your component in this file, then it will not be considered by the OS.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Components Like: All</a:t>
                      </a:r>
                      <a:r>
                        <a:rPr lang="en-US" sz="1800" b="0" i="0" kern="1200" baseline="0" dirty="0" smtClean="0">
                          <a:solidFill>
                            <a:schemeClr val="dk1"/>
                          </a:solidFill>
                          <a:latin typeface="+mn-lt"/>
                          <a:ea typeface="+mn-ea"/>
                          <a:cs typeface="+mn-cs"/>
                        </a:rPr>
                        <a:t> Java File Names, Permissions, App Name, App ICON, App Theme etc…</a:t>
                      </a:r>
                      <a:endParaRPr lang="en-US" sz="1800" b="0" i="0" kern="1200" dirty="0" smtClean="0">
                        <a:solidFill>
                          <a:schemeClr val="dk1"/>
                        </a:solidFill>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for Creating Android Project</a:t>
            </a:r>
            <a:endParaRPr lang="en-US" dirty="0"/>
          </a:p>
        </p:txBody>
      </p:sp>
      <p:pic>
        <p:nvPicPr>
          <p:cNvPr id="3" name="Picture 2" descr="1.png"/>
          <p:cNvPicPr>
            <a:picLocks noChangeAspect="1"/>
          </p:cNvPicPr>
          <p:nvPr/>
        </p:nvPicPr>
        <p:blipFill>
          <a:blip r:embed="rId2"/>
          <a:stretch>
            <a:fillRect/>
          </a:stretch>
        </p:blipFill>
        <p:spPr>
          <a:xfrm>
            <a:off x="304799" y="1219200"/>
            <a:ext cx="8534401" cy="5334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for Creating Android Project</a:t>
            </a:r>
            <a:endParaRPr lang="en-US" dirty="0"/>
          </a:p>
        </p:txBody>
      </p:sp>
      <p:pic>
        <p:nvPicPr>
          <p:cNvPr id="3" name="Picture 2" descr="2.png"/>
          <p:cNvPicPr>
            <a:picLocks noChangeAspect="1"/>
          </p:cNvPicPr>
          <p:nvPr/>
        </p:nvPicPr>
        <p:blipFill>
          <a:blip r:embed="rId2"/>
          <a:stretch>
            <a:fillRect/>
          </a:stretch>
        </p:blipFill>
        <p:spPr>
          <a:xfrm>
            <a:off x="457200" y="1371600"/>
            <a:ext cx="8077200" cy="5181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for Creating Android Project</a:t>
            </a:r>
            <a:endParaRPr lang="en-US" dirty="0"/>
          </a:p>
        </p:txBody>
      </p:sp>
      <p:pic>
        <p:nvPicPr>
          <p:cNvPr id="4" name="Picture 3" descr="3.png"/>
          <p:cNvPicPr>
            <a:picLocks noChangeAspect="1"/>
          </p:cNvPicPr>
          <p:nvPr/>
        </p:nvPicPr>
        <p:blipFill>
          <a:blip r:embed="rId2"/>
          <a:stretch>
            <a:fillRect/>
          </a:stretch>
        </p:blipFill>
        <p:spPr>
          <a:xfrm>
            <a:off x="381000" y="1219200"/>
            <a:ext cx="8458200" cy="5181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4 for Creating Android Project</a:t>
            </a:r>
            <a:endParaRPr lang="en-US" dirty="0"/>
          </a:p>
        </p:txBody>
      </p:sp>
      <p:pic>
        <p:nvPicPr>
          <p:cNvPr id="4" name="Picture 3" descr="4.png"/>
          <p:cNvPicPr>
            <a:picLocks noChangeAspect="1"/>
          </p:cNvPicPr>
          <p:nvPr/>
        </p:nvPicPr>
        <p:blipFill>
          <a:blip r:embed="rId2"/>
          <a:stretch>
            <a:fillRect/>
          </a:stretch>
        </p:blipFill>
        <p:spPr>
          <a:xfrm>
            <a:off x="381000" y="1219200"/>
            <a:ext cx="8382000" cy="5257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5 for Creating Android Project</a:t>
            </a:r>
            <a:endParaRPr lang="en-US" dirty="0"/>
          </a:p>
        </p:txBody>
      </p:sp>
      <p:pic>
        <p:nvPicPr>
          <p:cNvPr id="4" name="Picture 3" descr="5.png"/>
          <p:cNvPicPr>
            <a:picLocks noChangeAspect="1"/>
          </p:cNvPicPr>
          <p:nvPr/>
        </p:nvPicPr>
        <p:blipFill>
          <a:blip r:embed="rId2"/>
          <a:stretch>
            <a:fillRect/>
          </a:stretch>
        </p:blipFill>
        <p:spPr>
          <a:xfrm>
            <a:off x="685800" y="1219200"/>
            <a:ext cx="7772399" cy="5181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6 for Creating Android Project</a:t>
            </a:r>
            <a:endParaRPr lang="en-US" dirty="0"/>
          </a:p>
        </p:txBody>
      </p:sp>
      <p:pic>
        <p:nvPicPr>
          <p:cNvPr id="4" name="Picture 3" descr="6.png"/>
          <p:cNvPicPr>
            <a:picLocks noChangeAspect="1"/>
          </p:cNvPicPr>
          <p:nvPr/>
        </p:nvPicPr>
        <p:blipFill>
          <a:blip r:embed="rId2"/>
          <a:stretch>
            <a:fillRect/>
          </a:stretch>
        </p:blipFill>
        <p:spPr>
          <a:xfrm>
            <a:off x="457200" y="1219200"/>
            <a:ext cx="8229600" cy="525779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Your Project </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Right Click on Your Project Folder.</a:t>
            </a:r>
          </a:p>
          <a:p>
            <a:r>
              <a:rPr lang="en-US" dirty="0" smtClean="0"/>
              <a:t>Run As -&gt; Android Application</a:t>
            </a:r>
          </a:p>
          <a:p>
            <a:pPr>
              <a:buNone/>
            </a:pPr>
            <a:r>
              <a:rPr lang="en-US" dirty="0" smtClean="0"/>
              <a:t>Internal Steps will be are :</a:t>
            </a:r>
          </a:p>
          <a:p>
            <a:pPr>
              <a:buNone/>
            </a:pPr>
            <a:r>
              <a:rPr lang="en-US" dirty="0" smtClean="0"/>
              <a:t>1. New emulator found.</a:t>
            </a:r>
          </a:p>
          <a:p>
            <a:pPr>
              <a:buNone/>
            </a:pPr>
            <a:r>
              <a:rPr lang="en-US" dirty="0" smtClean="0"/>
              <a:t>2. Waiting for HOME Screen.</a:t>
            </a:r>
          </a:p>
          <a:p>
            <a:pPr>
              <a:buNone/>
            </a:pPr>
            <a:r>
              <a:rPr lang="en-US" dirty="0" smtClean="0"/>
              <a:t>3. HOME is up on device 'emulator-5554‘.</a:t>
            </a:r>
          </a:p>
          <a:p>
            <a:pPr>
              <a:buNone/>
            </a:pPr>
            <a:r>
              <a:rPr lang="en-US" dirty="0" smtClean="0"/>
              <a:t>4. Uploading </a:t>
            </a:r>
            <a:r>
              <a:rPr lang="en-US" b="1" dirty="0" smtClean="0"/>
              <a:t>FirstExample.apk</a:t>
            </a:r>
            <a:r>
              <a:rPr lang="en-US" dirty="0" smtClean="0"/>
              <a:t> onto device 'emulator-5554‘.</a:t>
            </a:r>
          </a:p>
          <a:p>
            <a:pPr>
              <a:buNone/>
            </a:pPr>
            <a:r>
              <a:rPr lang="en-US" dirty="0" smtClean="0"/>
              <a:t>5. Installing </a:t>
            </a:r>
            <a:r>
              <a:rPr lang="en-US" b="1" dirty="0" smtClean="0"/>
              <a:t>FirstExample.apk</a:t>
            </a:r>
            <a:r>
              <a:rPr lang="en-US" dirty="0" smtClean="0"/>
              <a:t>...</a:t>
            </a:r>
          </a:p>
          <a:p>
            <a:pPr>
              <a:buNone/>
            </a:pPr>
            <a:r>
              <a:rPr lang="en-US" dirty="0" smtClean="0"/>
              <a:t>6. Success!</a:t>
            </a:r>
          </a:p>
          <a:p>
            <a:pPr>
              <a:buNone/>
            </a:pPr>
            <a:r>
              <a:rPr lang="en-US" dirty="0" smtClean="0"/>
              <a:t>7. Starting activity </a:t>
            </a:r>
            <a:r>
              <a:rPr lang="en-US" b="1" dirty="0" err="1" smtClean="0"/>
              <a:t>com.example.firstexample.MainActivity</a:t>
            </a:r>
            <a:r>
              <a:rPr lang="en-US" dirty="0" smtClean="0"/>
              <a:t> on device emulator-5554.</a:t>
            </a:r>
          </a:p>
          <a:p>
            <a:pPr>
              <a:buNone/>
            </a:pPr>
            <a:r>
              <a:rPr lang="en-US" dirty="0" smtClean="0"/>
              <a:t>8. Activity-Manager: Starting….</a:t>
            </a:r>
          </a:p>
          <a:p>
            <a:pPr>
              <a:buNone/>
            </a:pPr>
            <a:r>
              <a:rPr lang="en-US" dirty="0" smtClean="0"/>
              <a:t>9. Now, You will see output of your project.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Your Project</a:t>
            </a:r>
            <a:endParaRPr lang="en-US" dirty="0"/>
          </a:p>
        </p:txBody>
      </p:sp>
      <p:pic>
        <p:nvPicPr>
          <p:cNvPr id="6" name="Content Placeholder 5" descr="1.png"/>
          <p:cNvPicPr>
            <a:picLocks noGrp="1" noChangeAspect="1"/>
          </p:cNvPicPr>
          <p:nvPr>
            <p:ph idx="1"/>
          </p:nvPr>
        </p:nvPicPr>
        <p:blipFill>
          <a:blip r:embed="rId2"/>
          <a:stretch>
            <a:fillRect/>
          </a:stretch>
        </p:blipFill>
        <p:spPr>
          <a:xfrm>
            <a:off x="2057400" y="1600200"/>
            <a:ext cx="5105400"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Lecture 3</vt:lpstr>
      <vt:lpstr>Step 1 for Creating Android Project</vt:lpstr>
      <vt:lpstr>Step 2 for Creating Android Project</vt:lpstr>
      <vt:lpstr>Step 3 for Creating Android Project</vt:lpstr>
      <vt:lpstr>Step 4 for Creating Android Project</vt:lpstr>
      <vt:lpstr>Step 5 for Creating Android Project</vt:lpstr>
      <vt:lpstr>Step 6 for Creating Android Project</vt:lpstr>
      <vt:lpstr>Run Your Project </vt:lpstr>
      <vt:lpstr>Output of Your Project</vt:lpstr>
      <vt:lpstr>Anatomy of Android Application</vt:lpstr>
      <vt:lpstr>Anatomy of Android Application </vt:lpstr>
      <vt:lpstr>Anatomy of Android Application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Pooja</dc:creator>
  <cp:lastModifiedBy>Pooja</cp:lastModifiedBy>
  <cp:revision>1</cp:revision>
  <dcterms:created xsi:type="dcterms:W3CDTF">2016-08-16T17:44:15Z</dcterms:created>
  <dcterms:modified xsi:type="dcterms:W3CDTF">2016-08-16T17:44:25Z</dcterms:modified>
</cp:coreProperties>
</file>