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109861-E108-4A79-A375-FC7B6E699E57}"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BC89D-EDB9-4CC3-9337-43323579515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09861-E108-4A79-A375-FC7B6E699E57}"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BC89D-EDB9-4CC3-9337-4332357951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09861-E108-4A79-A375-FC7B6E699E57}"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BC89D-EDB9-4CC3-9337-4332357951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09861-E108-4A79-A375-FC7B6E699E57}"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BC89D-EDB9-4CC3-9337-4332357951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09861-E108-4A79-A375-FC7B6E699E57}"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BC89D-EDB9-4CC3-9337-4332357951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109861-E108-4A79-A375-FC7B6E699E57}"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BC89D-EDB9-4CC3-9337-4332357951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109861-E108-4A79-A375-FC7B6E699E57}" type="datetimeFigureOut">
              <a:rPr lang="en-US" smtClean="0"/>
              <a:t>10/13/2016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BC89D-EDB9-4CC3-9337-4332357951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109861-E108-4A79-A375-FC7B6E699E57}" type="datetimeFigureOut">
              <a:rPr lang="en-US" smtClean="0"/>
              <a:t>10/13/2016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BC89D-EDB9-4CC3-9337-4332357951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09861-E108-4A79-A375-FC7B6E699E57}" type="datetimeFigureOut">
              <a:rPr lang="en-US" smtClean="0"/>
              <a:t>10/13/2016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BC89D-EDB9-4CC3-9337-4332357951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09861-E108-4A79-A375-FC7B6E699E57}"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BC89D-EDB9-4CC3-9337-4332357951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09861-E108-4A79-A375-FC7B6E699E57}"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BC89D-EDB9-4CC3-9337-4332357951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09861-E108-4A79-A375-FC7B6E699E57}" type="datetimeFigureOut">
              <a:rPr lang="en-US" smtClean="0"/>
              <a:t>10/13/2016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BC89D-EDB9-4CC3-9337-4332357951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30</a:t>
            </a:r>
            <a:endParaRPr lang="en-US" dirty="0"/>
          </a:p>
        </p:txBody>
      </p:sp>
      <p:sp>
        <p:nvSpPr>
          <p:cNvPr id="3" name="Subtitle 2"/>
          <p:cNvSpPr>
            <a:spLocks noGrp="1"/>
          </p:cNvSpPr>
          <p:nvPr>
            <p:ph type="subTitle" idx="1"/>
          </p:nvPr>
        </p:nvSpPr>
        <p:spPr/>
        <p:txBody>
          <a:bodyPr>
            <a:normAutofit/>
          </a:bodyPr>
          <a:lstStyle/>
          <a:p>
            <a:r>
              <a:rPr lang="en-US" sz="3600" b="1" dirty="0" smtClean="0">
                <a:solidFill>
                  <a:schemeClr val="tx1"/>
                </a:solidFill>
              </a:rPr>
              <a:t>Memory Management in Mobile Applications</a:t>
            </a:r>
            <a:endParaRPr lang="en-US" sz="36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b="1" dirty="0"/>
          </a:p>
        </p:txBody>
      </p:sp>
      <p:sp>
        <p:nvSpPr>
          <p:cNvPr id="3" name="Content Placeholder 2"/>
          <p:cNvSpPr>
            <a:spLocks noGrp="1"/>
          </p:cNvSpPr>
          <p:nvPr>
            <p:ph idx="1"/>
          </p:nvPr>
        </p:nvSpPr>
        <p:spPr>
          <a:xfrm>
            <a:off x="228600" y="990600"/>
            <a:ext cx="8686800" cy="5638800"/>
          </a:xfrm>
        </p:spPr>
        <p:txBody>
          <a:bodyPr>
            <a:normAutofit fontScale="77500" lnSpcReduction="20000"/>
          </a:bodyPr>
          <a:lstStyle/>
          <a:p>
            <a:r>
              <a:rPr lang="en-US" b="1" dirty="0"/>
              <a:t>Memory management </a:t>
            </a:r>
            <a:r>
              <a:rPr lang="en-US" dirty="0"/>
              <a:t>is a complex field of computer science and there are many techniques being developed to make it more efficient</a:t>
            </a:r>
            <a:r>
              <a:rPr lang="en-US" dirty="0" smtClean="0"/>
              <a:t>.</a:t>
            </a:r>
          </a:p>
          <a:p>
            <a:r>
              <a:rPr lang="en-US" b="1" dirty="0"/>
              <a:t>Memory management</a:t>
            </a:r>
            <a:r>
              <a:rPr lang="en-US" dirty="0"/>
              <a:t> is usually divided into three </a:t>
            </a:r>
            <a:r>
              <a:rPr lang="en-US" dirty="0" smtClean="0"/>
              <a:t>areas:-</a:t>
            </a:r>
          </a:p>
          <a:p>
            <a:pPr marL="514350" indent="-514350">
              <a:buNone/>
            </a:pPr>
            <a:r>
              <a:rPr lang="en-US" b="1" dirty="0" smtClean="0"/>
              <a:t>1.  Hardware </a:t>
            </a:r>
            <a:r>
              <a:rPr lang="en-US" b="1" dirty="0"/>
              <a:t>memory </a:t>
            </a:r>
            <a:r>
              <a:rPr lang="en-US" b="1" dirty="0" smtClean="0"/>
              <a:t>management:-</a:t>
            </a:r>
            <a:r>
              <a:rPr lang="en-US" dirty="0" smtClean="0"/>
              <a:t> </a:t>
            </a:r>
            <a:r>
              <a:rPr lang="en-US" dirty="0"/>
              <a:t>Memory management </a:t>
            </a:r>
            <a:r>
              <a:rPr lang="en-US" dirty="0" smtClean="0"/>
              <a:t>at the </a:t>
            </a:r>
            <a:r>
              <a:rPr lang="en-US" dirty="0"/>
              <a:t>hardware level is concerned with the electronic </a:t>
            </a:r>
            <a:r>
              <a:rPr lang="en-US" dirty="0" smtClean="0"/>
              <a:t>devices that </a:t>
            </a:r>
            <a:r>
              <a:rPr lang="en-US" dirty="0"/>
              <a:t>actually store data. This includes things like </a:t>
            </a:r>
            <a:r>
              <a:rPr lang="en-US" dirty="0" smtClean="0"/>
              <a:t>RAM</a:t>
            </a:r>
            <a:r>
              <a:rPr lang="en-US" dirty="0"/>
              <a:t> </a:t>
            </a:r>
            <a:r>
              <a:rPr lang="en-US" dirty="0" smtClean="0"/>
              <a:t>and</a:t>
            </a:r>
            <a:r>
              <a:rPr lang="en-US" dirty="0"/>
              <a:t> </a:t>
            </a:r>
            <a:r>
              <a:rPr lang="en-US" dirty="0" smtClean="0"/>
              <a:t>memory </a:t>
            </a:r>
            <a:r>
              <a:rPr lang="en-US" dirty="0"/>
              <a:t>caches.</a:t>
            </a:r>
          </a:p>
          <a:p>
            <a:pPr>
              <a:buNone/>
            </a:pPr>
            <a:r>
              <a:rPr lang="en-US" b="1" dirty="0" smtClean="0"/>
              <a:t>2.  Operating </a:t>
            </a:r>
            <a:r>
              <a:rPr lang="en-US" b="1" dirty="0"/>
              <a:t>system memory </a:t>
            </a:r>
            <a:r>
              <a:rPr lang="en-US" b="1" dirty="0" smtClean="0"/>
              <a:t>management:- </a:t>
            </a:r>
            <a:r>
              <a:rPr lang="en-US" dirty="0"/>
              <a:t>In the operating system, memory must be allocated to user programs, and reused by other programs when it is no longer required.</a:t>
            </a:r>
            <a:endParaRPr lang="en-US" b="1" dirty="0"/>
          </a:p>
          <a:p>
            <a:pPr>
              <a:buNone/>
            </a:pPr>
            <a:r>
              <a:rPr lang="en-US" b="1" dirty="0" smtClean="0"/>
              <a:t>3.  Application </a:t>
            </a:r>
            <a:r>
              <a:rPr lang="en-US" b="1" dirty="0"/>
              <a:t>memory </a:t>
            </a:r>
            <a:r>
              <a:rPr lang="en-US" b="1" dirty="0" smtClean="0"/>
              <a:t>management:- </a:t>
            </a:r>
            <a:r>
              <a:rPr lang="en-US" dirty="0"/>
              <a:t>Application memory management involves supplying the memory needed for a program’s objects and data structures from the limited resources available, and recycling that memory for reuse when it is no longer required. </a:t>
            </a:r>
            <a:endParaRPr lang="en-US" b="1"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 </a:t>
            </a:r>
            <a:r>
              <a:rPr lang="en-US" b="1" dirty="0" smtClean="0"/>
              <a:t>Memory Management</a:t>
            </a:r>
            <a:r>
              <a:rPr lang="en-US" b="1" dirty="0"/>
              <a:t/>
            </a:r>
            <a:br>
              <a:rPr lang="en-US" b="1" dirty="0"/>
            </a:br>
            <a:endParaRPr lang="en-US" dirty="0"/>
          </a:p>
        </p:txBody>
      </p:sp>
      <p:sp>
        <p:nvSpPr>
          <p:cNvPr id="3" name="Content Placeholder 2"/>
          <p:cNvSpPr>
            <a:spLocks noGrp="1"/>
          </p:cNvSpPr>
          <p:nvPr>
            <p:ph idx="1"/>
          </p:nvPr>
        </p:nvSpPr>
        <p:spPr>
          <a:xfrm>
            <a:off x="228600" y="1066800"/>
            <a:ext cx="8686800" cy="5638800"/>
          </a:xfrm>
        </p:spPr>
        <p:txBody>
          <a:bodyPr>
            <a:normAutofit fontScale="85000" lnSpcReduction="20000"/>
          </a:bodyPr>
          <a:lstStyle/>
          <a:p>
            <a:pPr>
              <a:buNone/>
            </a:pPr>
            <a:r>
              <a:rPr lang="en-US" b="1" dirty="0"/>
              <a:t>Application memory management combines two related tasks</a:t>
            </a:r>
            <a:r>
              <a:rPr lang="en-US" b="1" dirty="0" smtClean="0"/>
              <a:t>:-</a:t>
            </a:r>
          </a:p>
          <a:p>
            <a:pPr marL="514350" indent="-514350">
              <a:buAutoNum type="arabicPeriod"/>
            </a:pPr>
            <a:r>
              <a:rPr lang="en-US" b="1" dirty="0" smtClean="0"/>
              <a:t>Allocation:- </a:t>
            </a:r>
            <a:r>
              <a:rPr lang="en-US" dirty="0"/>
              <a:t>When the program requests a block of memory, the memory manager must allocate that block out of the larger blocks it has received from the operating system. The part of the memory manager that does this is known as the </a:t>
            </a:r>
            <a:r>
              <a:rPr lang="en-US" b="1" dirty="0" smtClean="0"/>
              <a:t>allocator</a:t>
            </a:r>
            <a:r>
              <a:rPr lang="en-US" b="1" dirty="0"/>
              <a:t> </a:t>
            </a:r>
            <a:r>
              <a:rPr lang="en-US" dirty="0" smtClean="0"/>
              <a:t>by using </a:t>
            </a:r>
            <a:r>
              <a:rPr lang="en-US" b="1" dirty="0" smtClean="0"/>
              <a:t>allocation techniques</a:t>
            </a:r>
            <a:r>
              <a:rPr lang="en-US" dirty="0" smtClean="0"/>
              <a:t>.</a:t>
            </a:r>
          </a:p>
          <a:p>
            <a:pPr marL="514350" indent="-514350">
              <a:buAutoNum type="arabicPeriod"/>
            </a:pPr>
            <a:r>
              <a:rPr lang="en-US" b="1" dirty="0" smtClean="0"/>
              <a:t>Recycling:- </a:t>
            </a:r>
            <a:r>
              <a:rPr lang="en-US" dirty="0"/>
              <a:t>When memory blocks have been allocated, but the data they contain is no longer required by the program, then the blocks can be recycled for reuse. </a:t>
            </a:r>
            <a:endParaRPr lang="en-US" dirty="0" smtClean="0"/>
          </a:p>
          <a:p>
            <a:pPr marL="514350" indent="-514350">
              <a:buNone/>
            </a:pPr>
            <a:r>
              <a:rPr lang="en-US" dirty="0"/>
              <a:t> </a:t>
            </a:r>
            <a:r>
              <a:rPr lang="en-US" dirty="0" smtClean="0"/>
              <a:t>      There are </a:t>
            </a:r>
            <a:r>
              <a:rPr lang="en-US" b="1" dirty="0" smtClean="0"/>
              <a:t>two approaches </a:t>
            </a:r>
            <a:r>
              <a:rPr lang="en-US" dirty="0"/>
              <a:t>to recycling memory</a:t>
            </a:r>
            <a:r>
              <a:rPr lang="en-US" dirty="0" smtClean="0"/>
              <a:t>:- </a:t>
            </a:r>
            <a:r>
              <a:rPr lang="en-US" dirty="0"/>
              <a:t>either the </a:t>
            </a:r>
            <a:r>
              <a:rPr lang="en-US" dirty="0" smtClean="0"/>
              <a:t>programmer </a:t>
            </a:r>
            <a:r>
              <a:rPr lang="en-US" dirty="0"/>
              <a:t>must decide when memory can be reused (known as </a:t>
            </a:r>
            <a:r>
              <a:rPr lang="en-US" b="1" dirty="0"/>
              <a:t>manual memory management</a:t>
            </a:r>
            <a:r>
              <a:rPr lang="en-US" dirty="0"/>
              <a:t>); or the memory manager must be able to work it out (known as </a:t>
            </a:r>
            <a:r>
              <a:rPr lang="en-US" b="1" dirty="0"/>
              <a:t>automatic memory management</a:t>
            </a:r>
            <a:r>
              <a:rPr lang="en-US" dirty="0" smtClean="0"/>
              <a:t>).</a:t>
            </a:r>
          </a:p>
          <a:p>
            <a:pPr marL="514350" indent="-51435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Memory Management</a:t>
            </a:r>
            <a:br>
              <a:rPr lang="en-US" b="1" dirty="0" smtClean="0"/>
            </a:br>
            <a:endParaRPr lang="en-US" dirty="0"/>
          </a:p>
        </p:txBody>
      </p:sp>
      <p:sp>
        <p:nvSpPr>
          <p:cNvPr id="3" name="Content Placeholder 2"/>
          <p:cNvSpPr>
            <a:spLocks noGrp="1"/>
          </p:cNvSpPr>
          <p:nvPr>
            <p:ph idx="1"/>
          </p:nvPr>
        </p:nvSpPr>
        <p:spPr>
          <a:xfrm>
            <a:off x="228600" y="990600"/>
            <a:ext cx="8686800" cy="5715000"/>
          </a:xfrm>
        </p:spPr>
        <p:txBody>
          <a:bodyPr>
            <a:normAutofit fontScale="70000" lnSpcReduction="20000"/>
          </a:bodyPr>
          <a:lstStyle/>
          <a:p>
            <a:pPr>
              <a:buNone/>
            </a:pPr>
            <a:r>
              <a:rPr lang="en-US" sz="3600" b="1" dirty="0"/>
              <a:t>Memory management </a:t>
            </a:r>
            <a:r>
              <a:rPr lang="en-US" sz="3600" b="1" dirty="0" smtClean="0"/>
              <a:t>problems:-</a:t>
            </a:r>
          </a:p>
          <a:p>
            <a:r>
              <a:rPr lang="en-US" sz="3400" b="1" dirty="0"/>
              <a:t>Premature </a:t>
            </a:r>
            <a:r>
              <a:rPr lang="en-US" sz="3400" b="1" dirty="0" smtClean="0"/>
              <a:t>frees:- </a:t>
            </a:r>
            <a:r>
              <a:rPr lang="en-US" sz="3400" dirty="0"/>
              <a:t>Many programs give up memory, but attempt to access it later and </a:t>
            </a:r>
            <a:r>
              <a:rPr lang="en-US" sz="3400" dirty="0" smtClean="0"/>
              <a:t>result is application become crash.</a:t>
            </a:r>
          </a:p>
          <a:p>
            <a:r>
              <a:rPr lang="en-US" sz="3400" b="1" dirty="0"/>
              <a:t>Memory </a:t>
            </a:r>
            <a:r>
              <a:rPr lang="en-US" sz="3400" b="1" dirty="0" smtClean="0"/>
              <a:t>leak:- </a:t>
            </a:r>
            <a:r>
              <a:rPr lang="en-US" sz="3400" dirty="0"/>
              <a:t>Some programs continually allocate memory without ever giving it up and eventually run out of memory. </a:t>
            </a:r>
            <a:endParaRPr lang="en-US" sz="3400" dirty="0" smtClean="0"/>
          </a:p>
          <a:p>
            <a:r>
              <a:rPr lang="en-US" sz="3400" b="1" dirty="0"/>
              <a:t>External </a:t>
            </a:r>
            <a:r>
              <a:rPr lang="en-US" sz="3400" b="1" dirty="0" smtClean="0"/>
              <a:t>fragmentation:-</a:t>
            </a:r>
            <a:r>
              <a:rPr lang="en-US" sz="3400" dirty="0" smtClean="0"/>
              <a:t> </a:t>
            </a:r>
            <a:r>
              <a:rPr lang="en-US" sz="3400" dirty="0"/>
              <a:t>A poor allocator can do its job of giving out and receiving blocks of memory so badly that it can no longer give out big </a:t>
            </a:r>
            <a:r>
              <a:rPr lang="en-US" sz="3400" dirty="0" smtClean="0"/>
              <a:t>enough </a:t>
            </a:r>
            <a:r>
              <a:rPr lang="en-US" sz="3400" dirty="0"/>
              <a:t>spare memory</a:t>
            </a:r>
            <a:r>
              <a:rPr lang="en-US" sz="3400" dirty="0" smtClean="0"/>
              <a:t>. </a:t>
            </a:r>
            <a:r>
              <a:rPr lang="en-US" sz="3400" dirty="0"/>
              <a:t>This is because the free memory can become split into many small </a:t>
            </a:r>
            <a:r>
              <a:rPr lang="en-US" sz="3400" dirty="0" smtClean="0"/>
              <a:t>blocks.</a:t>
            </a:r>
          </a:p>
          <a:p>
            <a:r>
              <a:rPr lang="en-US" sz="3400" b="1" dirty="0"/>
              <a:t>Inflexible design </a:t>
            </a:r>
            <a:r>
              <a:rPr lang="en-US" sz="3400" b="1" dirty="0" smtClean="0"/>
              <a:t>:- </a:t>
            </a:r>
            <a:r>
              <a:rPr lang="en-US" sz="3400" dirty="0" smtClean="0"/>
              <a:t>This problem </a:t>
            </a:r>
            <a:r>
              <a:rPr lang="en-US" sz="3400" dirty="0"/>
              <a:t>occur because any memory management solution tends to make assumptions about the way in which the program is going to use memory, such as typical block sizes, </a:t>
            </a:r>
            <a:r>
              <a:rPr lang="en-US" sz="3400" dirty="0" smtClean="0"/>
              <a:t>or </a:t>
            </a:r>
            <a:r>
              <a:rPr lang="en-US" sz="3400" dirty="0"/>
              <a:t>lifetimes of objects. If these assumptions are wrong, then the memory manager may spend a lot more </a:t>
            </a:r>
            <a:r>
              <a:rPr lang="en-US" sz="3400" dirty="0" smtClean="0"/>
              <a:t>time.</a:t>
            </a:r>
          </a:p>
          <a:p>
            <a:r>
              <a:rPr lang="en-US" sz="3400" b="1" dirty="0"/>
              <a:t>Interface </a:t>
            </a:r>
            <a:r>
              <a:rPr lang="en-US" sz="3400" b="1" dirty="0" smtClean="0"/>
              <a:t>complexity:- </a:t>
            </a:r>
            <a:r>
              <a:rPr lang="en-US" sz="3400" dirty="0"/>
              <a:t>If objects are passed between modules, then the interface design must consider the management of their memory</a:t>
            </a:r>
            <a:r>
              <a:rPr lang="en-US" sz="3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Memory Management</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152400" y="533400"/>
            <a:ext cx="8763000" cy="6172200"/>
          </a:xfrm>
        </p:spPr>
        <p:txBody>
          <a:bodyPr>
            <a:noAutofit/>
          </a:bodyPr>
          <a:lstStyle/>
          <a:p>
            <a:pPr>
              <a:buNone/>
            </a:pPr>
            <a:r>
              <a:rPr lang="en-US" sz="2400" b="1" dirty="0"/>
              <a:t>Manual memory </a:t>
            </a:r>
            <a:r>
              <a:rPr lang="en-US" sz="2400" b="1" dirty="0" smtClean="0"/>
              <a:t>management:-</a:t>
            </a:r>
          </a:p>
          <a:p>
            <a:r>
              <a:rPr lang="en-US" sz="2000" dirty="0"/>
              <a:t>Manual memory management is where the programmer has direct control over when memory may be recycled</a:t>
            </a:r>
            <a:r>
              <a:rPr lang="en-US" sz="2000" dirty="0" smtClean="0"/>
              <a:t>.</a:t>
            </a:r>
          </a:p>
          <a:p>
            <a:r>
              <a:rPr lang="en-US" sz="2000" dirty="0"/>
              <a:t>T</a:t>
            </a:r>
            <a:r>
              <a:rPr lang="en-US" sz="2000" dirty="0" smtClean="0"/>
              <a:t>his </a:t>
            </a:r>
            <a:r>
              <a:rPr lang="en-US" sz="2000" dirty="0"/>
              <a:t>is </a:t>
            </a:r>
            <a:r>
              <a:rPr lang="en-US" sz="2000" dirty="0" smtClean="0"/>
              <a:t>can be done </a:t>
            </a:r>
            <a:r>
              <a:rPr lang="en-US" sz="2000" dirty="0"/>
              <a:t>by explicit calls to heap management </a:t>
            </a:r>
            <a:r>
              <a:rPr lang="en-US" sz="2000" dirty="0" smtClean="0"/>
              <a:t>functions. For Example:- malloc, </a:t>
            </a:r>
            <a:r>
              <a:rPr lang="en-US" sz="2000" dirty="0" err="1"/>
              <a:t>c</a:t>
            </a:r>
            <a:r>
              <a:rPr lang="en-US" sz="2000" dirty="0" err="1" smtClean="0"/>
              <a:t>alloc</a:t>
            </a:r>
            <a:r>
              <a:rPr lang="en-US" sz="2000" dirty="0" smtClean="0"/>
              <a:t>, free in C Language and new, delete in </a:t>
            </a:r>
            <a:r>
              <a:rPr lang="en-US" sz="2000" dirty="0"/>
              <a:t>C</a:t>
            </a:r>
            <a:r>
              <a:rPr lang="en-US" sz="2000" dirty="0" smtClean="0"/>
              <a:t>++ Language.</a:t>
            </a:r>
          </a:p>
          <a:p>
            <a:r>
              <a:rPr lang="en-US" sz="2000" dirty="0" smtClean="0"/>
              <a:t>This is also can be done by constructor and destructor in object oriented languages.</a:t>
            </a:r>
          </a:p>
          <a:p>
            <a:r>
              <a:rPr lang="en-US" sz="2000" dirty="0" smtClean="0"/>
              <a:t>Manual </a:t>
            </a:r>
            <a:r>
              <a:rPr lang="en-US" sz="2000" dirty="0"/>
              <a:t>memory </a:t>
            </a:r>
            <a:r>
              <a:rPr lang="en-US" sz="2000" dirty="0" smtClean="0"/>
              <a:t>management languages:- </a:t>
            </a:r>
            <a:r>
              <a:rPr lang="es-ES" sz="2000" dirty="0" smtClean="0"/>
              <a:t>C,</a:t>
            </a:r>
            <a:r>
              <a:rPr lang="es-ES" sz="2000" dirty="0"/>
              <a:t> C</a:t>
            </a:r>
            <a:r>
              <a:rPr lang="es-ES" sz="2000" dirty="0" smtClean="0"/>
              <a:t>++,</a:t>
            </a:r>
            <a:r>
              <a:rPr lang="es-ES" sz="2000" dirty="0"/>
              <a:t> </a:t>
            </a:r>
            <a:r>
              <a:rPr lang="es-ES" sz="2000" dirty="0" smtClean="0"/>
              <a:t>COBOL,</a:t>
            </a:r>
            <a:r>
              <a:rPr lang="es-ES" sz="2000" dirty="0"/>
              <a:t> </a:t>
            </a:r>
            <a:r>
              <a:rPr lang="es-ES" sz="2000" dirty="0" smtClean="0"/>
              <a:t>Fortran,</a:t>
            </a:r>
            <a:r>
              <a:rPr lang="es-ES" sz="2000" dirty="0"/>
              <a:t> </a:t>
            </a:r>
            <a:r>
              <a:rPr lang="es-ES" sz="2000" dirty="0" smtClean="0"/>
              <a:t>Pascal</a:t>
            </a:r>
            <a:r>
              <a:rPr lang="es-ES" sz="2000" dirty="0"/>
              <a:t> </a:t>
            </a:r>
            <a:r>
              <a:rPr lang="es-ES" sz="2000" dirty="0" smtClean="0"/>
              <a:t>etc.</a:t>
            </a:r>
            <a:endParaRPr lang="en-US" sz="2000" dirty="0" smtClean="0"/>
          </a:p>
          <a:p>
            <a:r>
              <a:rPr lang="en-US" sz="2000" b="1" dirty="0"/>
              <a:t>A</a:t>
            </a:r>
            <a:r>
              <a:rPr lang="en-US" sz="2000" b="1" dirty="0" smtClean="0"/>
              <a:t>dvantages </a:t>
            </a:r>
            <a:r>
              <a:rPr lang="en-US" sz="2000" b="1" dirty="0"/>
              <a:t>of manual memory management are</a:t>
            </a:r>
            <a:r>
              <a:rPr lang="en-US" sz="2000" b="1" dirty="0" smtClean="0"/>
              <a:t>:-</a:t>
            </a:r>
          </a:p>
          <a:p>
            <a:pPr>
              <a:buNone/>
            </a:pPr>
            <a:r>
              <a:rPr lang="en-US" sz="2000" b="1" dirty="0"/>
              <a:t> </a:t>
            </a:r>
            <a:r>
              <a:rPr lang="en-US" sz="2000" b="1" dirty="0" smtClean="0"/>
              <a:t>   </a:t>
            </a:r>
            <a:r>
              <a:rPr lang="en-US" sz="2000" dirty="0" smtClean="0"/>
              <a:t>1. It </a:t>
            </a:r>
            <a:r>
              <a:rPr lang="en-US" sz="2000" dirty="0"/>
              <a:t>can be easier for the programmer to understand exactly what is going </a:t>
            </a:r>
            <a:r>
              <a:rPr lang="en-US" sz="2000" dirty="0" smtClean="0"/>
              <a:t>on.</a:t>
            </a:r>
          </a:p>
          <a:p>
            <a:pPr>
              <a:buNone/>
            </a:pPr>
            <a:r>
              <a:rPr lang="en-US" sz="2000" dirty="0"/>
              <a:t> </a:t>
            </a:r>
            <a:r>
              <a:rPr lang="en-US" sz="2000" dirty="0" smtClean="0"/>
              <a:t>   2. Some </a:t>
            </a:r>
            <a:r>
              <a:rPr lang="en-US" sz="2000" dirty="0"/>
              <a:t>manual memory managers perform better when there is a shortage of </a:t>
            </a:r>
            <a:r>
              <a:rPr lang="en-US" sz="2000" dirty="0" smtClean="0"/>
              <a:t>memory.</a:t>
            </a:r>
          </a:p>
          <a:p>
            <a:r>
              <a:rPr lang="en-US" sz="2000" b="1" dirty="0" smtClean="0"/>
              <a:t>Disadvantages </a:t>
            </a:r>
            <a:r>
              <a:rPr lang="en-US" sz="2000" b="1" dirty="0"/>
              <a:t>of manual memory management are</a:t>
            </a:r>
            <a:r>
              <a:rPr lang="en-US" sz="2000" b="1" dirty="0" smtClean="0"/>
              <a:t>:-</a:t>
            </a:r>
            <a:endParaRPr lang="en-US" sz="2000" dirty="0" smtClean="0"/>
          </a:p>
          <a:p>
            <a:pPr>
              <a:buNone/>
            </a:pPr>
            <a:r>
              <a:rPr lang="en-US" sz="2000" b="1" dirty="0"/>
              <a:t> </a:t>
            </a:r>
            <a:r>
              <a:rPr lang="en-US" sz="2000" b="1" dirty="0" smtClean="0"/>
              <a:t>    </a:t>
            </a:r>
            <a:r>
              <a:rPr lang="en-US" sz="2000" dirty="0" smtClean="0"/>
              <a:t>1. The </a:t>
            </a:r>
            <a:r>
              <a:rPr lang="en-US" sz="2000" dirty="0"/>
              <a:t>programmer must write a lot of code to do repetitive bookkeeping of </a:t>
            </a:r>
            <a:r>
              <a:rPr lang="en-US" sz="2000" dirty="0" smtClean="0"/>
              <a:t>memory.</a:t>
            </a:r>
          </a:p>
          <a:p>
            <a:pPr>
              <a:buNone/>
            </a:pPr>
            <a:r>
              <a:rPr lang="en-US" sz="2000" dirty="0"/>
              <a:t> </a:t>
            </a:r>
            <a:r>
              <a:rPr lang="en-US" sz="2000" dirty="0" smtClean="0"/>
              <a:t>    2. Manual </a:t>
            </a:r>
            <a:r>
              <a:rPr lang="en-US" sz="2000" dirty="0"/>
              <a:t>memory management typically requires more memory overhead per </a:t>
            </a:r>
            <a:r>
              <a:rPr lang="en-US" sz="2000" dirty="0" smtClean="0"/>
              <a:t>object.</a:t>
            </a:r>
          </a:p>
          <a:p>
            <a:pPr>
              <a:buNone/>
            </a:pPr>
            <a:r>
              <a:rPr lang="en-US" sz="2000" dirty="0"/>
              <a:t> </a:t>
            </a:r>
            <a:r>
              <a:rPr lang="en-US" sz="2000" dirty="0" smtClean="0"/>
              <a:t>    3. Manual Memory </a:t>
            </a:r>
            <a:r>
              <a:rPr lang="en-US" sz="2000" dirty="0"/>
              <a:t>management </a:t>
            </a:r>
            <a:r>
              <a:rPr lang="en-US" sz="2000" dirty="0" smtClean="0"/>
              <a:t>is complex and bugs </a:t>
            </a:r>
            <a:r>
              <a:rPr lang="en-US" sz="2000" dirty="0"/>
              <a:t>are common.</a:t>
            </a:r>
          </a:p>
          <a:p>
            <a:pPr>
              <a:buNone/>
            </a:pPr>
            <a:endParaRPr lang="en-US" sz="2000" dirty="0"/>
          </a:p>
          <a:p>
            <a:pPr>
              <a:buNone/>
            </a:pPr>
            <a:r>
              <a:rPr lang="en-US" sz="2000" b="1" dirty="0" smtClean="0"/>
              <a:t/>
            </a:r>
            <a:br>
              <a:rPr lang="en-US" sz="2000" b="1" dirty="0" smtClean="0"/>
            </a:br>
            <a:endParaRPr lang="en-US" sz="2000" b="1" dirty="0"/>
          </a:p>
          <a:p>
            <a:pPr>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ox(i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ox(i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ox(i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ox(in)">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Memory Management</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152400" y="533400"/>
            <a:ext cx="8839200" cy="6172200"/>
          </a:xfrm>
        </p:spPr>
        <p:txBody>
          <a:bodyPr>
            <a:normAutofit fontScale="62500" lnSpcReduction="20000"/>
          </a:bodyPr>
          <a:lstStyle/>
          <a:p>
            <a:pPr>
              <a:buNone/>
            </a:pPr>
            <a:r>
              <a:rPr lang="en-US" sz="3600" b="1" dirty="0"/>
              <a:t>Automatic memory </a:t>
            </a:r>
            <a:r>
              <a:rPr lang="en-US" sz="3600" b="1" dirty="0" smtClean="0"/>
              <a:t>management:-</a:t>
            </a:r>
          </a:p>
          <a:p>
            <a:r>
              <a:rPr lang="en-US" sz="3100" b="1" dirty="0"/>
              <a:t>Automatic memory management </a:t>
            </a:r>
            <a:r>
              <a:rPr lang="en-US" sz="3100" dirty="0"/>
              <a:t>is a service, either as a part of the language or as an extension, that automatically recycles memory that a program would not otherwise use again</a:t>
            </a:r>
            <a:r>
              <a:rPr lang="en-US" sz="3100" dirty="0" smtClean="0"/>
              <a:t>.</a:t>
            </a:r>
          </a:p>
          <a:p>
            <a:r>
              <a:rPr lang="en-US" sz="3100" b="1" dirty="0"/>
              <a:t>Automatic memory managers </a:t>
            </a:r>
            <a:r>
              <a:rPr lang="en-US" sz="3100" dirty="0"/>
              <a:t>(often known as </a:t>
            </a:r>
            <a:r>
              <a:rPr lang="en-US" sz="3100" b="1" dirty="0"/>
              <a:t>garbage collectors</a:t>
            </a:r>
            <a:r>
              <a:rPr lang="en-US" sz="3100" dirty="0"/>
              <a:t>, or </a:t>
            </a:r>
            <a:r>
              <a:rPr lang="en-US" sz="3100" b="1" dirty="0" smtClean="0"/>
              <a:t>collectors</a:t>
            </a:r>
            <a:r>
              <a:rPr lang="en-US" sz="3100" dirty="0"/>
              <a:t>) usually do their job by recycling blocks that are unreachable from the program </a:t>
            </a:r>
            <a:r>
              <a:rPr lang="en-US" sz="3100" dirty="0" smtClean="0"/>
              <a:t>variables.</a:t>
            </a:r>
          </a:p>
          <a:p>
            <a:r>
              <a:rPr lang="en-US" sz="3100" dirty="0" smtClean="0"/>
              <a:t>Automatic memory management languages:- </a:t>
            </a:r>
            <a:r>
              <a:rPr lang="en-US" sz="3100" dirty="0"/>
              <a:t>Java, </a:t>
            </a:r>
            <a:r>
              <a:rPr lang="en-US" sz="3100" dirty="0" smtClean="0"/>
              <a:t>J2EE, JavaScript,</a:t>
            </a:r>
            <a:r>
              <a:rPr lang="en-US" sz="3100" dirty="0"/>
              <a:t> Perl</a:t>
            </a:r>
            <a:r>
              <a:rPr lang="en-US" sz="3100" dirty="0" smtClean="0"/>
              <a:t>, </a:t>
            </a:r>
            <a:r>
              <a:rPr lang="en-US" sz="3100" dirty="0"/>
              <a:t> Prolog, Python</a:t>
            </a:r>
            <a:r>
              <a:rPr lang="en-US" sz="3100" dirty="0" smtClean="0"/>
              <a:t>, Smalltalk</a:t>
            </a:r>
            <a:r>
              <a:rPr lang="en-US" sz="3100" dirty="0"/>
              <a:t>, etc</a:t>
            </a:r>
            <a:r>
              <a:rPr lang="en-US" sz="3100" dirty="0" smtClean="0"/>
              <a:t>.</a:t>
            </a:r>
          </a:p>
          <a:p>
            <a:r>
              <a:rPr lang="en-US" sz="3100" dirty="0" smtClean="0"/>
              <a:t>Automatic memory management techniques:- </a:t>
            </a:r>
            <a:r>
              <a:rPr lang="en-US" sz="3000" dirty="0"/>
              <a:t>Mark-sweep </a:t>
            </a:r>
            <a:r>
              <a:rPr lang="en-US" sz="3000" dirty="0" smtClean="0"/>
              <a:t>collection, Copying collection, Incremental collection, Conservative </a:t>
            </a:r>
            <a:r>
              <a:rPr lang="en-US" sz="3000" dirty="0"/>
              <a:t>garbage </a:t>
            </a:r>
            <a:r>
              <a:rPr lang="en-US" sz="3000" dirty="0" smtClean="0"/>
              <a:t>collection.</a:t>
            </a:r>
          </a:p>
          <a:p>
            <a:r>
              <a:rPr lang="en-US" sz="3100" b="1" dirty="0" smtClean="0"/>
              <a:t>Advantages </a:t>
            </a:r>
            <a:r>
              <a:rPr lang="en-US" sz="3100" b="1" dirty="0"/>
              <a:t>of automatic memory </a:t>
            </a:r>
            <a:r>
              <a:rPr lang="en-US" sz="3100" b="1" dirty="0" smtClean="0"/>
              <a:t>management are:-</a:t>
            </a:r>
          </a:p>
          <a:p>
            <a:pPr>
              <a:buNone/>
            </a:pPr>
            <a:r>
              <a:rPr lang="en-US" sz="3100" b="1" dirty="0"/>
              <a:t> </a:t>
            </a:r>
            <a:r>
              <a:rPr lang="en-US" sz="3100" b="1" dirty="0" smtClean="0"/>
              <a:t>    </a:t>
            </a:r>
            <a:r>
              <a:rPr lang="en-US" sz="3100" dirty="0" smtClean="0"/>
              <a:t>1. Programmer </a:t>
            </a:r>
            <a:r>
              <a:rPr lang="en-US" sz="3100" dirty="0"/>
              <a:t>is freed to work on the actual </a:t>
            </a:r>
            <a:r>
              <a:rPr lang="en-US" sz="3100" dirty="0" smtClean="0"/>
              <a:t>problem.</a:t>
            </a:r>
          </a:p>
          <a:p>
            <a:pPr>
              <a:buNone/>
            </a:pPr>
            <a:r>
              <a:rPr lang="en-US" sz="3100" b="1" dirty="0"/>
              <a:t> </a:t>
            </a:r>
            <a:r>
              <a:rPr lang="en-US" sz="3100" b="1" dirty="0" smtClean="0"/>
              <a:t>    </a:t>
            </a:r>
            <a:r>
              <a:rPr lang="en-US" sz="3100" dirty="0" smtClean="0"/>
              <a:t>2. Module </a:t>
            </a:r>
            <a:r>
              <a:rPr lang="en-US" sz="3100" dirty="0"/>
              <a:t>interfaces are </a:t>
            </a:r>
            <a:r>
              <a:rPr lang="en-US" sz="3100" dirty="0" smtClean="0"/>
              <a:t>cleaner.</a:t>
            </a:r>
          </a:p>
          <a:p>
            <a:pPr>
              <a:buNone/>
            </a:pPr>
            <a:r>
              <a:rPr lang="en-US" sz="3100" b="1" dirty="0"/>
              <a:t> </a:t>
            </a:r>
            <a:r>
              <a:rPr lang="en-US" sz="3100" b="1" dirty="0" smtClean="0"/>
              <a:t>    </a:t>
            </a:r>
            <a:r>
              <a:rPr lang="en-US" sz="3100" dirty="0" smtClean="0"/>
              <a:t>3. Fewer </a:t>
            </a:r>
            <a:r>
              <a:rPr lang="en-US" sz="3100" dirty="0"/>
              <a:t>memory management </a:t>
            </a:r>
            <a:r>
              <a:rPr lang="en-US" sz="3100" dirty="0" smtClean="0"/>
              <a:t>bugs.</a:t>
            </a:r>
          </a:p>
          <a:p>
            <a:pPr>
              <a:buNone/>
            </a:pPr>
            <a:r>
              <a:rPr lang="en-US" sz="3100" b="1" dirty="0"/>
              <a:t> </a:t>
            </a:r>
            <a:r>
              <a:rPr lang="en-US" sz="3100" b="1" dirty="0" smtClean="0"/>
              <a:t>    </a:t>
            </a:r>
            <a:r>
              <a:rPr lang="en-US" sz="3100" dirty="0" smtClean="0"/>
              <a:t>4. Memory </a:t>
            </a:r>
            <a:r>
              <a:rPr lang="en-US" sz="3100" dirty="0"/>
              <a:t>management is often more </a:t>
            </a:r>
            <a:r>
              <a:rPr lang="en-US" sz="3100" dirty="0" smtClean="0"/>
              <a:t>efficient.</a:t>
            </a:r>
          </a:p>
          <a:p>
            <a:r>
              <a:rPr lang="en-US" sz="3100" b="1" dirty="0" smtClean="0"/>
              <a:t>Disa</a:t>
            </a:r>
            <a:r>
              <a:rPr lang="en-US" sz="3100" b="1" dirty="0" smtClean="0"/>
              <a:t>dvantages of automatic memory management are:-</a:t>
            </a:r>
          </a:p>
          <a:p>
            <a:pPr>
              <a:buNone/>
            </a:pPr>
            <a:r>
              <a:rPr lang="en-US" sz="3100" b="1" dirty="0"/>
              <a:t> </a:t>
            </a:r>
            <a:r>
              <a:rPr lang="en-US" sz="3100" b="1" dirty="0" smtClean="0"/>
              <a:t>    </a:t>
            </a:r>
            <a:r>
              <a:rPr lang="en-US" sz="3100" dirty="0" smtClean="0"/>
              <a:t>1. Automatic </a:t>
            </a:r>
            <a:r>
              <a:rPr lang="en-US" sz="3100" dirty="0"/>
              <a:t>memory </a:t>
            </a:r>
            <a:r>
              <a:rPr lang="en-US" sz="3100" dirty="0" smtClean="0"/>
              <a:t>managers </a:t>
            </a:r>
            <a:r>
              <a:rPr lang="en-US" sz="3100" dirty="0"/>
              <a:t>have limited </a:t>
            </a:r>
            <a:r>
              <a:rPr lang="en-US" sz="3100" dirty="0" smtClean="0"/>
              <a:t>availability.</a:t>
            </a:r>
          </a:p>
          <a:p>
            <a:pPr>
              <a:buNone/>
            </a:pPr>
            <a:r>
              <a:rPr lang="en-US" sz="3100" b="1" dirty="0"/>
              <a:t> </a:t>
            </a:r>
            <a:r>
              <a:rPr lang="en-US" sz="3100" b="1" dirty="0" smtClean="0"/>
              <a:t>    </a:t>
            </a:r>
            <a:r>
              <a:rPr lang="en-US" sz="3100" dirty="0" smtClean="0"/>
              <a:t>2. M</a:t>
            </a:r>
            <a:r>
              <a:rPr lang="en-US" sz="3100" dirty="0" smtClean="0"/>
              <a:t>emory </a:t>
            </a:r>
            <a:r>
              <a:rPr lang="en-US" sz="3100" dirty="0"/>
              <a:t>may be </a:t>
            </a:r>
            <a:r>
              <a:rPr lang="en-US" sz="3100" dirty="0" smtClean="0"/>
              <a:t>safe, </a:t>
            </a:r>
            <a:r>
              <a:rPr lang="en-US" sz="3100" dirty="0"/>
              <a:t>but won’t be used </a:t>
            </a:r>
            <a:r>
              <a:rPr lang="en-US" sz="3100" dirty="0" smtClean="0"/>
              <a:t>again.</a:t>
            </a:r>
            <a:endParaRPr lang="en-US" sz="3100" b="1" dirty="0" smtClean="0"/>
          </a:p>
          <a:p>
            <a:pPr>
              <a:buNone/>
            </a:pPr>
            <a:endParaRPr lang="en-US" sz="2800" b="1" dirty="0" smtClean="0"/>
          </a:p>
          <a:p>
            <a:pPr>
              <a:buNone/>
            </a:pPr>
            <a:r>
              <a:rPr lang="en-US" sz="3500" b="1" dirty="0"/>
              <a:t> </a:t>
            </a:r>
            <a:r>
              <a:rPr lang="en-US" sz="3500" b="1" dirty="0" smtClean="0"/>
              <a:t>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ox(i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ox(i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ox(i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ox(i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ox(in)">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230</Words>
  <Application>Microsoft Office PowerPoint</Application>
  <PresentationFormat>On-screen Show (4:3)</PresentationFormat>
  <Paragraphs>51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Lecture 30</vt:lpstr>
      <vt:lpstr>Introduction </vt:lpstr>
      <vt:lpstr>Application Memory Management </vt:lpstr>
      <vt:lpstr>Application Memory Management </vt:lpstr>
      <vt:lpstr>Application Memory Management  </vt:lpstr>
      <vt:lpstr>Application Memory Management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30</dc:title>
  <dc:creator>Pooja</dc:creator>
  <cp:lastModifiedBy>Pooja</cp:lastModifiedBy>
  <cp:revision>41</cp:revision>
  <dcterms:created xsi:type="dcterms:W3CDTF">2016-10-13T17:31:36Z</dcterms:created>
  <dcterms:modified xsi:type="dcterms:W3CDTF">2016-10-13T19:16:18Z</dcterms:modified>
</cp:coreProperties>
</file>