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84" r:id="rId24"/>
    <p:sldId id="285" r:id="rId25"/>
    <p:sldId id="28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9035-DA6A-485D-A4AD-440E68D3A44F}" type="datetimeFigureOut">
              <a:rPr lang="en-US" smtClean="0"/>
              <a:pPr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9A14-C640-4253-97D5-3538F5E8B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31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696200" cy="3352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Apple </a:t>
            </a:r>
            <a:r>
              <a:rPr lang="en-US" b="1" dirty="0" err="1" smtClean="0">
                <a:solidFill>
                  <a:schemeClr val="tx1"/>
                </a:solidFill>
              </a:rPr>
              <a:t>iPhone</a:t>
            </a:r>
            <a:r>
              <a:rPr lang="en-US" b="1" dirty="0" smtClean="0">
                <a:solidFill>
                  <a:schemeClr val="tx1"/>
                </a:solidFill>
              </a:rPr>
              <a:t> Platform,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Intro of </a:t>
            </a:r>
            <a:r>
              <a:rPr lang="en-US" b="1" dirty="0" err="1" smtClean="0">
                <a:solidFill>
                  <a:schemeClr val="tx1"/>
                </a:solidFill>
              </a:rPr>
              <a:t>iPhone</a:t>
            </a:r>
            <a:r>
              <a:rPr lang="en-US" b="1" dirty="0" smtClean="0">
                <a:solidFill>
                  <a:schemeClr val="tx1"/>
                </a:solidFill>
              </a:rPr>
              <a:t> and </a:t>
            </a:r>
            <a:r>
              <a:rPr lang="en-US" b="1" dirty="0" err="1" smtClean="0">
                <a:solidFill>
                  <a:schemeClr val="tx1"/>
                </a:solidFill>
              </a:rPr>
              <a:t>iOS</a:t>
            </a:r>
            <a:r>
              <a:rPr lang="en-US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UI Tool kit interfaces,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Event Handling,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Graphics Services,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Layer Animation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First </a:t>
            </a:r>
            <a:r>
              <a:rPr lang="en-US" b="1" dirty="0" err="1" smtClean="0"/>
              <a:t>iPhone</a:t>
            </a:r>
            <a:r>
              <a:rPr lang="en-US" b="1" dirty="0" smtClean="0"/>
              <a:t> Application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/>
          </a:bodyPr>
          <a:lstStyle/>
          <a:p>
            <a:r>
              <a:rPr lang="en-US" sz="2000" b="1" dirty="0"/>
              <a:t>Step 3</a:t>
            </a:r>
            <a:r>
              <a:rPr lang="en-US" sz="2000" dirty="0"/>
              <a:t> − Enter the product </a:t>
            </a:r>
            <a:r>
              <a:rPr lang="en-US" sz="2000" dirty="0" smtClean="0"/>
              <a:t>name as name </a:t>
            </a:r>
            <a:r>
              <a:rPr lang="en-US" sz="2000" dirty="0"/>
              <a:t>of the application, organization name, and then the company identifier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Ensure that </a:t>
            </a:r>
            <a:r>
              <a:rPr lang="en-US" sz="2000" b="1" dirty="0"/>
              <a:t>Use Automatic Reference Counting</a:t>
            </a:r>
            <a:r>
              <a:rPr lang="en-US" sz="2000" dirty="0"/>
              <a:t> is selected in order to automatically release the resources </a:t>
            </a:r>
            <a:r>
              <a:rPr lang="en-US" sz="2000" dirty="0" smtClean="0"/>
              <a:t>when it goes </a:t>
            </a:r>
            <a:r>
              <a:rPr lang="en-US" sz="2000" dirty="0"/>
              <a:t>out of </a:t>
            </a:r>
            <a:r>
              <a:rPr lang="en-US" sz="2000" dirty="0" smtClean="0"/>
              <a:t>scope and </a:t>
            </a:r>
            <a:r>
              <a:rPr lang="en-US" sz="2000" b="1" dirty="0" smtClean="0"/>
              <a:t>Click </a:t>
            </a:r>
            <a:r>
              <a:rPr lang="en-US" sz="2000" b="1" dirty="0"/>
              <a:t>Next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86868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First </a:t>
            </a:r>
            <a:r>
              <a:rPr lang="en-US" b="1" dirty="0" err="1" smtClean="0"/>
              <a:t>iPhone</a:t>
            </a:r>
            <a:r>
              <a:rPr lang="en-US" b="1" dirty="0" smtClean="0"/>
              <a:t> Application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sz="2800" b="1" dirty="0"/>
              <a:t>Step </a:t>
            </a:r>
            <a:r>
              <a:rPr lang="en-US" sz="2800" b="1" dirty="0" smtClean="0"/>
              <a:t>4</a:t>
            </a:r>
            <a:r>
              <a:rPr lang="en-US" sz="2800" dirty="0"/>
              <a:t> − Select the directory for the project and select create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534400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First </a:t>
            </a:r>
            <a:r>
              <a:rPr lang="en-US" b="1" dirty="0" err="1" smtClean="0"/>
              <a:t>iPhone</a:t>
            </a:r>
            <a:r>
              <a:rPr lang="en-US" b="1" dirty="0" smtClean="0"/>
              <a:t> Application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Step 6</a:t>
            </a:r>
            <a:r>
              <a:rPr lang="en-US" dirty="0"/>
              <a:t> − </a:t>
            </a:r>
            <a:r>
              <a:rPr lang="en-US" dirty="0" smtClean="0"/>
              <a:t>It will create a blank project and now you can develop you app according to your need.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868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First </a:t>
            </a:r>
            <a:r>
              <a:rPr lang="en-US" b="1" dirty="0" err="1" smtClean="0"/>
              <a:t>iPhone</a:t>
            </a:r>
            <a:r>
              <a:rPr lang="en-US" b="1" dirty="0" smtClean="0"/>
              <a:t> Application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r>
              <a:rPr lang="en-US" b="1" dirty="0"/>
              <a:t>Step 7</a:t>
            </a:r>
            <a:r>
              <a:rPr lang="en-US" dirty="0"/>
              <a:t> − Now, select </a:t>
            </a:r>
            <a:r>
              <a:rPr lang="en-US" dirty="0" err="1"/>
              <a:t>iPhone</a:t>
            </a:r>
            <a:r>
              <a:rPr lang="en-US" dirty="0"/>
              <a:t> simulator in the drop down near Run button and select run</a:t>
            </a:r>
            <a:r>
              <a:rPr lang="en-US" dirty="0" smtClean="0"/>
              <a:t>.</a:t>
            </a:r>
          </a:p>
          <a:p>
            <a:r>
              <a:rPr lang="en-US" b="1" dirty="0"/>
              <a:t>Step 8</a:t>
            </a:r>
            <a:r>
              <a:rPr lang="en-US" dirty="0"/>
              <a:t> − That's </a:t>
            </a:r>
            <a:r>
              <a:rPr lang="en-US" dirty="0" smtClean="0"/>
              <a:t>it. </a:t>
            </a: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have successfully run your first application. You will get an output as </a:t>
            </a:r>
            <a:r>
              <a:rPr lang="en-US" dirty="0" smtClean="0"/>
              <a:t>follow: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phonesimulat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24200"/>
            <a:ext cx="160020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iOS</a:t>
            </a:r>
            <a:r>
              <a:rPr lang="en-US" b="1" dirty="0" smtClean="0"/>
              <a:t> Development Toolkit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Here is a list of best </a:t>
            </a:r>
            <a:r>
              <a:rPr lang="en-US" dirty="0" err="1" smtClean="0"/>
              <a:t>iOS</a:t>
            </a:r>
            <a:r>
              <a:rPr lang="en-US" dirty="0" smtClean="0"/>
              <a:t> Development Tools, Services, Frameworks and Libraries.</a:t>
            </a:r>
          </a:p>
          <a:p>
            <a:pPr>
              <a:buNone/>
            </a:pPr>
            <a:r>
              <a:rPr lang="en-US" sz="4000" b="1" dirty="0" smtClean="0"/>
              <a:t>1. Tools:-</a:t>
            </a:r>
          </a:p>
          <a:p>
            <a:r>
              <a:rPr lang="en-US" dirty="0" smtClean="0"/>
              <a:t>Continuous Delivery made easy using </a:t>
            </a:r>
            <a:r>
              <a:rPr lang="en-US" b="1" dirty="0" smtClean="0"/>
              <a:t>Fastlane.</a:t>
            </a:r>
          </a:p>
          <a:p>
            <a:r>
              <a:rPr lang="en-US" dirty="0" smtClean="0"/>
              <a:t>Use </a:t>
            </a:r>
            <a:r>
              <a:rPr lang="en-US" b="1" dirty="0" smtClean="0"/>
              <a:t>PAW or Postman </a:t>
            </a:r>
            <a:r>
              <a:rPr lang="en-US" dirty="0" smtClean="0"/>
              <a:t>for testing and documenting.</a:t>
            </a:r>
          </a:p>
          <a:p>
            <a:r>
              <a:rPr lang="en-US" dirty="0" smtClean="0"/>
              <a:t>Find memory leaks and much more using </a:t>
            </a:r>
            <a:r>
              <a:rPr lang="en-US" b="1" dirty="0" smtClean="0"/>
              <a:t>Instruments</a:t>
            </a:r>
            <a:endParaRPr lang="en-US" dirty="0" smtClean="0"/>
          </a:p>
          <a:p>
            <a:r>
              <a:rPr lang="en-US" b="1" dirty="0" smtClean="0"/>
              <a:t>Jazzy</a:t>
            </a:r>
            <a:r>
              <a:rPr lang="en-US" dirty="0" smtClean="0"/>
              <a:t> is a command-line utility that generates documentation for Swift or Objective-C</a:t>
            </a:r>
          </a:p>
          <a:p>
            <a:r>
              <a:rPr lang="en-US" dirty="0" smtClean="0"/>
              <a:t>When working with Ruby or Python then prefer </a:t>
            </a:r>
            <a:r>
              <a:rPr lang="en-US" b="1" dirty="0" smtClean="0"/>
              <a:t>Atom </a:t>
            </a:r>
            <a:r>
              <a:rPr lang="en-US" dirty="0" smtClean="0"/>
              <a:t>over </a:t>
            </a:r>
            <a:r>
              <a:rPr lang="en-US" i="1" dirty="0" err="1" smtClean="0"/>
              <a:t>Xcode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A great </a:t>
            </a:r>
            <a:r>
              <a:rPr lang="en-US" dirty="0" err="1" smtClean="0"/>
              <a:t>Plugin</a:t>
            </a:r>
            <a:r>
              <a:rPr lang="en-US" dirty="0" smtClean="0"/>
              <a:t> Manager for </a:t>
            </a:r>
            <a:r>
              <a:rPr lang="en-US" dirty="0" err="1" smtClean="0"/>
              <a:t>Xcode</a:t>
            </a:r>
            <a:r>
              <a:rPr lang="en-US" dirty="0" smtClean="0"/>
              <a:t> called </a:t>
            </a:r>
            <a:r>
              <a:rPr lang="en-US" b="1" dirty="0" smtClean="0"/>
              <a:t>Alcatraz.</a:t>
            </a:r>
            <a:endParaRPr lang="en-US" dirty="0" smtClean="0"/>
          </a:p>
          <a:p>
            <a:r>
              <a:rPr lang="en-US" b="1" dirty="0" smtClean="0"/>
              <a:t>Cocoa Pods</a:t>
            </a:r>
            <a:r>
              <a:rPr lang="en-US" dirty="0" smtClean="0"/>
              <a:t> is a dependency management system for </a:t>
            </a:r>
            <a:r>
              <a:rPr lang="en-US" i="1" dirty="0" err="1" smtClean="0"/>
              <a:t>iOS</a:t>
            </a:r>
            <a:r>
              <a:rPr lang="en-US" dirty="0" smtClean="0"/>
              <a:t> Apps.</a:t>
            </a:r>
          </a:p>
          <a:p>
            <a:r>
              <a:rPr lang="en-US" dirty="0" smtClean="0"/>
              <a:t>If you want to sniff </a:t>
            </a:r>
            <a:r>
              <a:rPr lang="en-US" i="1" dirty="0" smtClean="0"/>
              <a:t>HTTP-</a:t>
            </a:r>
            <a:r>
              <a:rPr lang="en-US" dirty="0" smtClean="0"/>
              <a:t>Request from your </a:t>
            </a:r>
            <a:r>
              <a:rPr lang="en-US" dirty="0" err="1" smtClean="0"/>
              <a:t>iDevice</a:t>
            </a:r>
            <a:r>
              <a:rPr lang="en-US" dirty="0" smtClean="0"/>
              <a:t> use </a:t>
            </a:r>
            <a:r>
              <a:rPr lang="en-US" b="1" dirty="0" smtClean="0"/>
              <a:t>Charles.</a:t>
            </a:r>
            <a:endParaRPr lang="en-US" dirty="0" smtClean="0"/>
          </a:p>
          <a:p>
            <a:r>
              <a:rPr lang="en-US" dirty="0" smtClean="0"/>
              <a:t>Improve your Debugging with </a:t>
            </a:r>
            <a:r>
              <a:rPr lang="en-US" b="1" dirty="0" smtClean="0"/>
              <a:t>Chisel.</a:t>
            </a:r>
            <a:endParaRPr lang="en-US" dirty="0" smtClean="0"/>
          </a:p>
          <a:p>
            <a:r>
              <a:rPr lang="en-US" dirty="0" smtClean="0"/>
              <a:t>Turn drawings into code with </a:t>
            </a:r>
            <a:r>
              <a:rPr lang="en-US" b="1" dirty="0" smtClean="0"/>
              <a:t>Paint Code.</a:t>
            </a:r>
            <a:endParaRPr lang="en-US" dirty="0" smtClean="0"/>
          </a:p>
          <a:p>
            <a:r>
              <a:rPr lang="en-US" b="1" dirty="0" smtClean="0"/>
              <a:t>Icons8 App</a:t>
            </a:r>
            <a:r>
              <a:rPr lang="en-US" dirty="0" smtClean="0"/>
              <a:t> provides 23,400 Free Icons.</a:t>
            </a:r>
          </a:p>
          <a:p>
            <a:r>
              <a:rPr lang="en-US" b="1" dirty="0" smtClean="0"/>
              <a:t>Pixelmator </a:t>
            </a:r>
            <a:r>
              <a:rPr lang="en-US" dirty="0" smtClean="0"/>
              <a:t>is a</a:t>
            </a:r>
            <a:r>
              <a:rPr lang="en-US" b="1" dirty="0" smtClean="0"/>
              <a:t> </a:t>
            </a:r>
            <a:r>
              <a:rPr lang="en-US" dirty="0" smtClean="0"/>
              <a:t>great Photoshop alternative for Mac OS.</a:t>
            </a:r>
          </a:p>
          <a:p>
            <a:r>
              <a:rPr lang="en-US" b="1" dirty="0" smtClean="0"/>
              <a:t>Power JSON Editor</a:t>
            </a:r>
            <a:r>
              <a:rPr lang="en-US" dirty="0" smtClean="0"/>
              <a:t> is a great tool to edit and overview your JSON Files.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iOS</a:t>
            </a:r>
            <a:r>
              <a:rPr lang="en-US" b="1" dirty="0" smtClean="0"/>
              <a:t> Development Toolkit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2. Services:-</a:t>
            </a:r>
          </a:p>
          <a:p>
            <a:r>
              <a:rPr lang="en-US" dirty="0" smtClean="0"/>
              <a:t>A modular </a:t>
            </a:r>
            <a:r>
              <a:rPr lang="en-US" dirty="0" err="1" smtClean="0"/>
              <a:t>plugin</a:t>
            </a:r>
            <a:r>
              <a:rPr lang="en-US" dirty="0" smtClean="0"/>
              <a:t> system for your </a:t>
            </a:r>
            <a:r>
              <a:rPr lang="en-US" dirty="0" err="1" smtClean="0"/>
              <a:t>iOS</a:t>
            </a:r>
            <a:r>
              <a:rPr lang="en-US" dirty="0" smtClean="0"/>
              <a:t> Apps called </a:t>
            </a:r>
            <a:r>
              <a:rPr lang="en-US" b="1" dirty="0" smtClean="0"/>
              <a:t>Fabric.</a:t>
            </a:r>
            <a:endParaRPr lang="en-US" dirty="0" smtClean="0"/>
          </a:p>
          <a:p>
            <a:r>
              <a:rPr lang="en-US" b="1" dirty="0" smtClean="0"/>
              <a:t>Testflight </a:t>
            </a:r>
            <a:r>
              <a:rPr lang="en-US" dirty="0" smtClean="0"/>
              <a:t>is a native beta test distribution framework.</a:t>
            </a:r>
          </a:p>
          <a:p>
            <a:r>
              <a:rPr lang="en-US" b="1" dirty="0" err="1" smtClean="0"/>
              <a:t>SupportKit</a:t>
            </a:r>
            <a:r>
              <a:rPr lang="en-US" b="1" dirty="0" smtClean="0"/>
              <a:t> </a:t>
            </a:r>
            <a:r>
              <a:rPr lang="en-US" dirty="0" smtClean="0"/>
              <a:t>is a great messaging SDK.</a:t>
            </a:r>
          </a:p>
          <a:p>
            <a:r>
              <a:rPr lang="en-US" dirty="0" smtClean="0"/>
              <a:t>Mobile Analytics with </a:t>
            </a:r>
            <a:r>
              <a:rPr lang="en-US" b="1" dirty="0" smtClean="0"/>
              <a:t>Mixpanel.</a:t>
            </a:r>
            <a:endParaRPr lang="en-US" dirty="0" smtClean="0"/>
          </a:p>
          <a:p>
            <a:r>
              <a:rPr lang="en-US" dirty="0" smtClean="0"/>
              <a:t>Use </a:t>
            </a:r>
            <a:r>
              <a:rPr lang="en-US" b="1" dirty="0" smtClean="0"/>
              <a:t>Trello</a:t>
            </a:r>
            <a:r>
              <a:rPr lang="en-US" dirty="0" smtClean="0"/>
              <a:t> to manage your private projects.</a:t>
            </a:r>
          </a:p>
          <a:p>
            <a:r>
              <a:rPr lang="en-US" dirty="0" smtClean="0"/>
              <a:t>When working in a Team, then prefer using a tool like </a:t>
            </a:r>
            <a:r>
              <a:rPr lang="en-US" b="1" dirty="0" smtClean="0"/>
              <a:t>JIRA .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iOS</a:t>
            </a:r>
            <a:r>
              <a:rPr lang="en-US" b="1" dirty="0" smtClean="0"/>
              <a:t> Development Toolkit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3. Frameworks and Libraries:-</a:t>
            </a:r>
          </a:p>
          <a:p>
            <a:r>
              <a:rPr lang="en-US" dirty="0" smtClean="0"/>
              <a:t>Networking in Objective-C made easy using </a:t>
            </a:r>
            <a:r>
              <a:rPr lang="en-US" b="1" dirty="0" smtClean="0"/>
              <a:t>AFNetworking.</a:t>
            </a:r>
            <a:endParaRPr lang="en-US" dirty="0" smtClean="0"/>
          </a:p>
          <a:p>
            <a:r>
              <a:rPr lang="en-US" dirty="0" smtClean="0"/>
              <a:t>Networking in Swift made easy using </a:t>
            </a:r>
            <a:r>
              <a:rPr lang="en-US" b="1" dirty="0" smtClean="0"/>
              <a:t>Alamofire.</a:t>
            </a:r>
            <a:endParaRPr lang="en-US" dirty="0" smtClean="0"/>
          </a:p>
          <a:p>
            <a:r>
              <a:rPr lang="en-US" b="1" dirty="0" smtClean="0"/>
              <a:t>AudioKit</a:t>
            </a:r>
            <a:r>
              <a:rPr lang="en-US" dirty="0" smtClean="0"/>
              <a:t> is a powerful audio processing and analysis framework.</a:t>
            </a:r>
          </a:p>
          <a:p>
            <a:r>
              <a:rPr lang="en-US" b="1" dirty="0" smtClean="0"/>
              <a:t>FBTweaks</a:t>
            </a:r>
            <a:r>
              <a:rPr lang="en-US" dirty="0" smtClean="0"/>
              <a:t> is a great way to manipulate parameters at Runtime.</a:t>
            </a:r>
          </a:p>
          <a:p>
            <a:r>
              <a:rPr lang="en-US" b="1" dirty="0" smtClean="0"/>
              <a:t>Realm </a:t>
            </a:r>
            <a:r>
              <a:rPr lang="en-US" dirty="0" smtClean="0"/>
              <a:t>is a great Core Data alternative.</a:t>
            </a:r>
          </a:p>
          <a:p>
            <a:r>
              <a:rPr lang="en-US" dirty="0" smtClean="0"/>
              <a:t>Get auto completed resources like images, fonts in Swift projects using </a:t>
            </a:r>
            <a:r>
              <a:rPr lang="en-US" b="1" dirty="0" smtClean="0"/>
              <a:t>R.swift.</a:t>
            </a:r>
            <a:endParaRPr lang="en-US" dirty="0" smtClean="0"/>
          </a:p>
          <a:p>
            <a:r>
              <a:rPr lang="en-US" dirty="0" smtClean="0"/>
              <a:t>Visualize touches, gestures and long presses on your </a:t>
            </a:r>
            <a:r>
              <a:rPr lang="en-US" dirty="0" err="1" smtClean="0"/>
              <a:t>iPhone</a:t>
            </a:r>
            <a:r>
              <a:rPr lang="en-US" dirty="0" smtClean="0"/>
              <a:t> or </a:t>
            </a:r>
            <a:r>
              <a:rPr lang="en-US" dirty="0" err="1" smtClean="0"/>
              <a:t>iPad</a:t>
            </a:r>
            <a:r>
              <a:rPr lang="en-US" dirty="0" smtClean="0"/>
              <a:t> with </a:t>
            </a:r>
            <a:r>
              <a:rPr lang="en-US" b="1" dirty="0" err="1" smtClean="0"/>
              <a:t>COSTouchVisualizer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b="1" dirty="0" smtClean="0"/>
              <a:t>SwiftLint</a:t>
            </a:r>
            <a:r>
              <a:rPr lang="en-US" dirty="0" smtClean="0"/>
              <a:t> is a tool that enforces errors and warnings directly inside </a:t>
            </a:r>
            <a:r>
              <a:rPr lang="en-US" dirty="0" err="1" smtClean="0"/>
              <a:t>Xcode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Event Handling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r>
              <a:rPr lang="en-US" sz="2200" dirty="0" smtClean="0"/>
              <a:t>Events that occur when the user interacts with app or webpage on </a:t>
            </a:r>
            <a:r>
              <a:rPr lang="en-US" sz="2200" dirty="0" err="1" smtClean="0"/>
              <a:t>iOS</a:t>
            </a:r>
            <a:r>
              <a:rPr lang="en-US" sz="22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200" b="1" dirty="0" smtClean="0"/>
              <a:t>One-Finger Events:-</a:t>
            </a:r>
          </a:p>
          <a:p>
            <a:pPr marL="514350" indent="-514350">
              <a:buNone/>
            </a:pPr>
            <a:endParaRPr lang="en-US" b="1" dirty="0" smtClean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1552575" cy="4343400"/>
          </a:xfrm>
          <a:prstGeom prst="rect">
            <a:avLst/>
          </a:prstGeom>
        </p:spPr>
      </p:pic>
      <p:pic>
        <p:nvPicPr>
          <p:cNvPr id="5" name="Picture 4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28800"/>
            <a:ext cx="1914525" cy="4343400"/>
          </a:xfrm>
          <a:prstGeom prst="rect">
            <a:avLst/>
          </a:prstGeom>
        </p:spPr>
      </p:pic>
      <p:pic>
        <p:nvPicPr>
          <p:cNvPr id="6" name="Picture 5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828800"/>
            <a:ext cx="1685925" cy="4600575"/>
          </a:xfrm>
          <a:prstGeom prst="rect">
            <a:avLst/>
          </a:prstGeom>
        </p:spPr>
      </p:pic>
      <p:pic>
        <p:nvPicPr>
          <p:cNvPr id="7" name="Picture 6" descr="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75" y="1828800"/>
            <a:ext cx="347662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Event Handling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2. Two-Finger Events:-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077200" cy="1371600"/>
          </a:xfrm>
          <a:prstGeom prst="rect">
            <a:avLst/>
          </a:prstGeo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14600"/>
            <a:ext cx="54864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Event Handling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3. Multi-Touch Events:-</a:t>
            </a:r>
          </a:p>
          <a:p>
            <a:r>
              <a:rPr lang="en-US" dirty="0" smtClean="0"/>
              <a:t>Touch events are similar to mouse events except that you can have simultaneous touches on the screen at different locations.  </a:t>
            </a:r>
          </a:p>
          <a:p>
            <a:r>
              <a:rPr lang="en-US" dirty="0" smtClean="0"/>
              <a:t>A touch event object is used to encapsulate all the touches that are currently on the screen.</a:t>
            </a:r>
          </a:p>
          <a:p>
            <a:r>
              <a:rPr lang="en-US" dirty="0" smtClean="0"/>
              <a:t>Each finger is represented by a touch object.</a:t>
            </a:r>
          </a:p>
          <a:p>
            <a:r>
              <a:rPr lang="en-US" dirty="0" smtClean="0"/>
              <a:t>Multi-touch events in HTML for </a:t>
            </a:r>
            <a:r>
              <a:rPr lang="en-US" dirty="0" err="1" smtClean="0"/>
              <a:t>iOS</a:t>
            </a:r>
            <a:r>
              <a:rPr lang="en-US" dirty="0" smtClean="0"/>
              <a:t> web application:-</a:t>
            </a:r>
          </a:p>
          <a:p>
            <a:pPr>
              <a:buNone/>
            </a:pPr>
            <a:r>
              <a:rPr lang="en-US" dirty="0" smtClean="0"/>
              <a:t>    &lt;div </a:t>
            </a:r>
            <a:r>
              <a:rPr lang="en-US" dirty="0" err="1" smtClean="0"/>
              <a:t>ontouchstart</a:t>
            </a:r>
            <a:r>
              <a:rPr lang="en-US" dirty="0" smtClean="0"/>
              <a:t>="</a:t>
            </a:r>
            <a:r>
              <a:rPr lang="en-US" dirty="0" err="1" smtClean="0"/>
              <a:t>touchStart</a:t>
            </a:r>
            <a:r>
              <a:rPr lang="en-US" dirty="0" smtClean="0"/>
              <a:t>(event);" </a:t>
            </a:r>
            <a:r>
              <a:rPr lang="en-US" dirty="0" err="1" smtClean="0"/>
              <a:t>ontouchmove</a:t>
            </a:r>
            <a:r>
              <a:rPr lang="en-US" dirty="0" smtClean="0"/>
              <a:t>="</a:t>
            </a:r>
            <a:r>
              <a:rPr lang="en-US" dirty="0" err="1" smtClean="0"/>
              <a:t>touchMove</a:t>
            </a:r>
            <a:r>
              <a:rPr lang="en-US" dirty="0" smtClean="0"/>
              <a:t>(event);" </a:t>
            </a:r>
            <a:r>
              <a:rPr lang="en-US" dirty="0" err="1" smtClean="0"/>
              <a:t>ontouchend</a:t>
            </a:r>
            <a:r>
              <a:rPr lang="en-US" dirty="0" smtClean="0"/>
              <a:t>="</a:t>
            </a:r>
            <a:r>
              <a:rPr lang="en-US" dirty="0" err="1" smtClean="0"/>
              <a:t>touchEnd</a:t>
            </a:r>
            <a:r>
              <a:rPr lang="en-US" dirty="0" smtClean="0"/>
              <a:t>(event);" </a:t>
            </a:r>
            <a:r>
              <a:rPr lang="en-US" dirty="0" err="1" smtClean="0"/>
              <a:t>ontouchcancel</a:t>
            </a:r>
            <a:r>
              <a:rPr lang="en-US" dirty="0" smtClean="0"/>
              <a:t>="</a:t>
            </a:r>
            <a:r>
              <a:rPr lang="en-US" dirty="0" err="1" smtClean="0"/>
              <a:t>touchCancel</a:t>
            </a:r>
            <a:r>
              <a:rPr lang="en-US" dirty="0" smtClean="0"/>
              <a:t>(event);" </a:t>
            </a:r>
            <a:r>
              <a:rPr lang="en-US" dirty="0" err="1" smtClean="0"/>
              <a:t>ontouchforcechange</a:t>
            </a:r>
            <a:r>
              <a:rPr lang="en-US" dirty="0" smtClean="0"/>
              <a:t>="</a:t>
            </a:r>
            <a:r>
              <a:rPr lang="en-US" dirty="0" err="1" smtClean="0"/>
              <a:t>touchForceChange</a:t>
            </a:r>
            <a:r>
              <a:rPr lang="en-US" dirty="0" smtClean="0"/>
              <a:t>(event);"&gt;</a:t>
            </a:r>
          </a:p>
          <a:p>
            <a:pPr>
              <a:buNone/>
            </a:pPr>
            <a:r>
              <a:rPr lang="en-US" dirty="0" smtClean="0"/>
              <a:t>    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iOS</a:t>
            </a:r>
            <a:r>
              <a:rPr lang="en-US" dirty="0"/>
              <a:t>, which was previously called </a:t>
            </a:r>
            <a:r>
              <a:rPr lang="en-US" dirty="0" err="1"/>
              <a:t>iPhone</a:t>
            </a:r>
            <a:r>
              <a:rPr lang="en-US" dirty="0"/>
              <a:t> OS, is a mobile operating system developed by Apple Inc</a:t>
            </a:r>
            <a:r>
              <a:rPr lang="en-US" dirty="0" smtClean="0"/>
              <a:t>.</a:t>
            </a:r>
          </a:p>
          <a:p>
            <a:r>
              <a:rPr lang="en-US" dirty="0"/>
              <a:t>Its first release was in 2007, which included </a:t>
            </a:r>
            <a:r>
              <a:rPr lang="en-US" dirty="0" err="1"/>
              <a:t>iPhone</a:t>
            </a:r>
            <a:r>
              <a:rPr lang="en-US" dirty="0"/>
              <a:t> and </a:t>
            </a:r>
            <a:r>
              <a:rPr lang="en-US" dirty="0" err="1" smtClean="0"/>
              <a:t>iPad</a:t>
            </a:r>
            <a:r>
              <a:rPr lang="en-US" dirty="0" smtClean="0"/>
              <a:t> </a:t>
            </a:r>
            <a:r>
              <a:rPr lang="en-US" dirty="0"/>
              <a:t>Touch</a:t>
            </a:r>
            <a:r>
              <a:rPr lang="en-US" dirty="0" smtClean="0"/>
              <a:t>.</a:t>
            </a:r>
          </a:p>
          <a:p>
            <a:r>
              <a:rPr lang="en-US" dirty="0" err="1"/>
              <a:t>iPad</a:t>
            </a:r>
            <a:r>
              <a:rPr lang="en-US" dirty="0"/>
              <a:t> (1st Generation) was released in April </a:t>
            </a:r>
            <a:r>
              <a:rPr lang="en-US" dirty="0" smtClean="0"/>
              <a:t>2010.</a:t>
            </a:r>
          </a:p>
          <a:p>
            <a:r>
              <a:rPr lang="en-US" dirty="0"/>
              <a:t> </a:t>
            </a:r>
            <a:r>
              <a:rPr lang="en-US" dirty="0" err="1"/>
              <a:t>iPad</a:t>
            </a:r>
            <a:r>
              <a:rPr lang="en-US" dirty="0"/>
              <a:t> Mini was released in November 2012</a:t>
            </a:r>
            <a:r>
              <a:rPr lang="en-US" dirty="0" smtClean="0"/>
              <a:t>.</a:t>
            </a:r>
          </a:p>
          <a:p>
            <a:r>
              <a:rPr lang="en-US" dirty="0"/>
              <a:t>Apple's latest mobile </a:t>
            </a:r>
            <a:r>
              <a:rPr lang="en-US" dirty="0" smtClean="0"/>
              <a:t>is </a:t>
            </a:r>
            <a:r>
              <a:rPr lang="en-US" dirty="0" err="1" smtClean="0"/>
              <a:t>iPhone</a:t>
            </a:r>
            <a:r>
              <a:rPr lang="en-US" dirty="0"/>
              <a:t> 7 </a:t>
            </a:r>
            <a:r>
              <a:rPr lang="en-US" dirty="0" smtClean="0"/>
              <a:t>Plus and launched </a:t>
            </a:r>
            <a:r>
              <a:rPr lang="en-US" dirty="0"/>
              <a:t>in September 2016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Latest </a:t>
            </a:r>
            <a:r>
              <a:rPr lang="en-US" dirty="0" err="1" smtClean="0"/>
              <a:t>iOS</a:t>
            </a:r>
            <a:r>
              <a:rPr lang="en-US" dirty="0" smtClean="0"/>
              <a:t> version is 10.0.2 which launched on 23-SEP-2016.</a:t>
            </a:r>
          </a:p>
          <a:p>
            <a:r>
              <a:rPr lang="en-US" dirty="0" smtClean="0"/>
              <a:t>Now, working on </a:t>
            </a:r>
            <a:r>
              <a:rPr lang="en-US" dirty="0" err="1" smtClean="0"/>
              <a:t>iOS</a:t>
            </a:r>
            <a:r>
              <a:rPr lang="en-US" dirty="0" smtClean="0"/>
              <a:t> 10.1 and it’s Beta version have been launched on 10-OCT-2016.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Event Handling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4. Orientation Events:-</a:t>
            </a:r>
          </a:p>
          <a:p>
            <a:r>
              <a:rPr lang="en-US" dirty="0" smtClean="0"/>
              <a:t>An event is sent when the user changes the orientation of </a:t>
            </a:r>
            <a:r>
              <a:rPr lang="en-US" dirty="0" err="1" smtClean="0"/>
              <a:t>iOS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By handling this event, you can determine the current orientation of the device and make layout changes accordingly. </a:t>
            </a:r>
          </a:p>
          <a:p>
            <a:r>
              <a:rPr lang="en-US" dirty="0" smtClean="0"/>
              <a:t>For example, display a simple textual list in portrait orientation and add a column of icons in landscape orientation.</a:t>
            </a:r>
          </a:p>
          <a:p>
            <a:r>
              <a:rPr lang="en-US" dirty="0" smtClean="0"/>
              <a:t>Syntax in HTML:-</a:t>
            </a:r>
          </a:p>
          <a:p>
            <a:pPr>
              <a:buNone/>
            </a:pPr>
            <a:r>
              <a:rPr lang="en-US" b="1" dirty="0" smtClean="0"/>
              <a:t>&lt;body </a:t>
            </a:r>
            <a:r>
              <a:rPr lang="en-US" b="1" dirty="0" err="1" smtClean="0"/>
              <a:t>onorientationchange</a:t>
            </a:r>
            <a:r>
              <a:rPr lang="en-US" b="1" dirty="0" smtClean="0"/>
              <a:t>="</a:t>
            </a:r>
            <a:r>
              <a:rPr lang="en-US" b="1" dirty="0" err="1" smtClean="0"/>
              <a:t>updateOrientation</a:t>
            </a:r>
            <a:r>
              <a:rPr lang="en-US" b="1" dirty="0" smtClean="0"/>
              <a:t>();"&gt;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Event Handling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5. Supported Events:-</a:t>
            </a:r>
          </a:p>
          <a:p>
            <a:pPr>
              <a:buNone/>
            </a:pPr>
            <a:r>
              <a:rPr lang="en-US" sz="1800" dirty="0" smtClean="0"/>
              <a:t>       Be aware of all the events that </a:t>
            </a:r>
            <a:r>
              <a:rPr lang="en-US" sz="1800" dirty="0" err="1" smtClean="0"/>
              <a:t>iOS</a:t>
            </a:r>
            <a:r>
              <a:rPr lang="en-US" sz="1800" dirty="0" smtClean="0"/>
              <a:t> supports and under what conditions they are generated. Below Table specifies which events are generated by Safari on </a:t>
            </a:r>
            <a:r>
              <a:rPr lang="en-US" sz="1800" dirty="0" err="1" smtClean="0"/>
              <a:t>iOS</a:t>
            </a:r>
            <a:r>
              <a:rPr lang="en-US" sz="1800" dirty="0" smtClean="0"/>
              <a:t> and which are generated conditionally depending on the type of element selected. This table also lists unsupported events.</a:t>
            </a:r>
          </a:p>
          <a:p>
            <a:pPr>
              <a:buNone/>
            </a:pPr>
            <a:endParaRPr lang="en-US" sz="18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514600"/>
          <a:ext cx="4038600" cy="40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352"/>
                <a:gridCol w="1211580"/>
                <a:gridCol w="1534668"/>
              </a:tblGrid>
              <a:tr h="35179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abort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blur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click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copy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N/A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cut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N/A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drag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N/A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drop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N/A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focus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mousemove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mousedown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2362200"/>
          <a:ext cx="3962400" cy="433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968"/>
                <a:gridCol w="1188720"/>
                <a:gridCol w="1505712"/>
              </a:tblGrid>
              <a:tr h="35179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endParaRPr lang="en-US" dirty="0"/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mouseup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mouseover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mouseout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orientationchange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N/A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pagehide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pageshow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paste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N/A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reset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selection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N/A</a:t>
                      </a:r>
                    </a:p>
                  </a:txBody>
                  <a:tcPr marL="47625" marR="47625" marT="47625" marB="47625" anchor="ctr"/>
                </a:tc>
              </a:tr>
              <a:tr h="351790"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submit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>
                          <a:latin typeface="Lucida Grande"/>
                        </a:rPr>
                        <a:t>Yes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b="0" i="0" dirty="0">
                          <a:latin typeface="Lucida Grande"/>
                        </a:rPr>
                        <a:t>No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Graphics Services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High-quality graphics are an important part of all apps.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provides various technologies to help put your custom art and graphics onscreen.</a:t>
            </a:r>
          </a:p>
          <a:p>
            <a:r>
              <a:rPr lang="en-US" dirty="0" smtClean="0"/>
              <a:t>You can use the standard views to deliver a high-quality interface quickly, or you can create your own custom views by using Graphics technologies.</a:t>
            </a:r>
          </a:p>
          <a:p>
            <a:pPr>
              <a:buNone/>
            </a:pPr>
            <a:r>
              <a:rPr lang="en-US" b="1" dirty="0" smtClean="0"/>
              <a:t>Graphics technologies:-</a:t>
            </a:r>
          </a:p>
          <a:p>
            <a:pPr marL="514350" indent="-514350">
              <a:buAutoNum type="arabicPeriod"/>
            </a:pPr>
            <a:r>
              <a:rPr lang="en-US" b="1" dirty="0" err="1" smtClean="0"/>
              <a:t>UIKit</a:t>
            </a:r>
            <a:r>
              <a:rPr lang="en-US" b="1" dirty="0" smtClean="0"/>
              <a:t> graphics:- </a:t>
            </a:r>
            <a:r>
              <a:rPr lang="en-US" dirty="0" err="1" smtClean="0"/>
              <a:t>UIKit</a:t>
            </a:r>
            <a:r>
              <a:rPr lang="en-US" dirty="0" smtClean="0"/>
              <a:t> defines high-level support for drawing images and desire paths for animating the content of your views.</a:t>
            </a:r>
          </a:p>
          <a:p>
            <a:pPr marL="514350" indent="-514350"/>
            <a:r>
              <a:rPr lang="en-US" dirty="0" err="1" smtClean="0"/>
              <a:t>UIKit</a:t>
            </a:r>
            <a:r>
              <a:rPr lang="en-US" dirty="0" smtClean="0"/>
              <a:t> views provide a fast and efficient way to render images and text-based content.</a:t>
            </a:r>
          </a:p>
          <a:p>
            <a:pPr marL="514350" indent="-514350">
              <a:buAutoNum type="arabicPeriod" startAt="2"/>
            </a:pPr>
            <a:r>
              <a:rPr lang="en-US" b="1" dirty="0" smtClean="0"/>
              <a:t>Core Graphics framework:- </a:t>
            </a:r>
            <a:r>
              <a:rPr lang="en-US" dirty="0" smtClean="0"/>
              <a:t>Core Graphics (also known as </a:t>
            </a:r>
            <a:r>
              <a:rPr lang="en-US" i="1" dirty="0" smtClean="0"/>
              <a:t>Quartz</a:t>
            </a:r>
            <a:r>
              <a:rPr lang="en-US" dirty="0" smtClean="0"/>
              <a:t>) is the drawing engine for </a:t>
            </a:r>
            <a:r>
              <a:rPr lang="en-US" dirty="0" err="1" smtClean="0"/>
              <a:t>iOS</a:t>
            </a:r>
            <a:r>
              <a:rPr lang="en-US" dirty="0" smtClean="0"/>
              <a:t> apps.</a:t>
            </a:r>
          </a:p>
          <a:p>
            <a:pPr marL="514350" indent="-514350"/>
            <a:r>
              <a:rPr lang="en-US" dirty="0" smtClean="0"/>
              <a:t>This framework is well suited for situations where you want to render custom 2D shapes and images dynamically.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Graphics Services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3. Core Animation:- </a:t>
            </a:r>
            <a:r>
              <a:rPr lang="en-US" dirty="0" smtClean="0"/>
              <a:t>It is part of the Quartz Core framework.</a:t>
            </a:r>
          </a:p>
          <a:p>
            <a:r>
              <a:rPr lang="en-US" dirty="0" smtClean="0"/>
              <a:t>It is a foundational technology that optimizes the animation experience of your apps.</a:t>
            </a:r>
          </a:p>
          <a:p>
            <a:r>
              <a:rPr lang="en-US" dirty="0" err="1" smtClean="0"/>
              <a:t>UIKit</a:t>
            </a:r>
            <a:r>
              <a:rPr lang="en-US" dirty="0" smtClean="0"/>
              <a:t> views use Core Animation to provide view-level animation support.</a:t>
            </a:r>
          </a:p>
          <a:p>
            <a:r>
              <a:rPr lang="en-US" dirty="0" smtClean="0"/>
              <a:t>You can use Core Animation directly when you want more control over the behavior of your animations.</a:t>
            </a:r>
          </a:p>
          <a:p>
            <a:pPr>
              <a:buNone/>
            </a:pPr>
            <a:r>
              <a:rPr lang="en-US" b="1" dirty="0" smtClean="0"/>
              <a:t>4. Core Image:- </a:t>
            </a:r>
            <a:r>
              <a:rPr lang="en-US" dirty="0" smtClean="0"/>
              <a:t>It provides advanced support for manipulating video and still images.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Graphics Services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5. OpenGL  ES and </a:t>
            </a:r>
            <a:r>
              <a:rPr lang="en-US" b="1" dirty="0" err="1" smtClean="0"/>
              <a:t>GLKit</a:t>
            </a:r>
            <a:r>
              <a:rPr lang="en-US" b="1" dirty="0" smtClean="0"/>
              <a:t>:- </a:t>
            </a:r>
            <a:r>
              <a:rPr lang="en-US" dirty="0" smtClean="0"/>
              <a:t>OpenGL ES handles advanced 2D and 3D rendering using hardware-accelerated interfaces. 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This framework is traditionally used by game developers.</a:t>
            </a:r>
          </a:p>
          <a:p>
            <a:r>
              <a:rPr lang="en-US" dirty="0" smtClean="0"/>
              <a:t>This framework gives you full control over the rendering process to create smooth animations.</a:t>
            </a:r>
          </a:p>
          <a:p>
            <a:r>
              <a:rPr lang="en-US" b="1" dirty="0" err="1" smtClean="0"/>
              <a:t>GLKit</a:t>
            </a:r>
            <a:r>
              <a:rPr lang="en-US" dirty="0" smtClean="0"/>
              <a:t> is a set of Objective-C classes that provide the power of OpenGL  ES using an object-oriented interface.</a:t>
            </a:r>
          </a:p>
          <a:p>
            <a:pPr>
              <a:buNone/>
            </a:pPr>
            <a:r>
              <a:rPr lang="en-US" b="1" dirty="0" smtClean="0"/>
              <a:t>6. Metal:- </a:t>
            </a:r>
            <a:r>
              <a:rPr lang="en-US" dirty="0" smtClean="0"/>
              <a:t>Metal provides extremely low-overhead access and enabling high performance for graphics rendering and computation tasks.</a:t>
            </a:r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Graphics Services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7. </a:t>
            </a:r>
            <a:r>
              <a:rPr lang="en-US" b="1" dirty="0" err="1" smtClean="0"/>
              <a:t>TextKit</a:t>
            </a:r>
            <a:r>
              <a:rPr lang="en-US" b="1" dirty="0" smtClean="0"/>
              <a:t> and Core Text:- </a:t>
            </a:r>
            <a:r>
              <a:rPr lang="en-US" dirty="0" err="1" smtClean="0"/>
              <a:t>TextKit</a:t>
            </a:r>
            <a:r>
              <a:rPr lang="en-US" dirty="0" smtClean="0"/>
              <a:t> is a family of </a:t>
            </a:r>
            <a:r>
              <a:rPr lang="en-US" dirty="0" err="1" smtClean="0"/>
              <a:t>UIKit</a:t>
            </a:r>
            <a:r>
              <a:rPr lang="en-US" dirty="0" smtClean="0"/>
              <a:t> classes used to perform fine typography, text management and advanced text manipulations.</a:t>
            </a:r>
          </a:p>
          <a:p>
            <a:r>
              <a:rPr lang="en-US" dirty="0" smtClean="0"/>
              <a:t>Core Text is a lower-level C-based framework for handling advanced typography and layout. </a:t>
            </a:r>
          </a:p>
          <a:p>
            <a:pPr>
              <a:buNone/>
            </a:pPr>
            <a:r>
              <a:rPr lang="en-US" b="1" dirty="0" smtClean="0"/>
              <a:t>8. Image I/O:- </a:t>
            </a:r>
            <a:r>
              <a:rPr lang="en-US" dirty="0" smtClean="0"/>
              <a:t>Image I/O provides interfaces for reading and writing most image formats. </a:t>
            </a:r>
          </a:p>
          <a:p>
            <a:pPr>
              <a:buNone/>
            </a:pPr>
            <a:r>
              <a:rPr lang="en-US" b="1" dirty="0" smtClean="0"/>
              <a:t>9. Photos Library:- </a:t>
            </a:r>
            <a:r>
              <a:rPr lang="en-US" dirty="0" smtClean="0"/>
              <a:t>The Photos and </a:t>
            </a:r>
            <a:r>
              <a:rPr lang="en-US" dirty="0" err="1" smtClean="0"/>
              <a:t>PhotosUI</a:t>
            </a:r>
            <a:r>
              <a:rPr lang="en-US" dirty="0" smtClean="0"/>
              <a:t> frameworks provide access to a user’s photos, videos, and media.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Layer Animation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r>
              <a:rPr lang="en-US" sz="2400" b="1" dirty="0" smtClean="0"/>
              <a:t>Core Animation </a:t>
            </a:r>
            <a:r>
              <a:rPr lang="en-US" sz="2400" dirty="0" smtClean="0"/>
              <a:t>is animation infrastructure available on </a:t>
            </a:r>
            <a:r>
              <a:rPr lang="en-US" sz="2400" dirty="0" err="1" smtClean="0"/>
              <a:t>iOS</a:t>
            </a:r>
            <a:r>
              <a:rPr lang="en-US" sz="2400" dirty="0" smtClean="0"/>
              <a:t> that use to animate the views and other visual elements of your app.</a:t>
            </a:r>
          </a:p>
          <a:p>
            <a:r>
              <a:rPr lang="en-US" sz="2400" dirty="0" smtClean="0"/>
              <a:t>Firstly draw a frame of an animation, then configure animation parameters (such as the start and end points) and tell Core Animation to start, Core Animation will do your work.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1800"/>
            <a:ext cx="6704762" cy="3619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Layer Animation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infrastructure provided by </a:t>
            </a:r>
            <a:r>
              <a:rPr lang="en-US" b="1" dirty="0" smtClean="0"/>
              <a:t>Core Animation </a:t>
            </a:r>
            <a:r>
              <a:rPr lang="en-US" dirty="0" smtClean="0"/>
              <a:t>makes it easy to create animations of your app’s layers.</a:t>
            </a:r>
          </a:p>
          <a:p>
            <a:r>
              <a:rPr lang="en-US" b="1" dirty="0" smtClean="0"/>
              <a:t>Example:-</a:t>
            </a:r>
            <a:r>
              <a:rPr lang="en-US" dirty="0" smtClean="0"/>
              <a:t> Changing the size of a layer’s frame rectangle, changing its position onscreen and applying a rotation transform etc.</a:t>
            </a:r>
          </a:p>
          <a:p>
            <a:r>
              <a:rPr lang="en-US" dirty="0" smtClean="0"/>
              <a:t>Types of animation:-</a:t>
            </a:r>
          </a:p>
          <a:p>
            <a:pPr>
              <a:buNone/>
            </a:pPr>
            <a:r>
              <a:rPr lang="en-US" dirty="0" smtClean="0"/>
              <a:t>    1. Implicitly Animation.</a:t>
            </a:r>
          </a:p>
          <a:p>
            <a:pPr>
              <a:buNone/>
            </a:pPr>
            <a:r>
              <a:rPr lang="en-US" dirty="0" smtClean="0"/>
              <a:t>    2. Explicitly Animation.</a:t>
            </a:r>
          </a:p>
          <a:p>
            <a:r>
              <a:rPr lang="en-US" dirty="0" smtClean="0"/>
              <a:t>You can perform simple animations implicitly or explicitly depending on your needs.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Layer Animation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Implicit animations </a:t>
            </a:r>
            <a:r>
              <a:rPr lang="en-US" dirty="0" smtClean="0"/>
              <a:t>use the default timing and animation properties to perform an animation.</a:t>
            </a:r>
          </a:p>
          <a:p>
            <a:r>
              <a:rPr lang="en-US" b="1" dirty="0" smtClean="0"/>
              <a:t>Explicit animations</a:t>
            </a:r>
            <a:r>
              <a:rPr lang="en-US" dirty="0" smtClean="0"/>
              <a:t> require you to configure those properties yourself using an animation object. </a:t>
            </a:r>
          </a:p>
          <a:p>
            <a:r>
              <a:rPr lang="en-US" dirty="0" smtClean="0"/>
              <a:t>So, </a:t>
            </a:r>
            <a:r>
              <a:rPr lang="en-US" b="1" dirty="0" smtClean="0"/>
              <a:t>implicit animations</a:t>
            </a:r>
            <a:r>
              <a:rPr lang="en-US" dirty="0" smtClean="0"/>
              <a:t> are perfect for situations where you want to make a change without a lot of code and the default timing works well for you.</a:t>
            </a:r>
          </a:p>
          <a:p>
            <a:r>
              <a:rPr lang="en-US" dirty="0" smtClean="0"/>
              <a:t>Layers define many properties that affect the visible appearance of the layer.</a:t>
            </a:r>
          </a:p>
          <a:p>
            <a:r>
              <a:rPr lang="en-US" dirty="0" smtClean="0"/>
              <a:t>Changing one of these properties is a way to animate the appearance change.</a:t>
            </a:r>
          </a:p>
          <a:p>
            <a:r>
              <a:rPr lang="en-US" dirty="0" smtClean="0"/>
              <a:t>For example, changing the opacity of the layer from 1.0 to 0.0 causes the layer to fade out and become transparent.</a:t>
            </a:r>
          </a:p>
          <a:p>
            <a:r>
              <a:rPr lang="en-US" dirty="0" smtClean="0"/>
              <a:t>Animating a change implicitly:- Create Object of Layer and change its properties as per need…….</a:t>
            </a:r>
          </a:p>
          <a:p>
            <a:pPr algn="ctr">
              <a:buNone/>
            </a:pPr>
            <a:r>
              <a:rPr lang="en-US" b="1" dirty="0" err="1" smtClean="0"/>
              <a:t>LayerObject.opacity</a:t>
            </a:r>
            <a:r>
              <a:rPr lang="en-US" b="1" dirty="0" smtClean="0"/>
              <a:t> = 0.0;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Layer Animation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want to change Layer’s opacity value from 1.0 to 0.0 using </a:t>
            </a:r>
            <a:r>
              <a:rPr lang="en-US" sz="2400" b="1" dirty="0" smtClean="0"/>
              <a:t>Explicitly Animation</a:t>
            </a:r>
            <a:r>
              <a:rPr lang="en-US" sz="2400" dirty="0" smtClean="0"/>
              <a:t> then:-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Create a object of </a:t>
            </a:r>
            <a:r>
              <a:rPr lang="en-US" sz="2400" b="1" dirty="0" smtClean="0"/>
              <a:t>CABasicAnimation</a:t>
            </a:r>
            <a:r>
              <a:rPr lang="en-US" sz="2400" dirty="0" smtClean="0"/>
              <a:t> class and use that object to configure the animation parameters. 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You can set the start and end values for the animation, change the duration, or change any other animation parameters before adding the animation to a layer. </a:t>
            </a:r>
          </a:p>
          <a:p>
            <a:pPr marL="514350" indent="-514350">
              <a:buNone/>
            </a:pPr>
            <a:r>
              <a:rPr lang="en-US" sz="2400" b="1" dirty="0" smtClean="0"/>
              <a:t>Syntax:-</a:t>
            </a:r>
          </a:p>
          <a:p>
            <a:pPr marL="514350" indent="-514350">
              <a:buNone/>
            </a:pPr>
            <a:r>
              <a:rPr lang="en-US" sz="1800" dirty="0" smtClean="0"/>
              <a:t>CABasicAnimation   </a:t>
            </a:r>
            <a:r>
              <a:rPr lang="en-US" sz="1800" dirty="0" err="1" smtClean="0"/>
              <a:t>fadeAnim</a:t>
            </a:r>
            <a:r>
              <a:rPr lang="en-US" sz="1800" dirty="0" smtClean="0"/>
              <a:t> = [CABasicAnimation   </a:t>
            </a:r>
            <a:r>
              <a:rPr lang="en-US" sz="1800" dirty="0" err="1" smtClean="0"/>
              <a:t>animationWithKeyPath</a:t>
            </a:r>
            <a:r>
              <a:rPr lang="en-US" sz="1800" dirty="0" smtClean="0"/>
              <a:t>:@"opacity"];</a:t>
            </a:r>
          </a:p>
          <a:p>
            <a:pPr marL="514350" indent="-514350">
              <a:buNone/>
            </a:pPr>
            <a:r>
              <a:rPr lang="en-US" sz="2400" dirty="0" err="1" smtClean="0"/>
              <a:t>fadeAnim.fromValue</a:t>
            </a:r>
            <a:r>
              <a:rPr lang="en-US" sz="2400" dirty="0" smtClean="0"/>
              <a:t> = [</a:t>
            </a:r>
            <a:r>
              <a:rPr lang="en-US" sz="2400" dirty="0" err="1" smtClean="0"/>
              <a:t>NSNumber</a:t>
            </a:r>
            <a:r>
              <a:rPr lang="en-US" sz="2400" dirty="0" smtClean="0"/>
              <a:t>    numberWithFloat:1.0];</a:t>
            </a:r>
          </a:p>
          <a:p>
            <a:pPr marL="514350" indent="-514350">
              <a:buNone/>
            </a:pPr>
            <a:r>
              <a:rPr lang="en-US" sz="2400" dirty="0" err="1" smtClean="0"/>
              <a:t>fadeAnim.toValue</a:t>
            </a:r>
            <a:r>
              <a:rPr lang="en-US" sz="2400" dirty="0" smtClean="0"/>
              <a:t> = [</a:t>
            </a:r>
            <a:r>
              <a:rPr lang="en-US" sz="2400" dirty="0" err="1" smtClean="0"/>
              <a:t>NSNumber</a:t>
            </a:r>
            <a:r>
              <a:rPr lang="en-US" sz="2400" dirty="0" smtClean="0"/>
              <a:t>     numberWithFloat:0.0];</a:t>
            </a:r>
          </a:p>
          <a:p>
            <a:pPr marL="514350" indent="-514350">
              <a:buNone/>
            </a:pPr>
            <a:r>
              <a:rPr lang="en-US" sz="2400" dirty="0" err="1" smtClean="0"/>
              <a:t>fadeAnim.duration</a:t>
            </a:r>
            <a:r>
              <a:rPr lang="en-US" sz="2400" dirty="0" smtClean="0"/>
              <a:t> = 1.0; </a:t>
            </a:r>
          </a:p>
          <a:p>
            <a:pPr marL="514350" indent="-514350"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LayerObject</a:t>
            </a:r>
            <a:r>
              <a:rPr lang="en-US" sz="2400" dirty="0" smtClean="0"/>
              <a:t>    </a:t>
            </a:r>
            <a:r>
              <a:rPr lang="en-US" sz="2400" dirty="0" err="1" smtClean="0"/>
              <a:t>addAnimation:fadeAnim</a:t>
            </a:r>
            <a:r>
              <a:rPr lang="en-US" sz="2400" dirty="0" smtClean="0"/>
              <a:t>    </a:t>
            </a:r>
            <a:r>
              <a:rPr lang="en-US" sz="2400" dirty="0" err="1" smtClean="0"/>
              <a:t>forKey</a:t>
            </a:r>
            <a:r>
              <a:rPr lang="en-US" sz="2400" dirty="0" smtClean="0"/>
              <a:t>:@"opacity"];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of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Maps</a:t>
            </a:r>
          </a:p>
          <a:p>
            <a:r>
              <a:rPr lang="en-US" dirty="0" err="1" smtClean="0"/>
              <a:t>Siri</a:t>
            </a:r>
            <a:r>
              <a:rPr lang="en-US" dirty="0" smtClean="0"/>
              <a:t> (It</a:t>
            </a:r>
            <a:r>
              <a:rPr lang="en-US" dirty="0"/>
              <a:t> is Apple's voice-controlled personal </a:t>
            </a:r>
            <a:r>
              <a:rPr lang="en-US" dirty="0" smtClean="0"/>
              <a:t>assistant)</a:t>
            </a:r>
            <a:endParaRPr lang="en-US" dirty="0"/>
          </a:p>
          <a:p>
            <a:r>
              <a:rPr lang="en-US" dirty="0" err="1" smtClean="0"/>
              <a:t>Facebook</a:t>
            </a:r>
            <a:r>
              <a:rPr lang="en-US" dirty="0" smtClean="0"/>
              <a:t>, Twitter, other social media….</a:t>
            </a:r>
            <a:endParaRPr lang="en-US" dirty="0"/>
          </a:p>
          <a:p>
            <a:r>
              <a:rPr lang="en-US" dirty="0"/>
              <a:t>Multi-Touch</a:t>
            </a:r>
          </a:p>
          <a:p>
            <a:r>
              <a:rPr lang="en-US" dirty="0" smtClean="0"/>
              <a:t>Accelerometer (Sensor)</a:t>
            </a:r>
            <a:endParaRPr lang="en-US" dirty="0"/>
          </a:p>
          <a:p>
            <a:r>
              <a:rPr lang="en-US" dirty="0"/>
              <a:t>GPS</a:t>
            </a:r>
          </a:p>
          <a:p>
            <a:r>
              <a:rPr lang="en-US" dirty="0"/>
              <a:t>High end processor</a:t>
            </a:r>
          </a:p>
          <a:p>
            <a:r>
              <a:rPr lang="en-US" dirty="0"/>
              <a:t>Camera</a:t>
            </a:r>
          </a:p>
          <a:p>
            <a:r>
              <a:rPr lang="en-US" dirty="0" smtClean="0"/>
              <a:t>Safari (Apple’s Web Browser)</a:t>
            </a:r>
            <a:endParaRPr lang="en-US" dirty="0"/>
          </a:p>
          <a:p>
            <a:r>
              <a:rPr lang="en-US" dirty="0"/>
              <a:t>Powerful APIs</a:t>
            </a:r>
          </a:p>
          <a:p>
            <a:r>
              <a:rPr lang="en-US" dirty="0"/>
              <a:t>Game center</a:t>
            </a:r>
          </a:p>
          <a:p>
            <a:r>
              <a:rPr lang="en-US" dirty="0"/>
              <a:t>In-App Purchase</a:t>
            </a:r>
          </a:p>
          <a:p>
            <a:r>
              <a:rPr lang="en-US" dirty="0" smtClean="0"/>
              <a:t>Wide </a:t>
            </a:r>
            <a:r>
              <a:rPr lang="en-US" dirty="0"/>
              <a:t>Range of </a:t>
            </a:r>
            <a:r>
              <a:rPr lang="en-US" dirty="0" smtClean="0"/>
              <a:t>gestures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Layer Animation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Implicit animation updates the layer object’s data value. </a:t>
            </a:r>
          </a:p>
          <a:p>
            <a:r>
              <a:rPr lang="en-US" dirty="0" smtClean="0"/>
              <a:t>Explicit animation does not modify the layer object’s data value.</a:t>
            </a:r>
          </a:p>
          <a:p>
            <a:r>
              <a:rPr lang="en-US" dirty="0" smtClean="0"/>
              <a:t>Explicit animations only produce the animations. </a:t>
            </a:r>
          </a:p>
          <a:p>
            <a:r>
              <a:rPr lang="en-US" dirty="0" smtClean="0"/>
              <a:t>At the end of the animation, Core Animation removes the animation object from the layer and redraws the layer using its current data values.</a:t>
            </a:r>
          </a:p>
          <a:p>
            <a:r>
              <a:rPr lang="en-US" dirty="0" smtClean="0"/>
              <a:t>If you want the changes from an explicit animation to be permanent, you must also update the layer’s property. </a:t>
            </a:r>
          </a:p>
          <a:p>
            <a:r>
              <a:rPr lang="en-US" dirty="0" smtClean="0"/>
              <a:t>Example:- You have to add this line in explicit animation: </a:t>
            </a:r>
            <a:r>
              <a:rPr lang="en-US" b="1" dirty="0" err="1" smtClean="0"/>
              <a:t>LayerObject.opacity</a:t>
            </a:r>
            <a:r>
              <a:rPr lang="en-US" b="1" dirty="0" smtClean="0"/>
              <a:t> = 0.0;</a:t>
            </a:r>
          </a:p>
          <a:p>
            <a:r>
              <a:rPr lang="en-US" dirty="0" smtClean="0"/>
              <a:t> If you change multiple properties, or if you add multiple animation objects to a layer, all of those property changes are animated at the same time.</a:t>
            </a:r>
          </a:p>
          <a:p>
            <a:r>
              <a:rPr lang="en-US" dirty="0" smtClean="0"/>
              <a:t>For example, you can fade a layer while moving it offscreen by configuring both animations at the same time.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Layer Animation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867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b="1" dirty="0" smtClean="0"/>
              <a:t>Using a </a:t>
            </a:r>
            <a:r>
              <a:rPr lang="en-US" sz="3600" b="1" dirty="0" err="1" smtClean="0"/>
              <a:t>Keyframe</a:t>
            </a:r>
            <a:r>
              <a:rPr lang="en-US" sz="3600" b="1" dirty="0" smtClean="0"/>
              <a:t> Animation to Change Layer Properties:-</a:t>
            </a:r>
          </a:p>
          <a:p>
            <a:r>
              <a:rPr lang="en-US" sz="2800" dirty="0" smtClean="0"/>
              <a:t>Property-based animation, changes a property from a start value to an end value by using object of </a:t>
            </a:r>
            <a:r>
              <a:rPr lang="en-US" sz="2800" b="1" dirty="0" smtClean="0"/>
              <a:t>CAKeyframeAnimation</a:t>
            </a:r>
            <a:r>
              <a:rPr lang="en-US" sz="2800" dirty="0" smtClean="0"/>
              <a:t> class.</a:t>
            </a:r>
          </a:p>
          <a:p>
            <a:r>
              <a:rPr lang="en-US" sz="2800" dirty="0" smtClean="0"/>
              <a:t> A key frame animation consists of a set of target data values and the times at which each value should be reached.</a:t>
            </a:r>
          </a:p>
          <a:p>
            <a:r>
              <a:rPr lang="en-US" sz="2800" dirty="0" smtClean="0"/>
              <a:t> In the simplest configuration, you can specify both the values and times using an array. </a:t>
            </a:r>
          </a:p>
          <a:p>
            <a:r>
              <a:rPr lang="en-US" sz="2800" dirty="0" smtClean="0"/>
              <a:t>Key frame values define the behavior of the animation.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calculationMode</a:t>
            </a:r>
            <a:r>
              <a:rPr lang="en-US" sz="2800" dirty="0" smtClean="0"/>
              <a:t> property defines the algorithm to use in calculating the animation timing. 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timingFunctions</a:t>
            </a:r>
            <a:r>
              <a:rPr lang="en-US" sz="2800" dirty="0" smtClean="0"/>
              <a:t> property specifies the timing curves to use for each </a:t>
            </a:r>
            <a:r>
              <a:rPr lang="en-US" sz="2800" dirty="0" err="1" smtClean="0"/>
              <a:t>keyframe</a:t>
            </a:r>
            <a:r>
              <a:rPr lang="en-US" sz="2800" dirty="0" smtClean="0"/>
              <a:t> segment.</a:t>
            </a:r>
          </a:p>
          <a:p>
            <a:r>
              <a:rPr lang="en-US" sz="2800" dirty="0" smtClean="0"/>
              <a:t>Animations normally run until they are complete, but you can stop them early if needed using </a:t>
            </a:r>
            <a:r>
              <a:rPr lang="en-US" sz="2800" b="1" dirty="0" err="1" smtClean="0"/>
              <a:t>removeAnimationForKey</a:t>
            </a:r>
            <a:r>
              <a:rPr lang="en-US" sz="2800" b="1" dirty="0" smtClean="0"/>
              <a:t> </a:t>
            </a:r>
            <a:r>
              <a:rPr lang="en-US" sz="2800" dirty="0" smtClean="0"/>
              <a:t>or  </a:t>
            </a:r>
            <a:r>
              <a:rPr lang="en-US" sz="2800" b="1" dirty="0" smtClean="0"/>
              <a:t>removeAllAnimations.</a:t>
            </a:r>
          </a:p>
          <a:p>
            <a:r>
              <a:rPr lang="en-US" sz="2800" dirty="0" smtClean="0"/>
              <a:t>If you want to apply multiple animations to a layer object simultaneously, you can group them together using  object of </a:t>
            </a:r>
            <a:r>
              <a:rPr lang="en-US" sz="2800" b="1" dirty="0" smtClean="0"/>
              <a:t>CAAnimationGroup</a:t>
            </a:r>
            <a:r>
              <a:rPr lang="en-US" sz="2800" dirty="0" smtClean="0"/>
              <a:t> class.</a:t>
            </a:r>
            <a:endParaRPr lang="en-US" sz="2800" b="1" dirty="0" smtClean="0"/>
          </a:p>
          <a:p>
            <a:endParaRPr lang="en-US" sz="27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iOS</a:t>
            </a:r>
            <a:r>
              <a:rPr lang="en-US" b="1" dirty="0"/>
              <a:t> - Environment Setup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err="1" smtClean="0"/>
              <a:t>iOS</a:t>
            </a:r>
            <a:r>
              <a:rPr lang="en-US" b="1" dirty="0" smtClean="0"/>
              <a:t> - </a:t>
            </a:r>
            <a:r>
              <a:rPr lang="en-US" b="1" dirty="0" err="1" smtClean="0"/>
              <a:t>Xcode</a:t>
            </a:r>
            <a:r>
              <a:rPr lang="en-US" b="1" dirty="0" smtClean="0"/>
              <a:t> Installation:-</a:t>
            </a:r>
          </a:p>
          <a:p>
            <a:pPr marL="514350" indent="-514350"/>
            <a:r>
              <a:rPr lang="en-US" dirty="0" smtClean="0"/>
              <a:t>Download </a:t>
            </a:r>
            <a:r>
              <a:rPr lang="en-US" dirty="0"/>
              <a:t>the latest version of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b="1" dirty="0" smtClean="0"/>
              <a:t>https</a:t>
            </a:r>
            <a:r>
              <a:rPr lang="en-US" b="1" dirty="0"/>
              <a:t>://</a:t>
            </a:r>
            <a:r>
              <a:rPr lang="en-US" b="1" dirty="0" smtClean="0"/>
              <a:t>developer.apple.com/downloads.</a:t>
            </a:r>
          </a:p>
          <a:p>
            <a:pPr marL="514350" indent="-514350"/>
            <a:r>
              <a:rPr lang="en-US" dirty="0"/>
              <a:t>Double click the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smtClean="0"/>
              <a:t>file.</a:t>
            </a:r>
          </a:p>
          <a:p>
            <a:pPr marL="514350" indent="-514350"/>
            <a:r>
              <a:rPr lang="en-US" dirty="0"/>
              <a:t>You will find a </a:t>
            </a:r>
            <a:r>
              <a:rPr lang="en-US" dirty="0" smtClean="0"/>
              <a:t>device and opened it.</a:t>
            </a:r>
          </a:p>
          <a:p>
            <a:pPr marL="514350" indent="-514350"/>
            <a:r>
              <a:rPr lang="en-US" dirty="0"/>
              <a:t>There will be two </a:t>
            </a:r>
            <a:r>
              <a:rPr lang="en-US" dirty="0" smtClean="0"/>
              <a:t>items, </a:t>
            </a:r>
            <a:r>
              <a:rPr lang="en-US" b="1" dirty="0" err="1"/>
              <a:t>Xcode</a:t>
            </a:r>
            <a:r>
              <a:rPr lang="en-US" b="1" dirty="0"/>
              <a:t> application </a:t>
            </a:r>
            <a:r>
              <a:rPr lang="en-US" dirty="0"/>
              <a:t>and the </a:t>
            </a:r>
            <a:r>
              <a:rPr lang="en-US" b="1" dirty="0"/>
              <a:t>Application folder's shortcut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/>
              <a:t>Drag the </a:t>
            </a:r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 smtClean="0"/>
              <a:t>and copied </a:t>
            </a:r>
            <a:r>
              <a:rPr lang="en-US" dirty="0"/>
              <a:t>to your applications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/>
              <a:t>Now </a:t>
            </a:r>
            <a:r>
              <a:rPr lang="en-US" dirty="0" err="1"/>
              <a:t>Xcode</a:t>
            </a:r>
            <a:r>
              <a:rPr lang="en-US" dirty="0"/>
              <a:t> will be available as a part of other applications from which you can select and run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Note:- You </a:t>
            </a:r>
            <a:r>
              <a:rPr lang="en-US" dirty="0"/>
              <a:t>also have another option of downloading </a:t>
            </a:r>
            <a:r>
              <a:rPr lang="en-US" dirty="0" err="1"/>
              <a:t>Xcode</a:t>
            </a:r>
            <a:r>
              <a:rPr lang="en-US" dirty="0"/>
              <a:t> from the Mac App </a:t>
            </a:r>
            <a:r>
              <a:rPr lang="en-US" dirty="0" smtClean="0"/>
              <a:t>store.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iOS</a:t>
            </a:r>
            <a:r>
              <a:rPr lang="en-US" b="1" dirty="0" smtClean="0"/>
              <a:t> - Environment Setup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8674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2. Interface Builder:-</a:t>
            </a:r>
          </a:p>
          <a:p>
            <a:pPr marL="514350" indent="-514350"/>
            <a:r>
              <a:rPr lang="en-US" sz="2000" dirty="0" smtClean="0"/>
              <a:t>Interface builder is the tool that enables easy creation of </a:t>
            </a:r>
            <a:r>
              <a:rPr lang="en-US" sz="2000" dirty="0" err="1" smtClean="0"/>
              <a:t>iPhone</a:t>
            </a:r>
            <a:r>
              <a:rPr lang="en-US" sz="2000" dirty="0" smtClean="0"/>
              <a:t> and </a:t>
            </a:r>
            <a:r>
              <a:rPr lang="en-US" sz="2000" dirty="0" err="1" smtClean="0"/>
              <a:t>iPad</a:t>
            </a:r>
            <a:r>
              <a:rPr lang="en-US" sz="2000" dirty="0" smtClean="0"/>
              <a:t> apps. </a:t>
            </a:r>
          </a:p>
          <a:p>
            <a:pPr marL="514350" indent="-514350"/>
            <a:r>
              <a:rPr lang="en-US" sz="2000" dirty="0" smtClean="0"/>
              <a:t>You have a rich set of UI elements which use for app development.</a:t>
            </a:r>
          </a:p>
          <a:p>
            <a:pPr marL="514350" indent="-514350"/>
            <a:r>
              <a:rPr lang="en-US" sz="2000" dirty="0" smtClean="0"/>
              <a:t>You just have to drag and drop into your UI view.</a:t>
            </a:r>
            <a:endParaRPr lang="en-US" sz="2000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nterfacebui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83820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iOS</a:t>
            </a:r>
            <a:r>
              <a:rPr lang="en-US" b="1" dirty="0" smtClean="0"/>
              <a:t> - Environment Setup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iOS</a:t>
            </a:r>
            <a:r>
              <a:rPr lang="en-US" b="1" dirty="0" smtClean="0"/>
              <a:t> Simulator:-</a:t>
            </a:r>
            <a:endParaRPr lang="en-US" b="1" dirty="0"/>
          </a:p>
          <a:p>
            <a:r>
              <a:rPr lang="en-US" dirty="0"/>
              <a:t>An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smtClean="0"/>
              <a:t>simulator </a:t>
            </a:r>
            <a:r>
              <a:rPr lang="en-US" dirty="0"/>
              <a:t>actually consists of two types of </a:t>
            </a:r>
            <a:r>
              <a:rPr lang="en-US" dirty="0" smtClean="0"/>
              <a:t>virtual devices</a:t>
            </a:r>
            <a:r>
              <a:rPr lang="en-US" dirty="0"/>
              <a:t>, namely </a:t>
            </a:r>
            <a:r>
              <a:rPr lang="en-US" dirty="0" err="1"/>
              <a:t>iPhone</a:t>
            </a:r>
            <a:r>
              <a:rPr lang="en-US" dirty="0"/>
              <a:t> and </a:t>
            </a:r>
            <a:r>
              <a:rPr lang="en-US" dirty="0" err="1" smtClean="0"/>
              <a:t>iPad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basically use for test and run your apps.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endParaRPr lang="en-US" b="1" dirty="0" smtClean="0"/>
          </a:p>
        </p:txBody>
      </p:sp>
      <p:pic>
        <p:nvPicPr>
          <p:cNvPr id="4" name="Picture 3" descr="iphonesimulat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429000"/>
            <a:ext cx="160020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Development Language in </a:t>
            </a:r>
            <a:r>
              <a:rPr lang="en-US" b="1" dirty="0" err="1" smtClean="0"/>
              <a:t>iOS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language used in </a:t>
            </a:r>
            <a:r>
              <a:rPr lang="en-US" dirty="0" err="1"/>
              <a:t>iOS</a:t>
            </a:r>
            <a:r>
              <a:rPr lang="en-US" dirty="0"/>
              <a:t> development is </a:t>
            </a:r>
            <a:r>
              <a:rPr lang="en-US" b="1" dirty="0"/>
              <a:t>objective C</a:t>
            </a:r>
            <a:r>
              <a:rPr lang="en-US" dirty="0" smtClean="0"/>
              <a:t>.</a:t>
            </a:r>
          </a:p>
          <a:p>
            <a:r>
              <a:rPr lang="en-US" dirty="0"/>
              <a:t>It is an object-oriented </a:t>
            </a:r>
            <a:r>
              <a:rPr lang="en-US" dirty="0" smtClean="0"/>
              <a:t>language.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file where the </a:t>
            </a:r>
            <a:r>
              <a:rPr lang="en-US" dirty="0" smtClean="0"/>
              <a:t>class is declared is </a:t>
            </a:r>
            <a:r>
              <a:rPr lang="en-US" dirty="0"/>
              <a:t>called </a:t>
            </a:r>
            <a:r>
              <a:rPr lang="en-US" dirty="0" smtClean="0"/>
              <a:t>the </a:t>
            </a:r>
            <a:r>
              <a:rPr lang="en-US" b="1" dirty="0" smtClean="0"/>
              <a:t>interface file.</a:t>
            </a:r>
          </a:p>
          <a:p>
            <a:r>
              <a:rPr lang="en-US" dirty="0" smtClean="0"/>
              <a:t>The </a:t>
            </a:r>
            <a:r>
              <a:rPr lang="en-US" dirty="0"/>
              <a:t>file where the class is defined is called </a:t>
            </a:r>
            <a:r>
              <a:rPr lang="en-US" dirty="0" smtClean="0"/>
              <a:t>the </a:t>
            </a:r>
            <a:r>
              <a:rPr lang="en-US" b="1" dirty="0" smtClean="0"/>
              <a:t>implementation </a:t>
            </a:r>
            <a:r>
              <a:rPr lang="en-US" b="1" dirty="0"/>
              <a:t>file</a:t>
            </a:r>
            <a:r>
              <a:rPr lang="en-US" dirty="0" smtClean="0"/>
              <a:t>.</a:t>
            </a:r>
          </a:p>
          <a:p>
            <a:r>
              <a:rPr lang="en-US" b="1" dirty="0"/>
              <a:t>Data Types in Objective </a:t>
            </a:r>
            <a:r>
              <a:rPr lang="en-US" b="1" dirty="0" smtClean="0"/>
              <a:t>C :- </a:t>
            </a:r>
            <a:r>
              <a:rPr lang="en-US" dirty="0" err="1" smtClean="0"/>
              <a:t>NSString</a:t>
            </a:r>
            <a:r>
              <a:rPr lang="en-US" dirty="0" smtClean="0"/>
              <a:t>, </a:t>
            </a:r>
            <a:r>
              <a:rPr lang="en-US" dirty="0" err="1" smtClean="0"/>
              <a:t>CGFloat</a:t>
            </a:r>
            <a:r>
              <a:rPr lang="en-US" dirty="0" smtClean="0"/>
              <a:t>, </a:t>
            </a:r>
            <a:r>
              <a:rPr lang="en-US" dirty="0" err="1" smtClean="0"/>
              <a:t>NSInteger</a:t>
            </a:r>
            <a:r>
              <a:rPr lang="en-US" dirty="0" smtClean="0"/>
              <a:t>, BOOL.</a:t>
            </a:r>
          </a:p>
          <a:p>
            <a:r>
              <a:rPr lang="en-US" b="1" dirty="0" err="1"/>
              <a:t>NSLog</a:t>
            </a:r>
            <a:r>
              <a:rPr lang="en-US" dirty="0"/>
              <a:t> </a:t>
            </a:r>
            <a:r>
              <a:rPr lang="en-US" dirty="0" smtClean="0"/>
              <a:t>:- </a:t>
            </a:r>
            <a:r>
              <a:rPr lang="en-US" dirty="0"/>
              <a:t>used for printing a statement</a:t>
            </a:r>
            <a:r>
              <a:rPr lang="en-US" dirty="0" smtClean="0"/>
              <a:t>. Syntax:- </a:t>
            </a:r>
            <a:r>
              <a:rPr lang="en-US" dirty="0" err="1" smtClean="0"/>
              <a:t>NSlog</a:t>
            </a:r>
            <a:r>
              <a:rPr lang="en-US" dirty="0" smtClean="0"/>
              <a:t>(@"");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First </a:t>
            </a:r>
            <a:r>
              <a:rPr lang="en-US" b="1" dirty="0" err="1"/>
              <a:t>iPhone</a:t>
            </a:r>
            <a:r>
              <a:rPr lang="en-US" b="1" dirty="0"/>
              <a:t> Application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Step 1</a:t>
            </a:r>
            <a:r>
              <a:rPr lang="en-US" dirty="0"/>
              <a:t> − Open </a:t>
            </a:r>
            <a:r>
              <a:rPr lang="en-US" dirty="0" err="1"/>
              <a:t>Xcode</a:t>
            </a:r>
            <a:r>
              <a:rPr lang="en-US" dirty="0"/>
              <a:t> and select </a:t>
            </a:r>
            <a:r>
              <a:rPr lang="en-US" b="1" dirty="0"/>
              <a:t>Create a new </a:t>
            </a:r>
            <a:r>
              <a:rPr lang="en-US" b="1" dirty="0" err="1"/>
              <a:t>Xcode</a:t>
            </a:r>
            <a:r>
              <a:rPr lang="en-US" b="1" dirty="0"/>
              <a:t> project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00212"/>
            <a:ext cx="8458200" cy="5005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First </a:t>
            </a:r>
            <a:r>
              <a:rPr lang="en-US" b="1" dirty="0" err="1" smtClean="0"/>
              <a:t>iPhone</a:t>
            </a:r>
            <a:r>
              <a:rPr lang="en-US" b="1" dirty="0" smtClean="0"/>
              <a:t> Application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b="1" dirty="0"/>
              <a:t>Step 2</a:t>
            </a:r>
            <a:r>
              <a:rPr lang="en-US" dirty="0"/>
              <a:t> − Select </a:t>
            </a:r>
            <a:r>
              <a:rPr lang="en-US" b="1" dirty="0"/>
              <a:t>Single View Application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24012"/>
            <a:ext cx="8686800" cy="5081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1026</Words>
  <Application>Microsoft Office PowerPoint</Application>
  <PresentationFormat>On-screen Show (4:3)</PresentationFormat>
  <Paragraphs>266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Lecture 31 </vt:lpstr>
      <vt:lpstr>Introduction </vt:lpstr>
      <vt:lpstr>Features of iOS </vt:lpstr>
      <vt:lpstr>iOS - Environment Setup </vt:lpstr>
      <vt:lpstr> iOS - Environment Setup </vt:lpstr>
      <vt:lpstr> iOS - Environment Setup  </vt:lpstr>
      <vt:lpstr>Development Language in iOS </vt:lpstr>
      <vt:lpstr>First iPhone Application </vt:lpstr>
      <vt:lpstr>First iPhone Application </vt:lpstr>
      <vt:lpstr>First iPhone Application </vt:lpstr>
      <vt:lpstr>First iPhone Application </vt:lpstr>
      <vt:lpstr>First iPhone Application </vt:lpstr>
      <vt:lpstr>First iPhone Application </vt:lpstr>
      <vt:lpstr>iOS Development Toolkit </vt:lpstr>
      <vt:lpstr>iOS Development Toolkit </vt:lpstr>
      <vt:lpstr>iOS Development Toolkit </vt:lpstr>
      <vt:lpstr>Event Handling in iOS </vt:lpstr>
      <vt:lpstr>Event Handling in iOS </vt:lpstr>
      <vt:lpstr>Event Handling in iOS </vt:lpstr>
      <vt:lpstr>Event Handling in iOS </vt:lpstr>
      <vt:lpstr>Event Handling in iOS </vt:lpstr>
      <vt:lpstr>Graphics Services in iOS </vt:lpstr>
      <vt:lpstr>Graphics Services in iOS </vt:lpstr>
      <vt:lpstr>Graphics Services in iOS </vt:lpstr>
      <vt:lpstr>Graphics Services in iOS </vt:lpstr>
      <vt:lpstr>Layer Animation in iOS </vt:lpstr>
      <vt:lpstr>Layer Animation in iOS </vt:lpstr>
      <vt:lpstr>Layer Animation in iOS </vt:lpstr>
      <vt:lpstr>Layer Animation in iOS </vt:lpstr>
      <vt:lpstr>Layer Animation in iOS </vt:lpstr>
      <vt:lpstr>Layer Animation in iOS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31</dc:title>
  <dc:creator>Pooja</dc:creator>
  <cp:lastModifiedBy>Pooja</cp:lastModifiedBy>
  <cp:revision>176</cp:revision>
  <dcterms:created xsi:type="dcterms:W3CDTF">2016-10-16T14:33:36Z</dcterms:created>
  <dcterms:modified xsi:type="dcterms:W3CDTF">2016-10-21T17:30:49Z</dcterms:modified>
</cp:coreProperties>
</file>