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A92C92-4E9A-44CC-932C-F2CC619647A7}" type="datetimeFigureOut">
              <a:rPr lang="en-US" smtClean="0"/>
              <a:pPr/>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EEED1-267F-4508-9FD8-329200FBEB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92C92-4E9A-44CC-932C-F2CC619647A7}" type="datetimeFigureOut">
              <a:rPr lang="en-US" smtClean="0"/>
              <a:pPr/>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EEED1-267F-4508-9FD8-329200FBEB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92C92-4E9A-44CC-932C-F2CC619647A7}" type="datetimeFigureOut">
              <a:rPr lang="en-US" smtClean="0"/>
              <a:pPr/>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EEED1-267F-4508-9FD8-329200FBEBC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92C92-4E9A-44CC-932C-F2CC619647A7}" type="datetimeFigureOut">
              <a:rPr lang="en-US" smtClean="0"/>
              <a:pPr/>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EEED1-267F-4508-9FD8-329200FBEB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A92C92-4E9A-44CC-932C-F2CC619647A7}" type="datetimeFigureOut">
              <a:rPr lang="en-US" smtClean="0"/>
              <a:pPr/>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1EEED1-267F-4508-9FD8-329200FBEB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A92C92-4E9A-44CC-932C-F2CC619647A7}" type="datetimeFigureOut">
              <a:rPr lang="en-US" smtClean="0"/>
              <a:pPr/>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1EEED1-267F-4508-9FD8-329200FBEB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A92C92-4E9A-44CC-932C-F2CC619647A7}" type="datetimeFigureOut">
              <a:rPr lang="en-US" smtClean="0"/>
              <a:pPr/>
              <a:t>11/9/2016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1EEED1-267F-4508-9FD8-329200FBEB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A92C92-4E9A-44CC-932C-F2CC619647A7}" type="datetimeFigureOut">
              <a:rPr lang="en-US" smtClean="0"/>
              <a:pPr/>
              <a:t>11/9/2016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1EEED1-267F-4508-9FD8-329200FBEB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92C92-4E9A-44CC-932C-F2CC619647A7}" type="datetimeFigureOut">
              <a:rPr lang="en-US" smtClean="0"/>
              <a:pPr/>
              <a:t>11/9/2016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1EEED1-267F-4508-9FD8-329200FBEB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92C92-4E9A-44CC-932C-F2CC619647A7}" type="datetimeFigureOut">
              <a:rPr lang="en-US" smtClean="0"/>
              <a:pPr/>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1EEED1-267F-4508-9FD8-329200FBEB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92C92-4E9A-44CC-932C-F2CC619647A7}" type="datetimeFigureOut">
              <a:rPr lang="en-US" smtClean="0"/>
              <a:pPr/>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1EEED1-267F-4508-9FD8-329200FBEB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92C92-4E9A-44CC-932C-F2CC619647A7}" type="datetimeFigureOut">
              <a:rPr lang="en-US" smtClean="0"/>
              <a:pPr/>
              <a:t>11/9/2016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EEED1-267F-4508-9FD8-329200FBEB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35</a:t>
            </a:r>
            <a:endParaRPr lang="en-US" dirty="0"/>
          </a:p>
        </p:txBody>
      </p:sp>
      <p:sp>
        <p:nvSpPr>
          <p:cNvPr id="3" name="Subtitle 2"/>
          <p:cNvSpPr>
            <a:spLocks noGrp="1"/>
          </p:cNvSpPr>
          <p:nvPr>
            <p:ph type="subTitle" idx="1"/>
          </p:nvPr>
        </p:nvSpPr>
        <p:spPr/>
        <p:txBody>
          <a:bodyPr>
            <a:normAutofit/>
          </a:bodyPr>
          <a:lstStyle/>
          <a:p>
            <a:r>
              <a:rPr lang="en-US" sz="5400" b="1" dirty="0" smtClean="0">
                <a:solidFill>
                  <a:schemeClr val="tx1"/>
                </a:solidFill>
              </a:rPr>
              <a:t>Application Design</a:t>
            </a:r>
            <a:endParaRPr lang="en-US" sz="5400"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Dynamic Linking in Memory Management</a:t>
            </a:r>
            <a:br>
              <a:rPr lang="en-US" sz="3600" b="1" dirty="0" smtClean="0"/>
            </a:br>
            <a:endParaRPr lang="en-US" sz="3600" dirty="0"/>
          </a:p>
        </p:txBody>
      </p:sp>
      <p:sp>
        <p:nvSpPr>
          <p:cNvPr id="3" name="Content Placeholder 2"/>
          <p:cNvSpPr>
            <a:spLocks noGrp="1"/>
          </p:cNvSpPr>
          <p:nvPr>
            <p:ph idx="1"/>
          </p:nvPr>
        </p:nvSpPr>
        <p:spPr>
          <a:xfrm>
            <a:off x="228600" y="838200"/>
            <a:ext cx="8686800" cy="5791200"/>
          </a:xfrm>
        </p:spPr>
        <p:txBody>
          <a:bodyPr>
            <a:normAutofit lnSpcReduction="10000"/>
          </a:bodyPr>
          <a:lstStyle/>
          <a:p>
            <a:pPr>
              <a:buNone/>
            </a:pPr>
            <a:r>
              <a:rPr lang="en-US" b="1" dirty="0" smtClean="0"/>
              <a:t>Static </a:t>
            </a:r>
            <a:r>
              <a:rPr lang="en-US" b="1" dirty="0" err="1" smtClean="0"/>
              <a:t>vs</a:t>
            </a:r>
            <a:r>
              <a:rPr lang="en-US" b="1" dirty="0" smtClean="0"/>
              <a:t> Dynamic Linking:-</a:t>
            </a:r>
          </a:p>
          <a:p>
            <a:r>
              <a:rPr lang="en-US" dirty="0" smtClean="0"/>
              <a:t>When static linking is used, the linker combines all other modules needed by a program into a single executable program to avoid any runtime dependency.</a:t>
            </a:r>
          </a:p>
          <a:p>
            <a:r>
              <a:rPr lang="en-US" dirty="0" smtClean="0"/>
              <a:t>When dynamic linking is used, it is not required to link the actual module or library with the program, rather a reference to the dynamic module is provided at the time of compilation and linking.</a:t>
            </a:r>
          </a:p>
          <a:p>
            <a:r>
              <a:rPr lang="en-US" dirty="0" smtClean="0"/>
              <a:t>Dynamic Link Libraries (DLL) are good examples of dynamic libraries.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Dynamic Link Libraries (DLL)</a:t>
            </a:r>
            <a:br>
              <a:rPr lang="en-US" b="1" dirty="0" smtClean="0"/>
            </a:br>
            <a:r>
              <a:rPr lang="en-US" b="1" dirty="0" smtClean="0"/>
              <a:t/>
            </a:r>
            <a:br>
              <a:rPr lang="en-US" b="1" dirty="0" smtClean="0"/>
            </a:br>
            <a:r>
              <a:rPr lang="en-US" b="1" dirty="0" smtClean="0"/>
              <a:t/>
            </a:r>
            <a:br>
              <a:rPr lang="en-US" b="1" dirty="0" smtClean="0"/>
            </a:br>
            <a:endParaRPr lang="en-US" b="1" dirty="0"/>
          </a:p>
        </p:txBody>
      </p:sp>
      <p:sp>
        <p:nvSpPr>
          <p:cNvPr id="3" name="Content Placeholder 2"/>
          <p:cNvSpPr>
            <a:spLocks noGrp="1"/>
          </p:cNvSpPr>
          <p:nvPr>
            <p:ph idx="1"/>
          </p:nvPr>
        </p:nvSpPr>
        <p:spPr>
          <a:xfrm>
            <a:off x="228600" y="914400"/>
            <a:ext cx="8686800" cy="5791200"/>
          </a:xfrm>
        </p:spPr>
        <p:txBody>
          <a:bodyPr>
            <a:normAutofit fontScale="77500" lnSpcReduction="20000"/>
          </a:bodyPr>
          <a:lstStyle/>
          <a:p>
            <a:r>
              <a:rPr lang="en-US" b="1" dirty="0" smtClean="0"/>
              <a:t>Dynamic-link library</a:t>
            </a:r>
            <a:r>
              <a:rPr lang="en-US" dirty="0" smtClean="0"/>
              <a:t> (or </a:t>
            </a:r>
            <a:r>
              <a:rPr lang="en-US" b="1" dirty="0" smtClean="0"/>
              <a:t>DLL</a:t>
            </a:r>
            <a:r>
              <a:rPr lang="en-US" dirty="0" smtClean="0"/>
              <a:t>) is Microsoft's implementation of the shared library concept in Operating-System.</a:t>
            </a:r>
          </a:p>
          <a:p>
            <a:r>
              <a:rPr lang="en-US" dirty="0" smtClean="0"/>
              <a:t> These libraries usually have the file extension DLL, OCX, DRV etc.</a:t>
            </a:r>
          </a:p>
          <a:p>
            <a:r>
              <a:rPr lang="en-US" dirty="0" smtClean="0"/>
              <a:t>The file formats for DLLs are the same as for Windows EXE files.</a:t>
            </a:r>
          </a:p>
          <a:p>
            <a:r>
              <a:rPr lang="en-US" dirty="0" smtClean="0"/>
              <a:t>As with EXEs, DLLs can contain code, data, and resources, in any combination.</a:t>
            </a:r>
          </a:p>
          <a:p>
            <a:r>
              <a:rPr lang="en-US" dirty="0" smtClean="0"/>
              <a:t>A dynamic link library (DLL) is a collection of one or more functions or variables in an executable module that is executable or accessible from a separate application module.</a:t>
            </a:r>
          </a:p>
          <a:p>
            <a:r>
              <a:rPr lang="en-US" dirty="0" smtClean="0"/>
              <a:t>In an application without DLLs, all external function and variable references are resolved statically at bind time. </a:t>
            </a:r>
          </a:p>
          <a:p>
            <a:r>
              <a:rPr lang="en-US" dirty="0" smtClean="0"/>
              <a:t>In a DLL application, external function and variable references are resolved dynamically at run time.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Dynamic Link Libraries (DLL)</a:t>
            </a:r>
            <a:br>
              <a:rPr lang="en-US" b="1" dirty="0" smtClean="0"/>
            </a:br>
            <a:r>
              <a:rPr lang="en-US" b="1" dirty="0" smtClean="0"/>
              <a:t/>
            </a:r>
            <a:br>
              <a:rPr lang="en-US" b="1" dirty="0" smtClean="0"/>
            </a:br>
            <a:r>
              <a:rPr lang="en-US" b="1" dirty="0" smtClean="0"/>
              <a:t/>
            </a:r>
            <a:br>
              <a:rPr lang="en-US" b="1" dirty="0" smtClean="0"/>
            </a:br>
            <a:endParaRPr lang="en-US" b="1" dirty="0"/>
          </a:p>
        </p:txBody>
      </p:sp>
      <p:sp>
        <p:nvSpPr>
          <p:cNvPr id="3" name="Content Placeholder 2"/>
          <p:cNvSpPr>
            <a:spLocks noGrp="1"/>
          </p:cNvSpPr>
          <p:nvPr>
            <p:ph idx="1"/>
          </p:nvPr>
        </p:nvSpPr>
        <p:spPr>
          <a:xfrm>
            <a:off x="304800" y="990600"/>
            <a:ext cx="8534400" cy="5638800"/>
          </a:xfrm>
        </p:spPr>
        <p:txBody>
          <a:bodyPr>
            <a:normAutofit fontScale="92500" lnSpcReduction="10000"/>
          </a:bodyPr>
          <a:lstStyle/>
          <a:p>
            <a:pPr>
              <a:buNone/>
            </a:pPr>
            <a:r>
              <a:rPr lang="en-US" b="1" dirty="0" smtClean="0"/>
              <a:t>Types of DLL:-</a:t>
            </a:r>
          </a:p>
          <a:p>
            <a:r>
              <a:rPr lang="en-US" dirty="0" smtClean="0"/>
              <a:t>There are two types of DLLs: </a:t>
            </a:r>
            <a:r>
              <a:rPr lang="en-US" b="1" dirty="0" smtClean="0"/>
              <a:t>simple </a:t>
            </a:r>
            <a:r>
              <a:rPr lang="en-US" dirty="0" smtClean="0"/>
              <a:t>and</a:t>
            </a:r>
            <a:r>
              <a:rPr lang="en-US" b="1" dirty="0" smtClean="0"/>
              <a:t> complex.</a:t>
            </a:r>
          </a:p>
          <a:p>
            <a:r>
              <a:rPr lang="en-US" dirty="0" smtClean="0"/>
              <a:t>A simple DLL contains only DLL code.</a:t>
            </a:r>
          </a:p>
          <a:p>
            <a:r>
              <a:rPr lang="en-US" dirty="0" smtClean="0"/>
              <a:t>A complex DLL contains mixed code, that is, some DLL code and some non-DLL code.</a:t>
            </a:r>
            <a:endParaRPr lang="en-US" b="1" dirty="0" smtClean="0"/>
          </a:p>
          <a:p>
            <a:pPr>
              <a:buNone/>
            </a:pPr>
            <a:r>
              <a:rPr lang="en-US" b="1" dirty="0" smtClean="0"/>
              <a:t>Features of DLL:-</a:t>
            </a:r>
          </a:p>
          <a:p>
            <a:r>
              <a:rPr lang="en-US" dirty="0" smtClean="0"/>
              <a:t>Memory management</a:t>
            </a:r>
          </a:p>
          <a:p>
            <a:r>
              <a:rPr lang="en-US" dirty="0" smtClean="0"/>
              <a:t>Import libraries</a:t>
            </a:r>
          </a:p>
          <a:p>
            <a:r>
              <a:rPr lang="en-US" dirty="0" smtClean="0"/>
              <a:t>Symbol resolution and binding</a:t>
            </a:r>
          </a:p>
          <a:p>
            <a:r>
              <a:rPr lang="en-US" dirty="0" smtClean="0"/>
              <a:t>Explicit run-time linking</a:t>
            </a:r>
          </a:p>
          <a:p>
            <a:r>
              <a:rPr lang="en-US" dirty="0" smtClean="0"/>
              <a:t>Delayed loading</a:t>
            </a:r>
          </a:p>
          <a:p>
            <a:endParaRPr lang="en-US" b="1"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Dynamic Link Libraries (DLL)</a:t>
            </a:r>
            <a:br>
              <a:rPr lang="en-US" b="1" dirty="0" smtClean="0"/>
            </a:br>
            <a:r>
              <a:rPr lang="en-US" b="1" dirty="0" smtClean="0"/>
              <a:t/>
            </a:r>
            <a:br>
              <a:rPr lang="en-US" b="1" dirty="0" smtClean="0"/>
            </a:br>
            <a:endParaRPr lang="en-US" dirty="0"/>
          </a:p>
        </p:txBody>
      </p:sp>
      <p:sp>
        <p:nvSpPr>
          <p:cNvPr id="3" name="Content Placeholder 2"/>
          <p:cNvSpPr>
            <a:spLocks noGrp="1"/>
          </p:cNvSpPr>
          <p:nvPr>
            <p:ph idx="1"/>
          </p:nvPr>
        </p:nvSpPr>
        <p:spPr>
          <a:xfrm>
            <a:off x="228600" y="609600"/>
            <a:ext cx="8610600" cy="5516563"/>
          </a:xfrm>
        </p:spPr>
        <p:txBody>
          <a:bodyPr>
            <a:noAutofit/>
          </a:bodyPr>
          <a:lstStyle/>
          <a:p>
            <a:r>
              <a:rPr lang="en-US" sz="2400" dirty="0" smtClean="0"/>
              <a:t>DLL support is available for applications running under the following systems:-</a:t>
            </a:r>
          </a:p>
          <a:p>
            <a:pPr marL="514350" indent="-514350">
              <a:buFont typeface="+mj-lt"/>
              <a:buAutoNum type="arabicPeriod"/>
            </a:pPr>
            <a:r>
              <a:rPr lang="en-US" sz="2400" dirty="0" smtClean="0"/>
              <a:t>z/OS® batch</a:t>
            </a:r>
          </a:p>
          <a:p>
            <a:pPr marL="514350" indent="-514350">
              <a:buFont typeface="+mj-lt"/>
              <a:buAutoNum type="arabicPeriod"/>
            </a:pPr>
            <a:r>
              <a:rPr lang="en-US" sz="2400" dirty="0" smtClean="0"/>
              <a:t>CICS</a:t>
            </a:r>
          </a:p>
          <a:p>
            <a:pPr marL="514350" indent="-514350">
              <a:buFont typeface="+mj-lt"/>
              <a:buAutoNum type="arabicPeriod"/>
            </a:pPr>
            <a:r>
              <a:rPr lang="en-US" sz="2400" dirty="0" smtClean="0"/>
              <a:t>IMS</a:t>
            </a:r>
          </a:p>
          <a:p>
            <a:pPr marL="514350" indent="-514350">
              <a:buFont typeface="+mj-lt"/>
              <a:buAutoNum type="arabicPeriod"/>
            </a:pPr>
            <a:r>
              <a:rPr lang="en-US" sz="2400" dirty="0" smtClean="0"/>
              <a:t>TSO</a:t>
            </a:r>
          </a:p>
          <a:p>
            <a:pPr marL="514350" indent="-514350">
              <a:buFont typeface="+mj-lt"/>
              <a:buAutoNum type="arabicPeriod"/>
            </a:pPr>
            <a:r>
              <a:rPr lang="en-US" sz="2400" dirty="0" smtClean="0"/>
              <a:t>z/OS UNIX</a:t>
            </a:r>
          </a:p>
          <a:p>
            <a:r>
              <a:rPr lang="en-US" sz="2400" dirty="0" smtClean="0"/>
              <a:t>It is not available for applications running under SPC, CSP or MTF.</a:t>
            </a:r>
          </a:p>
          <a:p>
            <a:r>
              <a:rPr lang="en-US" sz="2400" dirty="0" smtClean="0"/>
              <a:t>The entry point for a DLL must be either z/OS®  C/C++ or other supported Language Environment.</a:t>
            </a:r>
          </a:p>
          <a:p>
            <a:r>
              <a:rPr lang="en-US" sz="2400" dirty="0" smtClean="0"/>
              <a:t>In a DLL application that contains main(), main() cannot be exported.</a:t>
            </a:r>
          </a:p>
          <a:p>
            <a:r>
              <a:rPr lang="en-US" sz="2400" dirty="0" smtClean="0"/>
              <a:t>You cannot use the functions </a:t>
            </a:r>
            <a:r>
              <a:rPr lang="en-US" sz="2400" dirty="0" err="1" smtClean="0"/>
              <a:t>set_new_handler</a:t>
            </a:r>
            <a:r>
              <a:rPr lang="en-US" sz="2400" dirty="0" smtClean="0"/>
              <a:t>() or </a:t>
            </a:r>
            <a:r>
              <a:rPr lang="en-US" sz="2400" dirty="0" err="1" smtClean="0"/>
              <a:t>set_unexpected</a:t>
            </a:r>
            <a:r>
              <a:rPr lang="en-US" sz="2400" dirty="0" smtClean="0"/>
              <a:t>() in a DLL .</a:t>
            </a:r>
          </a:p>
          <a:p>
            <a:r>
              <a:rPr lang="en-US" sz="2400" dirty="0" smtClean="0"/>
              <a:t>Use of circular DLLs may result in unpredictable behavior</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Memory </a:t>
            </a:r>
            <a:r>
              <a:rPr lang="en-US" b="1" dirty="0" smtClean="0"/>
              <a:t>Management</a:t>
            </a:r>
            <a:r>
              <a:rPr lang="en-US" b="1" dirty="0" smtClean="0"/>
              <a:t/>
            </a:r>
            <a:br>
              <a:rPr lang="en-US" b="1" dirty="0" smtClean="0"/>
            </a:br>
            <a:endParaRPr lang="en-US" b="1" dirty="0"/>
          </a:p>
        </p:txBody>
      </p:sp>
      <p:sp>
        <p:nvSpPr>
          <p:cNvPr id="3" name="Content Placeholder 2"/>
          <p:cNvSpPr>
            <a:spLocks noGrp="1"/>
          </p:cNvSpPr>
          <p:nvPr>
            <p:ph idx="1"/>
          </p:nvPr>
        </p:nvSpPr>
        <p:spPr>
          <a:xfrm>
            <a:off x="152400" y="914400"/>
            <a:ext cx="8763000" cy="5715000"/>
          </a:xfrm>
        </p:spPr>
        <p:txBody>
          <a:bodyPr>
            <a:normAutofit fontScale="77500" lnSpcReduction="20000"/>
          </a:bodyPr>
          <a:lstStyle/>
          <a:p>
            <a:r>
              <a:rPr lang="en-US" dirty="0" smtClean="0"/>
              <a:t>Android is designed to manage memory (RAM) to keep power consumption at a minimum, in contrast to desktop operating systems which generally assume they are connected to unlimited.</a:t>
            </a:r>
          </a:p>
          <a:p>
            <a:r>
              <a:rPr lang="en-US" dirty="0" smtClean="0"/>
              <a:t>When an Android app is no longer in use, the system will automatically suspend it in memory – while the app is still technically "open“.</a:t>
            </a:r>
          </a:p>
          <a:p>
            <a:r>
              <a:rPr lang="en-US" dirty="0" smtClean="0"/>
              <a:t>Android manages the apps stored in memory automatically.</a:t>
            </a:r>
          </a:p>
          <a:p>
            <a:r>
              <a:rPr lang="en-US" dirty="0"/>
              <a:t>W</a:t>
            </a:r>
            <a:r>
              <a:rPr lang="en-US" dirty="0" smtClean="0"/>
              <a:t>hen memory is low, the system will begin killing apps and processes that have been inactive for a while.</a:t>
            </a:r>
          </a:p>
          <a:p>
            <a:r>
              <a:rPr lang="en-US" dirty="0" smtClean="0"/>
              <a:t>This process is designed to be invisible to the user, such that users do not need to manage memory or the killing of apps themselves.</a:t>
            </a:r>
          </a:p>
          <a:p>
            <a:r>
              <a:rPr lang="en-US" dirty="0" smtClean="0"/>
              <a:t>Android </a:t>
            </a:r>
            <a:r>
              <a:rPr lang="en-US" dirty="0"/>
              <a:t>Runtime (ART) and </a:t>
            </a:r>
            <a:r>
              <a:rPr lang="en-US" dirty="0" err="1"/>
              <a:t>Dalvik</a:t>
            </a:r>
            <a:r>
              <a:rPr lang="en-US" dirty="0"/>
              <a:t> virtual machine use paging and </a:t>
            </a:r>
            <a:r>
              <a:rPr lang="en-US" dirty="0" smtClean="0"/>
              <a:t>memory-mapping </a:t>
            </a:r>
            <a:r>
              <a:rPr lang="en-US" dirty="0"/>
              <a:t>to manage memory</a:t>
            </a:r>
            <a:r>
              <a:rPr lang="en-US" dirty="0" smtClean="0"/>
              <a: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Memory Management</a:t>
            </a:r>
            <a:br>
              <a:rPr lang="en-US" b="1" dirty="0" smtClean="0"/>
            </a:br>
            <a:endParaRPr lang="en-US" dirty="0"/>
          </a:p>
        </p:txBody>
      </p:sp>
      <p:sp>
        <p:nvSpPr>
          <p:cNvPr id="3" name="Content Placeholder 2"/>
          <p:cNvSpPr>
            <a:spLocks noGrp="1"/>
          </p:cNvSpPr>
          <p:nvPr>
            <p:ph idx="1"/>
          </p:nvPr>
        </p:nvSpPr>
        <p:spPr>
          <a:xfrm>
            <a:off x="228600" y="838200"/>
            <a:ext cx="8686800" cy="5791200"/>
          </a:xfrm>
        </p:spPr>
        <p:txBody>
          <a:bodyPr>
            <a:normAutofit fontScale="85000" lnSpcReduction="10000"/>
          </a:bodyPr>
          <a:lstStyle/>
          <a:p>
            <a:r>
              <a:rPr lang="en-US" dirty="0"/>
              <a:t>Like Java and .NET, Android uses its own run time and virtual machine to manage application memory</a:t>
            </a:r>
            <a:r>
              <a:rPr lang="en-US" dirty="0" smtClean="0"/>
              <a:t>.</a:t>
            </a:r>
          </a:p>
          <a:p>
            <a:r>
              <a:rPr lang="en-US" dirty="0"/>
              <a:t>Android run time also manages the process lifetimes. </a:t>
            </a:r>
            <a:endParaRPr lang="en-US" dirty="0" smtClean="0"/>
          </a:p>
          <a:p>
            <a:r>
              <a:rPr lang="en-US" dirty="0"/>
              <a:t>Android ensures application responsiveness by stopping and killing processes as necessary to free resources for higher-priority applications</a:t>
            </a:r>
            <a:r>
              <a:rPr lang="en-US" dirty="0" smtClean="0"/>
              <a:t>.</a:t>
            </a:r>
          </a:p>
          <a:p>
            <a:r>
              <a:rPr lang="en-US" dirty="0"/>
              <a:t>Each Android application runs in a separate process within its own </a:t>
            </a:r>
            <a:r>
              <a:rPr lang="en-US" dirty="0" err="1"/>
              <a:t>Dalvik</a:t>
            </a:r>
            <a:r>
              <a:rPr lang="en-US" dirty="0"/>
              <a:t> </a:t>
            </a:r>
            <a:r>
              <a:rPr lang="en-US" dirty="0" smtClean="0"/>
              <a:t>instance for </a:t>
            </a:r>
            <a:r>
              <a:rPr lang="en-US" dirty="0"/>
              <a:t>memory and process management to the Android run time, which stops and kills processes as necessary to manage resources</a:t>
            </a:r>
            <a:r>
              <a:rPr lang="en-US" dirty="0" smtClean="0"/>
              <a:t>.</a:t>
            </a:r>
          </a:p>
          <a:p>
            <a:r>
              <a:rPr lang="en-US" dirty="0" err="1"/>
              <a:t>Dalvik</a:t>
            </a:r>
            <a:r>
              <a:rPr lang="en-US" dirty="0"/>
              <a:t> and the Android run time sit on top of a Linux kernel that handles low-level hardware interaction including drivers and memory </a:t>
            </a:r>
            <a:r>
              <a:rPr lang="en-US" dirty="0" smtClean="0"/>
              <a:t>management.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Application Priority and Process </a:t>
            </a:r>
            <a:r>
              <a:rPr lang="en-US" sz="3600" b="1" dirty="0" smtClean="0"/>
              <a:t>States</a:t>
            </a:r>
            <a:br>
              <a:rPr lang="en-US" sz="3600" b="1" dirty="0" smtClean="0"/>
            </a:br>
            <a:endParaRPr lang="en-US" sz="3600" dirty="0"/>
          </a:p>
        </p:txBody>
      </p:sp>
      <p:pic>
        <p:nvPicPr>
          <p:cNvPr id="4" name="Content Placeholder 3" descr="processimage.jpg"/>
          <p:cNvPicPr>
            <a:picLocks noGrp="1" noChangeAspect="1"/>
          </p:cNvPicPr>
          <p:nvPr>
            <p:ph idx="1"/>
          </p:nvPr>
        </p:nvPicPr>
        <p:blipFill>
          <a:blip r:embed="rId2"/>
          <a:stretch>
            <a:fillRect/>
          </a:stretch>
        </p:blipFill>
        <p:spPr>
          <a:xfrm>
            <a:off x="1219200" y="1066800"/>
            <a:ext cx="6629400" cy="55626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Application Priority and Process States</a:t>
            </a:r>
            <a:br>
              <a:rPr lang="en-US" sz="3600" b="1" dirty="0" smtClean="0"/>
            </a:br>
            <a:endParaRPr lang="en-US" sz="3600" dirty="0"/>
          </a:p>
        </p:txBody>
      </p:sp>
      <p:sp>
        <p:nvSpPr>
          <p:cNvPr id="3" name="Content Placeholder 2"/>
          <p:cNvSpPr>
            <a:spLocks noGrp="1"/>
          </p:cNvSpPr>
          <p:nvPr>
            <p:ph idx="1"/>
          </p:nvPr>
        </p:nvSpPr>
        <p:spPr>
          <a:xfrm>
            <a:off x="152400" y="990600"/>
            <a:ext cx="8763000" cy="5638800"/>
          </a:xfrm>
        </p:spPr>
        <p:txBody>
          <a:bodyPr>
            <a:normAutofit fontScale="55000" lnSpcReduction="20000"/>
          </a:bodyPr>
          <a:lstStyle/>
          <a:p>
            <a:pPr>
              <a:buNone/>
            </a:pPr>
            <a:r>
              <a:rPr lang="en-US" b="1" dirty="0" smtClean="0"/>
              <a:t>Active </a:t>
            </a:r>
            <a:r>
              <a:rPr lang="en-US" dirty="0" smtClean="0"/>
              <a:t>(foreground)</a:t>
            </a:r>
            <a:r>
              <a:rPr lang="en-US" b="1" dirty="0" smtClean="0"/>
              <a:t> Processes:- </a:t>
            </a:r>
            <a:r>
              <a:rPr lang="en-US" dirty="0"/>
              <a:t> </a:t>
            </a:r>
            <a:endParaRPr lang="en-US" dirty="0" smtClean="0"/>
          </a:p>
          <a:p>
            <a:r>
              <a:rPr lang="en-US" dirty="0" smtClean="0"/>
              <a:t>Which processes are </a:t>
            </a:r>
            <a:r>
              <a:rPr lang="en-US" dirty="0"/>
              <a:t>currently interacting with the </a:t>
            </a:r>
            <a:r>
              <a:rPr lang="en-US" dirty="0" smtClean="0"/>
              <a:t>user but they </a:t>
            </a:r>
            <a:r>
              <a:rPr lang="en-US" dirty="0"/>
              <a:t>will be killed only as a last resort</a:t>
            </a:r>
            <a:r>
              <a:rPr lang="en-US" dirty="0" smtClean="0"/>
              <a:t>.</a:t>
            </a:r>
          </a:p>
          <a:p>
            <a:pPr>
              <a:buNone/>
            </a:pPr>
            <a:r>
              <a:rPr lang="en-US" b="1" dirty="0"/>
              <a:t>Visible </a:t>
            </a:r>
            <a:r>
              <a:rPr lang="en-US" b="1" dirty="0" smtClean="0"/>
              <a:t>Processes:-</a:t>
            </a:r>
          </a:p>
          <a:p>
            <a:r>
              <a:rPr lang="en-US" dirty="0" smtClean="0"/>
              <a:t>Which are Visible</a:t>
            </a:r>
            <a:r>
              <a:rPr lang="en-US" dirty="0"/>
              <a:t>, but inactive </a:t>
            </a:r>
            <a:r>
              <a:rPr lang="en-US" dirty="0" smtClean="0"/>
              <a:t>processes.</a:t>
            </a:r>
          </a:p>
          <a:p>
            <a:r>
              <a:rPr lang="en-US" dirty="0" smtClean="0"/>
              <a:t>They’ll </a:t>
            </a:r>
            <a:r>
              <a:rPr lang="en-US" dirty="0"/>
              <a:t>only be </a:t>
            </a:r>
            <a:r>
              <a:rPr lang="en-US" dirty="0" smtClean="0"/>
              <a:t>killed </a:t>
            </a:r>
            <a:r>
              <a:rPr lang="en-US" dirty="0"/>
              <a:t>to allow active processes to continue</a:t>
            </a:r>
            <a:r>
              <a:rPr lang="en-US" dirty="0" smtClean="0"/>
              <a:t>.</a:t>
            </a:r>
          </a:p>
          <a:p>
            <a:pPr>
              <a:buNone/>
            </a:pPr>
            <a:r>
              <a:rPr lang="en-US" b="1" dirty="0"/>
              <a:t>Started Service </a:t>
            </a:r>
            <a:r>
              <a:rPr lang="en-US" b="1" dirty="0" smtClean="0"/>
              <a:t>Processes:-</a:t>
            </a:r>
          </a:p>
          <a:p>
            <a:r>
              <a:rPr lang="en-US" dirty="0"/>
              <a:t>Services support ongoing processing that should continue without a visible interface</a:t>
            </a:r>
            <a:r>
              <a:rPr lang="en-US" dirty="0" smtClean="0"/>
              <a:t>.</a:t>
            </a:r>
          </a:p>
          <a:p>
            <a:r>
              <a:rPr lang="en-US" dirty="0"/>
              <a:t>Because Services don’t interact directly with the user, they receive a slightly lower priority than visible Activities</a:t>
            </a:r>
            <a:r>
              <a:rPr lang="en-US" dirty="0" smtClean="0"/>
              <a:t>.</a:t>
            </a:r>
          </a:p>
          <a:p>
            <a:r>
              <a:rPr lang="en-US" dirty="0"/>
              <a:t>They are still considered to be foreground processes and won’t be killed unless resources are needed for active or visible processes</a:t>
            </a:r>
            <a:r>
              <a:rPr lang="en-US" dirty="0" smtClean="0"/>
              <a:t>.</a:t>
            </a:r>
          </a:p>
          <a:p>
            <a:pPr>
              <a:buNone/>
            </a:pPr>
            <a:r>
              <a:rPr lang="en-US" b="1" dirty="0"/>
              <a:t>Background </a:t>
            </a:r>
            <a:r>
              <a:rPr lang="en-US" b="1" dirty="0" smtClean="0"/>
              <a:t>Processes:-</a:t>
            </a:r>
          </a:p>
          <a:p>
            <a:r>
              <a:rPr lang="en-US" dirty="0"/>
              <a:t>T</a:t>
            </a:r>
            <a:r>
              <a:rPr lang="en-US" dirty="0" smtClean="0"/>
              <a:t>hat </a:t>
            </a:r>
            <a:r>
              <a:rPr lang="en-US" dirty="0"/>
              <a:t>aren’t visible and that don’t have any </a:t>
            </a:r>
            <a:r>
              <a:rPr lang="en-US" dirty="0" smtClean="0"/>
              <a:t>Services.</a:t>
            </a:r>
          </a:p>
          <a:p>
            <a:r>
              <a:rPr lang="en-US" dirty="0"/>
              <a:t>There will generally be a large number of background processes that Android will kill using a </a:t>
            </a:r>
            <a:r>
              <a:rPr lang="en-US" b="1" dirty="0"/>
              <a:t>last-seen-first-killed </a:t>
            </a:r>
            <a:r>
              <a:rPr lang="en-US" dirty="0" smtClean="0"/>
              <a:t>pattern </a:t>
            </a:r>
            <a:r>
              <a:rPr lang="en-US" dirty="0"/>
              <a:t>to obtain resources for foreground processes</a:t>
            </a:r>
            <a:r>
              <a:rPr lang="en-US" dirty="0" smtClean="0"/>
              <a:t>.</a:t>
            </a:r>
          </a:p>
          <a:p>
            <a:pPr>
              <a:buNone/>
            </a:pPr>
            <a:r>
              <a:rPr lang="en-US" b="1" dirty="0"/>
              <a:t>Empty </a:t>
            </a:r>
            <a:r>
              <a:rPr lang="en-US" b="1" dirty="0" smtClean="0"/>
              <a:t>Processes:-</a:t>
            </a:r>
          </a:p>
          <a:p>
            <a:r>
              <a:rPr lang="en-US" dirty="0"/>
              <a:t>To improve overall system performance, Android often retains applications in memory after they have reached the end of their lifetimes</a:t>
            </a:r>
            <a:r>
              <a:rPr lang="en-US" dirty="0" smtClean="0"/>
              <a:t>.</a:t>
            </a:r>
          </a:p>
          <a:p>
            <a:r>
              <a:rPr lang="en-US" dirty="0"/>
              <a:t>Android maintains this cache to improve the start-up time of applications when they’re re-launched. These processes are </a:t>
            </a:r>
            <a:r>
              <a:rPr lang="en-US" dirty="0" smtClean="0"/>
              <a:t>routinely </a:t>
            </a:r>
            <a:r>
              <a:rPr lang="en-US" dirty="0"/>
              <a:t>killed as required.</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t>Mobile Application Architecture</a:t>
            </a:r>
            <a:br>
              <a:rPr lang="en-US" sz="2400" b="1" dirty="0" smtClean="0"/>
            </a:br>
            <a:r>
              <a:rPr lang="en-US" sz="2400" b="1" dirty="0" smtClean="0"/>
              <a:t>Work Flow for Application Development</a:t>
            </a:r>
            <a:br>
              <a:rPr lang="en-US" sz="2400" b="1" dirty="0" smtClean="0"/>
            </a:br>
            <a:r>
              <a:rPr lang="en-US" sz="2400" b="1" dirty="0" smtClean="0"/>
              <a:t/>
            </a:r>
            <a:br>
              <a:rPr lang="en-US" sz="2400" b="1" dirty="0" smtClean="0"/>
            </a:br>
            <a:r>
              <a:rPr lang="en-US" sz="2400" b="1" dirty="0" smtClean="0"/>
              <a:t/>
            </a:r>
            <a:br>
              <a:rPr lang="en-US" sz="2400" b="1" dirty="0" smtClean="0"/>
            </a:br>
            <a:endParaRPr lang="en-US" sz="2400" b="1" dirty="0"/>
          </a:p>
        </p:txBody>
      </p:sp>
      <p:pic>
        <p:nvPicPr>
          <p:cNvPr id="4" name="Content Placeholder 3" descr="IC351007.png"/>
          <p:cNvPicPr>
            <a:picLocks noGrp="1" noChangeAspect="1"/>
          </p:cNvPicPr>
          <p:nvPr>
            <p:ph idx="1"/>
          </p:nvPr>
        </p:nvPicPr>
        <p:blipFill>
          <a:blip r:embed="rId2"/>
          <a:stretch>
            <a:fillRect/>
          </a:stretch>
        </p:blipFill>
        <p:spPr>
          <a:xfrm>
            <a:off x="457200" y="685800"/>
            <a:ext cx="8381999" cy="6019799"/>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Design Pattern for Limited Memory</a:t>
            </a:r>
            <a:br>
              <a:rPr lang="en-US" b="1" dirty="0" smtClean="0"/>
            </a:br>
            <a:endParaRPr lang="en-US" b="1" dirty="0"/>
          </a:p>
        </p:txBody>
      </p:sp>
      <p:sp>
        <p:nvSpPr>
          <p:cNvPr id="3" name="Content Placeholder 2"/>
          <p:cNvSpPr>
            <a:spLocks noGrp="1"/>
          </p:cNvSpPr>
          <p:nvPr>
            <p:ph idx="1"/>
          </p:nvPr>
        </p:nvSpPr>
        <p:spPr>
          <a:xfrm>
            <a:off x="152400" y="914400"/>
            <a:ext cx="8763000" cy="5791200"/>
          </a:xfrm>
        </p:spPr>
        <p:txBody>
          <a:bodyPr/>
          <a:lstStyle/>
          <a:p>
            <a:r>
              <a:rPr lang="en-US" dirty="0" smtClean="0"/>
              <a:t>Mobile application development is a challenging task for the software companies because of limited memory in mobile.</a:t>
            </a:r>
          </a:p>
          <a:p>
            <a:r>
              <a:rPr lang="en-US" dirty="0" smtClean="0"/>
              <a:t>We have to use a specific pattern for using limited memory for maximum performance.</a:t>
            </a:r>
          </a:p>
          <a:p>
            <a:r>
              <a:rPr lang="en-US" dirty="0" smtClean="0"/>
              <a:t>Firstly Prepare a memory budget.</a:t>
            </a:r>
          </a:p>
          <a:p>
            <a:r>
              <a:rPr lang="en-US" dirty="0" smtClean="0"/>
              <a:t>Design a software architecture and component interfaces to minimize memory use.</a:t>
            </a:r>
          </a:p>
          <a:p>
            <a:r>
              <a:rPr lang="en-US" dirty="0" smtClean="0"/>
              <a:t>Track memory consumption through the development process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Dynamic Linking in Memory Management</a:t>
            </a:r>
            <a:br>
              <a:rPr lang="en-US" sz="3600" b="1" dirty="0" smtClean="0"/>
            </a:br>
            <a:endParaRPr lang="en-US" sz="3600" b="1" dirty="0"/>
          </a:p>
        </p:txBody>
      </p:sp>
      <p:sp>
        <p:nvSpPr>
          <p:cNvPr id="3" name="Content Placeholder 2"/>
          <p:cNvSpPr>
            <a:spLocks noGrp="1"/>
          </p:cNvSpPr>
          <p:nvPr>
            <p:ph idx="1"/>
          </p:nvPr>
        </p:nvSpPr>
        <p:spPr>
          <a:xfrm>
            <a:off x="228600" y="914400"/>
            <a:ext cx="8686800" cy="5715000"/>
          </a:xfrm>
        </p:spPr>
        <p:txBody>
          <a:bodyPr/>
          <a:lstStyle/>
          <a:p>
            <a:r>
              <a:rPr lang="en-US" dirty="0" smtClean="0"/>
              <a:t>Memory management is the functionality of an operating system which handles or manages primary memory.</a:t>
            </a:r>
          </a:p>
          <a:p>
            <a:r>
              <a:rPr lang="en-US" dirty="0" smtClean="0"/>
              <a:t>Memory management keeps track of each and every memory location, regardless of either it is allocated to some process or it is free.</a:t>
            </a:r>
          </a:p>
          <a:p>
            <a:r>
              <a:rPr lang="en-US" dirty="0" smtClean="0"/>
              <a:t>It checks how much memory is to be allocated to processes.</a:t>
            </a:r>
          </a:p>
          <a:p>
            <a:r>
              <a:rPr lang="en-US" dirty="0" smtClean="0"/>
              <a:t>It allocates the memory to process.</a:t>
            </a:r>
          </a:p>
          <a:p>
            <a:r>
              <a:rPr lang="en-US" dirty="0" smtClean="0"/>
              <a:t>It de-allocates the memory from process.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Dynamic Linking in Memory Management</a:t>
            </a:r>
            <a:br>
              <a:rPr lang="en-US" sz="3600" b="1" dirty="0" smtClean="0"/>
            </a:br>
            <a:r>
              <a:rPr lang="en-US" sz="3600" b="1" dirty="0" smtClean="0"/>
              <a:t/>
            </a:r>
            <a:br>
              <a:rPr lang="en-US" sz="3600" b="1" dirty="0" smtClean="0"/>
            </a:br>
            <a:endParaRPr lang="en-US" sz="3600" dirty="0"/>
          </a:p>
        </p:txBody>
      </p:sp>
      <p:sp>
        <p:nvSpPr>
          <p:cNvPr id="3" name="Content Placeholder 2"/>
          <p:cNvSpPr>
            <a:spLocks noGrp="1"/>
          </p:cNvSpPr>
          <p:nvPr>
            <p:ph idx="1"/>
          </p:nvPr>
        </p:nvSpPr>
        <p:spPr>
          <a:xfrm>
            <a:off x="152400" y="533400"/>
            <a:ext cx="8763000" cy="6172200"/>
          </a:xfrm>
        </p:spPr>
        <p:txBody>
          <a:bodyPr>
            <a:noAutofit/>
          </a:bodyPr>
          <a:lstStyle/>
          <a:p>
            <a:pPr>
              <a:buNone/>
            </a:pPr>
            <a:r>
              <a:rPr lang="en-US" sz="2400" b="1" dirty="0" smtClean="0"/>
              <a:t>Static </a:t>
            </a:r>
            <a:r>
              <a:rPr lang="en-US" sz="2400" b="1" dirty="0" err="1" smtClean="0"/>
              <a:t>vs</a:t>
            </a:r>
            <a:r>
              <a:rPr lang="en-US" sz="2400" b="1" dirty="0" smtClean="0"/>
              <a:t> Dynamic Loading:-</a:t>
            </a:r>
          </a:p>
          <a:p>
            <a:r>
              <a:rPr lang="en-US" sz="2400" dirty="0" smtClean="0"/>
              <a:t>The choice between Static or Dynamic Loading is to be made at the time of computer program being developed.</a:t>
            </a:r>
          </a:p>
          <a:p>
            <a:r>
              <a:rPr lang="en-US" sz="2400" dirty="0" smtClean="0"/>
              <a:t>If you have to load your program statically, then at the time of compilation, the complete programs will be compiled.</a:t>
            </a:r>
          </a:p>
          <a:p>
            <a:r>
              <a:rPr lang="en-US" sz="2400" dirty="0" smtClean="0"/>
              <a:t>The linker combines the object program with other necessary object modules into our program, which also includes logical addresses.</a:t>
            </a:r>
          </a:p>
          <a:p>
            <a:r>
              <a:rPr lang="en-US" sz="2400" dirty="0" smtClean="0"/>
              <a:t>If you are writing a Dynamically loaded program, then your compiler will compile the program and for all the modules which you want to include dynamically, only references will be provided and rest of the work will be done at the time of execution.</a:t>
            </a:r>
          </a:p>
          <a:p>
            <a:r>
              <a:rPr lang="en-US" sz="2400" dirty="0" smtClean="0"/>
              <a:t>At the time of loading, with </a:t>
            </a:r>
            <a:r>
              <a:rPr lang="en-US" sz="2400" b="1" dirty="0" smtClean="0"/>
              <a:t>static loading</a:t>
            </a:r>
            <a:r>
              <a:rPr lang="en-US" sz="2400" dirty="0" smtClean="0"/>
              <a:t>, the absolute program (and data) is loaded into memory in order for execution to start.</a:t>
            </a:r>
          </a:p>
          <a:p>
            <a:r>
              <a:rPr lang="en-US" sz="2400" dirty="0" smtClean="0"/>
              <a:t>If you are using </a:t>
            </a:r>
            <a:r>
              <a:rPr lang="en-US" sz="2400" b="1" dirty="0" smtClean="0"/>
              <a:t>dynamic loading</a:t>
            </a:r>
            <a:r>
              <a:rPr lang="en-US" sz="2400" dirty="0" smtClean="0"/>
              <a:t>, dynamic routines loaded into memory only when they are needed by the program.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607</Words>
  <Application>Microsoft Office PowerPoint</Application>
  <PresentationFormat>On-screen Show (4:3)</PresentationFormat>
  <Paragraphs>89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Lecture 35</vt:lpstr>
      <vt:lpstr>Memory Management </vt:lpstr>
      <vt:lpstr>Memory Management </vt:lpstr>
      <vt:lpstr>Application Priority and Process States </vt:lpstr>
      <vt:lpstr>Application Priority and Process States </vt:lpstr>
      <vt:lpstr>Mobile Application Architecture Work Flow for Application Development   </vt:lpstr>
      <vt:lpstr>Design Pattern for Limited Memory </vt:lpstr>
      <vt:lpstr>Dynamic Linking in Memory Management </vt:lpstr>
      <vt:lpstr>Dynamic Linking in Memory Management  </vt:lpstr>
      <vt:lpstr>Dynamic Linking in Memory Management </vt:lpstr>
      <vt:lpstr>  Dynamic Link Libraries (DLL)   </vt:lpstr>
      <vt:lpstr>  Dynamic Link Libraries (DLL)   </vt:lpstr>
      <vt:lpstr>Dynamic Link Libraries (DLL)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34</dc:title>
  <dc:creator>Pooja</dc:creator>
  <cp:lastModifiedBy>Pooja</cp:lastModifiedBy>
  <cp:revision>41</cp:revision>
  <dcterms:created xsi:type="dcterms:W3CDTF">2016-11-06T17:33:37Z</dcterms:created>
  <dcterms:modified xsi:type="dcterms:W3CDTF">2016-11-10T07:12:35Z</dcterms:modified>
</cp:coreProperties>
</file>