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BCF878-417B-48C5-9074-678814EB3A32}"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366FE-0587-4C98-86D0-9133B51D1F5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CF878-417B-48C5-9074-678814EB3A32}"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366FE-0587-4C98-86D0-9133B51D1F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CF878-417B-48C5-9074-678814EB3A32}"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366FE-0587-4C98-86D0-9133B51D1F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CF878-417B-48C5-9074-678814EB3A32}"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366FE-0587-4C98-86D0-9133B51D1F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BCF878-417B-48C5-9074-678814EB3A32}" type="datetimeFigureOut">
              <a:rPr lang="en-US" smtClean="0"/>
              <a:pPr/>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366FE-0587-4C98-86D0-9133B51D1F5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BCF878-417B-48C5-9074-678814EB3A32}" type="datetimeFigureOut">
              <a:rPr lang="en-US" smtClean="0"/>
              <a:pPr/>
              <a:t>8/19/2016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366FE-0587-4C98-86D0-9133B51D1F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BCF878-417B-48C5-9074-678814EB3A32}" type="datetimeFigureOut">
              <a:rPr lang="en-US" smtClean="0"/>
              <a:pPr/>
              <a:t>8/19/2016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366FE-0587-4C98-86D0-9133B51D1F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BCF878-417B-48C5-9074-678814EB3A32}" type="datetimeFigureOut">
              <a:rPr lang="en-US" smtClean="0"/>
              <a:pPr/>
              <a:t>8/19/2016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7366FE-0587-4C98-86D0-9133B51D1F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CF878-417B-48C5-9074-678814EB3A32}" type="datetimeFigureOut">
              <a:rPr lang="en-US" smtClean="0"/>
              <a:pPr/>
              <a:t>8/19/2016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7366FE-0587-4C98-86D0-9133B51D1F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CF878-417B-48C5-9074-678814EB3A32}" type="datetimeFigureOut">
              <a:rPr lang="en-US" smtClean="0"/>
              <a:pPr/>
              <a:t>8/19/2016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366FE-0587-4C98-86D0-9133B51D1F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CF878-417B-48C5-9074-678814EB3A32}" type="datetimeFigureOut">
              <a:rPr lang="en-US" smtClean="0"/>
              <a:pPr/>
              <a:t>8/19/2016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366FE-0587-4C98-86D0-9133B51D1F5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CF878-417B-48C5-9074-678814EB3A32}" type="datetimeFigureOut">
              <a:rPr lang="en-US" smtClean="0"/>
              <a:pPr/>
              <a:t>8/19/2016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366FE-0587-4C98-86D0-9133B51D1F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Lecture 5	</a:t>
            </a:r>
            <a:endParaRPr lang="en-US" dirty="0"/>
          </a:p>
        </p:txBody>
      </p:sp>
      <p:sp>
        <p:nvSpPr>
          <p:cNvPr id="5" name="Content Placeholder 4"/>
          <p:cNvSpPr>
            <a:spLocks noGrp="1"/>
          </p:cNvSpPr>
          <p:nvPr>
            <p:ph idx="1"/>
          </p:nvPr>
        </p:nvSpPr>
        <p:spPr/>
        <p:txBody>
          <a:bodyPr/>
          <a:lstStyle/>
          <a:p>
            <a:pPr>
              <a:buNone/>
            </a:pPr>
            <a:r>
              <a:rPr lang="en-US" dirty="0"/>
              <a:t>Application Components</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Autofit/>
          </a:bodyPr>
          <a:lstStyle/>
          <a:p>
            <a:r>
              <a:rPr lang="en-US" sz="2200" dirty="0"/>
              <a:t>Application components are the essential building blocks of an Android application. These components are loosely coupled by the application manifest file </a:t>
            </a:r>
            <a:r>
              <a:rPr lang="en-US" sz="2200" i="1" dirty="0"/>
              <a:t>AndroidManifest.xml</a:t>
            </a:r>
            <a:r>
              <a:rPr lang="en-US" sz="2200" dirty="0"/>
              <a:t> that describes each component of the application and how they interact.</a:t>
            </a:r>
            <a:br>
              <a:rPr lang="en-US" sz="2200" dirty="0"/>
            </a:br>
            <a:r>
              <a:rPr lang="en-US" sz="2200" dirty="0"/>
              <a:t>There are following four main components that can be used within an Android application:</a:t>
            </a:r>
            <a:br>
              <a:rPr lang="en-US" sz="2200" dirty="0"/>
            </a:br>
            <a:endParaRPr lang="en-US" sz="2200" dirty="0"/>
          </a:p>
        </p:txBody>
      </p:sp>
      <p:graphicFrame>
        <p:nvGraphicFramePr>
          <p:cNvPr id="4" name="Content Placeholder 3"/>
          <p:cNvGraphicFramePr>
            <a:graphicFrameLocks noGrp="1"/>
          </p:cNvGraphicFramePr>
          <p:nvPr>
            <p:ph idx="1"/>
          </p:nvPr>
        </p:nvGraphicFramePr>
        <p:xfrm>
          <a:off x="457200" y="2666999"/>
          <a:ext cx="8229600" cy="3554695"/>
        </p:xfrm>
        <a:graphic>
          <a:graphicData uri="http://schemas.openxmlformats.org/drawingml/2006/table">
            <a:tbl>
              <a:tblPr firstRow="1" bandRow="1">
                <a:tableStyleId>{5C22544A-7EE6-4342-B048-85BDC9FD1C3A}</a:tableStyleId>
              </a:tblPr>
              <a:tblGrid>
                <a:gridCol w="1981200"/>
                <a:gridCol w="6248400"/>
              </a:tblGrid>
              <a:tr h="461899">
                <a:tc>
                  <a:txBody>
                    <a:bodyPr/>
                    <a:lstStyle/>
                    <a:p>
                      <a:r>
                        <a:rPr lang="en-US" sz="2400" b="1" i="0" kern="1200" dirty="0" smtClean="0">
                          <a:solidFill>
                            <a:schemeClr val="lt1"/>
                          </a:solidFill>
                          <a:latin typeface="+mn-lt"/>
                          <a:ea typeface="+mn-ea"/>
                          <a:cs typeface="+mn-cs"/>
                        </a:rPr>
                        <a:t>Components</a:t>
                      </a:r>
                      <a:endParaRPr lang="en-US" sz="2400" dirty="0"/>
                    </a:p>
                  </a:txBody>
                  <a:tcPr/>
                </a:tc>
                <a:tc>
                  <a:txBody>
                    <a:bodyPr/>
                    <a:lstStyle/>
                    <a:p>
                      <a:r>
                        <a:rPr lang="en-US" sz="2400" b="1" i="0" kern="1200" dirty="0" smtClean="0">
                          <a:solidFill>
                            <a:schemeClr val="lt1"/>
                          </a:solidFill>
                          <a:latin typeface="+mn-lt"/>
                          <a:ea typeface="+mn-ea"/>
                          <a:cs typeface="+mn-cs"/>
                        </a:rPr>
                        <a:t>Description</a:t>
                      </a:r>
                      <a:endParaRPr lang="en-US" sz="2400" dirty="0"/>
                    </a:p>
                  </a:txBody>
                  <a:tcPr/>
                </a:tc>
              </a:tr>
              <a:tr h="797252">
                <a:tc>
                  <a:txBody>
                    <a:bodyPr/>
                    <a:lstStyle/>
                    <a:p>
                      <a:r>
                        <a:rPr lang="en-US" sz="2000" b="0" i="0" kern="1200" dirty="0" smtClean="0">
                          <a:solidFill>
                            <a:schemeClr val="dk1"/>
                          </a:solidFill>
                          <a:latin typeface="+mn-lt"/>
                          <a:ea typeface="+mn-ea"/>
                          <a:cs typeface="+mn-cs"/>
                        </a:rPr>
                        <a:t>Activities</a:t>
                      </a:r>
                      <a:endParaRPr lang="en-US" sz="2000" dirty="0"/>
                    </a:p>
                  </a:txBody>
                  <a:tcPr/>
                </a:tc>
                <a:tc>
                  <a:txBody>
                    <a:bodyPr/>
                    <a:lstStyle/>
                    <a:p>
                      <a:r>
                        <a:rPr lang="en-US" sz="2000" b="0" i="0" kern="1200" dirty="0" smtClean="0">
                          <a:solidFill>
                            <a:schemeClr val="dk1"/>
                          </a:solidFill>
                          <a:latin typeface="+mn-lt"/>
                          <a:ea typeface="+mn-ea"/>
                          <a:cs typeface="+mn-cs"/>
                        </a:rPr>
                        <a:t>They create</a:t>
                      </a:r>
                      <a:r>
                        <a:rPr lang="en-US" sz="2000" b="0" i="0" kern="1200" baseline="0" dirty="0" smtClean="0">
                          <a:solidFill>
                            <a:schemeClr val="dk1"/>
                          </a:solidFill>
                          <a:latin typeface="+mn-lt"/>
                          <a:ea typeface="+mn-ea"/>
                          <a:cs typeface="+mn-cs"/>
                        </a:rPr>
                        <a:t> </a:t>
                      </a:r>
                      <a:r>
                        <a:rPr lang="en-US" sz="2000" b="0" i="0" kern="1200" dirty="0" smtClean="0">
                          <a:solidFill>
                            <a:schemeClr val="dk1"/>
                          </a:solidFill>
                          <a:latin typeface="+mn-lt"/>
                          <a:ea typeface="+mn-ea"/>
                          <a:cs typeface="+mn-cs"/>
                        </a:rPr>
                        <a:t>the User</a:t>
                      </a:r>
                      <a:r>
                        <a:rPr lang="en-US" sz="2000" b="0" i="0" kern="1200" baseline="0" dirty="0" smtClean="0">
                          <a:solidFill>
                            <a:schemeClr val="dk1"/>
                          </a:solidFill>
                          <a:latin typeface="+mn-lt"/>
                          <a:ea typeface="+mn-ea"/>
                          <a:cs typeface="+mn-cs"/>
                        </a:rPr>
                        <a:t> Interface </a:t>
                      </a:r>
                      <a:r>
                        <a:rPr lang="en-US" sz="2000" b="0" i="0" kern="1200" dirty="0" smtClean="0">
                          <a:solidFill>
                            <a:schemeClr val="dk1"/>
                          </a:solidFill>
                          <a:latin typeface="+mn-lt"/>
                          <a:ea typeface="+mn-ea"/>
                          <a:cs typeface="+mn-cs"/>
                        </a:rPr>
                        <a:t>and handle the user interaction to the smart phone screen.</a:t>
                      </a:r>
                      <a:endParaRPr lang="en-US" sz="2000" dirty="0"/>
                    </a:p>
                  </a:txBody>
                  <a:tcPr/>
                </a:tc>
              </a:tr>
              <a:tr h="588005">
                <a:tc>
                  <a:txBody>
                    <a:bodyPr/>
                    <a:lstStyle/>
                    <a:p>
                      <a:r>
                        <a:rPr lang="en-US" sz="2000" b="0" i="0" kern="1200" dirty="0" smtClean="0">
                          <a:solidFill>
                            <a:schemeClr val="dk1"/>
                          </a:solidFill>
                          <a:latin typeface="+mn-lt"/>
                          <a:ea typeface="+mn-ea"/>
                          <a:cs typeface="+mn-cs"/>
                        </a:rPr>
                        <a:t>Services</a:t>
                      </a:r>
                      <a:endParaRPr lang="en-US" sz="2000" dirty="0"/>
                    </a:p>
                  </a:txBody>
                  <a:tcPr/>
                </a:tc>
                <a:tc>
                  <a:txBody>
                    <a:bodyPr/>
                    <a:lstStyle/>
                    <a:p>
                      <a:r>
                        <a:rPr lang="en-US" sz="2000" b="0" i="0" kern="1200" dirty="0" smtClean="0">
                          <a:solidFill>
                            <a:schemeClr val="dk1"/>
                          </a:solidFill>
                          <a:latin typeface="+mn-lt"/>
                          <a:ea typeface="+mn-ea"/>
                          <a:cs typeface="+mn-cs"/>
                        </a:rPr>
                        <a:t>They handle background processing associated with an application.</a:t>
                      </a:r>
                      <a:endParaRPr lang="en-US" sz="2000" dirty="0"/>
                    </a:p>
                  </a:txBody>
                  <a:tcPr/>
                </a:tc>
              </a:tr>
              <a:tr h="797252">
                <a:tc>
                  <a:txBody>
                    <a:bodyPr/>
                    <a:lstStyle/>
                    <a:p>
                      <a:r>
                        <a:rPr lang="en-US" sz="2000" b="0" i="0" kern="1200" dirty="0" smtClean="0">
                          <a:solidFill>
                            <a:schemeClr val="dk1"/>
                          </a:solidFill>
                          <a:latin typeface="+mn-lt"/>
                          <a:ea typeface="+mn-ea"/>
                          <a:cs typeface="+mn-cs"/>
                        </a:rPr>
                        <a:t>Broadcast Receivers</a:t>
                      </a:r>
                      <a:endParaRPr lang="en-US" sz="2000" dirty="0"/>
                    </a:p>
                  </a:txBody>
                  <a:tcPr/>
                </a:tc>
                <a:tc>
                  <a:txBody>
                    <a:bodyPr/>
                    <a:lstStyle/>
                    <a:p>
                      <a:r>
                        <a:rPr lang="en-US" sz="2000" b="0" i="0" kern="1200" dirty="0" smtClean="0">
                          <a:solidFill>
                            <a:schemeClr val="dk1"/>
                          </a:solidFill>
                          <a:latin typeface="+mn-lt"/>
                          <a:ea typeface="+mn-ea"/>
                          <a:cs typeface="+mn-cs"/>
                        </a:rPr>
                        <a:t>They handle communication between Android OS and applications.</a:t>
                      </a:r>
                      <a:endParaRPr lang="en-US" sz="2000" dirty="0"/>
                    </a:p>
                  </a:txBody>
                  <a:tcPr/>
                </a:tc>
              </a:tr>
              <a:tr h="797252">
                <a:tc>
                  <a:txBody>
                    <a:bodyPr/>
                    <a:lstStyle/>
                    <a:p>
                      <a:r>
                        <a:rPr lang="en-US" sz="2000" b="0" i="0" kern="1200" dirty="0" smtClean="0">
                          <a:solidFill>
                            <a:schemeClr val="dk1"/>
                          </a:solidFill>
                          <a:latin typeface="+mn-lt"/>
                          <a:ea typeface="+mn-ea"/>
                          <a:cs typeface="+mn-cs"/>
                        </a:rPr>
                        <a:t>Content Providers</a:t>
                      </a:r>
                      <a:endParaRPr lang="en-US" sz="2000" dirty="0"/>
                    </a:p>
                  </a:txBody>
                  <a:tcPr/>
                </a:tc>
                <a:tc>
                  <a:txBody>
                    <a:bodyPr/>
                    <a:lstStyle/>
                    <a:p>
                      <a:r>
                        <a:rPr lang="en-US" sz="2000" b="0" i="0" kern="1200" dirty="0" smtClean="0">
                          <a:solidFill>
                            <a:schemeClr val="dk1"/>
                          </a:solidFill>
                          <a:latin typeface="+mn-lt"/>
                          <a:ea typeface="+mn-ea"/>
                          <a:cs typeface="+mn-cs"/>
                        </a:rPr>
                        <a:t>They handle data and database management issues.</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Activities</a:t>
            </a:r>
            <a:br>
              <a:rPr lang="en-US" dirty="0"/>
            </a:b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20000"/>
          </a:bodyPr>
          <a:lstStyle/>
          <a:p>
            <a:pPr>
              <a:buNone/>
            </a:pPr>
            <a:r>
              <a:rPr lang="en-US" dirty="0" smtClean="0"/>
              <a:t>    Activity </a:t>
            </a:r>
            <a:r>
              <a:rPr lang="en-US" dirty="0"/>
              <a:t>performs actions on the screen. </a:t>
            </a:r>
            <a:endParaRPr lang="en-US" dirty="0" smtClean="0"/>
          </a:p>
          <a:p>
            <a:pPr>
              <a:buNone/>
            </a:pPr>
            <a:r>
              <a:rPr lang="en-US" dirty="0"/>
              <a:t> </a:t>
            </a:r>
            <a:r>
              <a:rPr lang="en-US" dirty="0" smtClean="0"/>
              <a:t>   For </a:t>
            </a:r>
            <a:r>
              <a:rPr lang="en-US" dirty="0"/>
              <a:t>example, an </a:t>
            </a:r>
            <a:r>
              <a:rPr lang="en-US" b="1" dirty="0"/>
              <a:t>email application </a:t>
            </a:r>
            <a:r>
              <a:rPr lang="en-US" dirty="0"/>
              <a:t>might have one activity that shows a </a:t>
            </a:r>
            <a:r>
              <a:rPr lang="en-US" b="1" dirty="0"/>
              <a:t>list of new emails</a:t>
            </a:r>
            <a:r>
              <a:rPr lang="en-US" dirty="0"/>
              <a:t>, another activity to </a:t>
            </a:r>
            <a:r>
              <a:rPr lang="en-US" b="1" dirty="0"/>
              <a:t>compose an email</a:t>
            </a:r>
            <a:r>
              <a:rPr lang="en-US" dirty="0"/>
              <a:t>, and another activity for </a:t>
            </a:r>
            <a:r>
              <a:rPr lang="en-US" b="1" dirty="0"/>
              <a:t>reading emails</a:t>
            </a:r>
            <a:r>
              <a:rPr lang="en-US" dirty="0"/>
              <a:t>. </a:t>
            </a:r>
            <a:endParaRPr lang="en-US" dirty="0" smtClean="0"/>
          </a:p>
          <a:p>
            <a:pPr>
              <a:buNone/>
            </a:pPr>
            <a:r>
              <a:rPr lang="en-US" dirty="0"/>
              <a:t> </a:t>
            </a:r>
            <a:r>
              <a:rPr lang="en-US" dirty="0" smtClean="0"/>
              <a:t>   If </a:t>
            </a:r>
            <a:r>
              <a:rPr lang="en-US" dirty="0"/>
              <a:t>an application has more than one activity, then one of them should be marked as the activity that is presented when the application is launched</a:t>
            </a:r>
            <a:r>
              <a:rPr lang="en-US" dirty="0" smtClean="0"/>
              <a:t>.</a:t>
            </a:r>
          </a:p>
          <a:p>
            <a:pPr>
              <a:buNone/>
            </a:pPr>
            <a:r>
              <a:rPr lang="en-US" dirty="0" smtClean="0"/>
              <a:t>    An activity is implemented as a subclass of </a:t>
            </a:r>
            <a:r>
              <a:rPr lang="en-US" b="1" dirty="0" smtClean="0"/>
              <a:t>Activity</a:t>
            </a:r>
            <a:r>
              <a:rPr lang="en-US" dirty="0" smtClean="0"/>
              <a:t> class.</a:t>
            </a:r>
          </a:p>
          <a:p>
            <a:pPr>
              <a:buNone/>
            </a:pPr>
            <a:r>
              <a:rPr lang="en-US" dirty="0" smtClean="0"/>
              <a:t>    Syntax -&gt;</a:t>
            </a:r>
          </a:p>
          <a:p>
            <a:pPr>
              <a:buNone/>
            </a:pPr>
            <a:r>
              <a:rPr lang="en-US" dirty="0" smtClean="0"/>
              <a:t>   </a:t>
            </a:r>
            <a:r>
              <a:rPr lang="en-US" b="1" dirty="0" smtClean="0"/>
              <a:t>public class </a:t>
            </a:r>
            <a:r>
              <a:rPr lang="en-US" b="1" dirty="0" err="1" smtClean="0"/>
              <a:t>MainActivity</a:t>
            </a:r>
            <a:r>
              <a:rPr lang="en-US" b="1" dirty="0" smtClean="0"/>
              <a:t> extends Activity { }</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Services</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buNone/>
            </a:pPr>
            <a:r>
              <a:rPr lang="en-US" dirty="0" smtClean="0"/>
              <a:t>    A </a:t>
            </a:r>
            <a:r>
              <a:rPr lang="en-US" dirty="0"/>
              <a:t>service is a component that </a:t>
            </a:r>
            <a:r>
              <a:rPr lang="en-US" b="1" dirty="0"/>
              <a:t>runs in the background</a:t>
            </a:r>
            <a:r>
              <a:rPr lang="en-US" dirty="0"/>
              <a:t> to perform long-running operations. </a:t>
            </a:r>
            <a:endParaRPr lang="en-US" dirty="0" smtClean="0"/>
          </a:p>
          <a:p>
            <a:pPr>
              <a:buNone/>
            </a:pPr>
            <a:r>
              <a:rPr lang="en-US" dirty="0"/>
              <a:t> </a:t>
            </a:r>
            <a:r>
              <a:rPr lang="en-US" dirty="0" smtClean="0"/>
              <a:t>   For </a:t>
            </a:r>
            <a:r>
              <a:rPr lang="en-US" dirty="0"/>
              <a:t>example, a service might play music in the background while the user is in a different </a:t>
            </a:r>
            <a:r>
              <a:rPr lang="en-US" dirty="0" smtClean="0"/>
              <a:t>application.</a:t>
            </a:r>
          </a:p>
          <a:p>
            <a:pPr>
              <a:buNone/>
            </a:pPr>
            <a:r>
              <a:rPr lang="en-US" dirty="0" smtClean="0"/>
              <a:t>    A service is implemented as a subclass of </a:t>
            </a:r>
            <a:r>
              <a:rPr lang="en-US" b="1" dirty="0" smtClean="0"/>
              <a:t>Service</a:t>
            </a:r>
            <a:r>
              <a:rPr lang="en-US" dirty="0" smtClean="0"/>
              <a:t> class.</a:t>
            </a:r>
          </a:p>
          <a:p>
            <a:pPr>
              <a:buNone/>
            </a:pPr>
            <a:r>
              <a:rPr lang="en-US" dirty="0" smtClean="0"/>
              <a:t>    Syntax -&gt;</a:t>
            </a:r>
          </a:p>
          <a:p>
            <a:pPr>
              <a:buNone/>
            </a:pPr>
            <a:r>
              <a:rPr lang="en-US" dirty="0" smtClean="0"/>
              <a:t>    </a:t>
            </a:r>
            <a:r>
              <a:rPr lang="en-US" b="1" dirty="0" smtClean="0"/>
              <a:t>public class </a:t>
            </a:r>
            <a:r>
              <a:rPr lang="en-US" b="1" dirty="0" err="1" smtClean="0"/>
              <a:t>MainActivity</a:t>
            </a:r>
            <a:r>
              <a:rPr lang="en-US" b="1" dirty="0" smtClean="0"/>
              <a:t> extends Service { }</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Broadcast Receivers</a:t>
            </a:r>
            <a:br>
              <a:rPr lang="en-US" dirty="0" smtClean="0"/>
            </a:br>
            <a:endParaRPr lang="en-US" dirty="0"/>
          </a:p>
        </p:txBody>
      </p:sp>
      <p:sp>
        <p:nvSpPr>
          <p:cNvPr id="3" name="Content Placeholder 2"/>
          <p:cNvSpPr>
            <a:spLocks noGrp="1"/>
          </p:cNvSpPr>
          <p:nvPr>
            <p:ph idx="1"/>
          </p:nvPr>
        </p:nvSpPr>
        <p:spPr>
          <a:xfrm>
            <a:off x="457200" y="914400"/>
            <a:ext cx="8229600" cy="5638800"/>
          </a:xfrm>
        </p:spPr>
        <p:txBody>
          <a:bodyPr>
            <a:normAutofit/>
          </a:bodyPr>
          <a:lstStyle/>
          <a:p>
            <a:pPr>
              <a:buNone/>
            </a:pPr>
            <a:r>
              <a:rPr lang="en-US" dirty="0" smtClean="0"/>
              <a:t>   Broadcast Receivers simply respond to broadcast messages from other applications or Operating System.</a:t>
            </a:r>
          </a:p>
          <a:p>
            <a:pPr>
              <a:buNone/>
            </a:pPr>
            <a:r>
              <a:rPr lang="en-US" dirty="0" smtClean="0"/>
              <a:t>    For Example: Triggered on low battery. Typically used to reduce activities in your app which consume power.</a:t>
            </a:r>
          </a:p>
          <a:p>
            <a:pPr>
              <a:buNone/>
            </a:pPr>
            <a:r>
              <a:rPr lang="en-US" dirty="0" smtClean="0"/>
              <a:t>    A broadcast receiver is implemented as a subclass of </a:t>
            </a:r>
            <a:r>
              <a:rPr lang="en-US" b="1" dirty="0" err="1" smtClean="0"/>
              <a:t>BroadcastReceiver</a:t>
            </a:r>
            <a:r>
              <a:rPr lang="en-US" dirty="0" smtClean="0"/>
              <a:t> class.</a:t>
            </a:r>
          </a:p>
          <a:p>
            <a:pPr>
              <a:buNone/>
            </a:pPr>
            <a:r>
              <a:rPr lang="en-US" dirty="0" smtClean="0"/>
              <a:t>    Syntax -&gt;</a:t>
            </a:r>
            <a:br>
              <a:rPr lang="en-US" dirty="0" smtClean="0"/>
            </a:br>
            <a:r>
              <a:rPr lang="en-US" sz="2800" b="1" dirty="0" smtClean="0"/>
              <a:t>public class </a:t>
            </a:r>
            <a:r>
              <a:rPr lang="en-US" sz="2800" b="1" dirty="0" err="1" smtClean="0"/>
              <a:t>MainActivity</a:t>
            </a:r>
            <a:r>
              <a:rPr lang="en-US" sz="2800" b="1" dirty="0" smtClean="0"/>
              <a:t> extends </a:t>
            </a:r>
            <a:r>
              <a:rPr lang="en-US" sz="2800" b="1" dirty="0" err="1" smtClean="0"/>
              <a:t>BroadcastReceiver</a:t>
            </a:r>
            <a:r>
              <a:rPr lang="en-US" sz="2800" b="1" dirty="0" smtClean="0"/>
              <a:t> { }</a:t>
            </a:r>
            <a:endParaRPr 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 Providers</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a:buNone/>
            </a:pPr>
            <a:r>
              <a:rPr lang="en-US" dirty="0" smtClean="0"/>
              <a:t>   A content provider component supplies data from one application to others on request. </a:t>
            </a:r>
            <a:endParaRPr lang="en-US" dirty="0" smtClean="0"/>
          </a:p>
          <a:p>
            <a:pPr>
              <a:buNone/>
            </a:pPr>
            <a:r>
              <a:rPr lang="en-US" dirty="0" smtClean="0"/>
              <a:t> </a:t>
            </a:r>
            <a:r>
              <a:rPr lang="en-US" dirty="0" smtClean="0"/>
              <a:t>  </a:t>
            </a:r>
            <a:r>
              <a:rPr lang="en-US" dirty="0" smtClean="0"/>
              <a:t>Such </a:t>
            </a:r>
            <a:r>
              <a:rPr lang="en-US" dirty="0" smtClean="0"/>
              <a:t>requests are handled by the methods of the </a:t>
            </a:r>
            <a:r>
              <a:rPr lang="en-US" b="1" i="1" dirty="0" err="1" smtClean="0"/>
              <a:t>ContentResolver</a:t>
            </a:r>
            <a:r>
              <a:rPr lang="en-US" dirty="0" smtClean="0"/>
              <a:t> class. The data may be stored in the file system, the database or somewhere else entirely.</a:t>
            </a:r>
          </a:p>
          <a:p>
            <a:pPr>
              <a:buNone/>
            </a:pPr>
            <a:r>
              <a:rPr lang="en-US" dirty="0" smtClean="0"/>
              <a:t>   A content provider is implemented as a subclass </a:t>
            </a:r>
            <a:r>
              <a:rPr lang="en-US" dirty="0" err="1" smtClean="0"/>
              <a:t>of</a:t>
            </a:r>
            <a:r>
              <a:rPr lang="en-US" b="1" dirty="0" err="1" smtClean="0"/>
              <a:t>ContentProvider</a:t>
            </a:r>
            <a:r>
              <a:rPr lang="en-US" dirty="0" smtClean="0"/>
              <a:t> class.</a:t>
            </a:r>
          </a:p>
          <a:p>
            <a:pPr>
              <a:buNone/>
            </a:pPr>
            <a:r>
              <a:rPr lang="en-US" dirty="0" smtClean="0"/>
              <a:t>    Syntax -&gt;</a:t>
            </a:r>
          </a:p>
          <a:p>
            <a:pPr>
              <a:buNone/>
            </a:pPr>
            <a:r>
              <a:rPr lang="en-US" sz="3000" dirty="0" smtClean="0"/>
              <a:t>    </a:t>
            </a:r>
            <a:r>
              <a:rPr lang="en-US" sz="3000" b="1" dirty="0" smtClean="0"/>
              <a:t>public class </a:t>
            </a:r>
            <a:r>
              <a:rPr lang="en-US" sz="3000" b="1" dirty="0" err="1" smtClean="0"/>
              <a:t>MainActivity</a:t>
            </a:r>
            <a:r>
              <a:rPr lang="en-US" sz="3000" b="1" dirty="0" smtClean="0"/>
              <a:t> extends </a:t>
            </a:r>
            <a:r>
              <a:rPr lang="en-US" sz="3000" b="1" dirty="0" err="1" smtClean="0"/>
              <a:t>ContentProvider</a:t>
            </a:r>
            <a:r>
              <a:rPr lang="en-US" sz="3000" b="1" dirty="0" smtClean="0"/>
              <a:t> </a:t>
            </a:r>
          </a:p>
          <a:p>
            <a:pPr>
              <a:buNone/>
            </a:pPr>
            <a:r>
              <a:rPr lang="en-US" sz="3000" b="1" dirty="0" smtClean="0"/>
              <a:t>   {}</a:t>
            </a:r>
            <a:endParaRPr lang="en-US" sz="3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Additional Components</a:t>
            </a:r>
            <a:br>
              <a:rPr lang="en-US" dirty="0" smtClean="0"/>
            </a:br>
            <a:endParaRPr lang="en-US" dirty="0"/>
          </a:p>
        </p:txBody>
      </p:sp>
      <p:graphicFrame>
        <p:nvGraphicFramePr>
          <p:cNvPr id="4" name="Content Placeholder 3"/>
          <p:cNvGraphicFramePr>
            <a:graphicFrameLocks noGrp="1"/>
          </p:cNvGraphicFramePr>
          <p:nvPr>
            <p:ph idx="1"/>
          </p:nvPr>
        </p:nvGraphicFramePr>
        <p:xfrm>
          <a:off x="457200" y="990600"/>
          <a:ext cx="8229600" cy="5564304"/>
        </p:xfrm>
        <a:graphic>
          <a:graphicData uri="http://schemas.openxmlformats.org/drawingml/2006/table">
            <a:tbl>
              <a:tblPr firstRow="1" bandRow="1">
                <a:tableStyleId>{5C22544A-7EE6-4342-B048-85BDC9FD1C3A}</a:tableStyleId>
              </a:tblPr>
              <a:tblGrid>
                <a:gridCol w="1752600"/>
                <a:gridCol w="6477000"/>
              </a:tblGrid>
              <a:tr h="669425">
                <a:tc>
                  <a:txBody>
                    <a:bodyPr/>
                    <a:lstStyle/>
                    <a:p>
                      <a:pPr algn="l" fontAlgn="t"/>
                      <a:r>
                        <a:rPr lang="en-US" sz="2000" dirty="0"/>
                        <a:t>Components</a:t>
                      </a:r>
                    </a:p>
                  </a:txBody>
                  <a:tcPr marL="76200" marR="76200" marT="76200" marB="76200"/>
                </a:tc>
                <a:tc>
                  <a:txBody>
                    <a:bodyPr/>
                    <a:lstStyle/>
                    <a:p>
                      <a:r>
                        <a:rPr lang="en-US" sz="2000" b="1" i="0" kern="1200" dirty="0" smtClean="0">
                          <a:solidFill>
                            <a:schemeClr val="lt1"/>
                          </a:solidFill>
                          <a:latin typeface="+mn-lt"/>
                          <a:ea typeface="+mn-ea"/>
                          <a:cs typeface="+mn-cs"/>
                        </a:rPr>
                        <a:t>Description</a:t>
                      </a:r>
                      <a:endParaRPr lang="en-US" sz="2000" dirty="0"/>
                    </a:p>
                  </a:txBody>
                  <a:tcPr/>
                </a:tc>
              </a:tr>
              <a:tr h="581762">
                <a:tc>
                  <a:txBody>
                    <a:bodyPr/>
                    <a:lstStyle/>
                    <a:p>
                      <a:r>
                        <a:rPr lang="en-US" sz="2000" b="0" i="0" kern="1200" dirty="0" smtClean="0">
                          <a:solidFill>
                            <a:schemeClr val="dk1"/>
                          </a:solidFill>
                          <a:latin typeface="+mn-lt"/>
                          <a:ea typeface="+mn-ea"/>
                          <a:cs typeface="+mn-cs"/>
                        </a:rPr>
                        <a:t>Fragments</a:t>
                      </a:r>
                      <a:endParaRPr lang="en-US" sz="2000" dirty="0"/>
                    </a:p>
                  </a:txBody>
                  <a:tcPr/>
                </a:tc>
                <a:tc>
                  <a:txBody>
                    <a:bodyPr/>
                    <a:lstStyle/>
                    <a:p>
                      <a:r>
                        <a:rPr lang="en-US" sz="2000" b="0" i="0" kern="1200" dirty="0" smtClean="0">
                          <a:solidFill>
                            <a:schemeClr val="dk1"/>
                          </a:solidFill>
                          <a:latin typeface="+mn-lt"/>
                          <a:ea typeface="+mn-ea"/>
                          <a:cs typeface="+mn-cs"/>
                        </a:rPr>
                        <a:t>Represents a portion of user interface in an Activity.</a:t>
                      </a:r>
                      <a:endParaRPr lang="en-US" sz="2000" dirty="0"/>
                    </a:p>
                  </a:txBody>
                  <a:tcPr/>
                </a:tc>
              </a:tr>
              <a:tr h="1139616">
                <a:tc>
                  <a:txBody>
                    <a:bodyPr/>
                    <a:lstStyle/>
                    <a:p>
                      <a:r>
                        <a:rPr lang="en-US" sz="2000" b="0" i="0" kern="1200" dirty="0" smtClean="0">
                          <a:solidFill>
                            <a:schemeClr val="dk1"/>
                          </a:solidFill>
                          <a:latin typeface="+mn-lt"/>
                          <a:ea typeface="+mn-ea"/>
                          <a:cs typeface="+mn-cs"/>
                        </a:rPr>
                        <a:t>Views</a:t>
                      </a:r>
                      <a:endParaRPr lang="en-US" sz="2000" dirty="0"/>
                    </a:p>
                  </a:txBody>
                  <a:tcPr/>
                </a:tc>
                <a:tc>
                  <a:txBody>
                    <a:bodyPr/>
                    <a:lstStyle/>
                    <a:p>
                      <a:r>
                        <a:rPr lang="en-US" sz="2000" b="0" i="0" kern="1200" dirty="0" smtClean="0">
                          <a:solidFill>
                            <a:schemeClr val="dk1"/>
                          </a:solidFill>
                          <a:latin typeface="+mn-lt"/>
                          <a:ea typeface="+mn-ea"/>
                          <a:cs typeface="+mn-cs"/>
                        </a:rPr>
                        <a:t>UI elements that are drawn on-screen including buttons, lists forms etc.</a:t>
                      </a:r>
                      <a:endParaRPr lang="en-US" sz="2000" dirty="0"/>
                    </a:p>
                  </a:txBody>
                  <a:tcPr/>
                </a:tc>
              </a:tr>
              <a:tr h="1004137">
                <a:tc>
                  <a:txBody>
                    <a:bodyPr/>
                    <a:lstStyle/>
                    <a:p>
                      <a:r>
                        <a:rPr lang="en-US" sz="2000" b="0" i="0" kern="1200" dirty="0" smtClean="0">
                          <a:solidFill>
                            <a:schemeClr val="dk1"/>
                          </a:solidFill>
                          <a:latin typeface="+mn-lt"/>
                          <a:ea typeface="+mn-ea"/>
                          <a:cs typeface="+mn-cs"/>
                        </a:rPr>
                        <a:t>Layouts</a:t>
                      </a:r>
                      <a:endParaRPr lang="en-US" sz="2000" dirty="0"/>
                    </a:p>
                  </a:txBody>
                  <a:tcPr/>
                </a:tc>
                <a:tc>
                  <a:txBody>
                    <a:bodyPr/>
                    <a:lstStyle/>
                    <a:p>
                      <a:r>
                        <a:rPr lang="en-US" sz="2000" b="0" i="0" kern="1200" dirty="0" smtClean="0">
                          <a:solidFill>
                            <a:schemeClr val="dk1"/>
                          </a:solidFill>
                          <a:latin typeface="+mn-lt"/>
                          <a:ea typeface="+mn-ea"/>
                          <a:cs typeface="+mn-cs"/>
                        </a:rPr>
                        <a:t>View hierarchies that control screen format and appearance of the views. Example: Relative Layout,  Linear Layout, Table Layout etc.</a:t>
                      </a:r>
                      <a:endParaRPr lang="en-US" sz="2000" dirty="0"/>
                    </a:p>
                  </a:txBody>
                  <a:tcPr/>
                </a:tc>
              </a:tr>
              <a:tr h="581762">
                <a:tc>
                  <a:txBody>
                    <a:bodyPr/>
                    <a:lstStyle/>
                    <a:p>
                      <a:r>
                        <a:rPr lang="en-US" sz="2000" b="0" i="0" kern="1200" dirty="0" smtClean="0">
                          <a:solidFill>
                            <a:schemeClr val="dk1"/>
                          </a:solidFill>
                          <a:latin typeface="+mn-lt"/>
                          <a:ea typeface="+mn-ea"/>
                          <a:cs typeface="+mn-cs"/>
                        </a:rPr>
                        <a:t>Intents</a:t>
                      </a:r>
                      <a:endParaRPr lang="en-US" sz="2000" dirty="0"/>
                    </a:p>
                  </a:txBody>
                  <a:tcPr/>
                </a:tc>
                <a:tc>
                  <a:txBody>
                    <a:bodyPr/>
                    <a:lstStyle/>
                    <a:p>
                      <a:r>
                        <a:rPr lang="en-US" sz="2000" dirty="0" smtClean="0"/>
                        <a:t>Make activities</a:t>
                      </a:r>
                      <a:r>
                        <a:rPr lang="en-US" sz="2000" baseline="0" dirty="0" smtClean="0"/>
                        <a:t> &amp;</a:t>
                      </a:r>
                      <a:r>
                        <a:rPr lang="en-US" sz="2000" dirty="0" smtClean="0"/>
                        <a:t> </a:t>
                      </a:r>
                      <a:r>
                        <a:rPr lang="en-US" sz="2000" b="0" i="0" kern="1200" dirty="0" smtClean="0">
                          <a:solidFill>
                            <a:schemeClr val="dk1"/>
                          </a:solidFill>
                          <a:latin typeface="+mn-lt"/>
                          <a:ea typeface="+mn-ea"/>
                          <a:cs typeface="+mn-cs"/>
                        </a:rPr>
                        <a:t>components together.</a:t>
                      </a:r>
                      <a:endParaRPr lang="en-US" sz="2000" dirty="0"/>
                    </a:p>
                  </a:txBody>
                  <a:tcPr/>
                </a:tc>
              </a:tr>
              <a:tr h="1004137">
                <a:tc>
                  <a:txBody>
                    <a:bodyPr/>
                    <a:lstStyle/>
                    <a:p>
                      <a:r>
                        <a:rPr lang="en-US" sz="2000" b="0" i="0" kern="1200" dirty="0" smtClean="0">
                          <a:solidFill>
                            <a:schemeClr val="dk1"/>
                          </a:solidFill>
                          <a:latin typeface="+mn-lt"/>
                          <a:ea typeface="+mn-ea"/>
                          <a:cs typeface="+mn-cs"/>
                        </a:rPr>
                        <a:t>Resources</a:t>
                      </a:r>
                      <a:endParaRPr lang="en-US" sz="2000" dirty="0"/>
                    </a:p>
                  </a:txBody>
                  <a:tcPr/>
                </a:tc>
                <a:tc>
                  <a:txBody>
                    <a:bodyPr/>
                    <a:lstStyle/>
                    <a:p>
                      <a:r>
                        <a:rPr lang="en-US" sz="2000" b="0" i="0" kern="1200" dirty="0" smtClean="0">
                          <a:solidFill>
                            <a:schemeClr val="dk1"/>
                          </a:solidFill>
                          <a:latin typeface="+mn-lt"/>
                          <a:ea typeface="+mn-ea"/>
                          <a:cs typeface="+mn-cs"/>
                        </a:rPr>
                        <a:t>External elements, such as strings, constants and </a:t>
                      </a:r>
                      <a:r>
                        <a:rPr lang="en-US" sz="2000" b="0" i="0" kern="1200" dirty="0" err="1" smtClean="0">
                          <a:solidFill>
                            <a:schemeClr val="dk1"/>
                          </a:solidFill>
                          <a:latin typeface="+mn-lt"/>
                          <a:ea typeface="+mn-ea"/>
                          <a:cs typeface="+mn-cs"/>
                        </a:rPr>
                        <a:t>drawable</a:t>
                      </a:r>
                      <a:r>
                        <a:rPr lang="en-US" sz="2000" b="0" i="0" kern="1200" dirty="0" smtClean="0">
                          <a:solidFill>
                            <a:schemeClr val="dk1"/>
                          </a:solidFill>
                          <a:latin typeface="+mn-lt"/>
                          <a:ea typeface="+mn-ea"/>
                          <a:cs typeface="+mn-cs"/>
                        </a:rPr>
                        <a:t> pictures.</a:t>
                      </a:r>
                      <a:endParaRPr lang="en-US" sz="2000" dirty="0"/>
                    </a:p>
                  </a:txBody>
                  <a:tcPr/>
                </a:tc>
              </a:tr>
              <a:tr h="581762">
                <a:tc>
                  <a:txBody>
                    <a:bodyPr/>
                    <a:lstStyle/>
                    <a:p>
                      <a:r>
                        <a:rPr lang="en-US" sz="2000" b="0" i="0" kern="1200" dirty="0" smtClean="0">
                          <a:solidFill>
                            <a:schemeClr val="dk1"/>
                          </a:solidFill>
                          <a:latin typeface="+mn-lt"/>
                          <a:ea typeface="+mn-ea"/>
                          <a:cs typeface="+mn-cs"/>
                        </a:rPr>
                        <a:t>Manifest</a:t>
                      </a:r>
                      <a:endParaRPr lang="en-US" sz="2000" dirty="0"/>
                    </a:p>
                  </a:txBody>
                  <a:tcPr/>
                </a:tc>
                <a:tc>
                  <a:txBody>
                    <a:bodyPr/>
                    <a:lstStyle/>
                    <a:p>
                      <a:r>
                        <a:rPr lang="en-US" sz="2000" b="0" i="0" kern="1200" dirty="0" smtClean="0">
                          <a:solidFill>
                            <a:schemeClr val="dk1"/>
                          </a:solidFill>
                          <a:latin typeface="+mn-lt"/>
                          <a:ea typeface="+mn-ea"/>
                          <a:cs typeface="+mn-cs"/>
                        </a:rPr>
                        <a:t>Configuration file for the application.</a:t>
                      </a:r>
                      <a:endParaRPr lang="en-US" sz="2000"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360</Words>
  <Application>Microsoft Office PowerPoint</Application>
  <PresentationFormat>On-screen Show (4:3)</PresentationFormat>
  <Paragraphs>53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Lecture 5 </vt:lpstr>
      <vt:lpstr>Application components are the essential building blocks of an Android application. These components are loosely coupled by the application manifest file AndroidManifest.xml that describes each component of the application and how they interact. There are following four main components that can be used within an Android application: </vt:lpstr>
      <vt:lpstr>Activities </vt:lpstr>
      <vt:lpstr>Services </vt:lpstr>
      <vt:lpstr>Broadcast Receivers </vt:lpstr>
      <vt:lpstr>Content Providers </vt:lpstr>
      <vt:lpstr>Additional Components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ict</dc:creator>
  <cp:lastModifiedBy>Pooja</cp:lastModifiedBy>
  <cp:revision>37</cp:revision>
  <dcterms:created xsi:type="dcterms:W3CDTF">2016-08-18T11:33:45Z</dcterms:created>
  <dcterms:modified xsi:type="dcterms:W3CDTF">2016-08-19T18:00:06Z</dcterms:modified>
</cp:coreProperties>
</file>