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embeddedFontLst>
    <p:embeddedFont>
      <p:font typeface="Raleway"/>
      <p:regular r:id="rId9"/>
      <p:bold r:id="rId10"/>
      <p:italic r:id="rId11"/>
      <p:boldItalic r:id="rId12"/>
    </p:embeddedFont>
    <p:embeddedFont>
      <p:font typeface="La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italic.fntdata"/><Relationship Id="rId10" Type="http://schemas.openxmlformats.org/officeDocument/2006/relationships/font" Target="fonts/Raleway-bold.fntdata"/><Relationship Id="rId13" Type="http://schemas.openxmlformats.org/officeDocument/2006/relationships/font" Target="fonts/Lato-regular.fntdata"/><Relationship Id="rId12" Type="http://schemas.openxmlformats.org/officeDocument/2006/relationships/font" Target="fonts/Raleway-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regular.fntdata"/><Relationship Id="rId15" Type="http://schemas.openxmlformats.org/officeDocument/2006/relationships/font" Target="fonts/Lato-italic.fntdata"/><Relationship Id="rId14" Type="http://schemas.openxmlformats.org/officeDocument/2006/relationships/font" Target="fonts/Lato-bold.fntdata"/><Relationship Id="rId16"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0905a42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0905a42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0905a42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0905a42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Building Activity</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Aradhna Rajendran - Senior Project Manager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Figure it Out !!!</a:t>
            </a:r>
            <a:endParaRPr>
              <a:latin typeface="Times New Roman"/>
              <a:ea typeface="Times New Roman"/>
              <a:cs typeface="Times New Roman"/>
              <a:sym typeface="Times New Roman"/>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350">
                <a:solidFill>
                  <a:srgbClr val="3B3835"/>
                </a:solidFill>
                <a:highlight>
                  <a:srgbClr val="FFFFFF"/>
                </a:highlight>
                <a:latin typeface="Times New Roman"/>
                <a:ea typeface="Times New Roman"/>
                <a:cs typeface="Times New Roman"/>
                <a:sym typeface="Times New Roman"/>
              </a:rPr>
              <a:t>This activity challenges teams to discover just how creative they are andallows a group to use its creativity while working together</a:t>
            </a:r>
            <a:endParaRPr sz="1350">
              <a:solidFill>
                <a:srgbClr val="3B3835"/>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350" u="sng">
                <a:solidFill>
                  <a:srgbClr val="3B3835"/>
                </a:solidFill>
                <a:highlight>
                  <a:srgbClr val="FFFFFF"/>
                </a:highlight>
                <a:latin typeface="Times New Roman"/>
                <a:ea typeface="Times New Roman"/>
                <a:cs typeface="Times New Roman"/>
                <a:sym typeface="Times New Roman"/>
              </a:rPr>
              <a:t>How to Play: (</a:t>
            </a:r>
            <a:r>
              <a:rPr lang="en" sz="1350" u="sng">
                <a:solidFill>
                  <a:srgbClr val="3B3835"/>
                </a:solidFill>
                <a:highlight>
                  <a:srgbClr val="FFFFFF"/>
                </a:highlight>
                <a:latin typeface="Times New Roman"/>
                <a:ea typeface="Times New Roman"/>
                <a:cs typeface="Times New Roman"/>
                <a:sym typeface="Times New Roman"/>
              </a:rPr>
              <a:t>Logistics</a:t>
            </a:r>
            <a:r>
              <a:rPr lang="en" sz="1350" u="sng">
                <a:solidFill>
                  <a:srgbClr val="3B3835"/>
                </a:solidFill>
                <a:highlight>
                  <a:srgbClr val="FFFFFF"/>
                </a:highlight>
                <a:latin typeface="Times New Roman"/>
                <a:ea typeface="Times New Roman"/>
                <a:cs typeface="Times New Roman"/>
                <a:sym typeface="Times New Roman"/>
              </a:rPr>
              <a:t> and Details)</a:t>
            </a:r>
            <a:endParaRPr sz="1350" u="sng">
              <a:solidFill>
                <a:srgbClr val="3B3835"/>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350">
                <a:solidFill>
                  <a:srgbClr val="3B3835"/>
                </a:solidFill>
                <a:highlight>
                  <a:srgbClr val="FFFFFF"/>
                </a:highlight>
                <a:latin typeface="Times New Roman"/>
                <a:ea typeface="Times New Roman"/>
                <a:cs typeface="Times New Roman"/>
                <a:sym typeface="Times New Roman"/>
              </a:rPr>
              <a:t>The participants are divided into smaller groups of 3 members each. Then they are given a set of random pictures and are asked to come up with a story using those pictures within a given time span. At the end of that time, one person from the team is asked to tell their story. Since the teams are competing with other teams who have the same resources, they have to aim to come up with something better than the others. The judging parameters of the final creation would be based on the creative talent, presentation skills and optimum utilization of the given resources</a:t>
            </a:r>
            <a:endParaRPr sz="1350">
              <a:solidFill>
                <a:srgbClr val="3B3835"/>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307895" lvl="0" marL="457200" rtl="0" algn="l">
              <a:spcBef>
                <a:spcPts val="0"/>
              </a:spcBef>
              <a:spcAft>
                <a:spcPts val="0"/>
              </a:spcAft>
              <a:buClr>
                <a:srgbClr val="3B3835"/>
              </a:buClr>
              <a:buSzPct val="100000"/>
              <a:buFont typeface="Times New Roman"/>
              <a:buChar char="●"/>
            </a:pPr>
            <a:r>
              <a:rPr lang="en" sz="1350">
                <a:solidFill>
                  <a:srgbClr val="3B3835"/>
                </a:solidFill>
                <a:highlight>
                  <a:srgbClr val="FFFFFF"/>
                </a:highlight>
                <a:latin typeface="Times New Roman"/>
                <a:ea typeface="Times New Roman"/>
                <a:cs typeface="Times New Roman"/>
                <a:sym typeface="Times New Roman"/>
              </a:rPr>
              <a:t>To serve as an energizer that changes the way the team thinks and achieves results. </a:t>
            </a:r>
            <a:endParaRPr sz="1350">
              <a:solidFill>
                <a:srgbClr val="3B3835"/>
              </a:solidFill>
              <a:highlight>
                <a:srgbClr val="FFFFFF"/>
              </a:highlight>
              <a:latin typeface="Times New Roman"/>
              <a:ea typeface="Times New Roman"/>
              <a:cs typeface="Times New Roman"/>
              <a:sym typeface="Times New Roman"/>
            </a:endParaRPr>
          </a:p>
          <a:p>
            <a:pPr indent="-307895" lvl="0" marL="457200" rtl="0" algn="l">
              <a:spcBef>
                <a:spcPts val="0"/>
              </a:spcBef>
              <a:spcAft>
                <a:spcPts val="0"/>
              </a:spcAft>
              <a:buClr>
                <a:srgbClr val="3B3835"/>
              </a:buClr>
              <a:buSzPct val="100000"/>
              <a:buFont typeface="Times New Roman"/>
              <a:buChar char="●"/>
            </a:pPr>
            <a:r>
              <a:rPr lang="en" sz="1350">
                <a:solidFill>
                  <a:srgbClr val="3B3835"/>
                </a:solidFill>
                <a:highlight>
                  <a:srgbClr val="FFFFFF"/>
                </a:highlight>
                <a:latin typeface="Times New Roman"/>
                <a:ea typeface="Times New Roman"/>
                <a:cs typeface="Times New Roman"/>
                <a:sym typeface="Times New Roman"/>
              </a:rPr>
              <a:t>To build confidence and encourage team members to express their ideas and opinions. </a:t>
            </a:r>
            <a:endParaRPr sz="1350">
              <a:solidFill>
                <a:srgbClr val="3B3835"/>
              </a:solidFill>
              <a:highlight>
                <a:srgbClr val="FFFFFF"/>
              </a:highlight>
              <a:latin typeface="Times New Roman"/>
              <a:ea typeface="Times New Roman"/>
              <a:cs typeface="Times New Roman"/>
              <a:sym typeface="Times New Roman"/>
            </a:endParaRPr>
          </a:p>
          <a:p>
            <a:pPr indent="-307895" lvl="0" marL="457200" rtl="0" algn="l">
              <a:spcBef>
                <a:spcPts val="0"/>
              </a:spcBef>
              <a:spcAft>
                <a:spcPts val="0"/>
              </a:spcAft>
              <a:buClr>
                <a:srgbClr val="3B3835"/>
              </a:buClr>
              <a:buSzPct val="100000"/>
              <a:buFont typeface="Times New Roman"/>
              <a:buChar char="●"/>
            </a:pPr>
            <a:r>
              <a:rPr lang="en" sz="1350">
                <a:solidFill>
                  <a:srgbClr val="3B3835"/>
                </a:solidFill>
                <a:highlight>
                  <a:srgbClr val="FFFFFF"/>
                </a:highlight>
                <a:latin typeface="Times New Roman"/>
                <a:ea typeface="Times New Roman"/>
                <a:cs typeface="Times New Roman"/>
                <a:sym typeface="Times New Roman"/>
              </a:rPr>
              <a:t>To help teams think about collaboration, innovation, communication and strategy. </a:t>
            </a:r>
            <a:endParaRPr sz="1350">
              <a:solidFill>
                <a:srgbClr val="3B3835"/>
              </a:solidFill>
              <a:highlight>
                <a:srgbClr val="FFFFFF"/>
              </a:highlight>
              <a:latin typeface="Times New Roman"/>
              <a:ea typeface="Times New Roman"/>
              <a:cs typeface="Times New Roman"/>
              <a:sym typeface="Times New Roman"/>
            </a:endParaRPr>
          </a:p>
          <a:p>
            <a:pPr indent="-307895" lvl="0" marL="457200" rtl="0" algn="l">
              <a:spcBef>
                <a:spcPts val="0"/>
              </a:spcBef>
              <a:spcAft>
                <a:spcPts val="0"/>
              </a:spcAft>
              <a:buClr>
                <a:srgbClr val="3B3835"/>
              </a:buClr>
              <a:buSzPct val="100000"/>
              <a:buFont typeface="Times New Roman"/>
              <a:buChar char="●"/>
            </a:pPr>
            <a:r>
              <a:rPr lang="en" sz="1350">
                <a:solidFill>
                  <a:srgbClr val="3B3835"/>
                </a:solidFill>
                <a:highlight>
                  <a:srgbClr val="FFFFFF"/>
                </a:highlight>
                <a:latin typeface="Times New Roman"/>
                <a:ea typeface="Times New Roman"/>
                <a:cs typeface="Times New Roman"/>
                <a:sym typeface="Times New Roman"/>
              </a:rPr>
              <a:t>To provide the participants with the opportunity to experience and observe the emergence of leadership within a group. </a:t>
            </a:r>
            <a:endParaRPr sz="1350">
              <a:solidFill>
                <a:srgbClr val="3B3835"/>
              </a:solidFill>
              <a:highlight>
                <a:srgbClr val="FFFFFF"/>
              </a:highlight>
              <a:latin typeface="Times New Roman"/>
              <a:ea typeface="Times New Roman"/>
              <a:cs typeface="Times New Roman"/>
              <a:sym typeface="Times New Roman"/>
            </a:endParaRPr>
          </a:p>
          <a:p>
            <a:pPr indent="-307895" lvl="0" marL="457200" rtl="0" algn="l">
              <a:spcBef>
                <a:spcPts val="0"/>
              </a:spcBef>
              <a:spcAft>
                <a:spcPts val="0"/>
              </a:spcAft>
              <a:buClr>
                <a:srgbClr val="3B3835"/>
              </a:buClr>
              <a:buSzPct val="100000"/>
              <a:buFont typeface="Times New Roman"/>
              <a:buChar char="●"/>
            </a:pPr>
            <a:r>
              <a:rPr lang="en" sz="1350">
                <a:solidFill>
                  <a:srgbClr val="3B3835"/>
                </a:solidFill>
                <a:highlight>
                  <a:srgbClr val="FFFFFF"/>
                </a:highlight>
                <a:latin typeface="Times New Roman"/>
                <a:ea typeface="Times New Roman"/>
                <a:cs typeface="Times New Roman"/>
                <a:sym typeface="Times New Roman"/>
              </a:rPr>
              <a:t>To encourage brainstorming and team consensus of the story. In order to achieve consensus, people must understand why other people think a certain way and then come to a decision that everyone can live with. </a:t>
            </a:r>
            <a:endParaRPr sz="1350">
              <a:solidFill>
                <a:srgbClr val="3B3835"/>
              </a:solidFill>
              <a:highlight>
                <a:srgbClr val="FFFFFF"/>
              </a:highlight>
              <a:latin typeface="Times New Roman"/>
              <a:ea typeface="Times New Roman"/>
              <a:cs typeface="Times New Roman"/>
              <a:sym typeface="Times New Roman"/>
            </a:endParaRPr>
          </a:p>
          <a:p>
            <a:pPr indent="-307895" lvl="0" marL="457200" rtl="0" algn="l">
              <a:spcBef>
                <a:spcPts val="0"/>
              </a:spcBef>
              <a:spcAft>
                <a:spcPts val="0"/>
              </a:spcAft>
              <a:buClr>
                <a:srgbClr val="3B3835"/>
              </a:buClr>
              <a:buSzPct val="100000"/>
              <a:buFont typeface="Times New Roman"/>
              <a:buChar char="●"/>
            </a:pPr>
            <a:r>
              <a:rPr lang="en" sz="1350">
                <a:solidFill>
                  <a:srgbClr val="3B3835"/>
                </a:solidFill>
                <a:highlight>
                  <a:srgbClr val="FFFFFF"/>
                </a:highlight>
                <a:latin typeface="Times New Roman"/>
                <a:ea typeface="Times New Roman"/>
                <a:cs typeface="Times New Roman"/>
                <a:sym typeface="Times New Roman"/>
              </a:rPr>
              <a:t>Many factors affect this: impatience,poor communication skills, fear of voicing an opinion, time stress, lack of respect for other members. </a:t>
            </a:r>
            <a:endParaRPr sz="1350">
              <a:solidFill>
                <a:srgbClr val="3B3835"/>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350">
                <a:solidFill>
                  <a:srgbClr val="3B3835"/>
                </a:solidFill>
                <a:highlight>
                  <a:srgbClr val="FFFFFF"/>
                </a:highlight>
                <a:latin typeface="Times New Roman"/>
                <a:ea typeface="Times New Roman"/>
                <a:cs typeface="Times New Roman"/>
                <a:sym typeface="Times New Roman"/>
              </a:rPr>
              <a:t>This activity provides a platform for them to learn how to overcome these.</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