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FCE683-FA12-4C18-9ED6-05ADAA4267C4}">
  <a:tblStyle styleId="{48FCE683-FA12-4C18-9ED6-05ADAA4267C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Nunito-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MavenPr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06d4150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06d4150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06d4150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06d4150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06d4150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06d4150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06d4150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06d4150a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06d4150a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06d4150a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projectcubicle.com/kanban-methodology/" TargetMode="External"/><Relationship Id="rId4" Type="http://schemas.openxmlformats.org/officeDocument/2006/relationships/hyperlink" Target="https://www.projectcubicle.com/agile-project-management-methodolo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lnSpc>
                <a:spcPct val="133333"/>
              </a:lnSpc>
              <a:spcBef>
                <a:spcPts val="800"/>
              </a:spcBef>
              <a:spcAft>
                <a:spcPts val="0"/>
              </a:spcAft>
              <a:buClr>
                <a:schemeClr val="dk1"/>
              </a:buClr>
              <a:buSzPct val="40740"/>
              <a:buFont typeface="Arial"/>
              <a:buNone/>
            </a:pPr>
            <a:r>
              <a:rPr lang="en" sz="2700">
                <a:solidFill>
                  <a:srgbClr val="333745"/>
                </a:solidFill>
                <a:highlight>
                  <a:srgbClr val="FFFFFF"/>
                </a:highlight>
                <a:latin typeface="Times New Roman"/>
                <a:ea typeface="Times New Roman"/>
                <a:cs typeface="Times New Roman"/>
                <a:sym typeface="Times New Roman"/>
              </a:rPr>
              <a:t>Agile vs Waterfall </a:t>
            </a:r>
            <a:endParaRPr sz="2700">
              <a:solidFill>
                <a:srgbClr val="333745"/>
              </a:solidFill>
              <a:highlight>
                <a:srgbClr val="FFFFFF"/>
              </a:highlight>
              <a:latin typeface="Times New Roman"/>
              <a:ea typeface="Times New Roman"/>
              <a:cs typeface="Times New Roman"/>
              <a:sym typeface="Times New Roman"/>
            </a:endParaRPr>
          </a:p>
          <a:p>
            <a:pPr indent="0" lvl="0" marL="0" rtl="0" algn="l">
              <a:spcBef>
                <a:spcPts val="19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88"/>
              <a:t>By</a:t>
            </a:r>
            <a:endParaRPr sz="2488"/>
          </a:p>
          <a:p>
            <a:pPr indent="0" lvl="0" marL="0" rtl="0" algn="l">
              <a:spcBef>
                <a:spcPts val="0"/>
              </a:spcBef>
              <a:spcAft>
                <a:spcPts val="0"/>
              </a:spcAft>
              <a:buNone/>
            </a:pPr>
            <a:r>
              <a:rPr lang="en" sz="2488"/>
              <a:t>Aradhna Rajendran</a:t>
            </a:r>
            <a:endParaRPr sz="2488"/>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3" name="Google Shape;283;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4" name="Google Shape;284;p14"/>
          <p:cNvPicPr preferRelativeResize="0"/>
          <p:nvPr/>
        </p:nvPicPr>
        <p:blipFill>
          <a:blip r:embed="rId3">
            <a:alphaModFix/>
          </a:blip>
          <a:stretch>
            <a:fillRect/>
          </a:stretch>
        </p:blipFill>
        <p:spPr>
          <a:xfrm>
            <a:off x="20187" y="0"/>
            <a:ext cx="9103624" cy="51435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265100" y="230725"/>
            <a:ext cx="8520600" cy="45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Agile Methodology</a:t>
            </a:r>
            <a:endParaRPr/>
          </a:p>
        </p:txBody>
      </p:sp>
      <p:sp>
        <p:nvSpPr>
          <p:cNvPr id="290" name="Google Shape;290;p15"/>
          <p:cNvSpPr txBox="1"/>
          <p:nvPr>
            <p:ph idx="1" type="body"/>
          </p:nvPr>
        </p:nvSpPr>
        <p:spPr>
          <a:xfrm>
            <a:off x="311700" y="689425"/>
            <a:ext cx="8520600" cy="4370100"/>
          </a:xfrm>
          <a:prstGeom prst="rect">
            <a:avLst/>
          </a:prstGeom>
        </p:spPr>
        <p:txBody>
          <a:bodyPr anchorCtr="0" anchor="t" bIns="91425" lIns="91425" spcFirstLastPara="1" rIns="91425" wrap="square" tIns="91425">
            <a:noAutofit/>
          </a:bodyPr>
          <a:lstStyle/>
          <a:p>
            <a:pPr indent="0" lvl="0" marL="0" rtl="0" algn="l">
              <a:lnSpc>
                <a:spcPct val="153076"/>
              </a:lnSpc>
              <a:spcBef>
                <a:spcPts val="2000"/>
              </a:spcBef>
              <a:spcAft>
                <a:spcPts val="0"/>
              </a:spcAft>
              <a:buSzPts val="275"/>
              <a:buNone/>
            </a:pPr>
            <a:r>
              <a:rPr b="1" lang="en" sz="1118">
                <a:solidFill>
                  <a:srgbClr val="333745"/>
                </a:solidFill>
                <a:highlight>
                  <a:srgbClr val="FFFFFF"/>
                </a:highlight>
              </a:rPr>
              <a:t>What is the Agile Methodology?</a:t>
            </a:r>
            <a:endParaRPr b="1" sz="1118">
              <a:solidFill>
                <a:srgbClr val="333745"/>
              </a:solidFill>
              <a:highlight>
                <a:srgbClr val="FFFFFF"/>
              </a:highlight>
            </a:endParaRPr>
          </a:p>
          <a:p>
            <a:pPr indent="0" lvl="0" marL="0" rtl="0" algn="l">
              <a:lnSpc>
                <a:spcPct val="153076"/>
              </a:lnSpc>
              <a:spcBef>
                <a:spcPts val="2000"/>
              </a:spcBef>
              <a:spcAft>
                <a:spcPts val="0"/>
              </a:spcAft>
              <a:buSzPts val="275"/>
              <a:buNone/>
            </a:pPr>
            <a:r>
              <a:rPr lang="en" sz="1006">
                <a:solidFill>
                  <a:srgbClr val="333745"/>
                </a:solidFill>
                <a:highlight>
                  <a:srgbClr val="FFFFFF"/>
                </a:highlight>
              </a:rPr>
              <a:t>Agile is a project management methodology that aims at continuous improvement and iteration at every stage. Continuous collaboration and iteration are key for agile implementation. Scrum, </a:t>
            </a:r>
            <a:r>
              <a:rPr lang="en" sz="1006">
                <a:solidFill>
                  <a:srgbClr val="367BB7"/>
                </a:solidFill>
                <a:highlight>
                  <a:srgbClr val="FFFFFF"/>
                </a:highlight>
                <a:uFill>
                  <a:noFill/>
                </a:uFill>
                <a:hlinkClick r:id="rId3">
                  <a:extLst>
                    <a:ext uri="{A12FA001-AC4F-418D-AE19-62706E023703}">
                      <ahyp:hlinkClr val="tx"/>
                    </a:ext>
                  </a:extLst>
                </a:hlinkClick>
              </a:rPr>
              <a:t>Kanban Methodology,</a:t>
            </a:r>
            <a:r>
              <a:rPr lang="en" sz="1006">
                <a:solidFill>
                  <a:srgbClr val="333745"/>
                </a:solidFill>
                <a:highlight>
                  <a:srgbClr val="FFFFFF"/>
                </a:highlight>
              </a:rPr>
              <a:t> Extreme Programming (XP), and Adaptive Project Framework (APF) are the agile frameworks.</a:t>
            </a:r>
            <a:endParaRPr sz="1006">
              <a:solidFill>
                <a:srgbClr val="333745"/>
              </a:solidFill>
              <a:highlight>
                <a:srgbClr val="FFFFFF"/>
              </a:highlight>
            </a:endParaRPr>
          </a:p>
          <a:p>
            <a:pPr indent="0" lvl="0" marL="0" rtl="0" algn="l">
              <a:lnSpc>
                <a:spcPct val="153076"/>
              </a:lnSpc>
              <a:spcBef>
                <a:spcPts val="2000"/>
              </a:spcBef>
              <a:spcAft>
                <a:spcPts val="0"/>
              </a:spcAft>
              <a:buClr>
                <a:schemeClr val="dk1"/>
              </a:buClr>
              <a:buSzPts val="275"/>
              <a:buFont typeface="Arial"/>
              <a:buNone/>
            </a:pPr>
            <a:r>
              <a:rPr b="1" lang="en" sz="1081">
                <a:solidFill>
                  <a:srgbClr val="333745"/>
                </a:solidFill>
                <a:highlight>
                  <a:srgbClr val="FFFFFF"/>
                </a:highlight>
              </a:rPr>
              <a:t>Advantages of Agile Methodology</a:t>
            </a:r>
            <a:endParaRPr b="1" sz="1081">
              <a:solidFill>
                <a:srgbClr val="333745"/>
              </a:solidFill>
              <a:highlight>
                <a:srgbClr val="FFFFFF"/>
              </a:highlight>
            </a:endParaRPr>
          </a:p>
          <a:p>
            <a:pPr indent="-292511" lvl="0" marL="457200" rtl="0" algn="l">
              <a:lnSpc>
                <a:spcPct val="95000"/>
              </a:lnSpc>
              <a:spcBef>
                <a:spcPts val="1500"/>
              </a:spcBef>
              <a:spcAft>
                <a:spcPts val="0"/>
              </a:spcAft>
              <a:buClr>
                <a:srgbClr val="333745"/>
              </a:buClr>
              <a:buSzPts val="1006"/>
              <a:buChar char="●"/>
            </a:pPr>
            <a:r>
              <a:rPr lang="en" sz="1006">
                <a:solidFill>
                  <a:srgbClr val="333745"/>
                </a:solidFill>
                <a:highlight>
                  <a:srgbClr val="FFFFFF"/>
                </a:highlight>
              </a:rPr>
              <a:t>Since the agile projects are client-focused, agile makes sure that the client is involved in every stage continuously.</a:t>
            </a:r>
            <a:endParaRPr sz="1006">
              <a:solidFill>
                <a:srgbClr val="333745"/>
              </a:solidFill>
              <a:highlight>
                <a:srgbClr val="FFFFFF"/>
              </a:highlight>
            </a:endParaRPr>
          </a:p>
          <a:p>
            <a:pPr indent="-292511" lvl="0" marL="457200" rtl="0" algn="l">
              <a:lnSpc>
                <a:spcPct val="95000"/>
              </a:lnSpc>
              <a:spcBef>
                <a:spcPts val="0"/>
              </a:spcBef>
              <a:spcAft>
                <a:spcPts val="0"/>
              </a:spcAft>
              <a:buClr>
                <a:srgbClr val="333745"/>
              </a:buClr>
              <a:buSzPts val="1006"/>
              <a:buChar char="●"/>
            </a:pPr>
            <a:r>
              <a:rPr lang="en" sz="1006">
                <a:solidFill>
                  <a:srgbClr val="333745"/>
                </a:solidFill>
                <a:highlight>
                  <a:srgbClr val="FFFFFF"/>
                </a:highlight>
              </a:rPr>
              <a:t>The team members demonstrate better performance. Because coordination and collaboration among team members are key for the success in agile projects.</a:t>
            </a:r>
            <a:endParaRPr sz="1006">
              <a:solidFill>
                <a:srgbClr val="333745"/>
              </a:solidFill>
              <a:highlight>
                <a:srgbClr val="FFFFFF"/>
              </a:highlight>
            </a:endParaRPr>
          </a:p>
          <a:p>
            <a:pPr indent="-292511" lvl="0" marL="457200" rtl="0" algn="l">
              <a:lnSpc>
                <a:spcPct val="95000"/>
              </a:lnSpc>
              <a:spcBef>
                <a:spcPts val="0"/>
              </a:spcBef>
              <a:spcAft>
                <a:spcPts val="0"/>
              </a:spcAft>
              <a:buClr>
                <a:srgbClr val="333745"/>
              </a:buClr>
              <a:buSzPts val="1006"/>
              <a:buChar char="●"/>
            </a:pPr>
            <a:r>
              <a:rPr lang="en" sz="1006">
                <a:solidFill>
                  <a:srgbClr val="333745"/>
                </a:solidFill>
                <a:highlight>
                  <a:srgbClr val="FFFFFF"/>
                </a:highlight>
              </a:rPr>
              <a:t>The </a:t>
            </a:r>
            <a:r>
              <a:rPr lang="en" sz="1006">
                <a:solidFill>
                  <a:srgbClr val="367BB7"/>
                </a:solidFill>
                <a:highlight>
                  <a:srgbClr val="FFFFFF"/>
                </a:highlight>
                <a:uFill>
                  <a:noFill/>
                </a:uFill>
                <a:hlinkClick r:id="rId4">
                  <a:extLst>
                    <a:ext uri="{A12FA001-AC4F-418D-AE19-62706E023703}">
                      <ahyp:hlinkClr val="tx"/>
                    </a:ext>
                  </a:extLst>
                </a:hlinkClick>
              </a:rPr>
              <a:t>agile project management methodology</a:t>
            </a:r>
            <a:r>
              <a:rPr lang="en" sz="1006">
                <a:solidFill>
                  <a:srgbClr val="333745"/>
                </a:solidFill>
                <a:highlight>
                  <a:srgbClr val="FFFFFF"/>
                </a:highlight>
              </a:rPr>
              <a:t> ensures that the quality of the product is maintained.</a:t>
            </a:r>
            <a:endParaRPr sz="1006">
              <a:solidFill>
                <a:srgbClr val="333745"/>
              </a:solidFill>
              <a:highlight>
                <a:srgbClr val="FFFFFF"/>
              </a:highlight>
            </a:endParaRPr>
          </a:p>
          <a:p>
            <a:pPr indent="-292511" lvl="0" marL="457200" rtl="0" algn="l">
              <a:lnSpc>
                <a:spcPct val="95000"/>
              </a:lnSpc>
              <a:spcBef>
                <a:spcPts val="0"/>
              </a:spcBef>
              <a:spcAft>
                <a:spcPts val="0"/>
              </a:spcAft>
              <a:buClr>
                <a:srgbClr val="333745"/>
              </a:buClr>
              <a:buSzPts val="1006"/>
              <a:buChar char="●"/>
            </a:pPr>
            <a:r>
              <a:rPr lang="en" sz="1006">
                <a:solidFill>
                  <a:srgbClr val="333745"/>
                </a:solidFill>
                <a:highlight>
                  <a:srgbClr val="FFFFFF"/>
                </a:highlight>
              </a:rPr>
              <a:t>Risks are minimized because the process is based on incremental progress.</a:t>
            </a:r>
            <a:endParaRPr sz="1006">
              <a:solidFill>
                <a:srgbClr val="333745"/>
              </a:solidFill>
              <a:highlight>
                <a:srgbClr val="FFFFFF"/>
              </a:highlight>
            </a:endParaRPr>
          </a:p>
          <a:p>
            <a:pPr indent="-292511" lvl="0" marL="457200" rtl="0" algn="l">
              <a:lnSpc>
                <a:spcPct val="95000"/>
              </a:lnSpc>
              <a:spcBef>
                <a:spcPts val="0"/>
              </a:spcBef>
              <a:spcAft>
                <a:spcPts val="0"/>
              </a:spcAft>
              <a:buClr>
                <a:srgbClr val="333745"/>
              </a:buClr>
              <a:buSzPts val="1006"/>
              <a:buChar char="●"/>
            </a:pPr>
            <a:r>
              <a:rPr lang="en" sz="1006">
                <a:solidFill>
                  <a:srgbClr val="333745"/>
                </a:solidFill>
                <a:highlight>
                  <a:srgbClr val="FFFFFF"/>
                </a:highlight>
              </a:rPr>
              <a:t>It is applicable to large and complex projects.</a:t>
            </a:r>
            <a:endParaRPr sz="1006">
              <a:solidFill>
                <a:srgbClr val="333745"/>
              </a:solidFill>
              <a:highlight>
                <a:srgbClr val="FFFFFF"/>
              </a:highlight>
            </a:endParaRPr>
          </a:p>
          <a:p>
            <a:pPr indent="0" lvl="0" marL="0" rtl="0" algn="l">
              <a:lnSpc>
                <a:spcPct val="170909"/>
              </a:lnSpc>
              <a:spcBef>
                <a:spcPts val="800"/>
              </a:spcBef>
              <a:spcAft>
                <a:spcPts val="0"/>
              </a:spcAft>
              <a:buClr>
                <a:schemeClr val="dk1"/>
              </a:buClr>
              <a:buSzPts val="275"/>
              <a:buFont typeface="Arial"/>
              <a:buNone/>
            </a:pPr>
            <a:r>
              <a:rPr b="1" lang="en" sz="1081">
                <a:solidFill>
                  <a:srgbClr val="333745"/>
                </a:solidFill>
                <a:highlight>
                  <a:srgbClr val="FFFFFF"/>
                </a:highlight>
              </a:rPr>
              <a:t>Limitations of Agile Methodolog</a:t>
            </a:r>
            <a:r>
              <a:rPr b="1" lang="en" sz="1081">
                <a:solidFill>
                  <a:srgbClr val="333745"/>
                </a:solidFill>
                <a:highlight>
                  <a:srgbClr val="FFFFFF"/>
                </a:highlight>
              </a:rPr>
              <a:t>y</a:t>
            </a:r>
            <a:endParaRPr sz="1006">
              <a:solidFill>
                <a:srgbClr val="333745"/>
              </a:solidFill>
              <a:highlight>
                <a:srgbClr val="FFFFFF"/>
              </a:highlight>
            </a:endParaRPr>
          </a:p>
          <a:p>
            <a:pPr indent="-292511" lvl="0" marL="457200" rtl="0" algn="l">
              <a:lnSpc>
                <a:spcPct val="95000"/>
              </a:lnSpc>
              <a:spcBef>
                <a:spcPts val="800"/>
              </a:spcBef>
              <a:spcAft>
                <a:spcPts val="0"/>
              </a:spcAft>
              <a:buClr>
                <a:srgbClr val="333745"/>
              </a:buClr>
              <a:buSzPts val="1006"/>
              <a:buChar char="●"/>
            </a:pPr>
            <a:r>
              <a:rPr lang="en" sz="1006">
                <a:solidFill>
                  <a:srgbClr val="333745"/>
                </a:solidFill>
                <a:highlight>
                  <a:srgbClr val="FFFFFF"/>
                </a:highlight>
              </a:rPr>
              <a:t>It can not be effective in smaller projects.</a:t>
            </a:r>
            <a:endParaRPr sz="1006">
              <a:solidFill>
                <a:srgbClr val="333745"/>
              </a:solidFill>
              <a:highlight>
                <a:srgbClr val="FFFFFF"/>
              </a:highlight>
            </a:endParaRPr>
          </a:p>
          <a:p>
            <a:pPr indent="-292511" lvl="0" marL="457200" rtl="0" algn="l">
              <a:lnSpc>
                <a:spcPct val="95000"/>
              </a:lnSpc>
              <a:spcBef>
                <a:spcPts val="0"/>
              </a:spcBef>
              <a:spcAft>
                <a:spcPts val="0"/>
              </a:spcAft>
              <a:buClr>
                <a:srgbClr val="333745"/>
              </a:buClr>
              <a:buSzPts val="1006"/>
              <a:buChar char="●"/>
            </a:pPr>
            <a:r>
              <a:rPr lang="en" sz="1006">
                <a:solidFill>
                  <a:srgbClr val="333745"/>
                </a:solidFill>
                <a:highlight>
                  <a:srgbClr val="FFFFFF"/>
                </a:highlight>
              </a:rPr>
              <a:t>If the client is not clear about the final product, the project can easily go off track.</a:t>
            </a:r>
            <a:endParaRPr sz="1006">
              <a:solidFill>
                <a:srgbClr val="333745"/>
              </a:solidFill>
              <a:highlight>
                <a:srgbClr val="FFFFFF"/>
              </a:highlight>
            </a:endParaRPr>
          </a:p>
          <a:p>
            <a:pPr indent="-292511" lvl="0" marL="457200" rtl="0" algn="l">
              <a:lnSpc>
                <a:spcPct val="95000"/>
              </a:lnSpc>
              <a:spcBef>
                <a:spcPts val="0"/>
              </a:spcBef>
              <a:spcAft>
                <a:spcPts val="0"/>
              </a:spcAft>
              <a:buClr>
                <a:srgbClr val="333745"/>
              </a:buClr>
              <a:buSzPts val="1006"/>
              <a:buChar char="●"/>
            </a:pPr>
            <a:r>
              <a:rPr lang="en" sz="1006">
                <a:solidFill>
                  <a:srgbClr val="333745"/>
                </a:solidFill>
                <a:highlight>
                  <a:srgbClr val="FFFFFF"/>
                </a:highlight>
              </a:rPr>
              <a:t>The Agile methodology requires a senior programmer to take important decisions during the meeting.</a:t>
            </a:r>
            <a:endParaRPr sz="1006">
              <a:solidFill>
                <a:srgbClr val="333745"/>
              </a:solidFill>
              <a:highlight>
                <a:srgbClr val="FFFFFF"/>
              </a:highlight>
            </a:endParaRPr>
          </a:p>
          <a:p>
            <a:pPr indent="-292511" lvl="0" marL="457200" rtl="0" algn="l">
              <a:lnSpc>
                <a:spcPct val="95000"/>
              </a:lnSpc>
              <a:spcBef>
                <a:spcPts val="0"/>
              </a:spcBef>
              <a:spcAft>
                <a:spcPts val="0"/>
              </a:spcAft>
              <a:buClr>
                <a:srgbClr val="333745"/>
              </a:buClr>
              <a:buSzPts val="1006"/>
              <a:buChar char="●"/>
            </a:pPr>
            <a:r>
              <a:rPr lang="en" sz="1006">
                <a:solidFill>
                  <a:srgbClr val="333745"/>
                </a:solidFill>
                <a:highlight>
                  <a:srgbClr val="FFFFFF"/>
                </a:highlight>
              </a:rPr>
              <a:t>It is costly considering other methodologies.</a:t>
            </a:r>
            <a:endParaRPr sz="1006">
              <a:solidFill>
                <a:srgbClr val="333745"/>
              </a:solidFill>
              <a:highlight>
                <a:srgbClr val="FFFFFF"/>
              </a:highlight>
            </a:endParaRPr>
          </a:p>
          <a:p>
            <a:pPr indent="0" lvl="0" marL="0" rtl="0" algn="l">
              <a:lnSpc>
                <a:spcPct val="95000"/>
              </a:lnSpc>
              <a:spcBef>
                <a:spcPts val="800"/>
              </a:spcBef>
              <a:spcAft>
                <a:spcPts val="1200"/>
              </a:spcAft>
              <a:buSzPts val="275"/>
              <a:buNone/>
            </a:pPr>
            <a:r>
              <a:t/>
            </a:r>
            <a:endParaRPr sz="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65100" y="23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Waterfall</a:t>
            </a:r>
            <a:r>
              <a:rPr lang="en"/>
              <a:t> Methodology</a:t>
            </a:r>
            <a:endParaRPr/>
          </a:p>
        </p:txBody>
      </p:sp>
      <p:sp>
        <p:nvSpPr>
          <p:cNvPr id="296" name="Google Shape;296;p16"/>
          <p:cNvSpPr txBox="1"/>
          <p:nvPr>
            <p:ph idx="1" type="body"/>
          </p:nvPr>
        </p:nvSpPr>
        <p:spPr>
          <a:xfrm>
            <a:off x="311700" y="803425"/>
            <a:ext cx="8520600" cy="4069800"/>
          </a:xfrm>
          <a:prstGeom prst="rect">
            <a:avLst/>
          </a:prstGeom>
        </p:spPr>
        <p:txBody>
          <a:bodyPr anchorCtr="0" anchor="t" bIns="91425" lIns="91425" spcFirstLastPara="1" rIns="91425" wrap="square" tIns="91425">
            <a:normAutofit fontScale="25000" lnSpcReduction="20000"/>
          </a:bodyPr>
          <a:lstStyle/>
          <a:p>
            <a:pPr indent="0" lvl="0" marL="0" rtl="0" algn="l">
              <a:lnSpc>
                <a:spcPct val="173076"/>
              </a:lnSpc>
              <a:spcBef>
                <a:spcPts val="2000"/>
              </a:spcBef>
              <a:spcAft>
                <a:spcPts val="0"/>
              </a:spcAft>
              <a:buNone/>
            </a:pPr>
            <a:r>
              <a:rPr b="1" lang="en" sz="4628">
                <a:solidFill>
                  <a:srgbClr val="333745"/>
                </a:solidFill>
                <a:highlight>
                  <a:srgbClr val="FFFFFF"/>
                </a:highlight>
              </a:rPr>
              <a:t>What is the Waterfall Methodology?</a:t>
            </a:r>
            <a:endParaRPr b="1" sz="4628">
              <a:solidFill>
                <a:srgbClr val="333745"/>
              </a:solidFill>
              <a:highlight>
                <a:srgbClr val="FFFFFF"/>
              </a:highlight>
            </a:endParaRPr>
          </a:p>
          <a:p>
            <a:pPr indent="0" lvl="0" marL="0" rtl="0" algn="l">
              <a:spcBef>
                <a:spcPts val="1500"/>
              </a:spcBef>
              <a:spcAft>
                <a:spcPts val="0"/>
              </a:spcAft>
              <a:buNone/>
            </a:pPr>
            <a:r>
              <a:rPr lang="en" sz="4178">
                <a:solidFill>
                  <a:srgbClr val="333745"/>
                </a:solidFill>
                <a:highlight>
                  <a:srgbClr val="FFFFFF"/>
                </a:highlight>
              </a:rPr>
              <a:t>The waterfall is a linear sequential model in which the project work is completed sequentially in each phase. This means the predecessor phase ends and the successor phase starts just after. The waterfall is a straightforward methodology for project management that helps to perform progress measurement easily. The testing phase takes place at the end of the development. The client or stakeholders are not too much involved compared with the agile methodology.</a:t>
            </a:r>
            <a:endParaRPr sz="4178">
              <a:solidFill>
                <a:srgbClr val="333745"/>
              </a:solidFill>
              <a:highlight>
                <a:srgbClr val="FFFFFF"/>
              </a:highlight>
            </a:endParaRPr>
          </a:p>
          <a:p>
            <a:pPr indent="0" lvl="0" marL="0" rtl="0" algn="l">
              <a:lnSpc>
                <a:spcPct val="190909"/>
              </a:lnSpc>
              <a:spcBef>
                <a:spcPts val="1700"/>
              </a:spcBef>
              <a:spcAft>
                <a:spcPts val="0"/>
              </a:spcAft>
              <a:buNone/>
            </a:pPr>
            <a:r>
              <a:rPr b="1" lang="en" sz="4478">
                <a:solidFill>
                  <a:srgbClr val="333745"/>
                </a:solidFill>
                <a:highlight>
                  <a:srgbClr val="FFFFFF"/>
                </a:highlight>
              </a:rPr>
              <a:t>Advantages of Waterfall Methodology</a:t>
            </a:r>
            <a:endParaRPr b="1" sz="4478">
              <a:solidFill>
                <a:srgbClr val="333745"/>
              </a:solidFill>
              <a:highlight>
                <a:srgbClr val="FFFFFF"/>
              </a:highlight>
            </a:endParaRPr>
          </a:p>
          <a:p>
            <a:pPr indent="-294929" lvl="0" marL="457200" rtl="0" algn="l">
              <a:spcBef>
                <a:spcPts val="800"/>
              </a:spcBef>
              <a:spcAft>
                <a:spcPts val="0"/>
              </a:spcAft>
              <a:buClr>
                <a:srgbClr val="333745"/>
              </a:buClr>
              <a:buSzPct val="100000"/>
              <a:buChar char="●"/>
            </a:pPr>
            <a:r>
              <a:rPr lang="en" sz="4178">
                <a:solidFill>
                  <a:srgbClr val="333745"/>
                </a:solidFill>
                <a:highlight>
                  <a:srgbClr val="FFFFFF"/>
                </a:highlight>
              </a:rPr>
              <a:t>Each sequential phase has specific needs and deliverables. This makes it easy to plan and manage.</a:t>
            </a:r>
            <a:endParaRPr sz="4178">
              <a:solidFill>
                <a:srgbClr val="333745"/>
              </a:solidFill>
              <a:highlight>
                <a:srgbClr val="FFFFFF"/>
              </a:highlight>
            </a:endParaRPr>
          </a:p>
          <a:p>
            <a:pPr indent="-294929" lvl="0" marL="457200" rtl="0" algn="l">
              <a:spcBef>
                <a:spcPts val="0"/>
              </a:spcBef>
              <a:spcAft>
                <a:spcPts val="0"/>
              </a:spcAft>
              <a:buClr>
                <a:srgbClr val="333745"/>
              </a:buClr>
              <a:buSzPct val="100000"/>
              <a:buChar char="●"/>
            </a:pPr>
            <a:r>
              <a:rPr lang="en" sz="4178">
                <a:solidFill>
                  <a:srgbClr val="333745"/>
                </a:solidFill>
                <a:highlight>
                  <a:srgbClr val="FFFFFF"/>
                </a:highlight>
              </a:rPr>
              <a:t>It suits best for projects with well-defined scope and requirements.</a:t>
            </a:r>
            <a:endParaRPr sz="4178">
              <a:solidFill>
                <a:srgbClr val="333745"/>
              </a:solidFill>
              <a:highlight>
                <a:srgbClr val="FFFFFF"/>
              </a:highlight>
            </a:endParaRPr>
          </a:p>
          <a:p>
            <a:pPr indent="-294929" lvl="0" marL="457200" rtl="0" algn="l">
              <a:spcBef>
                <a:spcPts val="0"/>
              </a:spcBef>
              <a:spcAft>
                <a:spcPts val="0"/>
              </a:spcAft>
              <a:buClr>
                <a:srgbClr val="333745"/>
              </a:buClr>
              <a:buSzPct val="100000"/>
              <a:buChar char="●"/>
            </a:pPr>
            <a:r>
              <a:rPr lang="en" sz="4178">
                <a:solidFill>
                  <a:srgbClr val="333745"/>
                </a:solidFill>
                <a:highlight>
                  <a:srgbClr val="FFFFFF"/>
                </a:highlight>
              </a:rPr>
              <a:t>It suits best for smaller projects.</a:t>
            </a:r>
            <a:endParaRPr sz="4178">
              <a:solidFill>
                <a:srgbClr val="333745"/>
              </a:solidFill>
              <a:highlight>
                <a:srgbClr val="FFFFFF"/>
              </a:highlight>
            </a:endParaRPr>
          </a:p>
          <a:p>
            <a:pPr indent="-294929" lvl="0" marL="457200" rtl="0" algn="l">
              <a:spcBef>
                <a:spcPts val="0"/>
              </a:spcBef>
              <a:spcAft>
                <a:spcPts val="0"/>
              </a:spcAft>
              <a:buClr>
                <a:srgbClr val="333745"/>
              </a:buClr>
              <a:buSzPct val="100000"/>
              <a:buChar char="●"/>
            </a:pPr>
            <a:r>
              <a:rPr lang="en" sz="4178">
                <a:solidFill>
                  <a:srgbClr val="333745"/>
                </a:solidFill>
                <a:highlight>
                  <a:srgbClr val="FFFFFF"/>
                </a:highlight>
              </a:rPr>
              <a:t>It speeds up the deliveries of the project</a:t>
            </a:r>
            <a:endParaRPr sz="4178">
              <a:solidFill>
                <a:srgbClr val="333745"/>
              </a:solidFill>
              <a:highlight>
                <a:srgbClr val="FFFFFF"/>
              </a:highlight>
            </a:endParaRPr>
          </a:p>
          <a:p>
            <a:pPr indent="-294929" lvl="0" marL="457200" rtl="0" algn="l">
              <a:spcBef>
                <a:spcPts val="0"/>
              </a:spcBef>
              <a:spcAft>
                <a:spcPts val="0"/>
              </a:spcAft>
              <a:buClr>
                <a:srgbClr val="333745"/>
              </a:buClr>
              <a:buSzPct val="100000"/>
              <a:buChar char="●"/>
            </a:pPr>
            <a:r>
              <a:rPr lang="en" sz="4178">
                <a:solidFill>
                  <a:srgbClr val="333745"/>
                </a:solidFill>
                <a:highlight>
                  <a:srgbClr val="FFFFFF"/>
                </a:highlight>
              </a:rPr>
              <a:t>Everything is well documented</a:t>
            </a:r>
            <a:endParaRPr sz="4178">
              <a:solidFill>
                <a:srgbClr val="333745"/>
              </a:solidFill>
              <a:highlight>
                <a:srgbClr val="FFFFFF"/>
              </a:highlight>
            </a:endParaRPr>
          </a:p>
          <a:p>
            <a:pPr indent="0" lvl="0" marL="0" rtl="0" algn="l">
              <a:lnSpc>
                <a:spcPct val="190909"/>
              </a:lnSpc>
              <a:spcBef>
                <a:spcPts val="800"/>
              </a:spcBef>
              <a:spcAft>
                <a:spcPts val="0"/>
              </a:spcAft>
              <a:buNone/>
            </a:pPr>
            <a:r>
              <a:rPr b="1" lang="en" sz="4478">
                <a:solidFill>
                  <a:srgbClr val="333745"/>
                </a:solidFill>
                <a:highlight>
                  <a:srgbClr val="FFFFFF"/>
                </a:highlight>
              </a:rPr>
              <a:t>Limitations of Waterfall Methodology</a:t>
            </a:r>
            <a:endParaRPr b="1" sz="4478">
              <a:solidFill>
                <a:srgbClr val="333745"/>
              </a:solidFill>
              <a:highlight>
                <a:srgbClr val="FFFFFF"/>
              </a:highlight>
            </a:endParaRPr>
          </a:p>
          <a:p>
            <a:pPr indent="-294929" lvl="0" marL="457200" rtl="0" algn="l">
              <a:spcBef>
                <a:spcPts val="800"/>
              </a:spcBef>
              <a:spcAft>
                <a:spcPts val="0"/>
              </a:spcAft>
              <a:buClr>
                <a:srgbClr val="333745"/>
              </a:buClr>
              <a:buSzPct val="100000"/>
              <a:buChar char="●"/>
            </a:pPr>
            <a:r>
              <a:rPr lang="en" sz="4178">
                <a:solidFill>
                  <a:srgbClr val="333745"/>
                </a:solidFill>
                <a:highlight>
                  <a:srgbClr val="FFFFFF"/>
                </a:highlight>
              </a:rPr>
              <a:t>It is suited to smaller projects rather than large and complex ones.</a:t>
            </a:r>
            <a:endParaRPr sz="4178">
              <a:solidFill>
                <a:srgbClr val="333745"/>
              </a:solidFill>
              <a:highlight>
                <a:srgbClr val="FFFFFF"/>
              </a:highlight>
            </a:endParaRPr>
          </a:p>
          <a:p>
            <a:pPr indent="-294929" lvl="0" marL="457200" rtl="0" algn="l">
              <a:spcBef>
                <a:spcPts val="0"/>
              </a:spcBef>
              <a:spcAft>
                <a:spcPts val="0"/>
              </a:spcAft>
              <a:buClr>
                <a:srgbClr val="333745"/>
              </a:buClr>
              <a:buSzPct val="100000"/>
              <a:buChar char="●"/>
            </a:pPr>
            <a:r>
              <a:rPr lang="en" sz="4178">
                <a:solidFill>
                  <a:srgbClr val="333745"/>
                </a:solidFill>
                <a:highlight>
                  <a:srgbClr val="FFFFFF"/>
                </a:highlight>
              </a:rPr>
              <a:t>If the project requirements are not defined well at the beginning, it will be less effective.</a:t>
            </a:r>
            <a:endParaRPr sz="4178">
              <a:solidFill>
                <a:srgbClr val="333745"/>
              </a:solidFill>
              <a:highlight>
                <a:srgbClr val="FFFFFF"/>
              </a:highlight>
            </a:endParaRPr>
          </a:p>
          <a:p>
            <a:pPr indent="-294929" lvl="0" marL="457200" rtl="0" algn="l">
              <a:spcBef>
                <a:spcPts val="0"/>
              </a:spcBef>
              <a:spcAft>
                <a:spcPts val="0"/>
              </a:spcAft>
              <a:buClr>
                <a:srgbClr val="333745"/>
              </a:buClr>
              <a:buSzPct val="100000"/>
              <a:buChar char="●"/>
            </a:pPr>
            <a:r>
              <a:rPr lang="en" sz="4178">
                <a:solidFill>
                  <a:srgbClr val="333745"/>
                </a:solidFill>
                <a:highlight>
                  <a:srgbClr val="FFFFFF"/>
                </a:highlight>
              </a:rPr>
              <a:t>It will be difficult to turn back to the previous phases and apply changes as the project progresses.</a:t>
            </a:r>
            <a:endParaRPr sz="4178">
              <a:solidFill>
                <a:srgbClr val="333745"/>
              </a:solidFill>
              <a:highlight>
                <a:srgbClr val="FFFFFF"/>
              </a:highlight>
            </a:endParaRPr>
          </a:p>
          <a:p>
            <a:pPr indent="-294929" lvl="0" marL="457200" rtl="0" algn="l">
              <a:spcBef>
                <a:spcPts val="0"/>
              </a:spcBef>
              <a:spcAft>
                <a:spcPts val="0"/>
              </a:spcAft>
              <a:buClr>
                <a:srgbClr val="333745"/>
              </a:buClr>
              <a:buSzPct val="100000"/>
              <a:buChar char="●"/>
            </a:pPr>
            <a:r>
              <a:rPr lang="en" sz="4178">
                <a:solidFill>
                  <a:srgbClr val="333745"/>
                </a:solidFill>
                <a:highlight>
                  <a:srgbClr val="FFFFFF"/>
                </a:highlight>
              </a:rPr>
              <a:t>Testing takes place just after the end of the development process. For this reason, it is expensive and time-consuming to turn back and fix the errors.</a:t>
            </a:r>
            <a:endParaRPr sz="4178">
              <a:solidFill>
                <a:srgbClr val="333745"/>
              </a:solidFill>
              <a:highlight>
                <a:srgbClr val="FFFFFF"/>
              </a:highlight>
            </a:endParaRPr>
          </a:p>
          <a:p>
            <a:pPr indent="0" lvl="0" marL="0" rtl="0" algn="l">
              <a:spcBef>
                <a:spcPts val="1100"/>
              </a:spcBef>
              <a:spcAft>
                <a:spcPts val="0"/>
              </a:spcAft>
              <a:buNone/>
            </a:pPr>
            <a:r>
              <a:t/>
            </a:r>
            <a:endParaRPr b="1" sz="4075">
              <a:solidFill>
                <a:srgbClr val="333745"/>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17"/>
          <p:cNvPicPr preferRelativeResize="0"/>
          <p:nvPr/>
        </p:nvPicPr>
        <p:blipFill>
          <a:blip r:embed="rId3">
            <a:alphaModFix/>
          </a:blip>
          <a:stretch>
            <a:fillRect/>
          </a:stretch>
        </p:blipFill>
        <p:spPr>
          <a:xfrm>
            <a:off x="121125" y="0"/>
            <a:ext cx="8973176"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aphicFrame>
        <p:nvGraphicFramePr>
          <p:cNvPr id="308" name="Google Shape;308;p18"/>
          <p:cNvGraphicFramePr/>
          <p:nvPr/>
        </p:nvGraphicFramePr>
        <p:xfrm>
          <a:off x="152400" y="152400"/>
          <a:ext cx="3000000" cy="3000000"/>
        </p:xfrm>
        <a:graphic>
          <a:graphicData uri="http://schemas.openxmlformats.org/drawingml/2006/table">
            <a:tbl>
              <a:tblPr>
                <a:noFill/>
                <a:tableStyleId>{48FCE683-FA12-4C18-9ED6-05ADAA4267C4}</a:tableStyleId>
              </a:tblPr>
              <a:tblGrid>
                <a:gridCol w="4453625"/>
                <a:gridCol w="4271825"/>
              </a:tblGrid>
              <a:tr h="388075">
                <a:tc>
                  <a:txBody>
                    <a:bodyPr/>
                    <a:lstStyle/>
                    <a:p>
                      <a:pPr indent="0" lvl="0" marL="0" rtl="0" algn="l">
                        <a:lnSpc>
                          <a:spcPct val="115000"/>
                        </a:lnSpc>
                        <a:spcBef>
                          <a:spcPts val="0"/>
                        </a:spcBef>
                        <a:spcAft>
                          <a:spcPts val="0"/>
                        </a:spcAft>
                        <a:buNone/>
                      </a:pPr>
                      <a:r>
                        <a:rPr lang="en" sz="1800"/>
                        <a:t>Agile methodology</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c>
                  <a:txBody>
                    <a:bodyPr/>
                    <a:lstStyle/>
                    <a:p>
                      <a:pPr indent="0" lvl="0" marL="0" rtl="0" algn="l">
                        <a:lnSpc>
                          <a:spcPct val="115000"/>
                        </a:lnSpc>
                        <a:spcBef>
                          <a:spcPts val="0"/>
                        </a:spcBef>
                        <a:spcAft>
                          <a:spcPts val="0"/>
                        </a:spcAft>
                        <a:buNone/>
                      </a:pPr>
                      <a:r>
                        <a:rPr lang="en" sz="1800"/>
                        <a:t>Waterfall methodology</a:t>
                      </a:r>
                      <a:endParaRPr sz="18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tcPr>
                </a:tc>
              </a:tr>
              <a:tr h="251725">
                <a:tc>
                  <a:txBody>
                    <a:bodyPr/>
                    <a:lstStyle/>
                    <a:p>
                      <a:pPr indent="0" lvl="0" marL="0" rtl="0" algn="l">
                        <a:lnSpc>
                          <a:spcPct val="115000"/>
                        </a:lnSpc>
                        <a:spcBef>
                          <a:spcPts val="0"/>
                        </a:spcBef>
                        <a:spcAft>
                          <a:spcPts val="0"/>
                        </a:spcAft>
                        <a:buNone/>
                      </a:pPr>
                      <a:r>
                        <a:rPr lang="en" sz="1100">
                          <a:solidFill>
                            <a:srgbClr val="333745"/>
                          </a:solidFill>
                        </a:rPr>
                        <a:t>Divides the project development lifecycle into sprints.</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Divides the software development process into distinct phases.</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725">
                <a:tc>
                  <a:txBody>
                    <a:bodyPr/>
                    <a:lstStyle/>
                    <a:p>
                      <a:pPr indent="0" lvl="0" marL="0" rtl="0" algn="l">
                        <a:lnSpc>
                          <a:spcPct val="115000"/>
                        </a:lnSpc>
                        <a:spcBef>
                          <a:spcPts val="0"/>
                        </a:spcBef>
                        <a:spcAft>
                          <a:spcPts val="0"/>
                        </a:spcAft>
                        <a:buNone/>
                      </a:pPr>
                      <a:r>
                        <a:rPr lang="en" sz="1100">
                          <a:solidFill>
                            <a:srgbClr val="333745"/>
                          </a:solidFill>
                        </a:rPr>
                        <a:t>Follows an incremental approach</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Follows a linear sequential approach</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725">
                <a:tc>
                  <a:txBody>
                    <a:bodyPr/>
                    <a:lstStyle/>
                    <a:p>
                      <a:pPr indent="0" lvl="0" marL="0" rtl="0" algn="l">
                        <a:lnSpc>
                          <a:spcPct val="115000"/>
                        </a:lnSpc>
                        <a:spcBef>
                          <a:spcPts val="0"/>
                        </a:spcBef>
                        <a:spcAft>
                          <a:spcPts val="0"/>
                        </a:spcAft>
                        <a:buNone/>
                      </a:pPr>
                      <a:r>
                        <a:rPr lang="en" sz="1100">
                          <a:solidFill>
                            <a:srgbClr val="333745"/>
                          </a:solidFill>
                        </a:rPr>
                        <a:t>It is a flexible methodology</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It is a rigid structural methodology</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725">
                <a:tc>
                  <a:txBody>
                    <a:bodyPr/>
                    <a:lstStyle/>
                    <a:p>
                      <a:pPr indent="0" lvl="0" marL="0" rtl="0" algn="l">
                        <a:lnSpc>
                          <a:spcPct val="115000"/>
                        </a:lnSpc>
                        <a:spcBef>
                          <a:spcPts val="0"/>
                        </a:spcBef>
                        <a:spcAft>
                          <a:spcPts val="0"/>
                        </a:spcAft>
                        <a:buNone/>
                      </a:pPr>
                      <a:r>
                        <a:rPr lang="en" sz="1100">
                          <a:solidFill>
                            <a:srgbClr val="333745"/>
                          </a:solidFill>
                        </a:rPr>
                        <a:t>Agile can be considered as a collection of various projects</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It will be done as one single project.</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725">
                <a:tc>
                  <a:txBody>
                    <a:bodyPr/>
                    <a:lstStyle/>
                    <a:p>
                      <a:pPr indent="0" lvl="0" marL="0" rtl="0" algn="l">
                        <a:lnSpc>
                          <a:spcPct val="115000"/>
                        </a:lnSpc>
                        <a:spcBef>
                          <a:spcPts val="0"/>
                        </a:spcBef>
                        <a:spcAft>
                          <a:spcPts val="0"/>
                        </a:spcAft>
                        <a:buNone/>
                      </a:pPr>
                      <a:r>
                        <a:rPr lang="en" sz="1100">
                          <a:solidFill>
                            <a:srgbClr val="333745"/>
                          </a:solidFill>
                        </a:rPr>
                        <a:t>It is easy to make changes because of its flexibility</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It is difficult to make changes</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725">
                <a:tc>
                  <a:txBody>
                    <a:bodyPr/>
                    <a:lstStyle/>
                    <a:p>
                      <a:pPr indent="0" lvl="0" marL="0" rtl="0" algn="l">
                        <a:lnSpc>
                          <a:spcPct val="115000"/>
                        </a:lnSpc>
                        <a:spcBef>
                          <a:spcPts val="0"/>
                        </a:spcBef>
                        <a:spcAft>
                          <a:spcPts val="0"/>
                        </a:spcAft>
                        <a:buNone/>
                      </a:pPr>
                      <a:r>
                        <a:rPr lang="en" sz="1100">
                          <a:solidFill>
                            <a:srgbClr val="333745"/>
                          </a:solidFill>
                        </a:rPr>
                        <a:t>The test plan is discussed after the completion of each sprint</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The test plan is reviewed during the testing phase</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1500">
                <a:tc>
                  <a:txBody>
                    <a:bodyPr/>
                    <a:lstStyle/>
                    <a:p>
                      <a:pPr indent="0" lvl="0" marL="0" rtl="0" algn="l">
                        <a:lnSpc>
                          <a:spcPct val="115000"/>
                        </a:lnSpc>
                        <a:spcBef>
                          <a:spcPts val="0"/>
                        </a:spcBef>
                        <a:spcAft>
                          <a:spcPts val="0"/>
                        </a:spcAft>
                        <a:buNone/>
                      </a:pPr>
                      <a:r>
                        <a:rPr lang="en" sz="1100">
                          <a:solidFill>
                            <a:srgbClr val="333745"/>
                          </a:solidFill>
                        </a:rPr>
                        <a:t>Project requirements are subject to change</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The waterfall is suitable for projects with definite requirements. Changes are not easy. Agile vs Waterfall</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1500">
                <a:tc>
                  <a:txBody>
                    <a:bodyPr/>
                    <a:lstStyle/>
                    <a:p>
                      <a:pPr indent="0" lvl="0" marL="0" rtl="0" algn="l">
                        <a:lnSpc>
                          <a:spcPct val="115000"/>
                        </a:lnSpc>
                        <a:spcBef>
                          <a:spcPts val="0"/>
                        </a:spcBef>
                        <a:spcAft>
                          <a:spcPts val="0"/>
                        </a:spcAft>
                        <a:buNone/>
                      </a:pPr>
                      <a:r>
                        <a:rPr lang="en" sz="1100">
                          <a:solidFill>
                            <a:srgbClr val="333745"/>
                          </a:solidFill>
                        </a:rPr>
                        <a:t>Agile is a customer-focused methodology. Changes on the product are as per the customer’s requirements</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67BB7"/>
                          </a:solidFill>
                        </a:rPr>
                        <a:t>Waterfall methodology relies on definite project requirements</a:t>
                      </a:r>
                      <a:endParaRPr sz="1100">
                        <a:solidFill>
                          <a:srgbClr val="367BB7"/>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1500">
                <a:tc>
                  <a:txBody>
                    <a:bodyPr/>
                    <a:lstStyle/>
                    <a:p>
                      <a:pPr indent="0" lvl="0" marL="0" rtl="0" algn="l">
                        <a:lnSpc>
                          <a:spcPct val="115000"/>
                        </a:lnSpc>
                        <a:spcBef>
                          <a:spcPts val="0"/>
                        </a:spcBef>
                        <a:spcAft>
                          <a:spcPts val="0"/>
                        </a:spcAft>
                        <a:buNone/>
                      </a:pPr>
                      <a:r>
                        <a:rPr lang="en" sz="1100">
                          <a:solidFill>
                            <a:srgbClr val="333745"/>
                          </a:solidFill>
                        </a:rPr>
                        <a:t>A fixed project budget is not suitable for the implementation of agile methodology. There may be some flexibility.</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Since all the requirements and the project scope is defined well, the project budget does not change too much.</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725">
                <a:tc>
                  <a:txBody>
                    <a:bodyPr/>
                    <a:lstStyle/>
                    <a:p>
                      <a:pPr indent="0" lvl="0" marL="0" rtl="0" algn="l">
                        <a:lnSpc>
                          <a:spcPct val="115000"/>
                        </a:lnSpc>
                        <a:spcBef>
                          <a:spcPts val="0"/>
                        </a:spcBef>
                        <a:spcAft>
                          <a:spcPts val="0"/>
                        </a:spcAft>
                        <a:buNone/>
                      </a:pPr>
                      <a:r>
                        <a:rPr lang="en" sz="1100">
                          <a:solidFill>
                            <a:srgbClr val="333745"/>
                          </a:solidFill>
                        </a:rPr>
                        <a:t>High communication and collaboration among the team members</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Low communication and collaboration among the team members</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1500">
                <a:tc>
                  <a:txBody>
                    <a:bodyPr/>
                    <a:lstStyle/>
                    <a:p>
                      <a:pPr indent="0" lvl="0" marL="0" rtl="0" algn="l">
                        <a:lnSpc>
                          <a:spcPct val="115000"/>
                        </a:lnSpc>
                        <a:spcBef>
                          <a:spcPts val="0"/>
                        </a:spcBef>
                        <a:spcAft>
                          <a:spcPts val="0"/>
                        </a:spcAft>
                        <a:buNone/>
                      </a:pPr>
                      <a:r>
                        <a:rPr lang="en" sz="1100">
                          <a:solidFill>
                            <a:srgbClr val="333745"/>
                          </a:solidFill>
                        </a:rPr>
                        <a:t>The product owner and the project team collect the requirements every day.</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All the requirements are defined before starting the project.</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61500">
                <a:tc>
                  <a:txBody>
                    <a:bodyPr/>
                    <a:lstStyle/>
                    <a:p>
                      <a:pPr indent="0" lvl="0" marL="0" rtl="0" algn="l">
                        <a:lnSpc>
                          <a:spcPct val="115000"/>
                        </a:lnSpc>
                        <a:spcBef>
                          <a:spcPts val="0"/>
                        </a:spcBef>
                        <a:spcAft>
                          <a:spcPts val="0"/>
                        </a:spcAft>
                        <a:buNone/>
                      </a:pPr>
                      <a:r>
                        <a:rPr lang="en" sz="1100">
                          <a:solidFill>
                            <a:srgbClr val="333745"/>
                          </a:solidFill>
                        </a:rPr>
                        <a:t>Follows an iterative development approach so that planning, development, and testing phases may appear more than once.</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Phases are linear and sequential. Once a phase is completed, the next phase starts.</a:t>
                      </a:r>
                      <a:endParaRPr sz="1100">
                        <a:solidFill>
                          <a:srgbClr val="333745"/>
                        </a:solidFill>
                      </a:endParaRPr>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1725">
                <a:tc>
                  <a:txBody>
                    <a:bodyPr/>
                    <a:lstStyle/>
                    <a:p>
                      <a:pPr indent="0" lvl="0" marL="0" rtl="0" algn="l">
                        <a:lnSpc>
                          <a:spcPct val="115000"/>
                        </a:lnSpc>
                        <a:spcBef>
                          <a:spcPts val="0"/>
                        </a:spcBef>
                        <a:spcAft>
                          <a:spcPts val="0"/>
                        </a:spcAft>
                        <a:buNone/>
                      </a:pPr>
                      <a:r>
                        <a:rPr lang="en" sz="1100">
                          <a:solidFill>
                            <a:srgbClr val="333745"/>
                          </a:solidFill>
                        </a:rPr>
                        <a:t>Testing is performed in conjunction with software development.</a:t>
                      </a:r>
                      <a:endParaRPr sz="1100">
                        <a:solidFill>
                          <a:srgbClr val="333745"/>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100">
                          <a:solidFill>
                            <a:srgbClr val="333745"/>
                          </a:solidFill>
                        </a:rPr>
                        <a:t>The testing phase comes once the build phase is completed.</a:t>
                      </a:r>
                      <a:endParaRPr sz="1100">
                        <a:solidFill>
                          <a:srgbClr val="333745"/>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