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4" r:id="rId5"/>
    <p:sldId id="265" r:id="rId6"/>
    <p:sldId id="266" r:id="rId7"/>
    <p:sldId id="260" r:id="rId8"/>
    <p:sldId id="261" r:id="rId9"/>
    <p:sldId id="262" r:id="rId10"/>
    <p:sldId id="263" r:id="rId11"/>
    <p:sldId id="269" r:id="rId12"/>
    <p:sldId id="270"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30" autoAdjust="0"/>
    <p:restoredTop sz="95245" autoAdjust="0"/>
  </p:normalViewPr>
  <p:slideViewPr>
    <p:cSldViewPr>
      <p:cViewPr>
        <p:scale>
          <a:sx n="100" d="100"/>
          <a:sy n="100" d="100"/>
        </p:scale>
        <p:origin x="-13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3/18/2019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3/18/2019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134142"/>
            <a:ext cx="6934200" cy="2123658"/>
          </a:xfrm>
          <a:prstGeom prst="rect">
            <a:avLst/>
          </a:prstGeom>
          <a:noFill/>
        </p:spPr>
        <p:txBody>
          <a:bodyPr wrap="square" lIns="91440" tIns="45720" rIns="91440" bIns="45720">
            <a:spAutoFit/>
          </a:bodyPr>
          <a:lstStyle/>
          <a:p>
            <a:pPr algn="ctr"/>
            <a:r>
              <a:rPr lang="en-US" sz="4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STEGANOGRAPHY IN IMAGE, AUDIO AND VIDEO</a:t>
            </a:r>
            <a:endParaRPr lang="en-US"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698526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90286"/>
            <a:ext cx="4429419" cy="584775"/>
          </a:xfrm>
          <a:prstGeom prst="rect">
            <a:avLst/>
          </a:prstGeom>
          <a:noFill/>
        </p:spPr>
        <p:txBody>
          <a:bodyPr wrap="none" lIns="91440" tIns="45720" rIns="91440" bIns="45720">
            <a:spAutoFit/>
          </a:bodyPr>
          <a:lstStyle/>
          <a:p>
            <a:pPr algn="ctr"/>
            <a:r>
              <a:rPr lang="en-US" sz="3200" b="1" dirty="0" smtClean="0">
                <a:ln w="19050">
                  <a:solidFill>
                    <a:schemeClr val="tx2">
                      <a:tint val="1000"/>
                    </a:schemeClr>
                  </a:solidFill>
                  <a:prstDash val="solid"/>
                </a:ln>
                <a:effectLst>
                  <a:outerShdw blurRad="50000" dist="50800" dir="7500000" algn="tl">
                    <a:srgbClr val="000000">
                      <a:shade val="5000"/>
                      <a:alpha val="35000"/>
                    </a:srgbClr>
                  </a:outerShdw>
                </a:effectLst>
              </a:rPr>
              <a:t>4)Sequence</a:t>
            </a:r>
            <a:r>
              <a:rPr lang="en-US" sz="3200" b="1" cap="none" spc="0" dirty="0" smtClean="0">
                <a:ln w="19050">
                  <a:solidFill>
                    <a:schemeClr val="tx2">
                      <a:tint val="1000"/>
                    </a:schemeClr>
                  </a:solidFill>
                  <a:prstDash val="solid"/>
                </a:ln>
                <a:effectLst>
                  <a:outerShdw blurRad="50000" dist="50800" dir="7500000" algn="tl">
                    <a:srgbClr val="000000">
                      <a:shade val="5000"/>
                      <a:alpha val="35000"/>
                    </a:srgbClr>
                  </a:outerShdw>
                </a:effectLst>
              </a:rPr>
              <a:t> Diagram</a:t>
            </a:r>
            <a:endParaRPr lang="en-US" sz="3200" b="1" cap="none" spc="0" dirty="0">
              <a:ln w="19050">
                <a:solidFill>
                  <a:schemeClr val="tx2">
                    <a:tint val="1000"/>
                  </a:schemeClr>
                </a:solidFill>
                <a:prstDash val="solid"/>
              </a:ln>
              <a:effectLst>
                <a:outerShdw blurRad="50000" dist="50800" dir="7500000" algn="tl">
                  <a:srgbClr val="000000">
                    <a:shade val="5000"/>
                    <a:alpha val="35000"/>
                  </a:srgbClr>
                </a:outerShdw>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809" t="16423" r="15143" b="5693"/>
          <a:stretch/>
        </p:blipFill>
        <p:spPr bwMode="auto">
          <a:xfrm>
            <a:off x="228599" y="875061"/>
            <a:ext cx="8610601" cy="5678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060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081" y="228599"/>
            <a:ext cx="4426213" cy="461665"/>
          </a:xfrm>
          <a:prstGeom prst="rect">
            <a:avLst/>
          </a:prstGeom>
          <a:noFill/>
        </p:spPr>
        <p:txBody>
          <a:bodyPr wrap="none" lIns="91440" tIns="45720" rIns="91440" bIns="45720">
            <a:spAutoFit/>
          </a:bodyPr>
          <a:lstStyle/>
          <a:p>
            <a:pPr algn="ct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Sender’s Sequence Diagram</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362" y="1109662"/>
            <a:ext cx="7153275" cy="4638675"/>
          </a:xfrm>
          <a:prstGeom prst="rect">
            <a:avLst/>
          </a:prstGeom>
        </p:spPr>
      </p:pic>
    </p:spTree>
    <p:extLst>
      <p:ext uri="{BB962C8B-B14F-4D97-AF65-F5344CB8AC3E}">
        <p14:creationId xmlns:p14="http://schemas.microsoft.com/office/powerpoint/2010/main" val="32787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4685898" cy="461665"/>
          </a:xfrm>
          <a:prstGeom prst="rect">
            <a:avLst/>
          </a:prstGeom>
          <a:noFill/>
        </p:spPr>
        <p:txBody>
          <a:bodyPr wrap="none" lIns="91440" tIns="45720" rIns="91440" bIns="45720">
            <a:spAutoFit/>
          </a:bodyPr>
          <a:lstStyle/>
          <a:p>
            <a:pPr algn="ct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Receiver's </a:t>
            </a: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Sequence diagram</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1109662"/>
            <a:ext cx="7058025" cy="4638675"/>
          </a:xfrm>
          <a:prstGeom prst="rect">
            <a:avLst/>
          </a:prstGeom>
        </p:spPr>
      </p:pic>
    </p:spTree>
    <p:extLst>
      <p:ext uri="{BB962C8B-B14F-4D97-AF65-F5344CB8AC3E}">
        <p14:creationId xmlns:p14="http://schemas.microsoft.com/office/powerpoint/2010/main" val="152649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390" y="899759"/>
            <a:ext cx="6411220" cy="5058481"/>
          </a:xfrm>
          <a:prstGeom prst="rect">
            <a:avLst/>
          </a:prstGeom>
        </p:spPr>
      </p:pic>
      <p:sp>
        <p:nvSpPr>
          <p:cNvPr id="3" name="Rectangle 2"/>
          <p:cNvSpPr/>
          <p:nvPr/>
        </p:nvSpPr>
        <p:spPr>
          <a:xfrm>
            <a:off x="1366390" y="228600"/>
            <a:ext cx="3946914" cy="461665"/>
          </a:xfrm>
          <a:prstGeom prst="rect">
            <a:avLst/>
          </a:prstGeom>
          <a:noFill/>
        </p:spPr>
        <p:txBody>
          <a:bodyPr wrap="none" lIns="91440" tIns="45720" rIns="91440" bIns="45720">
            <a:spAutoFit/>
          </a:bodyPr>
          <a:lstStyle/>
          <a:p>
            <a:pPr algn="ct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Login Sequence diagram</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26473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4894289" cy="461665"/>
          </a:xfrm>
          <a:prstGeom prst="rect">
            <a:avLst/>
          </a:prstGeom>
          <a:noFill/>
        </p:spPr>
        <p:txBody>
          <a:bodyPr wrap="none" lIns="91440" tIns="45720" rIns="91440" bIns="45720">
            <a:spAutoFit/>
          </a:bodyPr>
          <a:lstStyle/>
          <a:p>
            <a:pPr algn="ctr"/>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Registration Sequence Diagram</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886" y="914400"/>
            <a:ext cx="6618514" cy="5147733"/>
          </a:xfrm>
          <a:prstGeom prst="rect">
            <a:avLst/>
          </a:prstGeom>
        </p:spPr>
      </p:pic>
    </p:spTree>
    <p:extLst>
      <p:ext uri="{BB962C8B-B14F-4D97-AF65-F5344CB8AC3E}">
        <p14:creationId xmlns:p14="http://schemas.microsoft.com/office/powerpoint/2010/main" val="222015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375" y="475565"/>
            <a:ext cx="1848583" cy="584775"/>
          </a:xfrm>
          <a:prstGeom prst="rect">
            <a:avLst/>
          </a:prstGeom>
          <a:noFill/>
        </p:spPr>
        <p:txBody>
          <a:bodyPr wrap="none" lIns="91440" tIns="45720" rIns="91440" bIns="45720">
            <a:spAutoFit/>
          </a:bodyPr>
          <a:lstStyle/>
          <a:p>
            <a:pPr algn="ctr"/>
            <a:r>
              <a:rPr lang="en-US"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Abstract:</a:t>
            </a:r>
            <a:endPar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
        <p:nvSpPr>
          <p:cNvPr id="3" name="TextBox 2"/>
          <p:cNvSpPr txBox="1"/>
          <p:nvPr/>
        </p:nvSpPr>
        <p:spPr>
          <a:xfrm>
            <a:off x="152400" y="1676400"/>
            <a:ext cx="8686800" cy="3170099"/>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Data is an important asset for any individual or organization and must be protected from intruders or hackers. The need to hide data from hackers has existed since ancient times, and nowadays, there are developments in digital media, such as audio, video, images, and so on. To secure secret information, different media methods are used and steganography is one. Steganography hides the data under other data without any differentiable changes. Many individual steganography tools can be used to transfer data securely and, in this paper, a new tool is proposed that decreases time and effort. Using this tool, we hide the text in audio, video, or images in one place, so </a:t>
            </a:r>
            <a:r>
              <a:rPr lang="en-US" sz="2000" dirty="0" smtClean="0">
                <a:latin typeface="Times New Roman" pitchFamily="18" charset="0"/>
                <a:cs typeface="Times New Roman" pitchFamily="18" charset="0"/>
              </a:rPr>
              <a:t>there is no </a:t>
            </a:r>
            <a:r>
              <a:rPr lang="en-US" sz="2000" dirty="0">
                <a:latin typeface="Times New Roman" pitchFamily="18" charset="0"/>
                <a:cs typeface="Times New Roman" pitchFamily="18" charset="0"/>
              </a:rPr>
              <a:t>need to have access to multiple tools. </a:t>
            </a:r>
          </a:p>
          <a:p>
            <a:pPr algn="just"/>
            <a:endParaRPr lang="en-US" sz="2000" dirty="0"/>
          </a:p>
        </p:txBody>
      </p:sp>
    </p:spTree>
    <p:extLst>
      <p:ext uri="{BB962C8B-B14F-4D97-AF65-F5344CB8AC3E}">
        <p14:creationId xmlns:p14="http://schemas.microsoft.com/office/powerpoint/2010/main" val="106493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976" y="914400"/>
            <a:ext cx="7531229" cy="584775"/>
          </a:xfrm>
          <a:prstGeom prst="rect">
            <a:avLst/>
          </a:prstGeom>
          <a:noFill/>
        </p:spPr>
        <p:txBody>
          <a:bodyPr wrap="none" lIns="91440" tIns="45720" rIns="91440" bIns="45720">
            <a:spAutoFit/>
          </a:bodyPr>
          <a:lstStyle/>
          <a:p>
            <a:pPr algn="ctr"/>
            <a:r>
              <a:rPr lang="en-US"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Comparative Study of different tools :</a:t>
            </a:r>
            <a:endPar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3634067069"/>
              </p:ext>
            </p:extLst>
          </p:nvPr>
        </p:nvGraphicFramePr>
        <p:xfrm>
          <a:off x="457200" y="2362200"/>
          <a:ext cx="8458201" cy="3354648"/>
        </p:xfrm>
        <a:graphic>
          <a:graphicData uri="http://schemas.openxmlformats.org/drawingml/2006/table">
            <a:tbl>
              <a:tblPr/>
              <a:tblGrid>
                <a:gridCol w="1160270"/>
                <a:gridCol w="807144"/>
                <a:gridCol w="1059377"/>
                <a:gridCol w="975300"/>
                <a:gridCol w="924853"/>
                <a:gridCol w="941669"/>
                <a:gridCol w="975300"/>
                <a:gridCol w="807144"/>
                <a:gridCol w="807144"/>
              </a:tblGrid>
              <a:tr h="587920">
                <a:tc gridSpan="2">
                  <a:txBody>
                    <a:bodyPr/>
                    <a:lstStyle/>
                    <a:p>
                      <a:pPr algn="ctr" fontAlgn="ctr"/>
                      <a:r>
                        <a:rPr lang="en-US" sz="1000" b="1" i="0" u="none" strike="noStrike" dirty="0">
                          <a:solidFill>
                            <a:srgbClr val="000000"/>
                          </a:solidFill>
                          <a:latin typeface="Calibri"/>
                        </a:rPr>
                        <a:t>Properties/Tools</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800" b="1" i="0" u="none" strike="noStrike" dirty="0">
                          <a:solidFill>
                            <a:srgbClr val="000000"/>
                          </a:solidFill>
                          <a:latin typeface="Arial"/>
                        </a:rPr>
                        <a:t>DarkCryptTC</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MP3Stego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Mr. Crypto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OpenPuff</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OpenStego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S-Tools</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000000"/>
                          </a:solidFill>
                          <a:latin typeface="Arial"/>
                        </a:rPr>
                        <a:t>Steghide</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45841">
                <a:tc rowSpan="8">
                  <a:txBody>
                    <a:bodyPr/>
                    <a:lstStyle/>
                    <a:p>
                      <a:pPr algn="ctr" fontAlgn="ctr"/>
                      <a:r>
                        <a:rPr lang="en-US" sz="1000" b="1" i="0" u="none" strike="noStrike" dirty="0">
                          <a:solidFill>
                            <a:srgbClr val="000000"/>
                          </a:solidFill>
                          <a:latin typeface="Calibri"/>
                        </a:rPr>
                        <a:t>Image Format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000" b="1" i="0" u="none" strike="noStrike">
                          <a:solidFill>
                            <a:srgbClr val="000000"/>
                          </a:solidFill>
                          <a:latin typeface="Calibri"/>
                        </a:rPr>
                        <a:t>BMP</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5841">
                <a:tc vMerge="1">
                  <a:txBody>
                    <a:bodyPr/>
                    <a:lstStyle/>
                    <a:p>
                      <a:endParaRPr lang="en-US"/>
                    </a:p>
                  </a:txBody>
                  <a:tcPr/>
                </a:tc>
                <a:tc>
                  <a:txBody>
                    <a:bodyPr/>
                    <a:lstStyle/>
                    <a:p>
                      <a:pPr algn="ctr" fontAlgn="b"/>
                      <a:r>
                        <a:rPr lang="en-US" sz="1000" b="1" i="0" u="none" strike="noStrike">
                          <a:solidFill>
                            <a:srgbClr val="000000"/>
                          </a:solidFill>
                          <a:latin typeface="Calibri"/>
                        </a:rPr>
                        <a:t>JPG/JPEG</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5841">
                <a:tc vMerge="1">
                  <a:txBody>
                    <a:bodyPr/>
                    <a:lstStyle/>
                    <a:p>
                      <a:endParaRPr lang="en-US"/>
                    </a:p>
                  </a:txBody>
                  <a:tcPr/>
                </a:tc>
                <a:tc>
                  <a:txBody>
                    <a:bodyPr/>
                    <a:lstStyle/>
                    <a:p>
                      <a:pPr algn="ctr" fontAlgn="b"/>
                      <a:r>
                        <a:rPr lang="en-US" sz="1000" b="1" i="0" u="none" strike="noStrike">
                          <a:solidFill>
                            <a:srgbClr val="000000"/>
                          </a:solidFill>
                          <a:latin typeface="Calibri"/>
                        </a:rPr>
                        <a:t>TIFF</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5841">
                <a:tc vMerge="1">
                  <a:txBody>
                    <a:bodyPr/>
                    <a:lstStyle/>
                    <a:p>
                      <a:endParaRPr lang="en-US"/>
                    </a:p>
                  </a:txBody>
                  <a:tcPr/>
                </a:tc>
                <a:tc>
                  <a:txBody>
                    <a:bodyPr/>
                    <a:lstStyle/>
                    <a:p>
                      <a:pPr algn="ctr" fontAlgn="b"/>
                      <a:r>
                        <a:rPr lang="en-US" sz="1000" b="1" i="0" u="none" strike="noStrike">
                          <a:solidFill>
                            <a:srgbClr val="000000"/>
                          </a:solidFill>
                          <a:latin typeface="Calibri"/>
                        </a:rPr>
                        <a:t>PNG</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5841">
                <a:tc vMerge="1">
                  <a:txBody>
                    <a:bodyPr/>
                    <a:lstStyle/>
                    <a:p>
                      <a:endParaRPr lang="en-US"/>
                    </a:p>
                  </a:txBody>
                  <a:tcPr/>
                </a:tc>
                <a:tc>
                  <a:txBody>
                    <a:bodyPr/>
                    <a:lstStyle/>
                    <a:p>
                      <a:pPr algn="ctr" fontAlgn="b"/>
                      <a:r>
                        <a:rPr lang="en-US" sz="1000" b="1" i="0" u="none" strike="noStrike">
                          <a:solidFill>
                            <a:srgbClr val="000000"/>
                          </a:solidFill>
                          <a:latin typeface="Calibri"/>
                        </a:rPr>
                        <a:t>PSD</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5841">
                <a:tc vMerge="1">
                  <a:txBody>
                    <a:bodyPr/>
                    <a:lstStyle/>
                    <a:p>
                      <a:endParaRPr lang="en-US"/>
                    </a:p>
                  </a:txBody>
                  <a:tcPr/>
                </a:tc>
                <a:tc>
                  <a:txBody>
                    <a:bodyPr/>
                    <a:lstStyle/>
                    <a:p>
                      <a:pPr algn="ctr" fontAlgn="b"/>
                      <a:r>
                        <a:rPr lang="en-US" sz="1000" b="1" i="0" u="none" strike="noStrike">
                          <a:solidFill>
                            <a:srgbClr val="000000"/>
                          </a:solidFill>
                          <a:latin typeface="Calibri"/>
                        </a:rPr>
                        <a:t>TGA</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5841">
                <a:tc vMerge="1">
                  <a:txBody>
                    <a:bodyPr/>
                    <a:lstStyle/>
                    <a:p>
                      <a:endParaRPr lang="en-US"/>
                    </a:p>
                  </a:txBody>
                  <a:tcPr/>
                </a:tc>
                <a:tc>
                  <a:txBody>
                    <a:bodyPr/>
                    <a:lstStyle/>
                    <a:p>
                      <a:pPr algn="ctr" fontAlgn="b"/>
                      <a:r>
                        <a:rPr lang="en-US" sz="1000" b="1" i="0" u="none" strike="noStrike">
                          <a:solidFill>
                            <a:srgbClr val="000000"/>
                          </a:solidFill>
                          <a:latin typeface="Calibri"/>
                        </a:rPr>
                        <a:t>MNG</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5841">
                <a:tc vMerge="1">
                  <a:txBody>
                    <a:bodyPr/>
                    <a:lstStyle/>
                    <a:p>
                      <a:endParaRPr lang="en-US"/>
                    </a:p>
                  </a:txBody>
                  <a:tcPr/>
                </a:tc>
                <a:tc>
                  <a:txBody>
                    <a:bodyPr/>
                    <a:lstStyle/>
                    <a:p>
                      <a:pPr algn="ctr" fontAlgn="b"/>
                      <a:r>
                        <a:rPr lang="en-US" sz="1000" b="1" i="0" u="none" strike="noStrike">
                          <a:solidFill>
                            <a:srgbClr val="000000"/>
                          </a:solidFill>
                          <a:latin typeface="Calibri"/>
                        </a:rPr>
                        <a:t>GIF</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914400" y="1600200"/>
            <a:ext cx="2787943" cy="369332"/>
          </a:xfrm>
          <a:prstGeom prst="rect">
            <a:avLst/>
          </a:prstGeom>
        </p:spPr>
        <p:txBody>
          <a:bodyPr wrap="none">
            <a:spAutoFit/>
          </a:bodyPr>
          <a:lstStyle/>
          <a:p>
            <a:r>
              <a:rPr lang="en-US" b="1" dirty="0" smtClean="0">
                <a:ln w="1905"/>
                <a:effectLst>
                  <a:innerShdw blurRad="69850" dist="43180" dir="5400000">
                    <a:srgbClr val="000000">
                      <a:alpha val="65000"/>
                    </a:srgbClr>
                  </a:innerShdw>
                </a:effectLst>
                <a:latin typeface="Times New Roman" pitchFamily="18" charset="0"/>
                <a:cs typeface="Times New Roman" pitchFamily="18" charset="0"/>
              </a:rPr>
              <a:t>On Basis of Image Format</a:t>
            </a:r>
            <a:endParaRPr lang="en-US" b="1" dirty="0">
              <a:ln w="1905"/>
              <a:effectLst>
                <a:innerShdw blurRad="69850" dist="43180" dir="5400000">
                  <a:srgbClr val="000000">
                    <a:alpha val="65000"/>
                  </a:srgbClr>
                </a:inn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966619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46399648"/>
              </p:ext>
            </p:extLst>
          </p:nvPr>
        </p:nvGraphicFramePr>
        <p:xfrm>
          <a:off x="304800" y="3276600"/>
          <a:ext cx="8534400" cy="1828800"/>
        </p:xfrm>
        <a:graphic>
          <a:graphicData uri="http://schemas.openxmlformats.org/drawingml/2006/table">
            <a:tbl>
              <a:tblPr/>
              <a:tblGrid>
                <a:gridCol w="1104975"/>
                <a:gridCol w="821687"/>
                <a:gridCol w="1078465"/>
                <a:gridCol w="992873"/>
                <a:gridCol w="941517"/>
                <a:gridCol w="958636"/>
                <a:gridCol w="992873"/>
                <a:gridCol w="821687"/>
                <a:gridCol w="821687"/>
              </a:tblGrid>
              <a:tr h="724671">
                <a:tc rowSpan="3">
                  <a:txBody>
                    <a:bodyPr/>
                    <a:lstStyle/>
                    <a:p>
                      <a:pPr algn="ctr" fontAlgn="ctr"/>
                      <a:r>
                        <a:rPr lang="en-US" sz="1000" b="1" i="0" u="none" strike="noStrike" dirty="0">
                          <a:solidFill>
                            <a:srgbClr val="000000"/>
                          </a:solidFill>
                          <a:latin typeface="Calibri"/>
                        </a:rPr>
                        <a:t>Audio Format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000" b="1" i="0" u="none" strike="noStrike">
                          <a:solidFill>
                            <a:srgbClr val="000000"/>
                          </a:solidFill>
                          <a:latin typeface="Calibri"/>
                        </a:rPr>
                        <a:t>WAV</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2064">
                <a:tc vMerge="1">
                  <a:txBody>
                    <a:bodyPr/>
                    <a:lstStyle/>
                    <a:p>
                      <a:endParaRPr lang="en-US"/>
                    </a:p>
                  </a:txBody>
                  <a:tcPr/>
                </a:tc>
                <a:tc>
                  <a:txBody>
                    <a:bodyPr/>
                    <a:lstStyle/>
                    <a:p>
                      <a:pPr algn="ctr" fontAlgn="b"/>
                      <a:r>
                        <a:rPr lang="en-US" sz="1000" b="1" i="0" u="none" strike="noStrike" dirty="0">
                          <a:solidFill>
                            <a:srgbClr val="000000"/>
                          </a:solidFill>
                          <a:latin typeface="Calibri"/>
                        </a:rPr>
                        <a:t>MP3</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2065">
                <a:tc vMerge="1">
                  <a:txBody>
                    <a:bodyPr/>
                    <a:lstStyle/>
                    <a:p>
                      <a:endParaRPr lang="en-US"/>
                    </a:p>
                  </a:txBody>
                  <a:tcPr/>
                </a:tc>
                <a:tc>
                  <a:txBody>
                    <a:bodyPr/>
                    <a:lstStyle/>
                    <a:p>
                      <a:pPr algn="ctr" fontAlgn="b"/>
                      <a:r>
                        <a:rPr lang="en-US" sz="1000" b="1" i="0" u="none" strike="noStrike" dirty="0">
                          <a:solidFill>
                            <a:srgbClr val="000000"/>
                          </a:solidFill>
                          <a:latin typeface="Calibri"/>
                        </a:rPr>
                        <a:t>AU</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838200" y="660975"/>
            <a:ext cx="7292381" cy="584775"/>
          </a:xfrm>
          <a:prstGeom prst="rect">
            <a:avLst/>
          </a:prstGeom>
          <a:noFill/>
        </p:spPr>
        <p:txBody>
          <a:bodyPr wrap="none" lIns="91440" tIns="45720" rIns="91440" bIns="45720">
            <a:spAutoFit/>
          </a:bodyPr>
          <a:lstStyle/>
          <a:p>
            <a:pPr algn="ctr"/>
            <a:r>
              <a:rPr lang="en-US"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Comparative Study of different tools :</a:t>
            </a:r>
            <a:endPar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258204302"/>
              </p:ext>
            </p:extLst>
          </p:nvPr>
        </p:nvGraphicFramePr>
        <p:xfrm>
          <a:off x="304800" y="2590800"/>
          <a:ext cx="8534400" cy="685800"/>
        </p:xfrm>
        <a:graphic>
          <a:graphicData uri="http://schemas.openxmlformats.org/drawingml/2006/table">
            <a:tbl>
              <a:tblPr/>
              <a:tblGrid>
                <a:gridCol w="1104975"/>
                <a:gridCol w="821687"/>
                <a:gridCol w="1078465"/>
                <a:gridCol w="992873"/>
                <a:gridCol w="941517"/>
                <a:gridCol w="958636"/>
                <a:gridCol w="992873"/>
                <a:gridCol w="821687"/>
                <a:gridCol w="821687"/>
              </a:tblGrid>
              <a:tr h="685800">
                <a:tc gridSpan="2">
                  <a:txBody>
                    <a:bodyPr/>
                    <a:lstStyle/>
                    <a:p>
                      <a:pPr algn="ctr" fontAlgn="ctr"/>
                      <a:r>
                        <a:rPr lang="en-US" sz="1000" b="1" i="0" u="none" strike="noStrike" dirty="0">
                          <a:solidFill>
                            <a:srgbClr val="000000"/>
                          </a:solidFill>
                          <a:latin typeface="Calibri"/>
                        </a:rPr>
                        <a:t>Properties/Tools</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800" b="1" i="0" u="none" strike="noStrike" dirty="0">
                          <a:solidFill>
                            <a:srgbClr val="000000"/>
                          </a:solidFill>
                          <a:latin typeface="Arial"/>
                        </a:rPr>
                        <a:t>DarkCryptTC</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000000"/>
                          </a:solidFill>
                          <a:latin typeface="Arial"/>
                        </a:rPr>
                        <a:t>MP3Stego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000000"/>
                          </a:solidFill>
                          <a:latin typeface="Arial"/>
                        </a:rPr>
                        <a:t>Mr. Crypto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OpenPuff</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OpenStego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S-Tools</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000000"/>
                          </a:solidFill>
                          <a:latin typeface="Arial"/>
                        </a:rPr>
                        <a:t>Steghide</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
        <p:nvSpPr>
          <p:cNvPr id="5" name="Rectangle 4"/>
          <p:cNvSpPr/>
          <p:nvPr/>
        </p:nvSpPr>
        <p:spPr>
          <a:xfrm>
            <a:off x="838200" y="1524000"/>
            <a:ext cx="2762359" cy="369332"/>
          </a:xfrm>
          <a:prstGeom prst="rect">
            <a:avLst/>
          </a:prstGeom>
        </p:spPr>
        <p:txBody>
          <a:bodyPr wrap="none">
            <a:spAutoFit/>
          </a:bodyPr>
          <a:lstStyle/>
          <a:p>
            <a:r>
              <a:rPr lang="en-US"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On Basis of </a:t>
            </a:r>
            <a:r>
              <a:rPr lang="en-US" b="1" dirty="0" smtClean="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Audio </a:t>
            </a:r>
            <a:r>
              <a:rPr lang="en-US"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Format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7215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36963760"/>
              </p:ext>
            </p:extLst>
          </p:nvPr>
        </p:nvGraphicFramePr>
        <p:xfrm>
          <a:off x="533400" y="2133600"/>
          <a:ext cx="8305801" cy="719118"/>
        </p:xfrm>
        <a:graphic>
          <a:graphicData uri="http://schemas.openxmlformats.org/drawingml/2006/table">
            <a:tbl>
              <a:tblPr/>
              <a:tblGrid>
                <a:gridCol w="1139364"/>
                <a:gridCol w="792601"/>
                <a:gridCol w="1040289"/>
                <a:gridCol w="957727"/>
                <a:gridCol w="908189"/>
                <a:gridCol w="924702"/>
                <a:gridCol w="957727"/>
                <a:gridCol w="792601"/>
                <a:gridCol w="792601"/>
              </a:tblGrid>
              <a:tr h="719118">
                <a:tc gridSpan="2">
                  <a:txBody>
                    <a:bodyPr/>
                    <a:lstStyle/>
                    <a:p>
                      <a:pPr algn="ctr" fontAlgn="ctr"/>
                      <a:r>
                        <a:rPr lang="en-US" sz="1000" b="1" i="0" u="none" strike="noStrike" dirty="0">
                          <a:solidFill>
                            <a:srgbClr val="000000"/>
                          </a:solidFill>
                          <a:latin typeface="Calibri"/>
                        </a:rPr>
                        <a:t>Properties/Tools</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800" b="1" i="0" u="none" strike="noStrike" dirty="0">
                          <a:solidFill>
                            <a:srgbClr val="000000"/>
                          </a:solidFill>
                          <a:latin typeface="Arial"/>
                        </a:rPr>
                        <a:t>DarkCryptTC</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000000"/>
                          </a:solidFill>
                          <a:latin typeface="Arial"/>
                        </a:rPr>
                        <a:t>MP3Stego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Mr. Crypto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OpenPuff</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OpenStego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S-Tools</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000000"/>
                          </a:solidFill>
                          <a:latin typeface="Arial"/>
                        </a:rPr>
                        <a:t>Steghide</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
        <p:nvSpPr>
          <p:cNvPr id="3" name="Rectangle 2"/>
          <p:cNvSpPr/>
          <p:nvPr/>
        </p:nvSpPr>
        <p:spPr>
          <a:xfrm>
            <a:off x="838200" y="660975"/>
            <a:ext cx="7292381" cy="584775"/>
          </a:xfrm>
          <a:prstGeom prst="rect">
            <a:avLst/>
          </a:prstGeom>
          <a:noFill/>
        </p:spPr>
        <p:txBody>
          <a:bodyPr wrap="none" lIns="91440" tIns="45720" rIns="91440" bIns="45720">
            <a:spAutoFit/>
          </a:bodyPr>
          <a:lstStyle/>
          <a:p>
            <a:pPr algn="ctr"/>
            <a:r>
              <a:rPr lang="en-US"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Comparative Study of different tools :</a:t>
            </a:r>
            <a:endPar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4109994275"/>
              </p:ext>
            </p:extLst>
          </p:nvPr>
        </p:nvGraphicFramePr>
        <p:xfrm>
          <a:off x="533399" y="2819400"/>
          <a:ext cx="8305799" cy="2590803"/>
        </p:xfrm>
        <a:graphic>
          <a:graphicData uri="http://schemas.openxmlformats.org/drawingml/2006/table">
            <a:tbl>
              <a:tblPr/>
              <a:tblGrid>
                <a:gridCol w="1139364"/>
                <a:gridCol w="792601"/>
                <a:gridCol w="1040289"/>
                <a:gridCol w="957726"/>
                <a:gridCol w="908189"/>
                <a:gridCol w="924702"/>
                <a:gridCol w="957726"/>
                <a:gridCol w="792601"/>
                <a:gridCol w="792601"/>
              </a:tblGrid>
              <a:tr h="435429">
                <a:tc rowSpan="7">
                  <a:txBody>
                    <a:bodyPr/>
                    <a:lstStyle/>
                    <a:p>
                      <a:pPr algn="ctr" fontAlgn="ctr"/>
                      <a:r>
                        <a:rPr lang="en-US" sz="1000" b="1" i="0" u="none" strike="noStrike" dirty="0">
                          <a:solidFill>
                            <a:srgbClr val="000000"/>
                          </a:solidFill>
                          <a:latin typeface="Calibri"/>
                        </a:rPr>
                        <a:t>Video </a:t>
                      </a:r>
                      <a:r>
                        <a:rPr lang="en-US" sz="1000" b="1" i="0" u="none" strike="noStrike" dirty="0" smtClean="0">
                          <a:solidFill>
                            <a:srgbClr val="000000"/>
                          </a:solidFill>
                          <a:latin typeface="Calibri"/>
                        </a:rPr>
                        <a:t>Format</a:t>
                      </a:r>
                      <a:endParaRPr lang="en-US" sz="1000" b="1" i="0" u="none" strike="noStrike" dirty="0">
                        <a:solidFill>
                          <a:srgbClr val="000000"/>
                        </a:solidFill>
                        <a:latin typeface="Calibri"/>
                      </a:endParaRP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000" b="1" i="0" u="none" strike="noStrike" dirty="0">
                          <a:solidFill>
                            <a:srgbClr val="000000"/>
                          </a:solidFill>
                          <a:latin typeface="Calibri"/>
                        </a:rPr>
                        <a:t>3gp</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229">
                <a:tc vMerge="1">
                  <a:txBody>
                    <a:bodyPr/>
                    <a:lstStyle/>
                    <a:p>
                      <a:endParaRPr lang="en-US"/>
                    </a:p>
                  </a:txBody>
                  <a:tcPr/>
                </a:tc>
                <a:tc>
                  <a:txBody>
                    <a:bodyPr/>
                    <a:lstStyle/>
                    <a:p>
                      <a:pPr algn="ctr" fontAlgn="b"/>
                      <a:r>
                        <a:rPr lang="en-US" sz="1000" b="1" i="0" u="none" strike="noStrike" dirty="0">
                          <a:solidFill>
                            <a:srgbClr val="000000"/>
                          </a:solidFill>
                          <a:latin typeface="Calibri"/>
                        </a:rPr>
                        <a:t>MP4</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229">
                <a:tc vMerge="1">
                  <a:txBody>
                    <a:bodyPr/>
                    <a:lstStyle/>
                    <a:p>
                      <a:endParaRPr lang="en-US"/>
                    </a:p>
                  </a:txBody>
                  <a:tcPr/>
                </a:tc>
                <a:tc>
                  <a:txBody>
                    <a:bodyPr/>
                    <a:lstStyle/>
                    <a:p>
                      <a:pPr algn="ctr" fontAlgn="b"/>
                      <a:r>
                        <a:rPr lang="en-US" sz="1000" b="1" i="0" u="none" strike="noStrike">
                          <a:solidFill>
                            <a:srgbClr val="000000"/>
                          </a:solidFill>
                          <a:latin typeface="Calibri"/>
                        </a:rPr>
                        <a:t>MPEG-1</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229">
                <a:tc vMerge="1">
                  <a:txBody>
                    <a:bodyPr/>
                    <a:lstStyle/>
                    <a:p>
                      <a:endParaRPr lang="en-US"/>
                    </a:p>
                  </a:txBody>
                  <a:tcPr/>
                </a:tc>
                <a:tc>
                  <a:txBody>
                    <a:bodyPr/>
                    <a:lstStyle/>
                    <a:p>
                      <a:pPr algn="ctr" fontAlgn="b"/>
                      <a:r>
                        <a:rPr lang="en-US" sz="1000" b="1" i="0" u="none" strike="noStrike" dirty="0">
                          <a:solidFill>
                            <a:srgbClr val="000000"/>
                          </a:solidFill>
                          <a:latin typeface="Calibri"/>
                        </a:rPr>
                        <a:t>MPEG-2</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229">
                <a:tc vMerge="1">
                  <a:txBody>
                    <a:bodyPr/>
                    <a:lstStyle/>
                    <a:p>
                      <a:endParaRPr lang="en-US"/>
                    </a:p>
                  </a:txBody>
                  <a:tcPr/>
                </a:tc>
                <a:tc>
                  <a:txBody>
                    <a:bodyPr/>
                    <a:lstStyle/>
                    <a:p>
                      <a:pPr algn="ctr" fontAlgn="b"/>
                      <a:r>
                        <a:rPr lang="en-US" sz="1000" b="1" i="0" u="none" strike="noStrike">
                          <a:solidFill>
                            <a:srgbClr val="000000"/>
                          </a:solidFill>
                          <a:latin typeface="Calibri"/>
                        </a:rPr>
                        <a:t>VOB</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229">
                <a:tc vMerge="1">
                  <a:txBody>
                    <a:bodyPr/>
                    <a:lstStyle/>
                    <a:p>
                      <a:endParaRPr lang="en-US"/>
                    </a:p>
                  </a:txBody>
                  <a:tcPr/>
                </a:tc>
                <a:tc>
                  <a:txBody>
                    <a:bodyPr/>
                    <a:lstStyle/>
                    <a:p>
                      <a:pPr algn="ctr" fontAlgn="b"/>
                      <a:r>
                        <a:rPr lang="en-US" sz="1000" b="1" i="0" u="none" strike="noStrike">
                          <a:solidFill>
                            <a:srgbClr val="000000"/>
                          </a:solidFill>
                          <a:latin typeface="Calibri"/>
                        </a:rPr>
                        <a:t>SWF</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229">
                <a:tc vMerge="1">
                  <a:txBody>
                    <a:bodyPr/>
                    <a:lstStyle/>
                    <a:p>
                      <a:endParaRPr lang="en-US"/>
                    </a:p>
                  </a:txBody>
                  <a:tcPr/>
                </a:tc>
                <a:tc>
                  <a:txBody>
                    <a:bodyPr/>
                    <a:lstStyle/>
                    <a:p>
                      <a:pPr algn="ctr" fontAlgn="b"/>
                      <a:r>
                        <a:rPr lang="en-US" sz="1000" b="1" i="0" u="none" strike="noStrike" dirty="0">
                          <a:solidFill>
                            <a:srgbClr val="000000"/>
                          </a:solidFill>
                          <a:latin typeface="Calibri"/>
                        </a:rPr>
                        <a:t>FLV</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883940" y="1447800"/>
            <a:ext cx="2698175" cy="369332"/>
          </a:xfrm>
          <a:prstGeom prst="rect">
            <a:avLst/>
          </a:prstGeom>
        </p:spPr>
        <p:txBody>
          <a:bodyPr wrap="none">
            <a:spAutoFit/>
          </a:bodyPr>
          <a:lstStyle/>
          <a:p>
            <a:r>
              <a:rPr lang="en-US"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On Basis of </a:t>
            </a:r>
            <a:r>
              <a:rPr lang="en-US" b="1" dirty="0" smtClean="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video </a:t>
            </a:r>
            <a:r>
              <a:rPr lang="en-US"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Format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9362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06234239"/>
              </p:ext>
            </p:extLst>
          </p:nvPr>
        </p:nvGraphicFramePr>
        <p:xfrm>
          <a:off x="533400" y="2209800"/>
          <a:ext cx="8305801" cy="642918"/>
        </p:xfrm>
        <a:graphic>
          <a:graphicData uri="http://schemas.openxmlformats.org/drawingml/2006/table">
            <a:tbl>
              <a:tblPr/>
              <a:tblGrid>
                <a:gridCol w="1139364"/>
                <a:gridCol w="765636"/>
                <a:gridCol w="1067254"/>
                <a:gridCol w="957727"/>
                <a:gridCol w="908189"/>
                <a:gridCol w="924702"/>
                <a:gridCol w="957727"/>
                <a:gridCol w="792601"/>
                <a:gridCol w="792601"/>
              </a:tblGrid>
              <a:tr h="642918">
                <a:tc gridSpan="2">
                  <a:txBody>
                    <a:bodyPr/>
                    <a:lstStyle/>
                    <a:p>
                      <a:pPr algn="ctr" fontAlgn="ctr"/>
                      <a:r>
                        <a:rPr lang="en-US" sz="1000" b="1" i="0" u="none" strike="noStrike" dirty="0">
                          <a:solidFill>
                            <a:srgbClr val="000000"/>
                          </a:solidFill>
                          <a:latin typeface="Calibri"/>
                        </a:rPr>
                        <a:t>Properties/Tools</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800" b="1" i="0" u="none" strike="noStrike" dirty="0">
                          <a:solidFill>
                            <a:srgbClr val="000000"/>
                          </a:solidFill>
                          <a:latin typeface="Arial"/>
                        </a:rPr>
                        <a:t>DarkCryptTC</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MP3Stego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Mr. Crypto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OpenPuff</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OpenStego</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000000"/>
                          </a:solidFill>
                          <a:latin typeface="Arial"/>
                        </a:rPr>
                        <a:t>S-Tools</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000000"/>
                          </a:solidFill>
                          <a:latin typeface="Arial"/>
                        </a:rPr>
                        <a:t>Steghide</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bl>
          </a:graphicData>
        </a:graphic>
      </p:graphicFrame>
      <p:sp>
        <p:nvSpPr>
          <p:cNvPr id="3" name="Rectangle 2"/>
          <p:cNvSpPr/>
          <p:nvPr/>
        </p:nvSpPr>
        <p:spPr>
          <a:xfrm>
            <a:off x="838200" y="660975"/>
            <a:ext cx="7292381" cy="584775"/>
          </a:xfrm>
          <a:prstGeom prst="rect">
            <a:avLst/>
          </a:prstGeom>
          <a:noFill/>
        </p:spPr>
        <p:txBody>
          <a:bodyPr wrap="none" lIns="91440" tIns="45720" rIns="91440" bIns="45720">
            <a:spAutoFit/>
          </a:bodyPr>
          <a:lstStyle/>
          <a:p>
            <a:pPr algn="ctr"/>
            <a:r>
              <a:rPr lang="en-US" sz="3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Comparative Study of different tools :</a:t>
            </a:r>
            <a:endPar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1570728322"/>
              </p:ext>
            </p:extLst>
          </p:nvPr>
        </p:nvGraphicFramePr>
        <p:xfrm>
          <a:off x="533400" y="2819400"/>
          <a:ext cx="8305801" cy="2057400"/>
        </p:xfrm>
        <a:graphic>
          <a:graphicData uri="http://schemas.openxmlformats.org/drawingml/2006/table">
            <a:tbl>
              <a:tblPr/>
              <a:tblGrid>
                <a:gridCol w="1139364"/>
                <a:gridCol w="765636"/>
                <a:gridCol w="1067254"/>
                <a:gridCol w="957727"/>
                <a:gridCol w="908189"/>
                <a:gridCol w="924702"/>
                <a:gridCol w="957727"/>
                <a:gridCol w="792601"/>
                <a:gridCol w="792601"/>
              </a:tblGrid>
              <a:tr h="472440">
                <a:tc rowSpan="5">
                  <a:txBody>
                    <a:bodyPr/>
                    <a:lstStyle/>
                    <a:p>
                      <a:pPr algn="ctr" fontAlgn="ctr"/>
                      <a:r>
                        <a:rPr lang="en-US" sz="1000" b="1" i="0" u="none" strike="noStrike" dirty="0">
                          <a:solidFill>
                            <a:srgbClr val="000000"/>
                          </a:solidFill>
                          <a:latin typeface="Calibri"/>
                        </a:rPr>
                        <a:t>Document Files</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000" b="1" i="0" u="none" strike="noStrike" dirty="0">
                          <a:solidFill>
                            <a:srgbClr val="000000"/>
                          </a:solidFill>
                          <a:latin typeface="Calibri"/>
                        </a:rPr>
                        <a:t>TXT</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6240">
                <a:tc vMerge="1">
                  <a:txBody>
                    <a:bodyPr/>
                    <a:lstStyle/>
                    <a:p>
                      <a:endParaRPr lang="en-US"/>
                    </a:p>
                  </a:txBody>
                  <a:tcPr/>
                </a:tc>
                <a:tc>
                  <a:txBody>
                    <a:bodyPr/>
                    <a:lstStyle/>
                    <a:p>
                      <a:pPr algn="ctr" fontAlgn="b"/>
                      <a:r>
                        <a:rPr lang="en-US" sz="1000" b="1" i="0" u="none" strike="noStrike">
                          <a:solidFill>
                            <a:srgbClr val="000000"/>
                          </a:solidFill>
                          <a:latin typeface="Calibri"/>
                        </a:rPr>
                        <a:t>HTML</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6240">
                <a:tc vMerge="1">
                  <a:txBody>
                    <a:bodyPr/>
                    <a:lstStyle/>
                    <a:p>
                      <a:endParaRPr lang="en-US"/>
                    </a:p>
                  </a:txBody>
                  <a:tcPr/>
                </a:tc>
                <a:tc>
                  <a:txBody>
                    <a:bodyPr/>
                    <a:lstStyle/>
                    <a:p>
                      <a:pPr algn="ctr" fontAlgn="b"/>
                      <a:r>
                        <a:rPr lang="en-US" sz="1000" b="1" i="0" u="none" strike="noStrike">
                          <a:solidFill>
                            <a:srgbClr val="000000"/>
                          </a:solidFill>
                          <a:latin typeface="Calibri"/>
                        </a:rPr>
                        <a:t>XML</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6240">
                <a:tc vMerge="1">
                  <a:txBody>
                    <a:bodyPr/>
                    <a:lstStyle/>
                    <a:p>
                      <a:endParaRPr lang="en-US"/>
                    </a:p>
                  </a:txBody>
                  <a:tcPr/>
                </a:tc>
                <a:tc>
                  <a:txBody>
                    <a:bodyPr/>
                    <a:lstStyle/>
                    <a:p>
                      <a:pPr algn="ctr" fontAlgn="b"/>
                      <a:r>
                        <a:rPr lang="en-US" sz="1000" b="1" i="0" u="none" strike="noStrike">
                          <a:solidFill>
                            <a:srgbClr val="000000"/>
                          </a:solidFill>
                          <a:latin typeface="Calibri"/>
                        </a:rPr>
                        <a:t>ODT</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6240">
                <a:tc vMerge="1">
                  <a:txBody>
                    <a:bodyPr/>
                    <a:lstStyle/>
                    <a:p>
                      <a:endParaRPr lang="en-US"/>
                    </a:p>
                  </a:txBody>
                  <a:tcPr/>
                </a:tc>
                <a:tc>
                  <a:txBody>
                    <a:bodyPr/>
                    <a:lstStyle/>
                    <a:p>
                      <a:pPr algn="ctr" fontAlgn="b"/>
                      <a:r>
                        <a:rPr lang="en-US" sz="1000" b="1" i="0" u="none" strike="noStrike">
                          <a:solidFill>
                            <a:srgbClr val="000000"/>
                          </a:solidFill>
                          <a:latin typeface="Calibri"/>
                        </a:rPr>
                        <a:t>PDF</a:t>
                      </a:r>
                    </a:p>
                  </a:txBody>
                  <a:tcPr marL="8227" marR="8227" marT="82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Wingdings"/>
                        </a:rPr>
                        <a:t>ü</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libri"/>
                        </a:rPr>
                        <a:t>--</a:t>
                      </a:r>
                    </a:p>
                  </a:txBody>
                  <a:tcPr marL="8227" marR="8227" marT="8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838200" y="1371600"/>
            <a:ext cx="3185487" cy="369332"/>
          </a:xfrm>
          <a:prstGeom prst="rect">
            <a:avLst/>
          </a:prstGeom>
        </p:spPr>
        <p:txBody>
          <a:bodyPr wrap="none">
            <a:spAutoFit/>
          </a:bodyPr>
          <a:lstStyle/>
          <a:p>
            <a:r>
              <a:rPr lang="en-US"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On Basis of </a:t>
            </a:r>
            <a:r>
              <a:rPr lang="en-US" b="1" dirty="0" smtClean="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Document </a:t>
            </a:r>
            <a:r>
              <a:rPr lang="en-US" b="1" dirty="0">
                <a:ln w="12700">
                  <a:solidFill>
                    <a:schemeClr val="tx2">
                      <a:satMod val="155000"/>
                    </a:schemeClr>
                  </a:solid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Format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0775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533400"/>
            <a:ext cx="6128601" cy="1754326"/>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UML DIAGRAMS</a:t>
            </a: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Rectangle 3"/>
          <p:cNvSpPr/>
          <p:nvPr/>
        </p:nvSpPr>
        <p:spPr>
          <a:xfrm>
            <a:off x="36240" y="1410563"/>
            <a:ext cx="4315605" cy="584775"/>
          </a:xfrm>
          <a:prstGeom prst="rect">
            <a:avLst/>
          </a:prstGeom>
          <a:noFill/>
        </p:spPr>
        <p:txBody>
          <a:bodyPr wrap="none" lIns="91440" tIns="45720" rIns="91440" bIns="45720">
            <a:spAutoFit/>
          </a:bodyPr>
          <a:lstStyle/>
          <a:p>
            <a:pPr algn="ctr"/>
            <a:r>
              <a:rPr lang="en-US" sz="3200" b="1" cap="none" spc="0" dirty="0" smtClean="0">
                <a:ln w="19050">
                  <a:solidFill>
                    <a:schemeClr val="tx2">
                      <a:tint val="1000"/>
                    </a:schemeClr>
                  </a:solidFill>
                  <a:prstDash val="solid"/>
                </a:ln>
                <a:effectLst>
                  <a:outerShdw blurRad="50000" dist="50800" dir="7500000" algn="tl">
                    <a:srgbClr val="000000">
                      <a:shade val="5000"/>
                      <a:alpha val="35000"/>
                    </a:srgbClr>
                  </a:outerShdw>
                </a:effectLst>
              </a:rPr>
              <a:t>1)Use-Case Diagram</a:t>
            </a:r>
            <a:endParaRPr lang="en-US" sz="3200" b="1" cap="none" spc="0" dirty="0">
              <a:ln w="19050">
                <a:solidFill>
                  <a:schemeClr val="tx2">
                    <a:tint val="1000"/>
                  </a:schemeClr>
                </a:solidFill>
                <a:prstDash val="solid"/>
              </a:ln>
              <a:effectLst>
                <a:outerShdw blurRad="50000" dist="50800" dir="7500000" algn="tl">
                  <a:srgbClr val="000000">
                    <a:shade val="5000"/>
                    <a:alpha val="35000"/>
                  </a:srgbClr>
                </a:outerShdw>
              </a:effectLs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5833" t="18210" r="26250" b="13019"/>
          <a:stretch/>
        </p:blipFill>
        <p:spPr>
          <a:xfrm>
            <a:off x="2362200" y="2133600"/>
            <a:ext cx="4381500" cy="4038600"/>
          </a:xfrm>
          <a:prstGeom prst="rect">
            <a:avLst/>
          </a:prstGeom>
        </p:spPr>
      </p:pic>
    </p:spTree>
    <p:extLst>
      <p:ext uri="{BB962C8B-B14F-4D97-AF65-F5344CB8AC3E}">
        <p14:creationId xmlns:p14="http://schemas.microsoft.com/office/powerpoint/2010/main" val="1240638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640" y="304800"/>
            <a:ext cx="3451586" cy="584775"/>
          </a:xfrm>
          <a:prstGeom prst="rect">
            <a:avLst/>
          </a:prstGeom>
          <a:noFill/>
        </p:spPr>
        <p:txBody>
          <a:bodyPr wrap="none" lIns="91440" tIns="45720" rIns="91440" bIns="45720">
            <a:spAutoFit/>
          </a:bodyPr>
          <a:lstStyle/>
          <a:p>
            <a:pPr algn="ctr"/>
            <a:r>
              <a:rPr lang="en-US" sz="3200" b="1" dirty="0" smtClean="0">
                <a:ln w="19050">
                  <a:solidFill>
                    <a:schemeClr val="tx2">
                      <a:tint val="1000"/>
                    </a:schemeClr>
                  </a:solidFill>
                  <a:prstDash val="solid"/>
                </a:ln>
                <a:effectLst>
                  <a:outerShdw blurRad="50000" dist="50800" dir="7500000" algn="tl">
                    <a:srgbClr val="000000">
                      <a:shade val="5000"/>
                      <a:alpha val="35000"/>
                    </a:srgbClr>
                  </a:outerShdw>
                </a:effectLst>
              </a:rPr>
              <a:t>2)Class</a:t>
            </a:r>
            <a:r>
              <a:rPr lang="en-US" sz="3200" b="1" cap="none" spc="0" dirty="0" smtClean="0">
                <a:ln w="19050">
                  <a:solidFill>
                    <a:schemeClr val="tx2">
                      <a:tint val="1000"/>
                    </a:schemeClr>
                  </a:solidFill>
                  <a:prstDash val="solid"/>
                </a:ln>
                <a:effectLst>
                  <a:outerShdw blurRad="50000" dist="50800" dir="7500000" algn="tl">
                    <a:srgbClr val="000000">
                      <a:shade val="5000"/>
                      <a:alpha val="35000"/>
                    </a:srgbClr>
                  </a:outerShdw>
                </a:effectLst>
              </a:rPr>
              <a:t> Diagram</a:t>
            </a:r>
            <a:endParaRPr lang="en-US" sz="3200" b="1" cap="none" spc="0" dirty="0">
              <a:ln w="19050">
                <a:solidFill>
                  <a:schemeClr val="tx2">
                    <a:tint val="1000"/>
                  </a:schemeClr>
                </a:solidFill>
                <a:prstDash val="solid"/>
              </a:ln>
              <a:effectLst>
                <a:outerShdw blurRad="50000" dist="50800" dir="7500000" algn="tl">
                  <a:srgbClr val="000000">
                    <a:shade val="5000"/>
                    <a:alpha val="35000"/>
                  </a:srgbClr>
                </a:outerShdw>
              </a:effectLst>
            </a:endParaRP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0375" t="21333" r="20750" b="21555"/>
          <a:stretch/>
        </p:blipFill>
        <p:spPr bwMode="auto">
          <a:xfrm>
            <a:off x="609600" y="990600"/>
            <a:ext cx="8001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6085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4" y="304800"/>
            <a:ext cx="3876382" cy="584775"/>
          </a:xfrm>
          <a:prstGeom prst="rect">
            <a:avLst/>
          </a:prstGeom>
          <a:noFill/>
        </p:spPr>
        <p:txBody>
          <a:bodyPr wrap="none" lIns="91440" tIns="45720" rIns="91440" bIns="45720">
            <a:spAutoFit/>
          </a:bodyPr>
          <a:lstStyle/>
          <a:p>
            <a:pPr algn="ctr"/>
            <a:r>
              <a:rPr lang="en-US" sz="3200" b="1" dirty="0" smtClean="0">
                <a:ln w="19050">
                  <a:solidFill>
                    <a:schemeClr val="tx2">
                      <a:tint val="1000"/>
                    </a:schemeClr>
                  </a:solidFill>
                  <a:prstDash val="solid"/>
                </a:ln>
                <a:effectLst>
                  <a:outerShdw blurRad="50000" dist="50800" dir="7500000" algn="tl">
                    <a:srgbClr val="000000">
                      <a:shade val="5000"/>
                      <a:alpha val="35000"/>
                    </a:srgbClr>
                  </a:outerShdw>
                </a:effectLst>
              </a:rPr>
              <a:t>3)Activity</a:t>
            </a:r>
            <a:r>
              <a:rPr lang="en-US" sz="3200" b="1" cap="none" spc="0" dirty="0" smtClean="0">
                <a:ln w="19050">
                  <a:solidFill>
                    <a:schemeClr val="tx2">
                      <a:tint val="1000"/>
                    </a:schemeClr>
                  </a:solidFill>
                  <a:prstDash val="solid"/>
                </a:ln>
                <a:effectLst>
                  <a:outerShdw blurRad="50000" dist="50800" dir="7500000" algn="tl">
                    <a:srgbClr val="000000">
                      <a:shade val="5000"/>
                      <a:alpha val="35000"/>
                    </a:srgbClr>
                  </a:outerShdw>
                </a:effectLst>
              </a:rPr>
              <a:t> Diagram</a:t>
            </a:r>
            <a:endParaRPr lang="en-US" sz="3200" b="1" cap="none" spc="0" dirty="0">
              <a:ln w="19050">
                <a:solidFill>
                  <a:schemeClr val="tx2">
                    <a:tint val="1000"/>
                  </a:schemeClr>
                </a:solidFill>
                <a:prstDash val="solid"/>
              </a:ln>
              <a:effectLst>
                <a:outerShdw blurRad="50000" dist="50800" dir="7500000" algn="tl">
                  <a:srgbClr val="000000">
                    <a:shade val="5000"/>
                    <a:alpha val="35000"/>
                  </a:srgbClr>
                </a:outerShdw>
              </a:effectLst>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2572" t="23197" r="20381" b="6370"/>
          <a:stretch/>
        </p:blipFill>
        <p:spPr bwMode="auto">
          <a:xfrm>
            <a:off x="304800" y="889575"/>
            <a:ext cx="8694057" cy="56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4764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195</TotalTime>
  <Words>447</Words>
  <Application>Microsoft Office PowerPoint</Application>
  <PresentationFormat>On-screen Show (4:3)</PresentationFormat>
  <Paragraphs>240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Apothecary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21</cp:revision>
  <dcterms:created xsi:type="dcterms:W3CDTF">2006-08-16T00:00:00Z</dcterms:created>
  <dcterms:modified xsi:type="dcterms:W3CDTF">2019-03-18T06:26:49Z</dcterms:modified>
</cp:coreProperties>
</file>