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1" r:id="rId2"/>
    <p:sldId id="294" r:id="rId3"/>
    <p:sldId id="299" r:id="rId4"/>
    <p:sldId id="300" r:id="rId5"/>
    <p:sldId id="301" r:id="rId6"/>
    <p:sldId id="293" r:id="rId7"/>
    <p:sldId id="288" r:id="rId8"/>
    <p:sldId id="287" r:id="rId9"/>
    <p:sldId id="292" r:id="rId10"/>
    <p:sldId id="304" r:id="rId11"/>
    <p:sldId id="295" r:id="rId12"/>
    <p:sldId id="303" r:id="rId13"/>
    <p:sldId id="302" r:id="rId14"/>
    <p:sldId id="290" r:id="rId15"/>
    <p:sldId id="296"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95" autoAdjust="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F80FE-39A9-4918-9A4E-ADAEDD713B0D}"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34B91-4D51-4081-829A-BB1F405F140C}" type="slidenum">
              <a:rPr lang="en-IN" smtClean="0"/>
              <a:t>‹#›</a:t>
            </a:fld>
            <a:endParaRPr lang="en-IN"/>
          </a:p>
        </p:txBody>
      </p:sp>
    </p:spTree>
    <p:extLst>
      <p:ext uri="{BB962C8B-B14F-4D97-AF65-F5344CB8AC3E}">
        <p14:creationId xmlns:p14="http://schemas.microsoft.com/office/powerpoint/2010/main" val="338381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253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42871FE2-CFB7-9C0A-A32E-B658DF3118A7}"/>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607C8F11-E439-64A6-8D7F-26E3A2DC55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a:extLst>
              <a:ext uri="{FF2B5EF4-FFF2-40B4-BE49-F238E27FC236}">
                <a16:creationId xmlns:a16="http://schemas.microsoft.com/office/drawing/2014/main" id="{8413DA83-8ADE-8343-86B8-123EBF2C44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5168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2933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8E8BD63-319A-7963-920C-DBA0BDF13A4C}"/>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B45CD5FF-5770-A156-2079-AFF17F5D863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a:extLst>
              <a:ext uri="{FF2B5EF4-FFF2-40B4-BE49-F238E27FC236}">
                <a16:creationId xmlns:a16="http://schemas.microsoft.com/office/drawing/2014/main" id="{10884AC6-ED26-5842-E1DE-8FBC4BCA1C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2531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D8A1A81C-F804-53F0-FC52-ADCA8079E7A3}"/>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FC9814F6-7632-4C85-0B01-38E47D1C7B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a:extLst>
              <a:ext uri="{FF2B5EF4-FFF2-40B4-BE49-F238E27FC236}">
                <a16:creationId xmlns:a16="http://schemas.microsoft.com/office/drawing/2014/main" id="{E1E1BA2F-5FC4-5D1B-9A44-DFC43B98F7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072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711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7161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8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379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7483D73-7D64-6C0F-35CE-4071695D3560}"/>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6C7585F6-EDB1-C55F-D920-5ECC2A3047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a:extLst>
              <a:ext uri="{FF2B5EF4-FFF2-40B4-BE49-F238E27FC236}">
                <a16:creationId xmlns:a16="http://schemas.microsoft.com/office/drawing/2014/main" id="{28D80044-4452-8D33-1828-2BDB45B01E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119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534C0459-4F84-95BE-0106-40B3DD928440}"/>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4DF30DC6-06DA-DF65-3FB7-062CB1F7A7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a:extLst>
              <a:ext uri="{FF2B5EF4-FFF2-40B4-BE49-F238E27FC236}">
                <a16:creationId xmlns:a16="http://schemas.microsoft.com/office/drawing/2014/main" id="{26381E40-E025-5114-170C-2C8A355488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999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437EDA64-605C-9B2A-F70D-1BD925F4D407}"/>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FFF8F499-DD41-1197-1FCB-E58247CE39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a:extLst>
              <a:ext uri="{FF2B5EF4-FFF2-40B4-BE49-F238E27FC236}">
                <a16:creationId xmlns:a16="http://schemas.microsoft.com/office/drawing/2014/main" id="{22C0049E-07CA-9DAC-0A9E-D61FA47156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45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770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2902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0B4F-84CE-B9FE-A282-42549980D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27C369-C3A8-7BDD-5D32-81859C5A0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74A11-A0A7-C668-546B-7819597E2590}"/>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5" name="Footer Placeholder 4">
            <a:extLst>
              <a:ext uri="{FF2B5EF4-FFF2-40B4-BE49-F238E27FC236}">
                <a16:creationId xmlns:a16="http://schemas.microsoft.com/office/drawing/2014/main" id="{E0FC15E7-CDD9-EBD2-35C8-4A8DF3019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5175C-5D94-3262-3C53-5309D368EF34}"/>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110318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5848-EC95-01CE-A338-F9DDAB5DDF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73422-B875-6DCD-8F99-DB2D6E1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3F602-C24E-F38F-FB28-35709CB43DFF}"/>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5" name="Footer Placeholder 4">
            <a:extLst>
              <a:ext uri="{FF2B5EF4-FFF2-40B4-BE49-F238E27FC236}">
                <a16:creationId xmlns:a16="http://schemas.microsoft.com/office/drawing/2014/main" id="{FA77F886-129F-33B2-56E4-58A7FEB53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8DCE4-6275-3EC5-5E79-E151830C382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14669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8BB7A-3206-3076-C79B-C6F7DE355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35D8B-0BE7-320C-754E-0B4DB705D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2E714-91D3-FD0D-1F58-937F59ACF1DC}"/>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5" name="Footer Placeholder 4">
            <a:extLst>
              <a:ext uri="{FF2B5EF4-FFF2-40B4-BE49-F238E27FC236}">
                <a16:creationId xmlns:a16="http://schemas.microsoft.com/office/drawing/2014/main" id="{38A2AE27-1C0A-DE1D-16C2-FC782A787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B738B-1ABA-ECFB-BD4A-5328FCE929D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92919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FEAE-065F-A4E3-9FD6-CAAA2A786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B73E28-F2C8-009A-498A-09E623162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3914-5AC3-9771-BAE0-309111B695A2}"/>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5" name="Footer Placeholder 4">
            <a:extLst>
              <a:ext uri="{FF2B5EF4-FFF2-40B4-BE49-F238E27FC236}">
                <a16:creationId xmlns:a16="http://schemas.microsoft.com/office/drawing/2014/main" id="{9CA0B13C-34B9-8736-610D-1F974162B6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0B01A-5591-6BA1-B359-82004A1C10C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16034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C93-41D5-9698-F85E-EB1690477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0258E9-9FF6-4A18-82F7-BB9FE20A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DC9A2-22E2-FAD0-5674-E6E955B76A8F}"/>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5" name="Footer Placeholder 4">
            <a:extLst>
              <a:ext uri="{FF2B5EF4-FFF2-40B4-BE49-F238E27FC236}">
                <a16:creationId xmlns:a16="http://schemas.microsoft.com/office/drawing/2014/main" id="{06ED29F6-861E-0AB0-F50E-D9FD5367D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BDB0D-93D4-C9A8-FA15-E8FFB36632B2}"/>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5974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C964-67D1-4B6E-D6BB-436B299D2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2B781-B8DB-E53A-E9B0-F5F248FEF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CAEAC0-28F4-76A1-1DAE-EEB09AE3A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7207C8-4BC9-2062-A421-BE15478AC78A}"/>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6" name="Footer Placeholder 5">
            <a:extLst>
              <a:ext uri="{FF2B5EF4-FFF2-40B4-BE49-F238E27FC236}">
                <a16:creationId xmlns:a16="http://schemas.microsoft.com/office/drawing/2014/main" id="{2D3BAAD2-15C2-6097-EA8A-B3CF88B89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08953-5A2E-346F-B02D-4B2049666528}"/>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7605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2D1E-695B-75A1-B7BE-497988A5E4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69961-3BB2-7EF0-42FC-911AA40BA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6C535-CC13-86DA-A768-488AA6DF2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17EC58-AC92-1C08-1C6B-050745288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A5EBF-C623-06FA-E0F6-7D24C5B35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881839-3F96-5F9B-FD2C-793A38393892}"/>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8" name="Footer Placeholder 7">
            <a:extLst>
              <a:ext uri="{FF2B5EF4-FFF2-40B4-BE49-F238E27FC236}">
                <a16:creationId xmlns:a16="http://schemas.microsoft.com/office/drawing/2014/main" id="{D6FF4DDF-4366-73EE-57D8-81648F26B3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442781-A44B-EC49-A27D-4506F6AB013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3167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DDA4-F5B4-1999-93C6-798E5089C7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3EF1B-071A-08BD-FF6A-11AB00611FF3}"/>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4" name="Footer Placeholder 3">
            <a:extLst>
              <a:ext uri="{FF2B5EF4-FFF2-40B4-BE49-F238E27FC236}">
                <a16:creationId xmlns:a16="http://schemas.microsoft.com/office/drawing/2014/main" id="{D19F056B-0ABE-6187-2A48-0706D5648B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20C655-5646-DDE7-012A-F673CB620A4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15433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6E849-35E3-9AAF-4212-68097DB85CEB}"/>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3" name="Footer Placeholder 2">
            <a:extLst>
              <a:ext uri="{FF2B5EF4-FFF2-40B4-BE49-F238E27FC236}">
                <a16:creationId xmlns:a16="http://schemas.microsoft.com/office/drawing/2014/main" id="{C3E7EECA-D6D5-55EE-034B-FD1D245AFE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957689-35E5-6DB9-8019-7239581794E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84647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9F64-CFDD-A810-2741-589CA69AB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7D6C69-9A37-534E-ABB8-395A1D1E6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349F80-2C50-1241-4985-E4A787DA5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4A652-A5D3-8346-16E7-E2A31C3D94DF}"/>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6" name="Footer Placeholder 5">
            <a:extLst>
              <a:ext uri="{FF2B5EF4-FFF2-40B4-BE49-F238E27FC236}">
                <a16:creationId xmlns:a16="http://schemas.microsoft.com/office/drawing/2014/main" id="{AB478D9D-5B6B-E694-F52A-C0F4B3031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AD926D-5AD2-91D8-B858-DB7E72351DA1}"/>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8797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A3DB-5409-AE1F-3709-EEFFAF896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3D718C-8F4A-A82C-77A5-D5AE3324D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CFCE07-3B2D-C3F5-6A7C-BB38C620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1B9FB-2C93-D3D2-DBC7-BA71B58789DB}"/>
              </a:ext>
            </a:extLst>
          </p:cNvPr>
          <p:cNvSpPr>
            <a:spLocks noGrp="1"/>
          </p:cNvSpPr>
          <p:nvPr>
            <p:ph type="dt" sz="half" idx="10"/>
          </p:nvPr>
        </p:nvSpPr>
        <p:spPr/>
        <p:txBody>
          <a:bodyPr/>
          <a:lstStyle/>
          <a:p>
            <a:fld id="{47072913-019A-4223-90A4-04DEEFB688C7}" type="datetimeFigureOut">
              <a:rPr lang="en-IN" smtClean="0"/>
              <a:t>07-11-2024</a:t>
            </a:fld>
            <a:endParaRPr lang="en-IN"/>
          </a:p>
        </p:txBody>
      </p:sp>
      <p:sp>
        <p:nvSpPr>
          <p:cNvPr id="6" name="Footer Placeholder 5">
            <a:extLst>
              <a:ext uri="{FF2B5EF4-FFF2-40B4-BE49-F238E27FC236}">
                <a16:creationId xmlns:a16="http://schemas.microsoft.com/office/drawing/2014/main" id="{AB46F84C-BD4C-6009-DD10-068220438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8DDDD-5892-B2C2-8957-4407AE55F2AA}"/>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19602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85B14-DEB9-6D41-5C10-AAD698A1C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966C9-7B0A-C33C-765A-663C63890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08A61-0A60-FEA5-F375-A17AB3BD3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72913-019A-4223-90A4-04DEEFB688C7}" type="datetimeFigureOut">
              <a:rPr lang="en-IN" smtClean="0"/>
              <a:t>07-11-2024</a:t>
            </a:fld>
            <a:endParaRPr lang="en-IN"/>
          </a:p>
        </p:txBody>
      </p:sp>
      <p:sp>
        <p:nvSpPr>
          <p:cNvPr id="5" name="Footer Placeholder 4">
            <a:extLst>
              <a:ext uri="{FF2B5EF4-FFF2-40B4-BE49-F238E27FC236}">
                <a16:creationId xmlns:a16="http://schemas.microsoft.com/office/drawing/2014/main" id="{7D51D8C0-1378-B9D7-875A-5D48A23E9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AFFF24-CC44-2D9F-C908-9030E8865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C3BF-863D-4918-8BF2-234537740C58}" type="slidenum">
              <a:rPr lang="en-IN" smtClean="0"/>
              <a:t>‹#›</a:t>
            </a:fld>
            <a:endParaRPr lang="en-IN"/>
          </a:p>
        </p:txBody>
      </p:sp>
    </p:spTree>
    <p:extLst>
      <p:ext uri="{BB962C8B-B14F-4D97-AF65-F5344CB8AC3E}">
        <p14:creationId xmlns:p14="http://schemas.microsoft.com/office/powerpoint/2010/main" val="35023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5" name="TextBox 4">
            <a:extLst>
              <a:ext uri="{FF2B5EF4-FFF2-40B4-BE49-F238E27FC236}">
                <a16:creationId xmlns:a16="http://schemas.microsoft.com/office/drawing/2014/main" id="{B242B62A-C127-AEC0-978E-D5AEFE82A79B}"/>
              </a:ext>
            </a:extLst>
          </p:cNvPr>
          <p:cNvSpPr txBox="1"/>
          <p:nvPr/>
        </p:nvSpPr>
        <p:spPr>
          <a:xfrm>
            <a:off x="434648" y="1659379"/>
            <a:ext cx="11184280" cy="861774"/>
          </a:xfrm>
          <a:prstGeom prst="rect">
            <a:avLst/>
          </a:prstGeom>
          <a:noFill/>
        </p:spPr>
        <p:txBody>
          <a:bodyPr wrap="none" rtlCol="0">
            <a:spAutoFit/>
          </a:bodyPr>
          <a:lstStyle/>
          <a:p>
            <a:r>
              <a:rPr lang="en-US" sz="5000" b="1" u="sng" dirty="0"/>
              <a:t>KAN:KOLMOGOROV ARNOLD NETWORKS</a:t>
            </a:r>
          </a:p>
        </p:txBody>
      </p:sp>
      <p:graphicFrame>
        <p:nvGraphicFramePr>
          <p:cNvPr id="7" name="Table 6">
            <a:extLst>
              <a:ext uri="{FF2B5EF4-FFF2-40B4-BE49-F238E27FC236}">
                <a16:creationId xmlns:a16="http://schemas.microsoft.com/office/drawing/2014/main" id="{917058CB-F7A2-03CA-36DF-CA9294D8A44D}"/>
              </a:ext>
            </a:extLst>
          </p:cNvPr>
          <p:cNvGraphicFramePr>
            <a:graphicFrameLocks noGrp="1"/>
          </p:cNvGraphicFramePr>
          <p:nvPr>
            <p:extLst>
              <p:ext uri="{D42A27DB-BD31-4B8C-83A1-F6EECF244321}">
                <p14:modId xmlns:p14="http://schemas.microsoft.com/office/powerpoint/2010/main" val="2503253640"/>
              </p:ext>
            </p:extLst>
          </p:nvPr>
        </p:nvGraphicFramePr>
        <p:xfrm>
          <a:off x="1169129" y="3778851"/>
          <a:ext cx="9715317" cy="2520045"/>
        </p:xfrm>
        <a:graphic>
          <a:graphicData uri="http://schemas.openxmlformats.org/drawingml/2006/table">
            <a:tbl>
              <a:tblPr firstRow="1" bandRow="1">
                <a:tableStyleId>{073A0DAA-6AF3-43AB-8588-CEC1D06C72B9}</a:tableStyleId>
              </a:tblPr>
              <a:tblGrid>
                <a:gridCol w="3238439">
                  <a:extLst>
                    <a:ext uri="{9D8B030D-6E8A-4147-A177-3AD203B41FA5}">
                      <a16:colId xmlns:a16="http://schemas.microsoft.com/office/drawing/2014/main" val="516352306"/>
                    </a:ext>
                  </a:extLst>
                </a:gridCol>
                <a:gridCol w="3238439">
                  <a:extLst>
                    <a:ext uri="{9D8B030D-6E8A-4147-A177-3AD203B41FA5}">
                      <a16:colId xmlns:a16="http://schemas.microsoft.com/office/drawing/2014/main" val="2200566558"/>
                    </a:ext>
                  </a:extLst>
                </a:gridCol>
                <a:gridCol w="3238439">
                  <a:extLst>
                    <a:ext uri="{9D8B030D-6E8A-4147-A177-3AD203B41FA5}">
                      <a16:colId xmlns:a16="http://schemas.microsoft.com/office/drawing/2014/main" val="2659567609"/>
                    </a:ext>
                  </a:extLst>
                </a:gridCol>
              </a:tblGrid>
              <a:tr h="504009">
                <a:tc>
                  <a:txBody>
                    <a:bodyPr/>
                    <a:lstStyle/>
                    <a:p>
                      <a:pPr algn="ctr"/>
                      <a:r>
                        <a:rPr lang="en-US" dirty="0"/>
                        <a:t>NAME</a:t>
                      </a:r>
                    </a:p>
                  </a:txBody>
                  <a:tcPr/>
                </a:tc>
                <a:tc>
                  <a:txBody>
                    <a:bodyPr/>
                    <a:lstStyle/>
                    <a:p>
                      <a:pPr algn="ctr"/>
                      <a:r>
                        <a:rPr lang="en-US" dirty="0"/>
                        <a:t>USN</a:t>
                      </a:r>
                    </a:p>
                  </a:txBody>
                  <a:tcPr/>
                </a:tc>
                <a:tc>
                  <a:txBody>
                    <a:bodyPr/>
                    <a:lstStyle/>
                    <a:p>
                      <a:pPr algn="ctr"/>
                      <a:r>
                        <a:rPr lang="en-US" dirty="0"/>
                        <a:t>ROLL NO.</a:t>
                      </a:r>
                    </a:p>
                  </a:txBody>
                  <a:tcPr/>
                </a:tc>
                <a:extLst>
                  <a:ext uri="{0D108BD9-81ED-4DB2-BD59-A6C34878D82A}">
                    <a16:rowId xmlns:a16="http://schemas.microsoft.com/office/drawing/2014/main" val="3427671525"/>
                  </a:ext>
                </a:extLst>
              </a:tr>
              <a:tr h="504009">
                <a:tc>
                  <a:txBody>
                    <a:bodyPr/>
                    <a:lstStyle/>
                    <a:p>
                      <a:pPr algn="ctr"/>
                      <a:r>
                        <a:rPr lang="en-US" dirty="0"/>
                        <a:t>NIHAL JAIN</a:t>
                      </a:r>
                    </a:p>
                  </a:txBody>
                  <a:tcPr/>
                </a:tc>
                <a:tc>
                  <a:txBody>
                    <a:bodyPr/>
                    <a:lstStyle/>
                    <a:p>
                      <a:pPr algn="ctr"/>
                      <a:r>
                        <a:rPr lang="en-US" dirty="0"/>
                        <a:t>01FE22BCI022</a:t>
                      </a:r>
                    </a:p>
                  </a:txBody>
                  <a:tcPr/>
                </a:tc>
                <a:tc>
                  <a:txBody>
                    <a:bodyPr/>
                    <a:lstStyle/>
                    <a:p>
                      <a:pPr algn="ctr"/>
                      <a:r>
                        <a:rPr lang="en-US" dirty="0"/>
                        <a:t>120</a:t>
                      </a:r>
                    </a:p>
                  </a:txBody>
                  <a:tcPr/>
                </a:tc>
                <a:extLst>
                  <a:ext uri="{0D108BD9-81ED-4DB2-BD59-A6C34878D82A}">
                    <a16:rowId xmlns:a16="http://schemas.microsoft.com/office/drawing/2014/main" val="2826141881"/>
                  </a:ext>
                </a:extLst>
              </a:tr>
              <a:tr h="504009">
                <a:tc>
                  <a:txBody>
                    <a:bodyPr/>
                    <a:lstStyle/>
                    <a:p>
                      <a:pPr algn="ctr"/>
                      <a:r>
                        <a:rPr lang="en-US" dirty="0"/>
                        <a:t>VIGNESH CHOUGULE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01FE22BCI007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107</a:t>
                      </a:r>
                    </a:p>
                  </a:txBody>
                  <a:tcPr/>
                </a:tc>
                <a:extLst>
                  <a:ext uri="{0D108BD9-81ED-4DB2-BD59-A6C34878D82A}">
                    <a16:rowId xmlns:a16="http://schemas.microsoft.com/office/drawing/2014/main" val="2973574442"/>
                  </a:ext>
                </a:extLst>
              </a:tr>
              <a:tr h="504009">
                <a:tc>
                  <a:txBody>
                    <a:bodyPr/>
                    <a:lstStyle/>
                    <a:p>
                      <a:pPr algn="ctr"/>
                      <a:r>
                        <a:rPr lang="en-US" dirty="0"/>
                        <a:t>ARADHYA GAONKAR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01FE22BCI019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117</a:t>
                      </a:r>
                    </a:p>
                  </a:txBody>
                  <a:tcPr/>
                </a:tc>
                <a:extLst>
                  <a:ext uri="{0D108BD9-81ED-4DB2-BD59-A6C34878D82A}">
                    <a16:rowId xmlns:a16="http://schemas.microsoft.com/office/drawing/2014/main" val="2326676597"/>
                  </a:ext>
                </a:extLst>
              </a:tr>
              <a:tr h="504009">
                <a:tc>
                  <a:txBody>
                    <a:bodyPr/>
                    <a:lstStyle/>
                    <a:p>
                      <a:pPr algn="ctr"/>
                      <a:r>
                        <a:rPr lang="en-US" dirty="0"/>
                        <a:t>NIKHIL DESHPANDE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01FE22BCI017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115</a:t>
                      </a:r>
                    </a:p>
                  </a:txBody>
                  <a:tcPr/>
                </a:tc>
                <a:extLst>
                  <a:ext uri="{0D108BD9-81ED-4DB2-BD59-A6C34878D82A}">
                    <a16:rowId xmlns:a16="http://schemas.microsoft.com/office/drawing/2014/main" val="29783520"/>
                  </a:ext>
                </a:extLst>
              </a:tr>
            </a:tbl>
          </a:graphicData>
        </a:graphic>
      </p:graphicFrame>
    </p:spTree>
    <p:extLst>
      <p:ext uri="{BB962C8B-B14F-4D97-AF65-F5344CB8AC3E}">
        <p14:creationId xmlns:p14="http://schemas.microsoft.com/office/powerpoint/2010/main" val="291277876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EF597738-0AD4-D6FC-D86D-F87058BE39FA}"/>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99F6F537-9669-7970-B979-E0881A62FB38}"/>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a:extLst>
              <a:ext uri="{FF2B5EF4-FFF2-40B4-BE49-F238E27FC236}">
                <a16:creationId xmlns:a16="http://schemas.microsoft.com/office/drawing/2014/main" id="{370E417F-AA1D-846C-A595-0363B4FC5C31}"/>
              </a:ext>
            </a:extLst>
          </p:cNvPr>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a:extLst>
              <a:ext uri="{FF2B5EF4-FFF2-40B4-BE49-F238E27FC236}">
                <a16:creationId xmlns:a16="http://schemas.microsoft.com/office/drawing/2014/main" id="{1CA2EE4B-9D02-A6C7-CCF1-B0A8A8104544}"/>
              </a:ext>
            </a:extLst>
          </p:cNvPr>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a:extLst>
              <a:ext uri="{FF2B5EF4-FFF2-40B4-BE49-F238E27FC236}">
                <a16:creationId xmlns:a16="http://schemas.microsoft.com/office/drawing/2014/main" id="{6F28708B-44AB-0D03-6B23-670B6162EED2}"/>
              </a:ext>
            </a:extLst>
          </p:cNvPr>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a:extLst>
              <a:ext uri="{FF2B5EF4-FFF2-40B4-BE49-F238E27FC236}">
                <a16:creationId xmlns:a16="http://schemas.microsoft.com/office/drawing/2014/main" id="{98BC4674-6B10-B1BB-F474-346719C23970}"/>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a:extLst>
              <a:ext uri="{FF2B5EF4-FFF2-40B4-BE49-F238E27FC236}">
                <a16:creationId xmlns:a16="http://schemas.microsoft.com/office/drawing/2014/main" id="{44AFEE50-765A-1860-3145-4613C2DFAD0A}"/>
              </a:ext>
            </a:extLst>
          </p:cNvPr>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latin typeface="Calibri  "/>
                <a:ea typeface="Times New Roman" panose="02020603050405020304"/>
                <a:cs typeface="Times New Roman" panose="02020603050405020304"/>
                <a:sym typeface="Times New Roman" panose="02020603050405020304"/>
              </a:rPr>
              <a:t>EKAN-Equivariant Kolmogorov-Arnold Network</a:t>
            </a:r>
          </a:p>
        </p:txBody>
      </p:sp>
      <p:pic>
        <p:nvPicPr>
          <p:cNvPr id="35" name="Google Shape;62;p1">
            <a:extLst>
              <a:ext uri="{FF2B5EF4-FFF2-40B4-BE49-F238E27FC236}">
                <a16:creationId xmlns:a16="http://schemas.microsoft.com/office/drawing/2014/main" id="{C918D36B-9A04-2395-74C9-7ED0941CE4F5}"/>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a:extLst>
              <a:ext uri="{FF2B5EF4-FFF2-40B4-BE49-F238E27FC236}">
                <a16:creationId xmlns:a16="http://schemas.microsoft.com/office/drawing/2014/main" id="{A1AEC026-F5FA-A31A-2C87-A783CF73E6AC}"/>
              </a:ext>
            </a:extLst>
          </p:cNvPr>
          <p:cNvSpPr txBox="1"/>
          <p:nvPr/>
        </p:nvSpPr>
        <p:spPr>
          <a:xfrm>
            <a:off x="27500" y="785158"/>
            <a:ext cx="4573997" cy="1378568"/>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Problem Statement: </a:t>
            </a:r>
            <a:r>
              <a:rPr lang="en-IN" sz="1400" dirty="0"/>
              <a:t>The paper "Equivariant Kolmogorov-Arnold Networks (EKAN)" enhances KANs by integrating matrix group equivariance, improving accuracy and parameter efficiency for tasks requiring symmetry, like particle scattering and three-body problems, where traditional KANs underperform.</a:t>
            </a:r>
            <a:endParaRPr lang="en-US" sz="1400" b="1" dirty="0">
              <a:ea typeface="Times New Roman" panose="02020603050405020304"/>
              <a:cs typeface="Calibri" panose="020F0502020204030204" pitchFamily="34" charset="0"/>
              <a:sym typeface="Times New Roman" panose="02020603050405020304"/>
            </a:endParaRPr>
          </a:p>
        </p:txBody>
      </p:sp>
      <p:sp>
        <p:nvSpPr>
          <p:cNvPr id="39" name="Google Shape;58;p1">
            <a:extLst>
              <a:ext uri="{FF2B5EF4-FFF2-40B4-BE49-F238E27FC236}">
                <a16:creationId xmlns:a16="http://schemas.microsoft.com/office/drawing/2014/main" id="{0022323A-6E64-58C7-F817-73CD60801EE7}"/>
              </a:ext>
            </a:extLst>
          </p:cNvPr>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a:extLst>
              <a:ext uri="{FF2B5EF4-FFF2-40B4-BE49-F238E27FC236}">
                <a16:creationId xmlns:a16="http://schemas.microsoft.com/office/drawing/2014/main" id="{8C64FAA0-7F01-D41A-B94E-2529777DC48C}"/>
              </a:ext>
            </a:extLst>
          </p:cNvPr>
          <p:cNvGraphicFramePr>
            <a:graphicFrameLocks noGrp="1"/>
          </p:cNvGraphicFramePr>
          <p:nvPr/>
        </p:nvGraphicFramePr>
        <p:xfrm>
          <a:off x="8675078" y="804322"/>
          <a:ext cx="3419457" cy="3982167"/>
        </p:xfrm>
        <a:graphic>
          <a:graphicData uri="http://schemas.openxmlformats.org/drawingml/2006/table">
            <a:tbl>
              <a:tblPr/>
              <a:tblGrid>
                <a:gridCol w="3419457">
                  <a:extLst>
                    <a:ext uri="{9D8B030D-6E8A-4147-A177-3AD203B41FA5}">
                      <a16:colId xmlns:a16="http://schemas.microsoft.com/office/drawing/2014/main" val="20000"/>
                    </a:ext>
                  </a:extLst>
                </a:gridCol>
              </a:tblGrid>
              <a:tr h="3982167">
                <a:tc>
                  <a:txBody>
                    <a:bodyPr/>
                    <a:lstStyle/>
                    <a:p>
                      <a:r>
                        <a:rPr lang="en-IN" sz="1300" b="1" dirty="0"/>
                        <a:t>Results:</a:t>
                      </a:r>
                    </a:p>
                    <a:p>
                      <a:pPr marL="285750" indent="-285750">
                        <a:buFont typeface="Arial" panose="020B0604020202020204" pitchFamily="34" charset="0"/>
                        <a:buChar char="•"/>
                      </a:pPr>
                      <a:r>
                        <a:rPr lang="en-US" sz="1300" b="0" dirty="0"/>
                        <a:t>1. EKAN reduced test mean square error (MSE) by several orders of magnitude compared to MLPs and KANs in particle scattering tasks.</a:t>
                      </a:r>
                    </a:p>
                    <a:p>
                      <a:pPr marL="285750" indent="-285750">
                        <a:buFont typeface="Arial" panose="020B0604020202020204" pitchFamily="34" charset="0"/>
                        <a:buChar char="•"/>
                      </a:pPr>
                      <a:r>
                        <a:rPr lang="en-US" sz="1300" b="0" dirty="0"/>
                        <a:t>2. In the three-body problem, EKAN consistently outperformed baseline models, saving up to 90% of parameter overhead.</a:t>
                      </a:r>
                    </a:p>
                    <a:p>
                      <a:pPr marL="285750" indent="-285750">
                        <a:buFont typeface="Arial" panose="020B0604020202020204" pitchFamily="34" charset="0"/>
                        <a:buChar char="•"/>
                      </a:pPr>
                      <a:r>
                        <a:rPr lang="en-US" sz="1300" b="0" dirty="0"/>
                        <a:t>3. EKAN achieved comparable results to EMLP in top quark tagging tasks using only 26% of the parameters.</a:t>
                      </a:r>
                    </a:p>
                    <a:p>
                      <a:pPr marL="285750" indent="-285750">
                        <a:buFont typeface="Arial" panose="020B0604020202020204" pitchFamily="34" charset="0"/>
                        <a:buChar char="•"/>
                      </a:pPr>
                      <a:r>
                        <a:rPr lang="en-US" sz="1300" b="0" dirty="0"/>
                        <a:t>4. EKAN exhibited robustness across various training set sizes, maintaining high accuracy even with small datasets.</a:t>
                      </a:r>
                    </a:p>
                    <a:p>
                      <a:pPr marL="285750" indent="-285750">
                        <a:buFont typeface="Arial" panose="020B0604020202020204" pitchFamily="34" charset="0"/>
                        <a:buChar char="•"/>
                      </a:pPr>
                      <a:r>
                        <a:rPr lang="en-US" sz="1300" b="0" dirty="0"/>
                        <a:t>5. The model demonstrated improved generalization on symmetry-related tasks, outperforming KANs and matching or surpassing EMLP’s performance.</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49F04124-1CA2-7AC0-4061-9ABCE2FBAFCE}"/>
              </a:ext>
            </a:extLst>
          </p:cNvPr>
          <p:cNvSpPr txBox="1"/>
          <p:nvPr/>
        </p:nvSpPr>
        <p:spPr>
          <a:xfrm>
            <a:off x="27500" y="2207584"/>
            <a:ext cx="4573997" cy="240676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Methodology: </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Proposal: EKAN embeds matrix group equivariance into KANs using gated spline basis functions and equivariant linear weights.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Symmetry: Ensures the network respects inherent data symmetry.</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Layers: Consist of gated input/output spaces, aligned via a lift layer.</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Application: Tested on symmetry-related tasks, comparing performance to MLPs, KANs, and EMLP models.</a:t>
            </a:r>
          </a:p>
        </p:txBody>
      </p:sp>
      <p:sp>
        <p:nvSpPr>
          <p:cNvPr id="3" name="Google Shape;59;p1">
            <a:extLst>
              <a:ext uri="{FF2B5EF4-FFF2-40B4-BE49-F238E27FC236}">
                <a16:creationId xmlns:a16="http://schemas.microsoft.com/office/drawing/2014/main" id="{90CAA12D-CBB8-7EDE-F97D-2A28CEED3C2A}"/>
              </a:ext>
            </a:extLst>
          </p:cNvPr>
          <p:cNvSpPr txBox="1"/>
          <p:nvPr/>
        </p:nvSpPr>
        <p:spPr>
          <a:xfrm>
            <a:off x="4645483" y="789718"/>
            <a:ext cx="3964126" cy="240676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Architecture: Stacks layers of gated spline basis functions, solving for equivariant linear weights.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Lift Layer: Preprocesses raw input to align it with the feature space.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Applications: Tested on symmetry tasks like particle scattering and three-body problem.</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Comparison: Evaluated against baseline models like EMLP and KAN across varied training set sizes.</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23E66D-EBBA-D431-71AB-9487FFFF95FC}"/>
              </a:ext>
            </a:extLst>
          </p:cNvPr>
          <p:cNvSpPr txBox="1"/>
          <p:nvPr/>
        </p:nvSpPr>
        <p:spPr>
          <a:xfrm>
            <a:off x="4645483" y="3243636"/>
            <a:ext cx="3985609" cy="154285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Objective: </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Enhance Kolmogorov-Arnold Networks by embedding matrix group equivariance.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Extend application to tasks involving symmetry, like physical simulations and particle physics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Improve accuracy and parameter efficiency, particularly in symmetry-related tasks.</a:t>
            </a:r>
          </a:p>
        </p:txBody>
      </p:sp>
      <p:sp>
        <p:nvSpPr>
          <p:cNvPr id="6" name="Google Shape;59;p1">
            <a:extLst>
              <a:ext uri="{FF2B5EF4-FFF2-40B4-BE49-F238E27FC236}">
                <a16:creationId xmlns:a16="http://schemas.microsoft.com/office/drawing/2014/main" id="{03139081-4ADD-C9FD-39F2-8C52BA549A12}"/>
              </a:ext>
            </a:extLst>
          </p:cNvPr>
          <p:cNvSpPr txBox="1"/>
          <p:nvPr/>
        </p:nvSpPr>
        <p:spPr>
          <a:xfrm>
            <a:off x="8677654" y="4833642"/>
            <a:ext cx="3416881" cy="194797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171450" indent="-171450">
              <a:buClr>
                <a:srgbClr val="2F5496"/>
              </a:buClr>
              <a:buSzPts val="1200"/>
              <a:buFont typeface="Arial" panose="020B0604020202020204" pitchFamily="34" charset="0"/>
              <a:buChar char="•"/>
            </a:pPr>
            <a:r>
              <a:rPr lang="en-IN" sz="1100" dirty="0" err="1"/>
              <a:t>Minjong</a:t>
            </a:r>
            <a:r>
              <a:rPr lang="en-IN" sz="1100" dirty="0"/>
              <a:t> </a:t>
            </a:r>
            <a:r>
              <a:rPr lang="en-IN" sz="1100" dirty="0" err="1"/>
              <a:t>Cheon</a:t>
            </a:r>
            <a:r>
              <a:rPr lang="en-IN" sz="1100" dirty="0"/>
              <a:t>. Demonstrating the efficacy of Kolmogorov-Arnold networks in vision tasks. </a:t>
            </a:r>
            <a:r>
              <a:rPr lang="en-IN" sz="1100" dirty="0" err="1"/>
              <a:t>arXiv</a:t>
            </a:r>
            <a:r>
              <a:rPr lang="en-IN" sz="1100" dirty="0"/>
              <a:t> preprint arXiv:2406.14916, 2024a. </a:t>
            </a:r>
          </a:p>
          <a:p>
            <a:pPr marL="171450" indent="-171450">
              <a:buClr>
                <a:srgbClr val="2F5496"/>
              </a:buClr>
              <a:buSzPts val="1200"/>
              <a:buFont typeface="Arial" panose="020B0604020202020204" pitchFamily="34" charset="0"/>
              <a:buChar char="•"/>
            </a:pPr>
            <a:r>
              <a:rPr lang="en-IN" sz="1100" dirty="0" err="1"/>
              <a:t>Minjong</a:t>
            </a:r>
            <a:r>
              <a:rPr lang="en-IN" sz="1100" dirty="0"/>
              <a:t> </a:t>
            </a:r>
            <a:r>
              <a:rPr lang="en-IN" sz="1100" dirty="0" err="1"/>
              <a:t>Cheon</a:t>
            </a:r>
            <a:r>
              <a:rPr lang="en-IN" sz="1100" dirty="0"/>
              <a:t>. Kolmogorov-Arnold network for satellite image classification in remote sensing. </a:t>
            </a:r>
            <a:r>
              <a:rPr lang="en-IN" sz="1100" dirty="0" err="1"/>
              <a:t>arXiv</a:t>
            </a:r>
            <a:r>
              <a:rPr lang="en-IN" sz="1100" dirty="0"/>
              <a:t> preprint arXiv:2406.00600, 2024b. </a:t>
            </a:r>
          </a:p>
          <a:p>
            <a:pPr marL="171450" indent="-171450">
              <a:buClr>
                <a:srgbClr val="2F5496"/>
              </a:buClr>
              <a:buSzPts val="1200"/>
              <a:buFont typeface="Arial" panose="020B0604020202020204" pitchFamily="34" charset="0"/>
              <a:buChar char="•"/>
            </a:pPr>
            <a:r>
              <a:rPr lang="en-IN" sz="1100" dirty="0"/>
              <a:t>Taco Cohen and Max Welling. Group equivariant convolutional networks. In International Conference on Machine Learning, pp. 2990–2999. PMLR, 2016</a:t>
            </a:r>
            <a:endParaRPr lang="en-IN" sz="11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EF52E94B-9ADF-088D-AE18-91613F431557}"/>
              </a:ext>
            </a:extLst>
          </p:cNvPr>
          <p:cNvSpPr txBox="1"/>
          <p:nvPr/>
        </p:nvSpPr>
        <p:spPr>
          <a:xfrm>
            <a:off x="27501" y="4650193"/>
            <a:ext cx="4573996" cy="219182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Conclusion : </a:t>
            </a:r>
            <a:r>
              <a:rPr lang="en-US" sz="1400" dirty="0">
                <a:ea typeface="Times New Roman" panose="02020603050405020304"/>
                <a:cs typeface="Calibri" panose="020F0502020204030204" pitchFamily="34" charset="0"/>
                <a:sym typeface="Times New Roman" panose="02020603050405020304"/>
              </a:rPr>
              <a:t>EKAN successfully integrates equivariance into KANs, enabling them to outperform non-equivariant models like MLPs and KANs on tasks with known symmetries. The results demonstrate that EKAN provides higher accuracy and requires fewer parameters than its counterparts, particularly in tasks involving symmetry, such as particle scattering. EKAN shows promise as a general framework for applying KANs to a wide variety of fields, potentially broadening their applicability to areas like computer vision and natural language processing.</a:t>
            </a:r>
            <a:endParaRPr lang="en-IN" sz="1400" dirty="0">
              <a:ea typeface="Times New Roman" panose="02020603050405020304"/>
              <a:cs typeface="Calibri" panose="020F0502020204030204" pitchFamily="34" charset="0"/>
              <a:sym typeface="Times New Roman" panose="02020603050405020304"/>
            </a:endParaRPr>
          </a:p>
        </p:txBody>
      </p:sp>
      <p:pic>
        <p:nvPicPr>
          <p:cNvPr id="9" name="Picture 8">
            <a:extLst>
              <a:ext uri="{FF2B5EF4-FFF2-40B4-BE49-F238E27FC236}">
                <a16:creationId xmlns:a16="http://schemas.microsoft.com/office/drawing/2014/main" id="{4A4A1BEB-2B07-1739-B35C-3E95714C0539}"/>
              </a:ext>
            </a:extLst>
          </p:cNvPr>
          <p:cNvPicPr>
            <a:picLocks noChangeAspect="1"/>
          </p:cNvPicPr>
          <p:nvPr/>
        </p:nvPicPr>
        <p:blipFill>
          <a:blip r:embed="rId4"/>
          <a:stretch>
            <a:fillRect/>
          </a:stretch>
        </p:blipFill>
        <p:spPr>
          <a:xfrm>
            <a:off x="4630564" y="4849511"/>
            <a:ext cx="4000528" cy="1932108"/>
          </a:xfrm>
          <a:prstGeom prst="rect">
            <a:avLst/>
          </a:prstGeom>
        </p:spPr>
      </p:pic>
    </p:spTree>
    <p:extLst>
      <p:ext uri="{BB962C8B-B14F-4D97-AF65-F5344CB8AC3E}">
        <p14:creationId xmlns:p14="http://schemas.microsoft.com/office/powerpoint/2010/main" val="2756837261"/>
      </p:ext>
    </p:extLst>
  </p:cSld>
  <p:clrMapOvr>
    <a:masterClrMapping/>
  </p:clrMapOvr>
  <mc:AlternateContent xmlns:mc="http://schemas.openxmlformats.org/markup-compatibility/2006">
    <mc:Choice xmlns:p14="http://schemas.microsoft.com/office/powerpoint/2010/main" Requires="p14">
      <p:transition p14:dur="0" advClick="0" advTm="6000"/>
    </mc:Choice>
    <mc:Fallback>
      <p:transition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58656" y="740239"/>
            <a:ext cx="12074688" cy="4028755"/>
          </a:xfrm>
          <a:prstGeom prst="rect">
            <a:avLst/>
          </a:prstGeom>
          <a:noFill/>
          <a:ln>
            <a:noFill/>
          </a:ln>
        </p:spPr>
        <p:txBody>
          <a:bodyPr spcFirstLastPara="1" wrap="square" lIns="121900" tIns="121900" rIns="121900" bIns="121900" anchor="t" anchorCtr="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Body)"/>
              </a:rPr>
              <a:t>Gated Spline Basis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Body)"/>
              </a:rPr>
              <a:t>Gated splines ensure basis functions are modified based on symmetry constraints (e.g., rotational or reflectional).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Body)"/>
              </a:rPr>
              <a:t>Maintains symmetry-aware activations through </a:t>
            </a:r>
            <a:r>
              <a:rPr kumimoji="0" lang="en-US" altLang="en-US" sz="2000" b="1" i="0" u="none" strike="noStrike" cap="none" normalizeH="0" baseline="0" dirty="0">
                <a:ln>
                  <a:noFill/>
                </a:ln>
                <a:solidFill>
                  <a:schemeClr val="tx1"/>
                </a:solidFill>
                <a:effectLst/>
                <a:latin typeface="Calibri(Body)"/>
              </a:rPr>
              <a:t>gate scalars</a:t>
            </a:r>
            <a:r>
              <a:rPr kumimoji="0" lang="en-US" altLang="en-US" sz="2000" b="0" i="0" u="none" strike="noStrike" cap="none" normalizeH="0" baseline="0" dirty="0">
                <a:ln>
                  <a:noFill/>
                </a:ln>
                <a:solidFill>
                  <a:schemeClr val="tx1"/>
                </a:solidFill>
                <a:effectLst/>
                <a:latin typeface="Calibri(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Body)"/>
              </a:rPr>
              <a:t>Equivariant Linear Weights</a:t>
            </a:r>
            <a:r>
              <a:rPr kumimoji="0" lang="en-US" altLang="en-US" sz="2000" b="0" i="0" u="none" strike="noStrike" cap="none" normalizeH="0" baseline="0" dirty="0">
                <a:ln>
                  <a:noFill/>
                </a:ln>
                <a:solidFill>
                  <a:schemeClr val="tx1"/>
                </a:solidFill>
                <a:effectLst/>
                <a:latin typeface="Calibri(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Body)"/>
              </a:rPr>
              <a:t>Ensures transformations respect symmetry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Body)"/>
              </a:rPr>
              <a:t>Uses constraints to make linear transformations invariant under group operations (e.g., rotation matrices).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Body)"/>
              </a:rPr>
              <a:t>Lift Layer</a:t>
            </a:r>
            <a:r>
              <a:rPr kumimoji="0" lang="en-US" altLang="en-US" sz="2000" b="0" i="0" u="none" strike="noStrike" cap="none" normalizeH="0" baseline="0" dirty="0">
                <a:ln>
                  <a:noFill/>
                </a:ln>
                <a:solidFill>
                  <a:schemeClr val="tx1"/>
                </a:solidFill>
                <a:effectLst/>
                <a:latin typeface="Calibri(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Body)"/>
              </a:rPr>
              <a:t>Aligns input space with the equivariant requirements of the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Body)"/>
              </a:rPr>
              <a:t>Ensures data is preprocessed correctly for the EKAN layers.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latin typeface="Calibri  "/>
                <a:ea typeface="Times New Roman" panose="02020603050405020304"/>
                <a:cs typeface="Times New Roman" panose="02020603050405020304"/>
                <a:sym typeface="Times New Roman" panose="02020603050405020304"/>
              </a:rPr>
              <a:t>EKAN-Equivariant Kolmogorov-Arnold Network</a:t>
            </a: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pic>
        <p:nvPicPr>
          <p:cNvPr id="8" name="Picture 7">
            <a:extLst>
              <a:ext uri="{FF2B5EF4-FFF2-40B4-BE49-F238E27FC236}">
                <a16:creationId xmlns:a16="http://schemas.microsoft.com/office/drawing/2014/main" id="{7474C61B-8AF4-7A7E-743B-647649836FD9}"/>
              </a:ext>
            </a:extLst>
          </p:cNvPr>
          <p:cNvPicPr>
            <a:picLocks noChangeAspect="1"/>
          </p:cNvPicPr>
          <p:nvPr/>
        </p:nvPicPr>
        <p:blipFill>
          <a:blip r:embed="rId4"/>
          <a:stretch>
            <a:fillRect/>
          </a:stretch>
        </p:blipFill>
        <p:spPr>
          <a:xfrm>
            <a:off x="106248" y="3693460"/>
            <a:ext cx="11826672" cy="3148556"/>
          </a:xfrm>
          <a:prstGeom prst="rect">
            <a:avLst/>
          </a:prstGeom>
        </p:spPr>
      </p:pic>
    </p:spTree>
    <p:extLst>
      <p:ext uri="{BB962C8B-B14F-4D97-AF65-F5344CB8AC3E}">
        <p14:creationId xmlns:p14="http://schemas.microsoft.com/office/powerpoint/2010/main" val="554461916"/>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C20D21F-0CAA-9D0F-FE3B-003BB950B6F3}"/>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43767E6C-8649-F2E3-F8B4-74DF8007258D}"/>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a:extLst>
              <a:ext uri="{FF2B5EF4-FFF2-40B4-BE49-F238E27FC236}">
                <a16:creationId xmlns:a16="http://schemas.microsoft.com/office/drawing/2014/main" id="{8BA63BAC-D4AE-E0DE-FD6A-96E7C713C509}"/>
              </a:ext>
            </a:extLst>
          </p:cNvPr>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a:extLst>
              <a:ext uri="{FF2B5EF4-FFF2-40B4-BE49-F238E27FC236}">
                <a16:creationId xmlns:a16="http://schemas.microsoft.com/office/drawing/2014/main" id="{E8ED3801-E0BF-567C-F67C-FF759A5E7E34}"/>
              </a:ext>
            </a:extLst>
          </p:cNvPr>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a:extLst>
              <a:ext uri="{FF2B5EF4-FFF2-40B4-BE49-F238E27FC236}">
                <a16:creationId xmlns:a16="http://schemas.microsoft.com/office/drawing/2014/main" id="{DCCA1D97-B4CB-8391-E064-C8104AE8A526}"/>
              </a:ext>
            </a:extLst>
          </p:cNvPr>
          <p:cNvSpPr txBox="1"/>
          <p:nvPr/>
        </p:nvSpPr>
        <p:spPr>
          <a:xfrm>
            <a:off x="-24161" y="740240"/>
            <a:ext cx="11615526" cy="5136750"/>
          </a:xfrm>
          <a:prstGeom prst="rect">
            <a:avLst/>
          </a:prstGeom>
          <a:noFill/>
          <a:ln>
            <a:noFill/>
          </a:ln>
        </p:spPr>
        <p:txBody>
          <a:bodyPr spcFirstLastPara="1" wrap="square" lIns="121900" tIns="121900" rIns="121900" bIns="121900" anchor="t" anchorCtr="0">
            <a:spAutoFit/>
          </a:bodyPr>
          <a:lstStyle/>
          <a:p>
            <a:pPr>
              <a:buFont typeface="Arial" panose="020B0604020202020204" pitchFamily="34" charset="0"/>
              <a:buChar char="•"/>
            </a:pPr>
            <a:r>
              <a:rPr lang="en-US" sz="2400" b="1" dirty="0"/>
              <a:t>Tasks and Results</a:t>
            </a:r>
            <a:r>
              <a:rPr lang="en-US" sz="2400" dirty="0"/>
              <a:t>:</a:t>
            </a:r>
          </a:p>
          <a:p>
            <a:pPr marL="742950" lvl="1" indent="-285750">
              <a:buFont typeface="Arial" panose="020B0604020202020204" pitchFamily="34" charset="0"/>
              <a:buChar char="•"/>
            </a:pPr>
            <a:r>
              <a:rPr lang="en-US" sz="2400" b="1" dirty="0"/>
              <a:t>Particle Scattering</a:t>
            </a:r>
            <a:r>
              <a:rPr lang="en-US" sz="2400" dirty="0"/>
              <a:t>:</a:t>
            </a:r>
          </a:p>
          <a:p>
            <a:pPr marL="1143000" lvl="2" indent="-228600">
              <a:buFont typeface="Arial" panose="020B0604020202020204" pitchFamily="34" charset="0"/>
              <a:buChar char="•"/>
            </a:pPr>
            <a:r>
              <a:rPr lang="en-US" sz="2400" dirty="0"/>
              <a:t>EKAN achieves lower test error than KAN and EMLP with fewer parameters.</a:t>
            </a:r>
          </a:p>
          <a:p>
            <a:pPr marL="1143000" lvl="2" indent="-228600">
              <a:buFont typeface="Arial" panose="020B0604020202020204" pitchFamily="34" charset="0"/>
              <a:buChar char="•"/>
            </a:pPr>
            <a:r>
              <a:rPr lang="en-US" sz="2400" dirty="0"/>
              <a:t>Demonstrates EKAN’s accuracy and parameter efficiency on tasks with known symmetries.</a:t>
            </a:r>
          </a:p>
          <a:p>
            <a:pPr marL="742950" lvl="1" indent="-285750">
              <a:buFont typeface="Arial" panose="020B0604020202020204" pitchFamily="34" charset="0"/>
              <a:buChar char="•"/>
            </a:pPr>
            <a:r>
              <a:rPr lang="en-US" sz="2400" b="1" dirty="0"/>
              <a:t>Three-Body Problem</a:t>
            </a:r>
            <a:r>
              <a:rPr lang="en-US" sz="2400" dirty="0"/>
              <a:t>:</a:t>
            </a:r>
          </a:p>
          <a:p>
            <a:pPr marL="1143000" lvl="2" indent="-228600">
              <a:buFont typeface="Arial" panose="020B0604020202020204" pitchFamily="34" charset="0"/>
              <a:buChar char="•"/>
            </a:pPr>
            <a:r>
              <a:rPr lang="en-US" sz="2400" dirty="0"/>
              <a:t>EKAN outperforms baseline models by orders of magnitude.</a:t>
            </a:r>
          </a:p>
          <a:p>
            <a:pPr marL="1143000" lvl="2" indent="-228600">
              <a:buFont typeface="Arial" panose="020B0604020202020204" pitchFamily="34" charset="0"/>
              <a:buChar char="•"/>
            </a:pPr>
            <a:r>
              <a:rPr lang="en-US" sz="2400" dirty="0"/>
              <a:t>Shows EKAN’s robustness in handling chaotic systems with rotational symmetry.</a:t>
            </a:r>
          </a:p>
          <a:p>
            <a:pPr marL="742950" lvl="1" indent="-285750">
              <a:buFont typeface="Arial" panose="020B0604020202020204" pitchFamily="34" charset="0"/>
              <a:buChar char="•"/>
            </a:pPr>
            <a:r>
              <a:rPr lang="en-US" sz="2400" b="1" dirty="0"/>
              <a:t>Top Quark Tagging</a:t>
            </a:r>
            <a:r>
              <a:rPr lang="en-US" sz="2400" dirty="0"/>
              <a:t>:</a:t>
            </a:r>
          </a:p>
          <a:p>
            <a:pPr marL="1143000" lvl="2" indent="-228600">
              <a:buFont typeface="Arial" panose="020B0604020202020204" pitchFamily="34" charset="0"/>
              <a:buChar char="•"/>
            </a:pPr>
            <a:r>
              <a:rPr lang="en-US" sz="2400" dirty="0"/>
              <a:t>EKAN performs comparably to EMLP with only 26% of the parameters, indicating its efficiency even in complex non-symbolic tasks.</a:t>
            </a:r>
          </a:p>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a:extLst>
              <a:ext uri="{FF2B5EF4-FFF2-40B4-BE49-F238E27FC236}">
                <a16:creationId xmlns:a16="http://schemas.microsoft.com/office/drawing/2014/main" id="{F9148848-479B-3763-3C10-F83EB2ADB6AF}"/>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a:extLst>
              <a:ext uri="{FF2B5EF4-FFF2-40B4-BE49-F238E27FC236}">
                <a16:creationId xmlns:a16="http://schemas.microsoft.com/office/drawing/2014/main" id="{1D5C57B2-9653-3DE9-7E4D-571C51E957B7}"/>
              </a:ext>
            </a:extLst>
          </p:cNvPr>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latin typeface="Calibri  "/>
                <a:ea typeface="Times New Roman" panose="02020603050405020304"/>
                <a:cs typeface="Times New Roman" panose="02020603050405020304"/>
                <a:sym typeface="Times New Roman" panose="02020603050405020304"/>
              </a:rPr>
              <a:t>EKAN-Equivariant Kolmogorov-Arnold Network</a:t>
            </a:r>
          </a:p>
        </p:txBody>
      </p:sp>
      <p:pic>
        <p:nvPicPr>
          <p:cNvPr id="35" name="Google Shape;62;p1">
            <a:extLst>
              <a:ext uri="{FF2B5EF4-FFF2-40B4-BE49-F238E27FC236}">
                <a16:creationId xmlns:a16="http://schemas.microsoft.com/office/drawing/2014/main" id="{DF1178D7-E4F2-599C-920A-7963FD37A67A}"/>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pic>
        <p:nvPicPr>
          <p:cNvPr id="7" name="Picture 6">
            <a:extLst>
              <a:ext uri="{FF2B5EF4-FFF2-40B4-BE49-F238E27FC236}">
                <a16:creationId xmlns:a16="http://schemas.microsoft.com/office/drawing/2014/main" id="{D5C47632-4217-81D1-B064-777D5CFC14B6}"/>
              </a:ext>
            </a:extLst>
          </p:cNvPr>
          <p:cNvPicPr>
            <a:picLocks noChangeAspect="1"/>
          </p:cNvPicPr>
          <p:nvPr/>
        </p:nvPicPr>
        <p:blipFill>
          <a:blip r:embed="rId4"/>
          <a:stretch>
            <a:fillRect/>
          </a:stretch>
        </p:blipFill>
        <p:spPr>
          <a:xfrm>
            <a:off x="3163861" y="4939553"/>
            <a:ext cx="5239481" cy="1851522"/>
          </a:xfrm>
          <a:prstGeom prst="rect">
            <a:avLst/>
          </a:prstGeom>
        </p:spPr>
      </p:pic>
    </p:spTree>
    <p:extLst>
      <p:ext uri="{BB962C8B-B14F-4D97-AF65-F5344CB8AC3E}">
        <p14:creationId xmlns:p14="http://schemas.microsoft.com/office/powerpoint/2010/main" val="2447429523"/>
      </p:ext>
    </p:extLst>
  </p:cSld>
  <p:clrMapOvr>
    <a:masterClrMapping/>
  </p:clrMapOvr>
  <mc:AlternateContent xmlns:mc="http://schemas.openxmlformats.org/markup-compatibility/2006">
    <mc:Choice xmlns:p14="http://schemas.microsoft.com/office/powerpoint/2010/main" Requires="p14">
      <p:transition p14:dur="0" advClick="0" advTm="6000"/>
    </mc:Choice>
    <mc:Fallback>
      <p:transition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932EA7AE-0EBC-8234-FEC1-B25FB5BCDAC9}"/>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1CFB0393-F074-1114-103F-755856F45A9F}"/>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a:extLst>
              <a:ext uri="{FF2B5EF4-FFF2-40B4-BE49-F238E27FC236}">
                <a16:creationId xmlns:a16="http://schemas.microsoft.com/office/drawing/2014/main" id="{6796B8C8-8763-91D4-E1CA-2221878696ED}"/>
              </a:ext>
            </a:extLst>
          </p:cNvPr>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a:extLst>
              <a:ext uri="{FF2B5EF4-FFF2-40B4-BE49-F238E27FC236}">
                <a16:creationId xmlns:a16="http://schemas.microsoft.com/office/drawing/2014/main" id="{C6F98B5B-412D-A479-D091-C0AE00BF3256}"/>
              </a:ext>
            </a:extLst>
          </p:cNvPr>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a:extLst>
              <a:ext uri="{FF2B5EF4-FFF2-40B4-BE49-F238E27FC236}">
                <a16:creationId xmlns:a16="http://schemas.microsoft.com/office/drawing/2014/main" id="{4A211673-C97A-5897-B413-B3DD3B11545F}"/>
              </a:ext>
            </a:extLst>
          </p:cNvPr>
          <p:cNvSpPr txBox="1"/>
          <p:nvPr/>
        </p:nvSpPr>
        <p:spPr>
          <a:xfrm>
            <a:off x="-24161" y="740240"/>
            <a:ext cx="12101011" cy="3939500"/>
          </a:xfrm>
          <a:prstGeom prst="rect">
            <a:avLst/>
          </a:prstGeom>
          <a:noFill/>
          <a:ln>
            <a:noFill/>
          </a:ln>
        </p:spPr>
        <p:txBody>
          <a:bodyPr spcFirstLastPara="1" wrap="square" lIns="121900" tIns="121900" rIns="121900" bIns="121900" anchor="t" anchorCtr="0">
            <a:spAutoFit/>
          </a:bodyPr>
          <a:lstStyle/>
          <a:p>
            <a:r>
              <a:rPr lang="en-US" sz="2400" b="1" dirty="0"/>
              <a:t>Conclusion and Future Directions</a:t>
            </a:r>
          </a:p>
          <a:p>
            <a:pPr>
              <a:buFont typeface="Arial" panose="020B0604020202020204" pitchFamily="34" charset="0"/>
              <a:buChar char="•"/>
            </a:pPr>
            <a:r>
              <a:rPr lang="en-US" sz="2400" b="1" dirty="0"/>
              <a:t>Conclusion</a:t>
            </a:r>
            <a:r>
              <a:rPr lang="en-US" sz="2400" dirty="0"/>
              <a:t>:</a:t>
            </a:r>
          </a:p>
          <a:p>
            <a:pPr marL="742950" lvl="1" indent="-285750">
              <a:buFont typeface="Arial" panose="020B0604020202020204" pitchFamily="34" charset="0"/>
              <a:buChar char="•"/>
            </a:pPr>
            <a:r>
              <a:rPr lang="en-US" sz="2400" dirty="0"/>
              <a:t>EKAN combines symbolic representation (KAN) with symmetry-awareness (EMLP).</a:t>
            </a:r>
          </a:p>
          <a:p>
            <a:pPr marL="742950" lvl="1" indent="-285750">
              <a:buFont typeface="Arial" panose="020B0604020202020204" pitchFamily="34" charset="0"/>
              <a:buChar char="•"/>
            </a:pPr>
            <a:r>
              <a:rPr lang="en-US" sz="2400" dirty="0"/>
              <a:t>Outperforms both KANs and EMLP on tasks requiring both attributes.</a:t>
            </a:r>
          </a:p>
          <a:p>
            <a:pPr>
              <a:buFont typeface="Arial" panose="020B0604020202020204" pitchFamily="34" charset="0"/>
              <a:buChar char="•"/>
            </a:pPr>
            <a:r>
              <a:rPr lang="en-US" sz="2400" b="1" dirty="0"/>
              <a:t>Potential Applications</a:t>
            </a:r>
            <a:r>
              <a:rPr lang="en-US" sz="2400" dirty="0"/>
              <a:t>:</a:t>
            </a:r>
          </a:p>
          <a:p>
            <a:pPr marL="742950" lvl="1" indent="-285750">
              <a:buFont typeface="Arial" panose="020B0604020202020204" pitchFamily="34" charset="0"/>
              <a:buChar char="•"/>
            </a:pPr>
            <a:r>
              <a:rPr lang="en-US" sz="2400" dirty="0"/>
              <a:t>Scientific computing, computer vision, and natural language processing.</a:t>
            </a:r>
          </a:p>
          <a:p>
            <a:pPr marL="742950" lvl="1" indent="-285750">
              <a:buFont typeface="Arial" panose="020B0604020202020204" pitchFamily="34" charset="0"/>
              <a:buChar char="•"/>
            </a:pPr>
            <a:r>
              <a:rPr lang="en-US" sz="2400" dirty="0"/>
              <a:t>Could be used as a general framework for tasks that require respecting data symmetry.</a:t>
            </a:r>
          </a:p>
          <a:p>
            <a:pPr>
              <a:buFont typeface="Arial" panose="020B0604020202020204" pitchFamily="34" charset="0"/>
              <a:buChar char="•"/>
            </a:pPr>
            <a:r>
              <a:rPr lang="en-US" sz="2400" b="1" dirty="0"/>
              <a:t>Future Work</a:t>
            </a:r>
            <a:r>
              <a:rPr lang="en-US" sz="2400" dirty="0"/>
              <a:t>:</a:t>
            </a:r>
          </a:p>
          <a:p>
            <a:pPr marL="742950" lvl="1" indent="-285750">
              <a:buFont typeface="Arial" panose="020B0604020202020204" pitchFamily="34" charset="0"/>
              <a:buChar char="•"/>
            </a:pPr>
            <a:r>
              <a:rPr lang="en-US" sz="2400" dirty="0"/>
              <a:t>Extending EKAN to broader fields.</a:t>
            </a:r>
          </a:p>
          <a:p>
            <a:pPr marL="742950" lvl="1" indent="-285750">
              <a:buFont typeface="Arial" panose="020B0604020202020204" pitchFamily="34" charset="0"/>
              <a:buChar char="•"/>
            </a:pPr>
            <a:r>
              <a:rPr lang="en-US" sz="2400" dirty="0"/>
              <a:t>Refining equivariant constraints for specific real-world applications.</a:t>
            </a:r>
          </a:p>
        </p:txBody>
      </p:sp>
      <p:sp>
        <p:nvSpPr>
          <p:cNvPr id="33" name="Google Shape;60;p1">
            <a:extLst>
              <a:ext uri="{FF2B5EF4-FFF2-40B4-BE49-F238E27FC236}">
                <a16:creationId xmlns:a16="http://schemas.microsoft.com/office/drawing/2014/main" id="{FF5E929F-5044-4016-E628-B0BBA3FB361E}"/>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a:extLst>
              <a:ext uri="{FF2B5EF4-FFF2-40B4-BE49-F238E27FC236}">
                <a16:creationId xmlns:a16="http://schemas.microsoft.com/office/drawing/2014/main" id="{9E0EE9C4-C9FB-E9B3-3EDB-B40C192DDD2C}"/>
              </a:ext>
            </a:extLst>
          </p:cNvPr>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latin typeface="Calibri  "/>
                <a:ea typeface="Times New Roman" panose="02020603050405020304"/>
                <a:cs typeface="Times New Roman" panose="02020603050405020304"/>
                <a:sym typeface="Times New Roman" panose="02020603050405020304"/>
              </a:rPr>
              <a:t>EKAN-Equivariant Kolmogorov-Arnold Network</a:t>
            </a:r>
          </a:p>
        </p:txBody>
      </p:sp>
      <p:pic>
        <p:nvPicPr>
          <p:cNvPr id="35" name="Google Shape;62;p1">
            <a:extLst>
              <a:ext uri="{FF2B5EF4-FFF2-40B4-BE49-F238E27FC236}">
                <a16:creationId xmlns:a16="http://schemas.microsoft.com/office/drawing/2014/main" id="{9E15D868-08EE-A942-7F28-5BFFC903B643}"/>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spTree>
    <p:extLst>
      <p:ext uri="{BB962C8B-B14F-4D97-AF65-F5344CB8AC3E}">
        <p14:creationId xmlns:p14="http://schemas.microsoft.com/office/powerpoint/2010/main" val="2410878630"/>
      </p:ext>
    </p:extLst>
  </p:cSld>
  <p:clrMapOvr>
    <a:masterClrMapping/>
  </p:clrMapOvr>
  <mc:AlternateContent xmlns:mc="http://schemas.openxmlformats.org/markup-compatibility/2006">
    <mc:Choice xmlns:p14="http://schemas.microsoft.com/office/powerpoint/2010/main" Requires="p14">
      <p:transition p14:dur="0" advClick="0" advTm="6000"/>
    </mc:Choice>
    <mc:Fallback>
      <p:transition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r>
              <a:rPr lang="en-US" sz="2000" dirty="0">
                <a:solidFill>
                  <a:schemeClr val="bg1"/>
                </a:solidFill>
                <a:latin typeface="Book Antiqua" panose="02040602050305030304" pitchFamily="18" charset="0"/>
              </a:rPr>
              <a:t>Convolutional </a:t>
            </a:r>
            <a:r>
              <a:rPr lang="en-US" sz="2000" dirty="0" err="1">
                <a:solidFill>
                  <a:schemeClr val="bg1"/>
                </a:solidFill>
                <a:latin typeface="Book Antiqua" panose="02040602050305030304" pitchFamily="18" charset="0"/>
              </a:rPr>
              <a:t>Kolomogrov</a:t>
            </a:r>
            <a:r>
              <a:rPr lang="en-US" sz="2000" dirty="0">
                <a:solidFill>
                  <a:schemeClr val="bg1"/>
                </a:solidFill>
                <a:latin typeface="Book Antiqua" panose="02040602050305030304" pitchFamily="18" charset="0"/>
              </a:rPr>
              <a:t>-Arnold Networks</a:t>
            </a: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16180" y="786415"/>
            <a:ext cx="3604596" cy="2122796"/>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Problem Statement : </a:t>
            </a:r>
            <a:r>
              <a:rPr lang="en-US" sz="1700" b="0" i="0" dirty="0">
                <a:effectLst/>
                <a:latin typeface="Calibri (Body)"/>
                <a:ea typeface="Calibri" panose="020F0502020204030204" pitchFamily="34" charset="0"/>
                <a:cs typeface="Calibri" panose="020F0502020204030204" pitchFamily="34" charset="0"/>
              </a:rPr>
              <a:t>The paper addresses the challenge of traditional Convolutional Neural Networks (CNNs) being inefficient when it comes to handling complex data. It proposes Convolutional KANs as a solution that uses fewer parameters while maintaining similar accuracy.</a:t>
            </a: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085851034"/>
              </p:ext>
            </p:extLst>
          </p:nvPr>
        </p:nvGraphicFramePr>
        <p:xfrm>
          <a:off x="8675078" y="750276"/>
          <a:ext cx="3395352" cy="3310736"/>
        </p:xfrm>
        <a:graphic>
          <a:graphicData uri="http://schemas.openxmlformats.org/drawingml/2006/table">
            <a:tbl>
              <a:tblPr/>
              <a:tblGrid>
                <a:gridCol w="3395352">
                  <a:extLst>
                    <a:ext uri="{9D8B030D-6E8A-4147-A177-3AD203B41FA5}">
                      <a16:colId xmlns:a16="http://schemas.microsoft.com/office/drawing/2014/main" val="20000"/>
                    </a:ext>
                  </a:extLst>
                </a:gridCol>
              </a:tblGrid>
              <a:tr h="3310736">
                <a:tc>
                  <a:txBody>
                    <a:bodyPr/>
                    <a:lstStyle/>
                    <a:p>
                      <a:r>
                        <a:rPr lang="en-IN" sz="1400" b="1" dirty="0"/>
                        <a:t>Results :</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Convolutional KANs perform similarly to traditional CNNs in terms of accuracy but require about half the number of parameters.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This reduction in parameters allows for faster training and better efficiency in learning from complex datasets.</a:t>
                      </a:r>
                    </a:p>
                    <a:p>
                      <a:pPr marL="285750" indent="-285750">
                        <a:buFont typeface="Arial" panose="020B0604020202020204" pitchFamily="34" charset="0"/>
                        <a:buChar char="•"/>
                      </a:pPr>
                      <a:endParaRPr lang="en-IN" sz="14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2441" y="2992700"/>
            <a:ext cx="3645730" cy="3125059"/>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900" b="1" dirty="0">
                <a:ea typeface="Times New Roman" panose="02020603050405020304"/>
                <a:cs typeface="Calibri" panose="020F0502020204030204" pitchFamily="34" charset="0"/>
                <a:sym typeface="Times New Roman" panose="02020603050405020304"/>
              </a:rPr>
              <a:t>Methodology</a:t>
            </a:r>
            <a:r>
              <a:rPr lang="en-IN" sz="1900" dirty="0">
                <a:ea typeface="Times New Roman" panose="02020603050405020304"/>
                <a:cs typeface="Calibri" panose="020F0502020204030204" pitchFamily="34" charset="0"/>
                <a:sym typeface="Times New Roman" panose="02020603050405020304"/>
              </a:rPr>
              <a:t>:</a:t>
            </a:r>
          </a:p>
          <a:p>
            <a:pPr marL="285750" indent="-285750">
              <a:buFont typeface="Arial" panose="020B0604020202020204" pitchFamily="34" charset="0"/>
              <a:buChar char="•"/>
            </a:pPr>
            <a:r>
              <a:rPr lang="en-US" b="0" i="0" dirty="0">
                <a:effectLst/>
                <a:latin typeface="Calibri  "/>
              </a:rPr>
              <a:t>Integration of KANs: The authors adapt the KAN architecture to convolutional layers, replacing fixed activation functions with learnable spline functions.</a:t>
            </a:r>
          </a:p>
          <a:p>
            <a:pPr marL="285750" indent="-285750">
              <a:buFont typeface="Arial" panose="020B0604020202020204" pitchFamily="34" charset="0"/>
              <a:buChar char="•"/>
            </a:pPr>
            <a:r>
              <a:rPr lang="en-US" b="0" i="0" dirty="0">
                <a:effectLst/>
                <a:latin typeface="Calibri  "/>
              </a:rPr>
              <a:t>Empirical Testing: They compare the performance of Convolutional KANs against traditional CNNs using datasets like MNIST and Fashion-MNIST.</a:t>
            </a: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3688016" y="789718"/>
            <a:ext cx="4921593" cy="1799011"/>
          </a:xfrm>
          <a:prstGeom prst="rect">
            <a:avLst/>
          </a:prstGeom>
          <a:noFill/>
          <a:ln>
            <a:solidFill>
              <a:schemeClr val="tx1"/>
            </a:solidFill>
          </a:ln>
        </p:spPr>
        <p:txBody>
          <a:bodyPr spcFirstLastPara="1" wrap="square" lIns="91433" tIns="45700" rIns="91433" bIns="45700" anchor="t" anchorCtr="0">
            <a:noAutofit/>
          </a:bodyPr>
          <a:lstStyle/>
          <a:p>
            <a:pPr algn="l"/>
            <a:r>
              <a:rPr lang="en-US" b="1" i="0" dirty="0">
                <a:effectLst/>
                <a:latin typeface="__fkGroteskNeue_598ab8"/>
              </a:rPr>
              <a:t>Implementation:</a:t>
            </a:r>
          </a:p>
          <a:p>
            <a:pPr marL="285750" indent="-285750" algn="l">
              <a:buFont typeface="Arial" panose="020B0604020202020204" pitchFamily="34" charset="0"/>
              <a:buChar char="•"/>
            </a:pPr>
            <a:r>
              <a:rPr lang="en-US" sz="1600" b="0" i="0" dirty="0">
                <a:effectLst/>
                <a:latin typeface="Calibri   "/>
              </a:rPr>
              <a:t>Architecture Design: Each connection in the network uses spline functions instead of static weights.</a:t>
            </a:r>
          </a:p>
          <a:p>
            <a:pPr marL="285750" indent="-285750" algn="l">
              <a:buFont typeface="Arial" panose="020B0604020202020204" pitchFamily="34" charset="0"/>
              <a:buChar char="•"/>
            </a:pPr>
            <a:r>
              <a:rPr lang="en-US" sz="1600" b="0" i="0" dirty="0">
                <a:effectLst/>
                <a:latin typeface="Calibri   "/>
              </a:rPr>
              <a:t>KAN Convolutions: The convolution operation is adapted to use these spline-based functions, allowing for more flexible responses to input data.</a:t>
            </a:r>
          </a:p>
          <a:p>
            <a:pPr algn="l"/>
            <a:endParaRPr lang="en-US" b="1" i="0" dirty="0">
              <a:effectLst/>
              <a:latin typeface="__fkGroteskNeue_598ab8"/>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3698758" y="2664907"/>
            <a:ext cx="4921593" cy="161787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Objective</a:t>
            </a:r>
            <a:r>
              <a:rPr lang="en-IN" dirty="0">
                <a:ea typeface="Times New Roman" panose="02020603050405020304"/>
                <a:cs typeface="Calibri" panose="020F0502020204030204" pitchFamily="34" charset="0"/>
                <a:sym typeface="Times New Roman" panose="02020603050405020304"/>
              </a:rPr>
              <a:t>:</a:t>
            </a:r>
          </a:p>
          <a:p>
            <a:pPr>
              <a:buClr>
                <a:srgbClr val="2F5496"/>
              </a:buClr>
              <a:buSzPts val="1200"/>
            </a:pPr>
            <a:r>
              <a:rPr lang="en-US" sz="1700" b="0" i="0" dirty="0">
                <a:effectLst/>
                <a:latin typeface="Calibri    "/>
              </a:rPr>
              <a:t>The main goal is to show that Convolutional KANs can achieve high accuracy with fewer parameters compared to traditional CNNs, making them more efficient for image processing tasks.</a:t>
            </a:r>
            <a:endParaRPr lang="en-IN" sz="1700" dirty="0">
              <a:latin typeface="Calibri    "/>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4455459"/>
            <a:ext cx="3345535" cy="232616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References:</a:t>
            </a:r>
          </a:p>
          <a:p>
            <a:pPr>
              <a:buClr>
                <a:srgbClr val="2F5496"/>
              </a:buClr>
              <a:buSzPts val="1200"/>
            </a:pPr>
            <a:r>
              <a:rPr lang="en-US" sz="1200" b="0" i="0" dirty="0">
                <a:effectLst/>
                <a:ea typeface="Calibri" panose="020F0502020204030204" pitchFamily="34" charset="0"/>
                <a:cs typeface="Calibri" panose="020F0502020204030204" pitchFamily="34" charset="0"/>
              </a:rPr>
              <a:t>Bodner, A. D., </a:t>
            </a:r>
            <a:r>
              <a:rPr lang="en-US" sz="1200" b="0" i="0" dirty="0" err="1">
                <a:effectLst/>
                <a:ea typeface="Calibri" panose="020F0502020204030204" pitchFamily="34" charset="0"/>
                <a:cs typeface="Calibri" panose="020F0502020204030204" pitchFamily="34" charset="0"/>
              </a:rPr>
              <a:t>Spolski</a:t>
            </a:r>
            <a:r>
              <a:rPr lang="en-US" sz="1200" b="0" i="0" dirty="0">
                <a:effectLst/>
                <a:ea typeface="Calibri" panose="020F0502020204030204" pitchFamily="34" charset="0"/>
                <a:cs typeface="Calibri" panose="020F0502020204030204" pitchFamily="34" charset="0"/>
              </a:rPr>
              <a:t>, J. N., </a:t>
            </a:r>
            <a:r>
              <a:rPr lang="en-US" sz="1200" b="0" i="0" dirty="0" err="1">
                <a:effectLst/>
                <a:ea typeface="Calibri" panose="020F0502020204030204" pitchFamily="34" charset="0"/>
                <a:cs typeface="Calibri" panose="020F0502020204030204" pitchFamily="34" charset="0"/>
              </a:rPr>
              <a:t>Tepsich</a:t>
            </a:r>
            <a:r>
              <a:rPr lang="en-US" sz="1200" b="0" i="0" dirty="0">
                <a:effectLst/>
                <a:ea typeface="Calibri" panose="020F0502020204030204" pitchFamily="34" charset="0"/>
                <a:cs typeface="Calibri" panose="020F0502020204030204" pitchFamily="34" charset="0"/>
              </a:rPr>
              <a:t>, A. S., &amp; </a:t>
            </a:r>
            <a:r>
              <a:rPr lang="en-US" sz="1200" b="0" i="0" dirty="0" err="1">
                <a:effectLst/>
                <a:ea typeface="Calibri" panose="020F0502020204030204" pitchFamily="34" charset="0"/>
                <a:cs typeface="Calibri" panose="020F0502020204030204" pitchFamily="34" charset="0"/>
              </a:rPr>
              <a:t>Pourteau</a:t>
            </a:r>
            <a:r>
              <a:rPr lang="en-US" sz="1200" b="0" i="0" dirty="0">
                <a:effectLst/>
                <a:ea typeface="Calibri" panose="020F0502020204030204" pitchFamily="34" charset="0"/>
                <a:cs typeface="Calibri" panose="020F0502020204030204" pitchFamily="34" charset="0"/>
              </a:rPr>
              <a:t>, S. (2024). </a:t>
            </a:r>
            <a:r>
              <a:rPr lang="en-US" sz="1200" b="0" i="1" dirty="0">
                <a:effectLst/>
                <a:ea typeface="Calibri" panose="020F0502020204030204" pitchFamily="34" charset="0"/>
                <a:cs typeface="Calibri" panose="020F0502020204030204" pitchFamily="34" charset="0"/>
              </a:rPr>
              <a:t>Convolutional Kolmogorov-Arnold Networks</a:t>
            </a:r>
            <a:r>
              <a:rPr lang="en-US" sz="1200" b="0" i="0" dirty="0">
                <a:effectLst/>
                <a:ea typeface="Calibri" panose="020F0502020204030204" pitchFamily="34" charset="0"/>
                <a:cs typeface="Calibri" panose="020F0502020204030204" pitchFamily="34" charset="0"/>
              </a:rPr>
              <a:t>. Universidad de San Andrés</a:t>
            </a:r>
          </a:p>
          <a:p>
            <a:pPr>
              <a:buClr>
                <a:srgbClr val="2F5496"/>
              </a:buClr>
              <a:buSzPts val="1200"/>
            </a:pPr>
            <a:r>
              <a:rPr lang="en-US" sz="1200" dirty="0" err="1"/>
              <a:t>Ziming</a:t>
            </a:r>
            <a:r>
              <a:rPr lang="en-US" sz="1200" dirty="0"/>
              <a:t> Liu. Kan: Kolmogorov–</a:t>
            </a:r>
            <a:r>
              <a:rPr lang="en-US" sz="1200" dirty="0" err="1"/>
              <a:t>arnold</a:t>
            </a:r>
            <a:r>
              <a:rPr lang="en-US" sz="1200" dirty="0"/>
              <a:t> networks. </a:t>
            </a:r>
            <a:r>
              <a:rPr lang="en-US" sz="1200" dirty="0" err="1"/>
              <a:t>arXiv</a:t>
            </a:r>
            <a:r>
              <a:rPr lang="en-US" sz="1200" dirty="0"/>
              <a:t> preprint arXiv:2404.19756, 2024.</a:t>
            </a:r>
            <a:endParaRPr lang="en-IN" sz="1200" b="1" dirty="0">
              <a:ea typeface="Calibri" panose="020F0502020204030204" pitchFamily="34" charset="0"/>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3688016" y="4338886"/>
            <a:ext cx="4943077" cy="110269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b="1" dirty="0">
                <a:ea typeface="Times New Roman" panose="02020603050405020304"/>
                <a:cs typeface="Calibri" panose="020F0502020204030204" pitchFamily="34" charset="0"/>
                <a:sym typeface="Times New Roman" panose="02020603050405020304"/>
              </a:rPr>
              <a:t>Conclusion </a:t>
            </a:r>
            <a:r>
              <a:rPr lang="en-IN" dirty="0">
                <a:ea typeface="Times New Roman" panose="02020603050405020304"/>
                <a:cs typeface="Calibri" panose="020F0502020204030204" pitchFamily="34" charset="0"/>
                <a:sym typeface="Times New Roman" panose="02020603050405020304"/>
              </a:rPr>
              <a:t>:</a:t>
            </a:r>
          </a:p>
          <a:p>
            <a:pPr>
              <a:buClr>
                <a:srgbClr val="2F5496"/>
              </a:buClr>
              <a:buSzPts val="1200"/>
            </a:pPr>
            <a:r>
              <a:rPr lang="en-US" sz="1300" b="0" i="0" dirty="0">
                <a:effectLst/>
                <a:latin typeface="Calibri  "/>
              </a:rPr>
              <a:t>Convolutional KANs represent a significant advancement in neural network design, offering a more efficient way to model complex relationships in images. They set a new standard for future research in deep learning architectures.</a:t>
            </a:r>
            <a:endParaRPr lang="en-IN" sz="1300" dirty="0">
              <a:latin typeface="Calibri  "/>
              <a:ea typeface="Times New Roman" panose="02020603050405020304"/>
              <a:cs typeface="Calibri" panose="020F0502020204030204" pitchFamily="34" charset="0"/>
              <a:sym typeface="Times New Roman" panose="02020603050405020304"/>
            </a:endParaRPr>
          </a:p>
        </p:txBody>
      </p:sp>
      <p:pic>
        <p:nvPicPr>
          <p:cNvPr id="8" name="Picture 7">
            <a:extLst>
              <a:ext uri="{FF2B5EF4-FFF2-40B4-BE49-F238E27FC236}">
                <a16:creationId xmlns:a16="http://schemas.microsoft.com/office/drawing/2014/main" id="{74A7F353-F364-0A52-A337-739BD4DA0CAA}"/>
              </a:ext>
            </a:extLst>
          </p:cNvPr>
          <p:cNvPicPr>
            <a:picLocks noChangeAspect="1"/>
          </p:cNvPicPr>
          <p:nvPr/>
        </p:nvPicPr>
        <p:blipFill>
          <a:blip r:embed="rId4"/>
          <a:stretch>
            <a:fillRect/>
          </a:stretch>
        </p:blipFill>
        <p:spPr>
          <a:xfrm>
            <a:off x="3679850" y="5466022"/>
            <a:ext cx="4951242" cy="1375993"/>
          </a:xfrm>
          <a:prstGeom prst="rect">
            <a:avLst/>
          </a:prstGeom>
        </p:spPr>
      </p:pic>
    </p:spTree>
    <p:extLst>
      <p:ext uri="{BB962C8B-B14F-4D97-AF65-F5344CB8AC3E}">
        <p14:creationId xmlns:p14="http://schemas.microsoft.com/office/powerpoint/2010/main" val="190913135"/>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026"/>
            <a:ext cx="8826800" cy="598142"/>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1"/>
                </a:solidFill>
              </a:rPr>
              <a:t>Kolmogorov-Arnold Networks (KAN) for Time Series Classification and Robust Analysis</a:t>
            </a:r>
            <a:endParaRPr lang="en-US"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58655" y="769034"/>
            <a:ext cx="4013615" cy="1155459"/>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Problem Statement: </a:t>
            </a:r>
            <a:endParaRPr lang="en-US" sz="800" b="1" dirty="0">
              <a:ea typeface="Times New Roman" panose="02020603050405020304"/>
              <a:cs typeface="Calibri" panose="020F0502020204030204" pitchFamily="34" charset="0"/>
              <a:sym typeface="Times New Roman" panose="02020603050405020304"/>
            </a:endParaRP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The paper investigates the use of Kolmogorov-Arnold Networks (KAN) for time series classification, comparing their performance and robustness to traditional MLPs.</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650193593"/>
              </p:ext>
            </p:extLst>
          </p:nvPr>
        </p:nvGraphicFramePr>
        <p:xfrm>
          <a:off x="9271591" y="769034"/>
          <a:ext cx="2861752" cy="4480560"/>
        </p:xfrm>
        <a:graphic>
          <a:graphicData uri="http://schemas.openxmlformats.org/drawingml/2006/table">
            <a:tbl>
              <a:tblPr/>
              <a:tblGrid>
                <a:gridCol w="2861752">
                  <a:extLst>
                    <a:ext uri="{9D8B030D-6E8A-4147-A177-3AD203B41FA5}">
                      <a16:colId xmlns:a16="http://schemas.microsoft.com/office/drawing/2014/main" val="20000"/>
                    </a:ext>
                  </a:extLst>
                </a:gridCol>
              </a:tblGrid>
              <a:tr h="4066064">
                <a:tc>
                  <a:txBody>
                    <a:bodyPr/>
                    <a:lstStyle/>
                    <a:p>
                      <a:r>
                        <a:rPr lang="en-IN" sz="1300" b="1" dirty="0"/>
                        <a:t>Results :</a:t>
                      </a:r>
                    </a:p>
                    <a:p>
                      <a:pPr marL="285750" indent="-285750">
                        <a:buFont typeface="Arial" panose="020B0604020202020204" pitchFamily="34" charset="0"/>
                        <a:buChar char="•"/>
                      </a:pPr>
                      <a:r>
                        <a:rPr lang="en-US" sz="1300" b="0" dirty="0"/>
                        <a:t>KANs outperformed MLPs on certain time series datasets, especially in terms of robustness.</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KAN models maintained higher accuracy with fewer parameters compared to MLPs.</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KANs showed superior resistance to adversarial attacks, improving stability in challenging scenarios.</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Ablation studies revealed that the base function played a more significant role than the B-spline component in classification accuracy.</a:t>
                      </a:r>
                    </a:p>
                    <a:p>
                      <a:pPr marL="285750" indent="-285750">
                        <a:buFont typeface="Arial" panose="020B0604020202020204" pitchFamily="34" charset="0"/>
                        <a:buChar char="•"/>
                      </a:pPr>
                      <a:endParaRPr lang="en-US" sz="1300" b="0" dirty="0"/>
                    </a:p>
                    <a:p>
                      <a:pPr marL="285750" indent="-285750">
                        <a:buFont typeface="Arial" panose="020B0604020202020204" pitchFamily="34" charset="0"/>
                        <a:buChar char="•"/>
                      </a:pPr>
                      <a:r>
                        <a:rPr lang="en-US" sz="1300" b="0" dirty="0"/>
                        <a:t>Larger grid sizes complicated optimization, leading to performance drops in some cases.</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58655" y="1971647"/>
            <a:ext cx="4013615" cy="301581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Conduct a comparison across 128 UCR time series datasets between KAN, MLP, and hybrid models (KAN-MLP, MLP-KAN).</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Train KAN models with multi-layer architecture using B-spline activations.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Perform an ablation study on the contributions of KAN’s spline and base components by varying grid sizes.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Use batch normalization to keep inputs within the B-spline fitting interval.</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Assess model robustness through adversarial attacks using PGD with different perturbation magnitudes.</a:t>
            </a: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114799" y="772985"/>
            <a:ext cx="5091461" cy="155554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 :</a:t>
            </a:r>
          </a:p>
          <a:p>
            <a:pPr marL="285750" indent="-285750">
              <a:buClr>
                <a:srgbClr val="2F5496"/>
              </a:buClr>
              <a:buSzPts val="1200"/>
              <a:buFont typeface="Arial" panose="020B0604020202020204" pitchFamily="34" charset="0"/>
              <a:buChar char="•"/>
            </a:pPr>
            <a:r>
              <a:rPr lang="en-US" sz="1400" b="0" i="0" dirty="0">
                <a:effectLst/>
                <a:latin typeface="__fkGroteskNeue_598ab8"/>
              </a:rPr>
              <a:t>Use UCR 128 time series datasets for model training.</a:t>
            </a:r>
          </a:p>
          <a:p>
            <a:pPr marL="285750" indent="-285750">
              <a:buClr>
                <a:srgbClr val="2F5496"/>
              </a:buClr>
              <a:buSzPts val="1200"/>
              <a:buFont typeface="Arial" panose="020B0604020202020204" pitchFamily="34" charset="0"/>
              <a:buChar char="•"/>
            </a:pPr>
            <a:r>
              <a:rPr lang="en-US" sz="1400" b="0" i="0" dirty="0">
                <a:effectLst/>
                <a:latin typeface="__fkGroteskNeue_598ab8"/>
              </a:rPr>
              <a:t>Construct a multi-layer KAN with B-spline activations and batch normalization</a:t>
            </a:r>
          </a:p>
          <a:p>
            <a:pPr marL="285750" indent="-285750">
              <a:buClr>
                <a:srgbClr val="2F5496"/>
              </a:buClr>
              <a:buSzPts val="1200"/>
              <a:buFont typeface="Arial" panose="020B0604020202020204" pitchFamily="34" charset="0"/>
              <a:buChar char="•"/>
            </a:pPr>
            <a:r>
              <a:rPr lang="en-US" sz="1400" b="0" i="0" dirty="0">
                <a:effectLst/>
                <a:latin typeface="__fkGroteskNeue_598ab8"/>
              </a:rPr>
              <a:t>Train the model with the </a:t>
            </a:r>
            <a:r>
              <a:rPr lang="en-US" sz="1400" b="0" i="0" dirty="0" err="1">
                <a:effectLst/>
                <a:latin typeface="__fkGroteskNeue_598ab8"/>
              </a:rPr>
              <a:t>AdamW</a:t>
            </a:r>
            <a:r>
              <a:rPr lang="en-US" sz="1400" b="0" i="0" dirty="0">
                <a:effectLst/>
                <a:latin typeface="__fkGroteskNeue_598ab8"/>
              </a:rPr>
              <a:t> optimizer for 1000 epochs.</a:t>
            </a:r>
          </a:p>
          <a:p>
            <a:pPr marL="285750" indent="-285750">
              <a:buClr>
                <a:srgbClr val="2F5496"/>
              </a:buClr>
              <a:buSzPts val="1200"/>
              <a:buFont typeface="Arial" panose="020B0604020202020204" pitchFamily="34" charset="0"/>
              <a:buChar char="•"/>
            </a:pPr>
            <a:r>
              <a:rPr lang="en-US" sz="1400" b="0" i="0" dirty="0">
                <a:effectLst/>
                <a:latin typeface="__fkGroteskNeue_598ab8"/>
              </a:rPr>
              <a:t>Test robustness via PGD adversarial attacks and compare performance with MLP and hybrid models.</a:t>
            </a: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114800" y="2391358"/>
            <a:ext cx="5091460" cy="178192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Evaluate the performance of KAN for time series classification compared to MLP and hybrid models.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Analyse the contribution of KAN’s B-spline and base components in classification accuracy.</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Assess KAN’s robustness against adversarial attacks.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Investigate the impact of varying grid sizes on KAN performance and optimize model configurations.</a:t>
            </a: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9271590" y="5312422"/>
            <a:ext cx="2861754" cy="146919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t>References:</a:t>
            </a:r>
          </a:p>
          <a:p>
            <a:pPr>
              <a:buClr>
                <a:srgbClr val="2F5496"/>
              </a:buClr>
              <a:buSzPts val="1200"/>
            </a:pPr>
            <a:endParaRPr lang="en-IN" sz="1400" b="1" dirty="0"/>
          </a:p>
          <a:p>
            <a:pPr>
              <a:buClr>
                <a:srgbClr val="2F5496"/>
              </a:buClr>
              <a:buSzPts val="1200"/>
            </a:pPr>
            <a:r>
              <a:rPr lang="en-IN" sz="1400" b="1" dirty="0"/>
              <a:t>Liu, Z., Wang, Y., Vaidya, S., et al.</a:t>
            </a:r>
            <a:r>
              <a:rPr lang="en-IN" sz="1400" dirty="0"/>
              <a:t> "Kolmogorov-Arnold Networks." </a:t>
            </a:r>
            <a:r>
              <a:rPr lang="en-IN" sz="1400" i="1" dirty="0" err="1"/>
              <a:t>arXiv</a:t>
            </a:r>
            <a:r>
              <a:rPr lang="en-IN" sz="1400" i="1" dirty="0"/>
              <a:t> preprint </a:t>
            </a:r>
          </a:p>
          <a:p>
            <a:pPr>
              <a:buClr>
                <a:srgbClr val="2F5496"/>
              </a:buClr>
              <a:buSzPts val="1200"/>
            </a:pPr>
            <a:r>
              <a:rPr lang="en-IN" sz="1400" i="1" dirty="0"/>
              <a:t>arXiv:2404.19756</a:t>
            </a:r>
            <a:r>
              <a:rPr lang="en-IN" sz="1400" dirty="0"/>
              <a:t>, 2024.</a:t>
            </a:r>
            <a:endParaRPr lang="en-IN" sz="14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58655" y="5034315"/>
            <a:ext cx="4013615" cy="175676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Conclusions: </a:t>
            </a:r>
            <a:r>
              <a:rPr lang="en-US" sz="1400" dirty="0">
                <a:ea typeface="Times New Roman" panose="02020603050405020304"/>
                <a:cs typeface="Calibri" panose="020F0502020204030204" pitchFamily="34" charset="0"/>
                <a:sym typeface="Times New Roman" panose="02020603050405020304"/>
              </a:rPr>
              <a:t>The paper concludes that Kolmogorov-Arnold Networks (KANs) perform as well as, or better than, traditional MLPs in classifying time series data. KANs are especially robust against adversarial attacks, meaning they can resist attempts to mislead the model, while maintaining accuracy. Their ability to achieve this with fewer parameters makes them efficient alternatives to MLPs.</a:t>
            </a:r>
            <a:endParaRPr lang="en-IN" sz="1400" dirty="0">
              <a:ea typeface="Times New Roman" panose="02020603050405020304"/>
              <a:cs typeface="Calibri" panose="020F0502020204030204" pitchFamily="34" charset="0"/>
              <a:sym typeface="Times New Roman" panose="02020603050405020304"/>
            </a:endParaRPr>
          </a:p>
        </p:txBody>
      </p:sp>
      <p:pic>
        <p:nvPicPr>
          <p:cNvPr id="7" name="Picture 6">
            <a:extLst>
              <a:ext uri="{FF2B5EF4-FFF2-40B4-BE49-F238E27FC236}">
                <a16:creationId xmlns:a16="http://schemas.microsoft.com/office/drawing/2014/main" id="{9DC03377-8C34-D244-E753-169246632C75}"/>
              </a:ext>
            </a:extLst>
          </p:cNvPr>
          <p:cNvPicPr>
            <a:picLocks noChangeAspect="1"/>
          </p:cNvPicPr>
          <p:nvPr/>
        </p:nvPicPr>
        <p:blipFill>
          <a:blip r:embed="rId4"/>
          <a:stretch>
            <a:fillRect/>
          </a:stretch>
        </p:blipFill>
        <p:spPr>
          <a:xfrm>
            <a:off x="4114799" y="4239394"/>
            <a:ext cx="5091461" cy="2542225"/>
          </a:xfrm>
          <a:prstGeom prst="rect">
            <a:avLst/>
          </a:prstGeom>
        </p:spPr>
      </p:pic>
    </p:spTree>
    <p:extLst>
      <p:ext uri="{BB962C8B-B14F-4D97-AF65-F5344CB8AC3E}">
        <p14:creationId xmlns:p14="http://schemas.microsoft.com/office/powerpoint/2010/main" val="19217024"/>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3317044" y="159026"/>
            <a:ext cx="7107115" cy="598142"/>
          </a:xfrm>
          <a:prstGeom prst="rect">
            <a:avLst/>
          </a:prstGeom>
          <a:noFill/>
          <a:ln>
            <a:noFill/>
          </a:ln>
        </p:spPr>
        <p:txBody>
          <a:bodyPr spcFirstLastPara="1" wrap="square" lIns="91433" tIns="45700" rIns="91433" bIns="45700" anchor="t" anchorCtr="0">
            <a:noAutofit/>
          </a:bodyPr>
          <a:lstStyle/>
          <a:p>
            <a:pPr algn="l"/>
            <a:r>
              <a:rPr lang="en-IN" sz="1800" b="0" i="0" u="none" strike="noStrike" baseline="0" dirty="0">
                <a:solidFill>
                  <a:schemeClr val="bg1"/>
                </a:solidFill>
                <a:latin typeface="NimbusRomNo9L-Regu"/>
              </a:rPr>
              <a:t>Kolmogorov-Arnold Networks (KANs) for Time Series Analysis</a:t>
            </a:r>
            <a:endParaRPr lang="en-US"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32333" y="789718"/>
            <a:ext cx="3570959" cy="131494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Problem Statement: </a:t>
            </a:r>
          </a:p>
          <a:p>
            <a:pPr>
              <a:buClr>
                <a:srgbClr val="2F5496"/>
              </a:buClr>
              <a:buSzPts val="1200"/>
            </a:pPr>
            <a:endParaRPr lang="en-US" sz="800" b="1" dirty="0">
              <a:ea typeface="Times New Roman" panose="02020603050405020304"/>
              <a:cs typeface="Calibri" panose="020F0502020204030204" pitchFamily="34" charset="0"/>
              <a:sym typeface="Times New Roman" panose="02020603050405020304"/>
            </a:endParaRP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The paper aims to apply KANs to time series forecasting, focusing on real-world satellite traffic data, to improve prediction accuracy.</a:t>
            </a: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920722436"/>
              </p:ext>
            </p:extLst>
          </p:nvPr>
        </p:nvGraphicFramePr>
        <p:xfrm>
          <a:off x="8675078" y="769034"/>
          <a:ext cx="3395352" cy="4380550"/>
        </p:xfrm>
        <a:graphic>
          <a:graphicData uri="http://schemas.openxmlformats.org/drawingml/2006/table">
            <a:tbl>
              <a:tblPr/>
              <a:tblGrid>
                <a:gridCol w="3395352">
                  <a:extLst>
                    <a:ext uri="{9D8B030D-6E8A-4147-A177-3AD203B41FA5}">
                      <a16:colId xmlns:a16="http://schemas.microsoft.com/office/drawing/2014/main" val="20000"/>
                    </a:ext>
                  </a:extLst>
                </a:gridCol>
              </a:tblGrid>
              <a:tr h="4380550">
                <a:tc>
                  <a:txBody>
                    <a:bodyPr/>
                    <a:lstStyle/>
                    <a:p>
                      <a:r>
                        <a:rPr lang="en-IN" sz="1300" b="1" dirty="0"/>
                        <a:t>Results :</a:t>
                      </a:r>
                    </a:p>
                    <a:p>
                      <a:endParaRPr lang="en-IN" sz="1300" b="0" dirty="0"/>
                    </a:p>
                    <a:p>
                      <a:pPr marL="285750" indent="-285750">
                        <a:buFont typeface="Arial" panose="020B0604020202020204" pitchFamily="34" charset="0"/>
                        <a:buChar char="•"/>
                      </a:pPr>
                      <a:r>
                        <a:rPr lang="en-IN" sz="1300" b="0" dirty="0"/>
                        <a:t>Lower Errors: KAN models outperformed MLPs in error metrics (MSE, RMSE, MAE), offering more accurate predictions.</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Fewer Parameters: KANs used fewer parameters (109k vs. 329k for MLP) while maintaining high accuracy.</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Adaptability: KANs handled sudden traffic shifts better than MLPs, adjusting quickly to dynamic changes.</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Parameter Impact: Larger grid sizes and more nodes improved KAN’s performance.</a:t>
                      </a:r>
                    </a:p>
                    <a:p>
                      <a:pPr marL="285750" indent="-285750">
                        <a:buFont typeface="Arial" panose="020B0604020202020204" pitchFamily="34" charset="0"/>
                        <a:buChar char="•"/>
                      </a:pPr>
                      <a:endParaRPr lang="en-IN" sz="1300" b="0" dirty="0"/>
                    </a:p>
                    <a:p>
                      <a:pPr marL="285750" indent="-285750">
                        <a:buFont typeface="Arial" panose="020B0604020202020204" pitchFamily="34" charset="0"/>
                        <a:buChar char="•"/>
                      </a:pPr>
                      <a:r>
                        <a:rPr lang="en-IN" sz="1300" b="0" dirty="0"/>
                        <a:t>Generalization: KANs maintained robust performance across different satellite beams.</a:t>
                      </a:r>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58655" y="2205990"/>
            <a:ext cx="3562119" cy="295462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Use KANs with adaptive spline-based activations.</a:t>
            </a:r>
          </a:p>
          <a:p>
            <a:pPr marL="285750" indent="-285750">
              <a:buClr>
                <a:srgbClr val="2F5496"/>
              </a:buClr>
              <a:buSzPts val="1200"/>
              <a:buFont typeface="Arial" panose="020B0604020202020204" pitchFamily="34" charset="0"/>
              <a:buChar char="•"/>
            </a:pP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Compare KANs with MLPs in satellite traffic forecasting.</a:t>
            </a:r>
          </a:p>
          <a:p>
            <a:pPr marL="285750" indent="-285750">
              <a:buClr>
                <a:srgbClr val="2F5496"/>
              </a:buClr>
              <a:buSzPts val="1200"/>
              <a:buFont typeface="Arial" panose="020B0604020202020204" pitchFamily="34" charset="0"/>
              <a:buChar char="•"/>
            </a:pP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Conduct an ablation study on KAN parameters.</a:t>
            </a:r>
          </a:p>
          <a:p>
            <a:pPr marL="285750" indent="-285750">
              <a:buClr>
                <a:srgbClr val="2F5496"/>
              </a:buClr>
              <a:buSzPts val="1200"/>
              <a:buFont typeface="Arial" panose="020B0604020202020204" pitchFamily="34" charset="0"/>
              <a:buChar char="•"/>
            </a:pP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Train models with a 168-hour context and 24-hour prediction length.</a:t>
            </a:r>
            <a:endParaRPr lang="en-IN" sz="1400" dirty="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3688016" y="789718"/>
            <a:ext cx="4921593" cy="179901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a:t>
            </a:r>
            <a:endParaRPr lang="en-IN" sz="800" b="1"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Use satellite traffic data with context/prediction lengths of 168/24 hours.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Construct KAN and MLP models with 3- and 4-layer architectures.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Train using Adam optimizer and evaluate performance on test beams.</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Analyse KAN-specific parameters (nodes, grid sizes).</a:t>
            </a: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3686244" y="2643009"/>
            <a:ext cx="4921593" cy="250657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Objectives:</a:t>
            </a:r>
          </a:p>
          <a:p>
            <a:pPr>
              <a:buClr>
                <a:srgbClr val="2F5496"/>
              </a:buClr>
              <a:buSzPts val="1200"/>
            </a:pPr>
            <a:endParaRPr lang="en-US" sz="800" b="1"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Demonstrate the effectiveness of KANs in time series forecasting, focusing on satellite traffic data.</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Compare the forecasting performance of KANs and MLPs to evaluate accuracy and parameter efficiency.</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Analyze the impact of KAN-specific parameters (nodes and grid sizes) on model performance.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Highlight the advantages of KANs in reducing the number of trainable parameters while maintaining high prediction accuracy.</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9144000" y="5252479"/>
            <a:ext cx="2926430" cy="152914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t>References:</a:t>
            </a:r>
          </a:p>
          <a:p>
            <a:pPr>
              <a:buClr>
                <a:srgbClr val="2F5496"/>
              </a:buClr>
              <a:buSzPts val="1200"/>
            </a:pPr>
            <a:r>
              <a:rPr lang="en-US" sz="1400" dirty="0"/>
              <a:t>O. B. </a:t>
            </a:r>
            <a:r>
              <a:rPr lang="en-US" sz="1400" dirty="0" err="1"/>
              <a:t>Sezer</a:t>
            </a:r>
            <a:r>
              <a:rPr lang="en-US" sz="1400" dirty="0"/>
              <a:t>, M. U. </a:t>
            </a:r>
            <a:r>
              <a:rPr lang="en-US" sz="1400" dirty="0" err="1"/>
              <a:t>Gudelek</a:t>
            </a:r>
            <a:r>
              <a:rPr lang="en-US" sz="1400" dirty="0"/>
              <a:t>, and A. M. </a:t>
            </a:r>
            <a:r>
              <a:rPr lang="en-US" sz="1400" dirty="0" err="1"/>
              <a:t>Ozbayoglu</a:t>
            </a:r>
            <a:r>
              <a:rPr lang="en-US" sz="1400" dirty="0"/>
              <a:t>, “Financial time</a:t>
            </a:r>
          </a:p>
          <a:p>
            <a:pPr>
              <a:buClr>
                <a:srgbClr val="2F5496"/>
              </a:buClr>
              <a:buSzPts val="1200"/>
            </a:pPr>
            <a:r>
              <a:rPr lang="en-US" sz="1400" dirty="0"/>
              <a:t>series forecasting with deep learning: A systematic literature review:</a:t>
            </a:r>
          </a:p>
          <a:p>
            <a:pPr>
              <a:buClr>
                <a:srgbClr val="2F5496"/>
              </a:buClr>
              <a:buSzPts val="1200"/>
            </a:pPr>
            <a:r>
              <a:rPr lang="en-US" sz="1400" dirty="0"/>
              <a:t>2005–2019,” Applied soft computing, vol. 90, p. 106181, 2020.</a:t>
            </a:r>
            <a:endParaRPr lang="en-IN" sz="1400" dirty="0"/>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58656" y="5261935"/>
            <a:ext cx="3185476" cy="152914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US" sz="1400" b="1" dirty="0">
                <a:ea typeface="Times New Roman" panose="02020603050405020304"/>
                <a:cs typeface="Calibri" panose="020F0502020204030204" pitchFamily="34" charset="0"/>
                <a:sym typeface="Times New Roman" panose="02020603050405020304"/>
              </a:rPr>
              <a:t>Conclusion</a:t>
            </a:r>
            <a:r>
              <a:rPr lang="en-US" sz="1400" dirty="0">
                <a:ea typeface="Times New Roman" panose="02020603050405020304"/>
                <a:cs typeface="Calibri" panose="020F0502020204030204" pitchFamily="34" charset="0"/>
                <a:sym typeface="Times New Roman" panose="02020603050405020304"/>
              </a:rPr>
              <a:t>: KANs consistently outperform MLPs, providing better forecasting accuracy with fewer parameters. Their parameter efficiency makes them suitable for real-world traffic forecasting, especially when computational resources are limited.</a:t>
            </a:r>
          </a:p>
        </p:txBody>
      </p:sp>
      <p:pic>
        <p:nvPicPr>
          <p:cNvPr id="8" name="Picture 7">
            <a:extLst>
              <a:ext uri="{FF2B5EF4-FFF2-40B4-BE49-F238E27FC236}">
                <a16:creationId xmlns:a16="http://schemas.microsoft.com/office/drawing/2014/main" id="{424F9FD9-8DBB-94D6-7E01-8833D6E4C30D}"/>
              </a:ext>
            </a:extLst>
          </p:cNvPr>
          <p:cNvPicPr>
            <a:picLocks noChangeAspect="1"/>
          </p:cNvPicPr>
          <p:nvPr/>
        </p:nvPicPr>
        <p:blipFill>
          <a:blip r:embed="rId4"/>
          <a:stretch>
            <a:fillRect/>
          </a:stretch>
        </p:blipFill>
        <p:spPr>
          <a:xfrm>
            <a:off x="3317045" y="5250909"/>
            <a:ext cx="5755393" cy="1579861"/>
          </a:xfrm>
          <a:prstGeom prst="rect">
            <a:avLst/>
          </a:prstGeom>
        </p:spPr>
      </p:pic>
    </p:spTree>
    <p:extLst>
      <p:ext uri="{BB962C8B-B14F-4D97-AF65-F5344CB8AC3E}">
        <p14:creationId xmlns:p14="http://schemas.microsoft.com/office/powerpoint/2010/main" val="851655734"/>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51F8A01-1539-9249-00B8-4D4AA8E30191}"/>
              </a:ext>
            </a:extLst>
          </p:cNvPr>
          <p:cNvSpPr>
            <a:spLocks noChangeArrowheads="1"/>
          </p:cNvSpPr>
          <p:nvPr/>
        </p:nvSpPr>
        <p:spPr bwMode="auto">
          <a:xfrm>
            <a:off x="0" y="671691"/>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Promising Alternative to MLPs</a:t>
            </a:r>
            <a:r>
              <a:rPr kumimoji="0" lang="en-US" altLang="en-US" sz="1800" b="0" i="0" u="none" strike="noStrike" cap="none" normalizeH="0" baseline="0" dirty="0">
                <a:ln>
                  <a:noFill/>
                </a:ln>
                <a:solidFill>
                  <a:schemeClr val="tx1"/>
                </a:solidFill>
                <a:effectLst/>
                <a:latin typeface="Arial" panose="020B0604020202020204" pitchFamily="34" charset="0"/>
              </a:rPr>
              <a:t>: KANs are considered promising alternatives to Multi-Layer </a:t>
            </a:r>
            <a:r>
              <a:rPr kumimoji="0" lang="en-US" altLang="en-US" sz="1800" b="0" i="0" u="none" strike="noStrike" cap="none" normalizeH="0" baseline="0" dirty="0" err="1">
                <a:ln>
                  <a:noFill/>
                </a:ln>
                <a:solidFill>
                  <a:schemeClr val="tx1"/>
                </a:solidFill>
                <a:effectLst/>
                <a:latin typeface="Arial" panose="020B0604020202020204" pitchFamily="34" charset="0"/>
              </a:rPr>
              <a:t>Perceptrons</a:t>
            </a:r>
            <a:r>
              <a:rPr kumimoji="0" lang="en-US" altLang="en-US" sz="1800" b="0" i="0" u="none" strike="noStrike" cap="none" normalizeH="0" baseline="0" dirty="0">
                <a:ln>
                  <a:noFill/>
                </a:ln>
                <a:solidFill>
                  <a:schemeClr val="tx1"/>
                </a:solidFill>
                <a:effectLst/>
                <a:latin typeface="Arial" panose="020B0604020202020204" pitchFamily="34" charset="0"/>
              </a:rPr>
              <a:t> (MLPs), showing potential for improving deep learning models, particularly in terms of parameter efficiency and performance in various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 in Complex Classification</a:t>
            </a:r>
            <a:r>
              <a:rPr kumimoji="0" lang="en-US" altLang="en-US" sz="1800" b="0" i="0" u="none" strike="noStrike" cap="none" normalizeH="0" baseline="0" dirty="0">
                <a:ln>
                  <a:noFill/>
                </a:ln>
                <a:solidFill>
                  <a:schemeClr val="tx1"/>
                </a:solidFill>
                <a:effectLst/>
                <a:latin typeface="Arial" panose="020B0604020202020204" pitchFamily="34" charset="0"/>
              </a:rPr>
              <a:t>: While KANs have theoretical advantages, they do not consistently outperform MLPs in classification tasks on complex datasets. They also tend to require more computational resources without significant accuracy improvements in practical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Superior Performance in Time Series Forecasting (TKAN)</a:t>
            </a:r>
            <a:r>
              <a:rPr kumimoji="0" lang="en-US" altLang="en-US" sz="1800" b="0" i="0" u="none" strike="noStrike" cap="none" normalizeH="0" baseline="0" dirty="0">
                <a:ln>
                  <a:noFill/>
                </a:ln>
                <a:solidFill>
                  <a:schemeClr val="tx1"/>
                </a:solidFill>
                <a:effectLst/>
                <a:latin typeface="Arial" panose="020B0604020202020204" pitchFamily="34" charset="0"/>
              </a:rPr>
              <a:t>: Temporal Kolmogorov-Arnold Networks (TKAN) enhance multi-step time series forecasting, outperforming GRU and LSTM models. TKAN excels in capturing long-term dependencies and provides higher R-squared values and stable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 in Graph Learning (KAGNN)</a:t>
            </a:r>
            <a:r>
              <a:rPr kumimoji="0" lang="en-US" altLang="en-US" sz="1800" b="0" i="0" u="none" strike="noStrike" cap="none" normalizeH="0" baseline="0" dirty="0">
                <a:ln>
                  <a:noFill/>
                </a:ln>
                <a:solidFill>
                  <a:schemeClr val="tx1"/>
                </a:solidFill>
                <a:effectLst/>
                <a:latin typeface="Arial" panose="020B0604020202020204" pitchFamily="34" charset="0"/>
              </a:rPr>
              <a:t>: KANs outperform MLPs in graph neural network (GNN) tasks, particularly in graph regression. Their expressivity in low dimensions and parameter efficiency make them suitable for resource-constrained environments like traffic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Advancements in Image Processing (Convolutional KANs)</a:t>
            </a:r>
            <a:r>
              <a:rPr kumimoji="0" lang="en-US" altLang="en-US" sz="1800" b="0" i="0" u="none" strike="noStrike" cap="none" normalizeH="0" baseline="0" dirty="0">
                <a:ln>
                  <a:noFill/>
                </a:ln>
                <a:solidFill>
                  <a:schemeClr val="tx1"/>
                </a:solidFill>
                <a:effectLst/>
                <a:latin typeface="Arial" panose="020B0604020202020204" pitchFamily="34" charset="0"/>
              </a:rPr>
              <a:t>: Convolutional KANs offer an efficient way to model complex relationships in image data, advancing neural network design and setting new standards for future research in deep learning architectures.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Equivariance in KANs (EKAN)</a:t>
            </a:r>
            <a:r>
              <a:rPr kumimoji="0" lang="en-US" altLang="en-US" sz="1800" b="0" i="0" u="none" strike="noStrike" cap="none" normalizeH="0" baseline="0" dirty="0">
                <a:ln>
                  <a:noFill/>
                </a:ln>
                <a:solidFill>
                  <a:schemeClr val="tx1"/>
                </a:solidFill>
                <a:effectLst/>
                <a:latin typeface="Arial" panose="020B0604020202020204" pitchFamily="34" charset="0"/>
              </a:rPr>
              <a:t>: EKAN integrates equivariance into KANs, significantly improving performance on tasks involving symmetry, such as particle scattering. EKAN requires fewer parameters and delivers higher accuracy compared to non-equivariant models, demonstrating its broader applicability in fields like computer vision and 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in Time Series Classification</a:t>
            </a:r>
            <a:r>
              <a:rPr kumimoji="0" lang="en-US" altLang="en-US" sz="1800" b="0" i="0" u="none" strike="noStrike" cap="none" normalizeH="0" baseline="0" dirty="0">
                <a:ln>
                  <a:noFill/>
                </a:ln>
                <a:solidFill>
                  <a:schemeClr val="tx1"/>
                </a:solidFill>
                <a:effectLst/>
                <a:latin typeface="Arial" panose="020B0604020202020204" pitchFamily="34" charset="0"/>
              </a:rPr>
              <a:t>: KANs perform as well as or better than traditional MLPs in time series classification tasks. They are particularly robust against adversarial attacks, maintaining accuracy while using fewer parameters, making them efficient and reliable alternatives for time series analysis.</a:t>
            </a:r>
          </a:p>
        </p:txBody>
      </p:sp>
      <p:sp>
        <p:nvSpPr>
          <p:cNvPr id="4" name="Google Shape;60;p1">
            <a:extLst>
              <a:ext uri="{FF2B5EF4-FFF2-40B4-BE49-F238E27FC236}">
                <a16:creationId xmlns:a16="http://schemas.microsoft.com/office/drawing/2014/main" id="{D4E5828C-F2EA-484A-1F21-0752AC55C6CF}"/>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pic>
        <p:nvPicPr>
          <p:cNvPr id="5" name="Google Shape;62;p1">
            <a:extLst>
              <a:ext uri="{FF2B5EF4-FFF2-40B4-BE49-F238E27FC236}">
                <a16:creationId xmlns:a16="http://schemas.microsoft.com/office/drawing/2014/main" id="{C296806F-13D9-D570-E042-EAD05C0CBF6A}"/>
              </a:ext>
            </a:extLst>
          </p:cNvPr>
          <p:cNvPicPr preferRelativeResize="0"/>
          <p:nvPr/>
        </p:nvPicPr>
        <p:blipFill rotWithShape="1">
          <a:blip r:embed="rId2"/>
          <a:srcRect/>
          <a:stretch>
            <a:fillRect/>
          </a:stretch>
        </p:blipFill>
        <p:spPr>
          <a:xfrm>
            <a:off x="106248" y="12700"/>
            <a:ext cx="656800" cy="656800"/>
          </a:xfrm>
          <a:prstGeom prst="rect">
            <a:avLst/>
          </a:prstGeom>
          <a:noFill/>
          <a:ln>
            <a:noFill/>
          </a:ln>
        </p:spPr>
      </p:pic>
      <p:sp>
        <p:nvSpPr>
          <p:cNvPr id="7" name="TextBox 6">
            <a:extLst>
              <a:ext uri="{FF2B5EF4-FFF2-40B4-BE49-F238E27FC236}">
                <a16:creationId xmlns:a16="http://schemas.microsoft.com/office/drawing/2014/main" id="{224CCF70-19F4-1B0A-BB47-062B2D6983F0}"/>
              </a:ext>
            </a:extLst>
          </p:cNvPr>
          <p:cNvSpPr txBox="1"/>
          <p:nvPr/>
        </p:nvSpPr>
        <p:spPr>
          <a:xfrm>
            <a:off x="3222266" y="30409"/>
            <a:ext cx="6174188" cy="646331"/>
          </a:xfrm>
          <a:prstGeom prst="rect">
            <a:avLst/>
          </a:prstGeom>
          <a:noFill/>
        </p:spPr>
        <p:txBody>
          <a:bodyPr wrap="square">
            <a:spAutoFit/>
          </a:bodyPr>
          <a:lstStyle/>
          <a:p>
            <a:pPr algn="ctr"/>
            <a:r>
              <a:rPr lang="en-US" sz="3600" b="1" dirty="0">
                <a:solidFill>
                  <a:schemeClr val="bg1"/>
                </a:solidFill>
                <a:ea typeface="Times New Roman" panose="02020603050405020304"/>
                <a:cs typeface="Times New Roman" panose="02020603050405020304"/>
                <a:sym typeface="Times New Roman" panose="02020603050405020304"/>
              </a:rPr>
              <a:t>SUMMARY</a:t>
            </a:r>
          </a:p>
        </p:txBody>
      </p:sp>
    </p:spTree>
    <p:extLst>
      <p:ext uri="{BB962C8B-B14F-4D97-AF65-F5344CB8AC3E}">
        <p14:creationId xmlns:p14="http://schemas.microsoft.com/office/powerpoint/2010/main" val="24365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2" name="TextBox 1">
            <a:extLst>
              <a:ext uri="{FF2B5EF4-FFF2-40B4-BE49-F238E27FC236}">
                <a16:creationId xmlns:a16="http://schemas.microsoft.com/office/drawing/2014/main" id="{15D131EC-0272-9869-A9F2-3E0542E075CD}"/>
              </a:ext>
            </a:extLst>
          </p:cNvPr>
          <p:cNvSpPr txBox="1"/>
          <p:nvPr/>
        </p:nvSpPr>
        <p:spPr>
          <a:xfrm>
            <a:off x="0" y="832699"/>
            <a:ext cx="9876999"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What is Kolmogorov Arnold Networks(KAN)?</a:t>
            </a:r>
          </a:p>
        </p:txBody>
      </p:sp>
      <p:sp>
        <p:nvSpPr>
          <p:cNvPr id="3" name="TextBox 2">
            <a:extLst>
              <a:ext uri="{FF2B5EF4-FFF2-40B4-BE49-F238E27FC236}">
                <a16:creationId xmlns:a16="http://schemas.microsoft.com/office/drawing/2014/main" id="{1EFDEBF7-2E19-DD40-BC90-F9012328E83A}"/>
              </a:ext>
            </a:extLst>
          </p:cNvPr>
          <p:cNvSpPr txBox="1"/>
          <p:nvPr/>
        </p:nvSpPr>
        <p:spPr>
          <a:xfrm>
            <a:off x="140979" y="1646793"/>
            <a:ext cx="11488783" cy="1508105"/>
          </a:xfrm>
          <a:prstGeom prst="rect">
            <a:avLst/>
          </a:prstGeom>
          <a:noFill/>
        </p:spPr>
        <p:txBody>
          <a:bodyPr wrap="square" rtlCol="0">
            <a:spAutoFit/>
          </a:bodyPr>
          <a:lstStyle/>
          <a:p>
            <a:pPr algn="just"/>
            <a:r>
              <a:rPr lang="en-US" sz="2300" b="1" dirty="0"/>
              <a:t>Kolmogorov-Arnold Networks (KANs)</a:t>
            </a:r>
            <a:r>
              <a:rPr lang="en-US" sz="2300" dirty="0"/>
              <a:t> refer to a theoretical concept in mathematics and neural networks that draws from the Kolmogorov-Arnold representation theorem. This theorem provides a powerful insight into the ability to represent multivariable continuous functions as a superposition of simpler, univariate functions.</a:t>
            </a:r>
          </a:p>
        </p:txBody>
      </p:sp>
      <p:pic>
        <p:nvPicPr>
          <p:cNvPr id="5" name="Picture 4">
            <a:extLst>
              <a:ext uri="{FF2B5EF4-FFF2-40B4-BE49-F238E27FC236}">
                <a16:creationId xmlns:a16="http://schemas.microsoft.com/office/drawing/2014/main" id="{B67F606D-235E-8695-BB9A-8A1DD7B89AE9}"/>
              </a:ext>
            </a:extLst>
          </p:cNvPr>
          <p:cNvPicPr>
            <a:picLocks noChangeAspect="1"/>
          </p:cNvPicPr>
          <p:nvPr/>
        </p:nvPicPr>
        <p:blipFill>
          <a:blip r:embed="rId4"/>
          <a:stretch>
            <a:fillRect/>
          </a:stretch>
        </p:blipFill>
        <p:spPr>
          <a:xfrm>
            <a:off x="3216187" y="3216427"/>
            <a:ext cx="5759626" cy="1505129"/>
          </a:xfrm>
          <a:prstGeom prst="rect">
            <a:avLst/>
          </a:prstGeom>
        </p:spPr>
      </p:pic>
      <p:pic>
        <p:nvPicPr>
          <p:cNvPr id="8" name="Picture 7">
            <a:extLst>
              <a:ext uri="{FF2B5EF4-FFF2-40B4-BE49-F238E27FC236}">
                <a16:creationId xmlns:a16="http://schemas.microsoft.com/office/drawing/2014/main" id="{00F52792-7C70-1375-6794-07B49F8E19F2}"/>
              </a:ext>
            </a:extLst>
          </p:cNvPr>
          <p:cNvPicPr>
            <a:picLocks noChangeAspect="1"/>
          </p:cNvPicPr>
          <p:nvPr/>
        </p:nvPicPr>
        <p:blipFill>
          <a:blip r:embed="rId5"/>
          <a:stretch>
            <a:fillRect/>
          </a:stretch>
        </p:blipFill>
        <p:spPr>
          <a:xfrm>
            <a:off x="1278398" y="4937277"/>
            <a:ext cx="3055904" cy="1338777"/>
          </a:xfrm>
          <a:prstGeom prst="rect">
            <a:avLst/>
          </a:prstGeom>
        </p:spPr>
      </p:pic>
      <p:pic>
        <p:nvPicPr>
          <p:cNvPr id="1026" name="Picture 2">
            <a:extLst>
              <a:ext uri="{FF2B5EF4-FFF2-40B4-BE49-F238E27FC236}">
                <a16:creationId xmlns:a16="http://schemas.microsoft.com/office/drawing/2014/main" id="{8C4C52C6-2E21-3CA6-2F32-B5CE272339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6499" y="4783085"/>
            <a:ext cx="40386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69854"/>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99B6F05A-FC8E-E16E-0277-0985BD26BAE8}"/>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38780E8B-7652-9A86-2807-A5A3FC86240A}"/>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33" name="Google Shape;60;p1">
            <a:extLst>
              <a:ext uri="{FF2B5EF4-FFF2-40B4-BE49-F238E27FC236}">
                <a16:creationId xmlns:a16="http://schemas.microsoft.com/office/drawing/2014/main" id="{472ECED1-53EB-2987-F072-D64C9E652F0B}"/>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a:extLst>
              <a:ext uri="{FF2B5EF4-FFF2-40B4-BE49-F238E27FC236}">
                <a16:creationId xmlns:a16="http://schemas.microsoft.com/office/drawing/2014/main" id="{A4D670C0-0709-E91F-BDFA-0BA0491988B1}"/>
              </a:ext>
            </a:extLst>
          </p:cNvPr>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a:extLst>
              <a:ext uri="{FF2B5EF4-FFF2-40B4-BE49-F238E27FC236}">
                <a16:creationId xmlns:a16="http://schemas.microsoft.com/office/drawing/2014/main" id="{C8359801-2EA5-E286-AD9C-89F732384EC0}"/>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pic>
        <p:nvPicPr>
          <p:cNvPr id="5" name="Picture 4">
            <a:extLst>
              <a:ext uri="{FF2B5EF4-FFF2-40B4-BE49-F238E27FC236}">
                <a16:creationId xmlns:a16="http://schemas.microsoft.com/office/drawing/2014/main" id="{B25B4938-A05C-11BB-62AE-59A92AB8CC55}"/>
              </a:ext>
            </a:extLst>
          </p:cNvPr>
          <p:cNvPicPr>
            <a:picLocks noChangeAspect="1"/>
          </p:cNvPicPr>
          <p:nvPr/>
        </p:nvPicPr>
        <p:blipFill>
          <a:blip r:embed="rId4"/>
          <a:stretch>
            <a:fillRect/>
          </a:stretch>
        </p:blipFill>
        <p:spPr>
          <a:xfrm>
            <a:off x="509935" y="1096275"/>
            <a:ext cx="11145805" cy="4877481"/>
          </a:xfrm>
          <a:prstGeom prst="rect">
            <a:avLst/>
          </a:prstGeom>
        </p:spPr>
      </p:pic>
    </p:spTree>
    <p:extLst>
      <p:ext uri="{BB962C8B-B14F-4D97-AF65-F5344CB8AC3E}">
        <p14:creationId xmlns:p14="http://schemas.microsoft.com/office/powerpoint/2010/main" val="2824348825"/>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5B0E888-8923-53F9-A774-45BBC85DE1D1}"/>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99657547-8BA3-6365-50FE-7B0411CF3034}"/>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33" name="Google Shape;60;p1">
            <a:extLst>
              <a:ext uri="{FF2B5EF4-FFF2-40B4-BE49-F238E27FC236}">
                <a16:creationId xmlns:a16="http://schemas.microsoft.com/office/drawing/2014/main" id="{21083E35-4E78-C754-0855-4708A024BC55}"/>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a:extLst>
              <a:ext uri="{FF2B5EF4-FFF2-40B4-BE49-F238E27FC236}">
                <a16:creationId xmlns:a16="http://schemas.microsoft.com/office/drawing/2014/main" id="{22E0665C-7370-A89F-13A9-AEC40271BEB3}"/>
              </a:ext>
            </a:extLst>
          </p:cNvPr>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a:extLst>
              <a:ext uri="{FF2B5EF4-FFF2-40B4-BE49-F238E27FC236}">
                <a16:creationId xmlns:a16="http://schemas.microsoft.com/office/drawing/2014/main" id="{6948458E-69FB-1B7D-39D0-A08C4BAB6883}"/>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2" name="TextBox 1">
            <a:extLst>
              <a:ext uri="{FF2B5EF4-FFF2-40B4-BE49-F238E27FC236}">
                <a16:creationId xmlns:a16="http://schemas.microsoft.com/office/drawing/2014/main" id="{F69CD2CB-C2D6-B387-8FA1-87B6AF6D1ED8}"/>
              </a:ext>
            </a:extLst>
          </p:cNvPr>
          <p:cNvSpPr txBox="1"/>
          <p:nvPr/>
        </p:nvSpPr>
        <p:spPr>
          <a:xfrm>
            <a:off x="0" y="832699"/>
            <a:ext cx="3552896"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Key Differences</a:t>
            </a:r>
          </a:p>
        </p:txBody>
      </p:sp>
      <p:sp>
        <p:nvSpPr>
          <p:cNvPr id="3" name="TextBox 2">
            <a:extLst>
              <a:ext uri="{FF2B5EF4-FFF2-40B4-BE49-F238E27FC236}">
                <a16:creationId xmlns:a16="http://schemas.microsoft.com/office/drawing/2014/main" id="{2F9F50AD-95DD-D58D-4FB3-D189C6B3EFB3}"/>
              </a:ext>
            </a:extLst>
          </p:cNvPr>
          <p:cNvSpPr txBox="1"/>
          <p:nvPr/>
        </p:nvSpPr>
        <p:spPr>
          <a:xfrm>
            <a:off x="140979" y="2028653"/>
            <a:ext cx="11488783" cy="446276"/>
          </a:xfrm>
          <a:prstGeom prst="rect">
            <a:avLst/>
          </a:prstGeom>
          <a:noFill/>
        </p:spPr>
        <p:txBody>
          <a:bodyPr wrap="square" rtlCol="0">
            <a:spAutoFit/>
          </a:bodyPr>
          <a:lstStyle/>
          <a:p>
            <a:pPr algn="just"/>
            <a:endParaRPr lang="en-US" sz="2300" dirty="0"/>
          </a:p>
        </p:txBody>
      </p:sp>
      <p:pic>
        <p:nvPicPr>
          <p:cNvPr id="2050" name="Picture 2">
            <a:extLst>
              <a:ext uri="{FF2B5EF4-FFF2-40B4-BE49-F238E27FC236}">
                <a16:creationId xmlns:a16="http://schemas.microsoft.com/office/drawing/2014/main" id="{674C7286-765D-BA06-672F-45DF116BDA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925" y="1303831"/>
            <a:ext cx="6474995" cy="25099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71AE1F9-20D6-1230-1882-73F7C60B97AE}"/>
              </a:ext>
            </a:extLst>
          </p:cNvPr>
          <p:cNvSpPr>
            <a:spLocks noChangeArrowheads="1"/>
          </p:cNvSpPr>
          <p:nvPr/>
        </p:nvSpPr>
        <p:spPr bwMode="auto">
          <a:xfrm rot="10800000" flipV="1">
            <a:off x="106248" y="1631984"/>
            <a:ext cx="549445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Universal Approximation</a:t>
            </a:r>
            <a:r>
              <a:rPr kumimoji="0" lang="en-US" altLang="en-US" sz="1800" b="0" i="0" u="none" strike="noStrike" cap="none" normalizeH="0" baseline="0" dirty="0">
                <a:ln>
                  <a:noFill/>
                </a:ln>
                <a:solidFill>
                  <a:schemeClr val="tx1"/>
                </a:solidFill>
                <a:effectLst/>
                <a:latin typeface="Arial" panose="020B0604020202020204" pitchFamily="34" charset="0"/>
              </a:rPr>
              <a:t>: For neural networks to approximate any continuous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Kolmogorov-Arnold</a:t>
            </a:r>
            <a:r>
              <a:rPr kumimoji="0" lang="en-US" altLang="en-US" sz="1800" b="0" i="0" u="none" strike="noStrike" cap="none" normalizeH="0" baseline="0" dirty="0">
                <a:ln>
                  <a:noFill/>
                </a:ln>
                <a:solidFill>
                  <a:schemeClr val="tx1"/>
                </a:solidFill>
                <a:effectLst/>
                <a:latin typeface="Arial" panose="020B0604020202020204" pitchFamily="34" charset="0"/>
              </a:rPr>
              <a:t>: Broader theorem, now used in neural networks for precise function representation.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Universal Approximation</a:t>
            </a:r>
            <a:r>
              <a:rPr kumimoji="0" lang="en-US" altLang="en-US" sz="1800" b="0" i="0" u="none" strike="noStrike" cap="none" normalizeH="0" baseline="0" dirty="0">
                <a:ln>
                  <a:noFill/>
                </a:ln>
                <a:solidFill>
                  <a:schemeClr val="tx1"/>
                </a:solidFill>
                <a:effectLst/>
                <a:latin typeface="Arial" panose="020B0604020202020204" pitchFamily="34" charset="0"/>
              </a:rPr>
              <a:t>: Function approximation.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Kolmogorov-Arnold</a:t>
            </a:r>
            <a:r>
              <a:rPr kumimoji="0" lang="en-US" altLang="en-US" sz="1800" b="0" i="0" u="none" strike="noStrike" cap="none" normalizeH="0" baseline="0" dirty="0">
                <a:ln>
                  <a:noFill/>
                </a:ln>
                <a:solidFill>
                  <a:schemeClr val="tx1"/>
                </a:solidFill>
                <a:effectLst/>
                <a:latin typeface="Arial" panose="020B0604020202020204" pitchFamily="34" charset="0"/>
              </a:rPr>
              <a:t>: Exact representation via sums of univariate functions for higher 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Universal Approximation</a:t>
            </a:r>
            <a:r>
              <a:rPr kumimoji="0" lang="en-US" altLang="en-US" sz="1800" b="0" i="0" u="none" strike="noStrike" cap="none" normalizeH="0" baseline="0" dirty="0">
                <a:ln>
                  <a:noFill/>
                </a:ln>
                <a:solidFill>
                  <a:schemeClr val="tx1"/>
                </a:solidFill>
                <a:effectLst/>
                <a:latin typeface="Arial" panose="020B0604020202020204" pitchFamily="34" charset="0"/>
              </a:rPr>
              <a:t>: Validates neural network capability in 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Kolmogorov-Arnold</a:t>
            </a:r>
            <a:r>
              <a:rPr kumimoji="0" lang="en-US" altLang="en-US" sz="1800" b="0" i="0" u="none" strike="noStrike" cap="none" normalizeH="0" baseline="0" dirty="0">
                <a:ln>
                  <a:noFill/>
                </a:ln>
                <a:solidFill>
                  <a:schemeClr val="tx1"/>
                </a:solidFill>
                <a:effectLst/>
                <a:latin typeface="Arial" panose="020B0604020202020204" pitchFamily="34" charset="0"/>
              </a:rPr>
              <a:t>: Enables efficient, precise function representation in networks like KAN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3" name="Picture 5">
            <a:extLst>
              <a:ext uri="{FF2B5EF4-FFF2-40B4-BE49-F238E27FC236}">
                <a16:creationId xmlns:a16="http://schemas.microsoft.com/office/drawing/2014/main" id="{053FAEA3-A69E-696B-193C-4D6B0F2F1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472" y="3905134"/>
            <a:ext cx="6361290" cy="277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006656"/>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FC83931F-BEF5-C1FC-5FAB-ED45268A25A0}"/>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E4B621EC-C0C6-F1B2-FCA3-37BBCC5C887B}"/>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33" name="Google Shape;60;p1">
            <a:extLst>
              <a:ext uri="{FF2B5EF4-FFF2-40B4-BE49-F238E27FC236}">
                <a16:creationId xmlns:a16="http://schemas.microsoft.com/office/drawing/2014/main" id="{4E63087E-3B19-5190-C91C-EBB9FC50693C}"/>
              </a:ext>
            </a:extLst>
          </p:cNvPr>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a:extLst>
              <a:ext uri="{FF2B5EF4-FFF2-40B4-BE49-F238E27FC236}">
                <a16:creationId xmlns:a16="http://schemas.microsoft.com/office/drawing/2014/main" id="{0BE13AFC-5950-CFE7-A2EB-707A9108E877}"/>
              </a:ext>
            </a:extLst>
          </p:cNvPr>
          <p:cNvSpPr/>
          <p:nvPr/>
        </p:nvSpPr>
        <p:spPr>
          <a:xfrm>
            <a:off x="1471971" y="9151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2400" dirty="0">
                <a:solidFill>
                  <a:schemeClr val="bg1"/>
                </a:solidFill>
              </a:rPr>
              <a:t>MACHINE LEARNING </a:t>
            </a:r>
            <a:endParaRPr lang="en-US" sz="24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a:extLst>
              <a:ext uri="{FF2B5EF4-FFF2-40B4-BE49-F238E27FC236}">
                <a16:creationId xmlns:a16="http://schemas.microsoft.com/office/drawing/2014/main" id="{A08A6AF9-7640-87D8-4518-2BEA646189E2}"/>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2" name="TextBox 1">
            <a:extLst>
              <a:ext uri="{FF2B5EF4-FFF2-40B4-BE49-F238E27FC236}">
                <a16:creationId xmlns:a16="http://schemas.microsoft.com/office/drawing/2014/main" id="{12ADE78C-03A4-8C0A-EA80-EBA4C36A1AF7}"/>
              </a:ext>
            </a:extLst>
          </p:cNvPr>
          <p:cNvSpPr txBox="1"/>
          <p:nvPr/>
        </p:nvSpPr>
        <p:spPr>
          <a:xfrm>
            <a:off x="228600" y="832699"/>
            <a:ext cx="8347157"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How do we make Functions Learnable?</a:t>
            </a:r>
          </a:p>
        </p:txBody>
      </p:sp>
      <p:sp>
        <p:nvSpPr>
          <p:cNvPr id="4" name="TextBox 3">
            <a:extLst>
              <a:ext uri="{FF2B5EF4-FFF2-40B4-BE49-F238E27FC236}">
                <a16:creationId xmlns:a16="http://schemas.microsoft.com/office/drawing/2014/main" id="{8DEF6EA5-6052-9F38-067A-62ABB85DD045}"/>
              </a:ext>
            </a:extLst>
          </p:cNvPr>
          <p:cNvSpPr txBox="1"/>
          <p:nvPr/>
        </p:nvSpPr>
        <p:spPr>
          <a:xfrm>
            <a:off x="8575757" y="832699"/>
            <a:ext cx="434966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Control Points!</a:t>
            </a:r>
          </a:p>
        </p:txBody>
      </p:sp>
      <p:sp>
        <p:nvSpPr>
          <p:cNvPr id="5" name="TextBox 4">
            <a:extLst>
              <a:ext uri="{FF2B5EF4-FFF2-40B4-BE49-F238E27FC236}">
                <a16:creationId xmlns:a16="http://schemas.microsoft.com/office/drawing/2014/main" id="{A4419B42-8242-38DF-7227-C73BDC7F5016}"/>
              </a:ext>
            </a:extLst>
          </p:cNvPr>
          <p:cNvSpPr txBox="1"/>
          <p:nvPr/>
        </p:nvSpPr>
        <p:spPr>
          <a:xfrm>
            <a:off x="228599" y="1540585"/>
            <a:ext cx="6315894"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Bezier Curves were used first for making the continuous curves using control points. But they have a problem, i.e., h</a:t>
            </a:r>
            <a:r>
              <a:rPr lang="en-US" sz="2000" b="0" i="0" dirty="0">
                <a:effectLst/>
                <a:latin typeface="Times New Roman" panose="02020603050405020304" pitchFamily="18" charset="0"/>
                <a:cs typeface="Times New Roman" panose="02020603050405020304" pitchFamily="18" charset="0"/>
              </a:rPr>
              <a:t>aving 100 data points will result in a polynomial of degree 99, which will be computationally expensive. Moreover, the factorial terms are going to be equally hard to compute as well.</a:t>
            </a:r>
            <a:endParaRPr lang="en-US" sz="2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64D0911-86AE-EF33-FD7C-4AE0AABC0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493" y="1540585"/>
            <a:ext cx="5647507" cy="189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232607"/>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7362" y="785157"/>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1883593" y="12484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1"/>
                </a:solidFill>
              </a:rPr>
              <a:t>KAN:KOLMOGOROV–ARNOLD NETWORKS</a:t>
            </a:r>
            <a:endParaRPr lang="en-US" sz="1600"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9" y="785157"/>
            <a:ext cx="4567116" cy="1099923"/>
          </a:xfrm>
          <a:prstGeom prst="rect">
            <a:avLst/>
          </a:prstGeom>
          <a:noFill/>
          <a:ln>
            <a:solidFill>
              <a:schemeClr val="tx1"/>
            </a:solidFill>
          </a:ln>
        </p:spPr>
        <p:txBody>
          <a:bodyPr spcFirstLastPara="1" wrap="square" lIns="91433" tIns="45700" rIns="91433" bIns="45700" anchor="t" anchorCtr="0">
            <a:noAutofit/>
          </a:bodyPr>
          <a:lstStyle/>
          <a:p>
            <a:pPr algn="just"/>
            <a:r>
              <a:rPr lang="en-IN" sz="1400" b="1" dirty="0">
                <a:ea typeface="Times New Roman" panose="02020603050405020304"/>
                <a:cs typeface="Calibri" panose="020F0502020204030204" pitchFamily="34" charset="0"/>
                <a:sym typeface="Times New Roman" panose="02020603050405020304"/>
              </a:rPr>
              <a:t>Problem Statement : </a:t>
            </a:r>
            <a:r>
              <a:rPr lang="en-US" sz="1400" dirty="0"/>
              <a:t>Multi-Layer </a:t>
            </a:r>
            <a:r>
              <a:rPr lang="en-US" sz="1400" dirty="0" err="1"/>
              <a:t>Perceptrons</a:t>
            </a:r>
            <a:r>
              <a:rPr lang="en-US" sz="1400" dirty="0"/>
              <a:t> (MLPs), while key in deep learning, face issues like poor interpretability and inefficiency in function approximation, especially with high-dimensional data. MLPs use fixed activation functions, limiting adaptability. </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609608" y="819839"/>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0" name="Google Shape;78;p1"/>
          <p:cNvSpPr/>
          <p:nvPr/>
        </p:nvSpPr>
        <p:spPr>
          <a:xfrm>
            <a:off x="4850169" y="3007115"/>
            <a:ext cx="3796027" cy="1134265"/>
          </a:xfrm>
          <a:prstGeom prst="rect">
            <a:avLst/>
          </a:prstGeom>
          <a:solidFill>
            <a:srgbClr val="FFFFFF"/>
          </a:solidFill>
          <a:ln>
            <a:solidFill>
              <a:schemeClr val="tx1"/>
            </a:solidFill>
          </a:ln>
        </p:spPr>
        <p:txBody>
          <a:bodyPr spcFirstLastPara="1" wrap="square" lIns="91433" tIns="45700" rIns="91433" bIns="45700" anchor="ctr" anchorCtr="0">
            <a:noAutofit/>
          </a:bodyPr>
          <a:lstStyle/>
          <a:p>
            <a:pPr algn="just">
              <a:buClr>
                <a:schemeClr val="dk1"/>
              </a:buClr>
              <a:buSzPts val="1100"/>
            </a:pPr>
            <a:r>
              <a:rPr lang="en-IN" sz="1600" b="1" dirty="0">
                <a:ea typeface="Times New Roman" panose="02020603050405020304"/>
                <a:cs typeface="Calibri" panose="020F0502020204030204" pitchFamily="34" charset="0"/>
                <a:sym typeface="Times New Roman" panose="02020603050405020304"/>
              </a:rPr>
              <a:t>Conclusion: </a:t>
            </a:r>
            <a:r>
              <a:rPr lang="en-US" sz="1400" b="0" i="0" dirty="0">
                <a:effectLst/>
              </a:rPr>
              <a:t>The findings support the hypothesis that KANs are promising alternatives to MLPs, with potential implications for improving deep learning models that currently rely heavily on MLP architectures.</a:t>
            </a:r>
            <a:endParaRPr lang="en-IN" sz="1400" b="1" dirty="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980056797"/>
              </p:ext>
            </p:extLst>
          </p:nvPr>
        </p:nvGraphicFramePr>
        <p:xfrm>
          <a:off x="8696223" y="804322"/>
          <a:ext cx="3434546" cy="2255520"/>
        </p:xfrm>
        <a:graphic>
          <a:graphicData uri="http://schemas.openxmlformats.org/drawingml/2006/table">
            <a:tbl>
              <a:tblPr/>
              <a:tblGrid>
                <a:gridCol w="3434546">
                  <a:extLst>
                    <a:ext uri="{9D8B030D-6E8A-4147-A177-3AD203B41FA5}">
                      <a16:colId xmlns:a16="http://schemas.microsoft.com/office/drawing/2014/main" val="20000"/>
                    </a:ext>
                  </a:extLst>
                </a:gridCol>
              </a:tblGrid>
              <a:tr h="2119631">
                <a:tc>
                  <a:txBody>
                    <a:bodyPr/>
                    <a:lstStyle/>
                    <a:p>
                      <a:pPr algn="just"/>
                      <a:r>
                        <a:rPr lang="en-IN" sz="1300" b="1" dirty="0"/>
                        <a:t>Results: </a:t>
                      </a:r>
                      <a:r>
                        <a:rPr lang="en-US" sz="1400" dirty="0"/>
                        <a:t>KANs match or surpass larger MLPs in accuracy for function fitting tasks, showing faster scaling. They also enhance interpretability through their structure, allowing intuitive visualization. Case studies in knot theory and Anderson localization highlight KANs' potential to help scientists rediscover mathematical and physical laws, showcasing their value as collaborative tools.</a:t>
                      </a:r>
                      <a:endParaRPr lang="en-IN" sz="1300" b="1"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02576" y="4439246"/>
            <a:ext cx="4653211" cy="2366799"/>
          </a:xfrm>
          <a:prstGeom prst="rect">
            <a:avLst/>
          </a:prstGeom>
          <a:noFill/>
          <a:ln>
            <a:solidFill>
              <a:schemeClr val="tx1"/>
            </a:solidFill>
          </a:ln>
        </p:spPr>
        <p:txBody>
          <a:bodyPr spcFirstLastPara="1" wrap="square" lIns="91433" tIns="45700" rIns="91433" bIns="45700" anchor="t" anchorCtr="0">
            <a:noAutofit/>
          </a:bodyPr>
          <a:lstStyle/>
          <a:p>
            <a:pPr algn="just"/>
            <a:r>
              <a:rPr lang="en-US" sz="1400" b="1" dirty="0">
                <a:ea typeface="Times New Roman" panose="02020603050405020304"/>
                <a:cs typeface="Calibri" panose="020F0502020204030204" pitchFamily="34" charset="0"/>
                <a:sym typeface="Times New Roman" panose="02020603050405020304"/>
              </a:rPr>
              <a:t>Methodology:</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KANs are based on the Kolmogorov-Arnold theorem, which represents multivariate functions as compositions of univariate functions.</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Weights are replaced by learnable spline functions, and nodes perform summations without non-linearities.</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The architecture is flexible and supports deep networks.</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Simplification and grid extension techniques improve interpretability and accuracy.</a:t>
            </a:r>
          </a:p>
          <a:p>
            <a:pPr marL="285750" indent="-285750" algn="just">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KANs outperform MLPs in tasks like data fitting and solving PDEs.</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850169" y="789718"/>
            <a:ext cx="3796027" cy="1293659"/>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300" b="1" dirty="0">
                <a:ea typeface="Times New Roman" panose="02020603050405020304"/>
                <a:cs typeface="Calibri" panose="020F0502020204030204" pitchFamily="34" charset="0"/>
                <a:sym typeface="Times New Roman" panose="02020603050405020304"/>
              </a:rPr>
              <a:t>Implementation:</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KANs use learnable B-splines for univariate functions.</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Layers contain trainable 1D functions.</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Better than MLPs in accuracy and interpretability.</a:t>
            </a:r>
          </a:p>
          <a:p>
            <a:pPr marL="285750" indent="-285750" algn="just">
              <a:buClr>
                <a:srgbClr val="2F5496"/>
              </a:buClr>
              <a:buSzPts val="1200"/>
              <a:buFont typeface="Arial" panose="020B0604020202020204" pitchFamily="34" charset="0"/>
              <a:buChar char="•"/>
            </a:pPr>
            <a:r>
              <a:rPr lang="en-IN" sz="1300" dirty="0">
                <a:ea typeface="Times New Roman" panose="02020603050405020304"/>
                <a:cs typeface="Calibri" panose="020F0502020204030204" pitchFamily="34" charset="0"/>
                <a:sym typeface="Times New Roman" panose="02020603050405020304"/>
              </a:rPr>
              <a:t>Ideal for compositional data tasks.</a:t>
            </a: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854405" y="2113498"/>
            <a:ext cx="3796027" cy="863497"/>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US" sz="1300" b="1" dirty="0">
                <a:ea typeface="Times New Roman" panose="02020603050405020304"/>
                <a:cs typeface="Calibri" panose="020F0502020204030204" pitchFamily="34" charset="0"/>
                <a:sym typeface="Times New Roman" panose="02020603050405020304"/>
              </a:rPr>
              <a:t>Objectives:</a:t>
            </a:r>
          </a:p>
          <a:p>
            <a:pPr marL="285750" indent="-285750" algn="just">
              <a:buClr>
                <a:srgbClr val="2F5496"/>
              </a:buClr>
              <a:buSzPts val="1200"/>
              <a:buFont typeface="Arial" panose="020B0604020202020204" pitchFamily="34" charset="0"/>
              <a:buChar char="•"/>
            </a:pPr>
            <a:r>
              <a:rPr lang="en-US" sz="1300" dirty="0">
                <a:ea typeface="Times New Roman" panose="02020603050405020304"/>
                <a:cs typeface="Calibri" panose="020F0502020204030204" pitchFamily="34" charset="0"/>
                <a:sym typeface="Times New Roman" panose="02020603050405020304"/>
              </a:rPr>
              <a:t>KANs use learnable edge-based activations.</a:t>
            </a:r>
          </a:p>
          <a:p>
            <a:pPr marL="285750" indent="-285750" algn="just">
              <a:buClr>
                <a:srgbClr val="2F5496"/>
              </a:buClr>
              <a:buSzPts val="1200"/>
              <a:buFont typeface="Arial" panose="020B0604020202020204" pitchFamily="34" charset="0"/>
              <a:buChar char="•"/>
            </a:pPr>
            <a:r>
              <a:rPr lang="en-US" sz="1300" dirty="0">
                <a:ea typeface="Times New Roman" panose="02020603050405020304"/>
                <a:cs typeface="Calibri" panose="020F0502020204030204" pitchFamily="34" charset="0"/>
                <a:sym typeface="Times New Roman" panose="02020603050405020304"/>
              </a:rPr>
              <a:t>Better accuracy and interpretability than MLPs.</a:t>
            </a:r>
          </a:p>
          <a:p>
            <a:pPr marL="285750" indent="-285750" algn="just">
              <a:buClr>
                <a:srgbClr val="2F5496"/>
              </a:buClr>
              <a:buSzPts val="1200"/>
              <a:buFont typeface="Arial" panose="020B0604020202020204" pitchFamily="34" charset="0"/>
              <a:buChar char="•"/>
            </a:pPr>
            <a:r>
              <a:rPr lang="en-US" sz="1300" dirty="0">
                <a:ea typeface="Times New Roman" panose="02020603050405020304"/>
                <a:cs typeface="Calibri" panose="020F0502020204030204" pitchFamily="34" charset="0"/>
                <a:sym typeface="Times New Roman" panose="02020603050405020304"/>
              </a:rPr>
              <a:t>Ideal for function fitting and small-scale tasks.</a:t>
            </a:r>
            <a:endParaRPr lang="en-IN" sz="13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96223" y="3111979"/>
            <a:ext cx="3434546" cy="102940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 </a:t>
            </a:r>
          </a:p>
          <a:p>
            <a:pPr marL="174625" indent="-174625" algn="just">
              <a:buClr>
                <a:srgbClr val="2F5496"/>
              </a:buClr>
              <a:buSzPts val="1200"/>
              <a:buAutoNum type="arabicPeriod"/>
            </a:pPr>
            <a:r>
              <a:rPr lang="en-US" sz="1250" dirty="0"/>
              <a:t>Sergei </a:t>
            </a:r>
            <a:r>
              <a:rPr lang="en-US" sz="1250" dirty="0" err="1"/>
              <a:t>Gukov</a:t>
            </a:r>
            <a:r>
              <a:rPr lang="en-US" sz="1250" dirty="0"/>
              <a:t>, James Halverson, and Fabian </a:t>
            </a:r>
            <a:r>
              <a:rPr lang="en-US" sz="1250" dirty="0" err="1"/>
              <a:t>Ruehle</a:t>
            </a:r>
            <a:r>
              <a:rPr lang="en-US" sz="1250" dirty="0"/>
              <a:t>. Rigor with machine learning from field theory to the </a:t>
            </a:r>
            <a:r>
              <a:rPr lang="en-US" sz="1250" dirty="0" err="1"/>
              <a:t>poincaréconjecture</a:t>
            </a:r>
            <a:r>
              <a:rPr lang="en-US" sz="1250" dirty="0"/>
              <a:t>. Nature Reviews Physics, 2024</a:t>
            </a:r>
          </a:p>
        </p:txBody>
      </p:sp>
      <p:pic>
        <p:nvPicPr>
          <p:cNvPr id="7" name="Picture 6">
            <a:extLst>
              <a:ext uri="{FF2B5EF4-FFF2-40B4-BE49-F238E27FC236}">
                <a16:creationId xmlns:a16="http://schemas.microsoft.com/office/drawing/2014/main" id="{D7B60E8A-455F-9F64-1AC4-9F1C62ED71D4}"/>
              </a:ext>
            </a:extLst>
          </p:cNvPr>
          <p:cNvPicPr>
            <a:picLocks noChangeAspect="1"/>
          </p:cNvPicPr>
          <p:nvPr/>
        </p:nvPicPr>
        <p:blipFill>
          <a:blip r:embed="rId4"/>
          <a:srcRect l="5468" t="2937" r="346" b="243"/>
          <a:stretch/>
        </p:blipFill>
        <p:spPr>
          <a:xfrm>
            <a:off x="35721" y="1962141"/>
            <a:ext cx="4779335" cy="2329304"/>
          </a:xfrm>
          <a:prstGeom prst="rect">
            <a:avLst/>
          </a:prstGeom>
        </p:spPr>
      </p:pic>
      <p:pic>
        <p:nvPicPr>
          <p:cNvPr id="8" name="Picture 7">
            <a:extLst>
              <a:ext uri="{FF2B5EF4-FFF2-40B4-BE49-F238E27FC236}">
                <a16:creationId xmlns:a16="http://schemas.microsoft.com/office/drawing/2014/main" id="{7030472A-FE10-69DD-B14F-C48ACB2326FA}"/>
              </a:ext>
            </a:extLst>
          </p:cNvPr>
          <p:cNvPicPr>
            <a:picLocks noChangeAspect="1"/>
          </p:cNvPicPr>
          <p:nvPr/>
        </p:nvPicPr>
        <p:blipFill>
          <a:blip r:embed="rId5">
            <a:extLst>
              <a:ext uri="{28A0092B-C50C-407E-A947-70E740481C1C}">
                <a14:useLocalDpi xmlns:a14="http://schemas.microsoft.com/office/drawing/2010/main" val="0"/>
              </a:ext>
            </a:extLst>
          </a:blip>
          <a:srcRect l="2351" t="3188"/>
          <a:stretch/>
        </p:blipFill>
        <p:spPr>
          <a:xfrm>
            <a:off x="5383277" y="4173653"/>
            <a:ext cx="5320062" cy="2667504"/>
          </a:xfrm>
          <a:prstGeom prst="rect">
            <a:avLst/>
          </a:prstGeom>
        </p:spPr>
      </p:pic>
    </p:spTree>
    <p:extLst>
      <p:ext uri="{BB962C8B-B14F-4D97-AF65-F5344CB8AC3E}">
        <p14:creationId xmlns:p14="http://schemas.microsoft.com/office/powerpoint/2010/main" val="2510077531"/>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rPr>
              <a:t>Exploring the Limitations of Kolmogorov-Arnold Networks in Classification: Insights to Software Training and Hardware Implementation</a:t>
            </a: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8" y="785158"/>
            <a:ext cx="3570959" cy="131494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 </a:t>
            </a:r>
            <a:r>
              <a:rPr lang="en-US" sz="1400" dirty="0">
                <a:ea typeface="Times New Roman" panose="02020603050405020304"/>
                <a:cs typeface="Calibri" panose="020F0502020204030204" pitchFamily="34" charset="0"/>
                <a:sym typeface="Times New Roman" panose="02020603050405020304"/>
              </a:rPr>
              <a:t>To assess the practical efficiency and hardware performance of Kolmogorov-Arnold Networks (KANs) in classification tasks, comparing them to the widely used Multi-Layer </a:t>
            </a:r>
            <a:r>
              <a:rPr lang="en-US" sz="1400" dirty="0" err="1">
                <a:ea typeface="Times New Roman" panose="02020603050405020304"/>
                <a:cs typeface="Calibri" panose="020F0502020204030204" pitchFamily="34" charset="0"/>
                <a:sym typeface="Times New Roman" panose="02020603050405020304"/>
              </a:rPr>
              <a:t>Perceptrons</a:t>
            </a:r>
            <a:r>
              <a:rPr lang="en-US" sz="1400" dirty="0">
                <a:ea typeface="Times New Roman" panose="02020603050405020304"/>
                <a:cs typeface="Calibri" panose="020F0502020204030204" pitchFamily="34" charset="0"/>
                <a:sym typeface="Times New Roman" panose="02020603050405020304"/>
              </a:rPr>
              <a:t> (MLPs).</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nvGraphicFramePr>
        <p:xfrm>
          <a:off x="8675078" y="750276"/>
          <a:ext cx="3395352" cy="4358640"/>
        </p:xfrm>
        <a:graphic>
          <a:graphicData uri="http://schemas.openxmlformats.org/drawingml/2006/table">
            <a:tbl>
              <a:tblPr/>
              <a:tblGrid>
                <a:gridCol w="3395352">
                  <a:extLst>
                    <a:ext uri="{9D8B030D-6E8A-4147-A177-3AD203B41FA5}">
                      <a16:colId xmlns:a16="http://schemas.microsoft.com/office/drawing/2014/main" val="20000"/>
                    </a:ext>
                  </a:extLst>
                </a:gridCol>
              </a:tblGrid>
              <a:tr h="4103078">
                <a:tc>
                  <a:txBody>
                    <a:bodyPr/>
                    <a:lstStyle/>
                    <a:p>
                      <a:r>
                        <a:rPr lang="en-IN" sz="1300" b="1" dirty="0"/>
                        <a:t>Results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Performance Metrics: KANs demonstrated lower accuracy than MLPs on complex datasets while consuming more hardware resources.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Training Times: Training durations varied significantly; for example, training times for KANs were notably longer across all datasets compared to MLPs.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Loss Curves: The loss curves indicated that MLPs generally achieved lower loss values more quickly than KANs during training phases.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Overall, the findings suggest that while KANs have potential, further optimization is necessary to enhance their practical applicability in classification tasks.</a:t>
                      </a:r>
                    </a:p>
                    <a:p>
                      <a:pPr marL="285750" indent="-285750">
                        <a:buFont typeface="Arial" panose="020B0604020202020204" pitchFamily="34" charset="0"/>
                        <a:buChar char="•"/>
                      </a:pP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2441" y="2205990"/>
            <a:ext cx="3633216" cy="455186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Datasets: Four classification datasets were selected to evaluate the models: Moons (binary classification), Wine (three-label), Dry Bean (seven-label), and Mushroom (binary classification).</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Model Training: Both KANs and MLPs were trained on each dataset, tracking accuracy and loss over epochs. MLPs used varying architectures with different neuron counts and activation functions, while KANs were configured with B-spline functions based on the Kolmogorov-Arnold theorem.</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b="0" i="0" dirty="0">
                <a:effectLst/>
                <a:latin typeface="__fkGroteskNeue_598ab8"/>
              </a:rPr>
              <a:t>Hardware Implementation: The models were implemented using Vitis high-level synthesis (HLS) to analyze resource utilization and performance metrics</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3688016" y="789718"/>
            <a:ext cx="4921593" cy="179901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 :</a:t>
            </a:r>
          </a:p>
          <a:p>
            <a:pPr marL="285750" indent="-285750">
              <a:buClr>
                <a:srgbClr val="2F5496"/>
              </a:buClr>
              <a:buSzPts val="1200"/>
              <a:buFont typeface="Arial" panose="020B0604020202020204" pitchFamily="34" charset="0"/>
              <a:buChar char="•"/>
            </a:pPr>
            <a:r>
              <a:rPr lang="en-US" sz="1400" b="0" i="0" dirty="0">
                <a:effectLst/>
                <a:latin typeface="__fkGroteskNeue_598ab8"/>
              </a:rPr>
              <a:t>Data Preparation: Each dataset was preprocessed, ensuring a suitable format for model training.</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Model Configuration: Model configurations included specific neuron counts per layer for MLPs and established parameters such as grid size and model dimensions for </a:t>
            </a:r>
            <a:r>
              <a:rPr lang="en-US" sz="1400" dirty="0" err="1">
                <a:ea typeface="Times New Roman" panose="02020603050405020304"/>
                <a:cs typeface="Calibri" panose="020F0502020204030204" pitchFamily="34" charset="0"/>
                <a:sym typeface="Times New Roman" panose="02020603050405020304"/>
              </a:rPr>
              <a:t>KANs.</a:t>
            </a:r>
            <a:endParaRPr lang="en-US"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b="0" i="0" dirty="0">
                <a:effectLst/>
                <a:latin typeface="__fkGroteskNeue_598ab8"/>
              </a:rPr>
              <a:t>Training Process: Both models underwent training, with performance metrics recorded, including:</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3709500" y="2651399"/>
            <a:ext cx="4921593" cy="161787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assess the classification accuracy of KANs relative to MLPs across diverse datasets.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evaluate the efficiency of KANs in hardware implementations compared to MLPs.</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identify trade-offs between model accuracy and resource utilization for both neural network types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5149585"/>
            <a:ext cx="3345535" cy="163203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285750" indent="-285750">
              <a:buClr>
                <a:srgbClr val="2F5496"/>
              </a:buClr>
              <a:buSzPts val="1200"/>
              <a:buFont typeface="Arial" panose="020B0604020202020204" pitchFamily="34" charset="0"/>
              <a:buChar char="•"/>
            </a:pPr>
            <a:r>
              <a:rPr lang="en-US" sz="1400" dirty="0"/>
              <a:t>L. C. Evans, Partial differential equations. American Mathematical Society, 2022, vol. 19.</a:t>
            </a:r>
            <a:endParaRPr lang="en-IN" sz="1400" dirty="0"/>
          </a:p>
          <a:p>
            <a:pPr marL="285750" indent="-285750">
              <a:buClr>
                <a:srgbClr val="2F5496"/>
              </a:buClr>
              <a:buSzPts val="1200"/>
              <a:buFont typeface="Arial" panose="020B0604020202020204" pitchFamily="34" charset="0"/>
              <a:buChar char="•"/>
            </a:pPr>
            <a:r>
              <a:rPr lang="en-US" sz="1400" dirty="0"/>
              <a:t>Xilinx, “Vitis high-level synthesis user guide,” 2023.</a:t>
            </a:r>
            <a:endParaRPr lang="en-IN" sz="14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3709501" y="4331942"/>
            <a:ext cx="4900108" cy="245913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Conclusion </a:t>
            </a:r>
            <a:r>
              <a:rPr lang="en-IN" sz="1400" dirty="0">
                <a:ea typeface="Times New Roman" panose="02020603050405020304"/>
                <a:cs typeface="Calibri" panose="020F0502020204030204" pitchFamily="34" charset="0"/>
                <a:sym typeface="Times New Roman" panose="02020603050405020304"/>
              </a:rPr>
              <a:t>: </a:t>
            </a:r>
            <a:r>
              <a:rPr lang="en-US" sz="1400" dirty="0">
                <a:ea typeface="Times New Roman" panose="02020603050405020304"/>
                <a:cs typeface="Calibri" panose="020F0502020204030204" pitchFamily="34" charset="0"/>
                <a:sym typeface="Times New Roman" panose="02020603050405020304"/>
              </a:rPr>
              <a:t>The study finds that KANs do not consistently outperform MLPs in classification tasks, especially on complex datasets. Despite their theoretical advantages, KANs often demand more computational </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resources without significant</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 accuracy gains, making MLPs the</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 more effective choice for practical</a:t>
            </a:r>
          </a:p>
          <a:p>
            <a:pPr>
              <a:buClr>
                <a:srgbClr val="2F5496"/>
              </a:buClr>
              <a:buSzPts val="1200"/>
            </a:pPr>
            <a:r>
              <a:rPr lang="en-US" sz="1400" dirty="0">
                <a:ea typeface="Times New Roman" panose="02020603050405020304"/>
                <a:cs typeface="Calibri" panose="020F0502020204030204" pitchFamily="34" charset="0"/>
                <a:sym typeface="Times New Roman" panose="02020603050405020304"/>
              </a:rPr>
              <a:t> applications.</a:t>
            </a:r>
            <a:endParaRPr lang="en-IN" sz="1400" dirty="0">
              <a:ea typeface="Times New Roman" panose="02020603050405020304"/>
              <a:cs typeface="Calibri" panose="020F0502020204030204" pitchFamily="34" charset="0"/>
              <a:sym typeface="Times New Roman" panose="02020603050405020304"/>
            </a:endParaRPr>
          </a:p>
        </p:txBody>
      </p:sp>
      <p:pic>
        <p:nvPicPr>
          <p:cNvPr id="7" name="Picture 6">
            <a:extLst>
              <a:ext uri="{FF2B5EF4-FFF2-40B4-BE49-F238E27FC236}">
                <a16:creationId xmlns:a16="http://schemas.microsoft.com/office/drawing/2014/main" id="{45E422B8-BED6-44E5-88AA-B72002E33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739" y="5037894"/>
            <a:ext cx="2116871" cy="1719958"/>
          </a:xfrm>
          <a:prstGeom prst="rect">
            <a:avLst/>
          </a:prstGeom>
        </p:spPr>
      </p:pic>
    </p:spTree>
    <p:extLst>
      <p:ext uri="{BB962C8B-B14F-4D97-AF65-F5344CB8AC3E}">
        <p14:creationId xmlns:p14="http://schemas.microsoft.com/office/powerpoint/2010/main" val="204478632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35731"/>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sz="1600" dirty="0">
                <a:solidFill>
                  <a:schemeClr val="bg1"/>
                </a:solidFill>
              </a:rPr>
              <a:t>TKAN: Temporal Kolmogorov-Arnold Networks</a:t>
            </a:r>
            <a:endParaRPr lang="en-US" sz="1467" dirty="0">
              <a:solidFill>
                <a:schemeClr val="bg1"/>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9" y="785157"/>
            <a:ext cx="4403278" cy="1261357"/>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 </a:t>
            </a:r>
            <a:r>
              <a:rPr lang="en-US" sz="1300" dirty="0">
                <a:ea typeface="Times New Roman" panose="02020603050405020304"/>
                <a:cs typeface="Calibri" panose="020F0502020204030204" pitchFamily="34" charset="0"/>
                <a:sym typeface="Times New Roman" panose="02020603050405020304"/>
              </a:rPr>
              <a:t>Traditional models like RNNs, LSTMs, and MLPs struggle with capturing long-term dependencies in time series forecasting, resulting in poor multi-step prediction accuracy. These models face challenges like vanishing gradients, instability, and computational inefficiency, limiting their performance on complex sequential data.</a:t>
            </a:r>
            <a:endParaRPr lang="en-IN" sz="1300" dirty="0">
              <a:ea typeface="Times New Roman" panose="02020603050405020304"/>
              <a:cs typeface="Calibri" panose="020F0502020204030204" pitchFamily="34" charset="0"/>
              <a:sym typeface="Times New Roman" panose="02020603050405020304"/>
            </a:endParaRPr>
          </a:p>
        </p:txBody>
      </p:sp>
      <p:sp>
        <p:nvSpPr>
          <p:cNvPr id="60" name="Google Shape;78;p1"/>
          <p:cNvSpPr/>
          <p:nvPr/>
        </p:nvSpPr>
        <p:spPr>
          <a:xfrm>
            <a:off x="4484841" y="2714844"/>
            <a:ext cx="4178360" cy="937440"/>
          </a:xfrm>
          <a:prstGeom prst="rect">
            <a:avLst/>
          </a:prstGeom>
          <a:solidFill>
            <a:srgbClr val="FFFFFF"/>
          </a:solidFill>
          <a:ln>
            <a:solidFill>
              <a:schemeClr val="tx1"/>
            </a:solidFill>
          </a:ln>
        </p:spPr>
        <p:txBody>
          <a:bodyPr spcFirstLastPara="1" wrap="square" lIns="91433" tIns="45700" rIns="91433" bIns="45700" anchor="ctr" anchorCtr="0">
            <a:noAutofit/>
          </a:bodyPr>
          <a:lstStyle/>
          <a:p>
            <a:pPr algn="just">
              <a:buClr>
                <a:schemeClr val="dk1"/>
              </a:buClr>
              <a:buSzPts val="1100"/>
            </a:pPr>
            <a:r>
              <a:rPr lang="en-US" sz="1200" b="1" dirty="0">
                <a:ea typeface="Times New Roman" panose="02020603050405020304"/>
                <a:cs typeface="Calibri" panose="020F0502020204030204" pitchFamily="34" charset="0"/>
                <a:sym typeface="Times New Roman" panose="02020603050405020304"/>
              </a:rPr>
              <a:t>Conclusions: </a:t>
            </a:r>
            <a:r>
              <a:rPr lang="en-US" sz="1200" dirty="0">
                <a:ea typeface="Times New Roman" panose="02020603050405020304"/>
                <a:cs typeface="Calibri" panose="020F0502020204030204" pitchFamily="34" charset="0"/>
                <a:sym typeface="Times New Roman" panose="02020603050405020304"/>
              </a:rPr>
              <a:t>TKAN enhances multi-step time series forecasting by using RKAN layers with memory management and LSTM-like gating, improving long-term dependency capture. It outperforms GRU and LSTM in experiments on market data, achieving higher R-squared values and more stable predictions.</a:t>
            </a:r>
            <a:endParaRPr lang="en-IN" sz="1200" dirty="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20533870"/>
              </p:ext>
            </p:extLst>
          </p:nvPr>
        </p:nvGraphicFramePr>
        <p:xfrm>
          <a:off x="8704144" y="804323"/>
          <a:ext cx="3401491" cy="3749040"/>
        </p:xfrm>
        <a:graphic>
          <a:graphicData uri="http://schemas.openxmlformats.org/drawingml/2006/table">
            <a:tbl>
              <a:tblPr/>
              <a:tblGrid>
                <a:gridCol w="3401491">
                  <a:extLst>
                    <a:ext uri="{9D8B030D-6E8A-4147-A177-3AD203B41FA5}">
                      <a16:colId xmlns:a16="http://schemas.microsoft.com/office/drawing/2014/main" val="20000"/>
                    </a:ext>
                  </a:extLst>
                </a:gridCol>
              </a:tblGrid>
              <a:tr h="3223392">
                <a:tc>
                  <a:txBody>
                    <a:bodyPr/>
                    <a:lstStyle/>
                    <a:p>
                      <a:pPr algn="just"/>
                      <a:r>
                        <a:rPr lang="en-IN" sz="1400" b="1" dirty="0"/>
                        <a:t>Results: </a:t>
                      </a:r>
                    </a:p>
                    <a:p>
                      <a:pPr algn="just"/>
                      <a:r>
                        <a:rPr lang="en-US" sz="1400" b="1" dirty="0"/>
                        <a:t>Short-term prediction (1-3 steps)</a:t>
                      </a:r>
                      <a:r>
                        <a:rPr lang="en-US" sz="1400" dirty="0"/>
                        <a:t>: TKAN performs similarly to GRU and LSTM, with small differences in accuracy.</a:t>
                      </a:r>
                    </a:p>
                    <a:p>
                      <a:pPr algn="just"/>
                      <a:r>
                        <a:rPr lang="en-US" sz="1400" b="1" dirty="0"/>
                        <a:t>Long-term prediction (6-15 steps)</a:t>
                      </a:r>
                      <a:r>
                        <a:rPr lang="en-US" sz="1400" dirty="0"/>
                        <a:t>: TKAN significantly outperforms GRU and LSTM, with R-squared values over 25% higher from 6 steps onward.</a:t>
                      </a:r>
                    </a:p>
                    <a:p>
                      <a:pPr algn="just"/>
                      <a:r>
                        <a:rPr lang="en-US" sz="1400" b="1" dirty="0"/>
                        <a:t>Model stability</a:t>
                      </a:r>
                      <a:r>
                        <a:rPr lang="en-US" sz="1400" dirty="0"/>
                        <a:t>: TKAN shows better training and validation stability, reducing loss consistently without overfitting.</a:t>
                      </a:r>
                    </a:p>
                    <a:p>
                      <a:pPr algn="just"/>
                      <a:r>
                        <a:rPr lang="en-US" sz="1400" b="1" dirty="0"/>
                        <a:t>Memory retention</a:t>
                      </a:r>
                      <a:r>
                        <a:rPr lang="en-US" sz="1400" dirty="0"/>
                        <a:t>: RKAN layers, combined with LSTM-like cells, improve long-term forecasting accuracy.</a:t>
                      </a:r>
                    </a:p>
                    <a:p>
                      <a:pPr algn="just"/>
                      <a:r>
                        <a:rPr lang="en-US" sz="1400" b="1" dirty="0"/>
                        <a:t>Computational efficiency</a:t>
                      </a:r>
                      <a:r>
                        <a:rPr lang="en-US" sz="1400" dirty="0"/>
                        <a:t>: TKAN is efficient while managing memory, making it suitable for real-world multi-step forecasting.</a:t>
                      </a:r>
                      <a:endParaRPr lang="en-IN" sz="14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32334" y="2109535"/>
            <a:ext cx="4417393" cy="2249814"/>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200" b="1" dirty="0">
                <a:ea typeface="Times New Roman" panose="02020603050405020304"/>
                <a:cs typeface="Calibri" panose="020F0502020204030204" pitchFamily="34" charset="0"/>
                <a:sym typeface="Times New Roman" panose="02020603050405020304"/>
              </a:rPr>
              <a:t>Methodology: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Model</a:t>
            </a:r>
            <a:r>
              <a:rPr kumimoji="0" lang="en-US" altLang="en-US" sz="1200" b="0" i="0" u="none" strike="noStrike" cap="none" normalizeH="0" baseline="0" dirty="0">
                <a:ln>
                  <a:noFill/>
                </a:ln>
                <a:solidFill>
                  <a:schemeClr val="tx1"/>
                </a:solidFill>
                <a:effectLst/>
              </a:rPr>
              <a:t>: Introduces Temporal Kolmogorov-Arnold Network (TKAN), combining RKANs and LSTM-like mechanisms.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RKAN Layers</a:t>
            </a:r>
            <a:r>
              <a:rPr kumimoji="0" lang="en-US" altLang="en-US" sz="1200" b="0" i="0" u="none" strike="noStrike" cap="none" normalizeH="0" baseline="0" dirty="0">
                <a:ln>
                  <a:noFill/>
                </a:ln>
                <a:solidFill>
                  <a:schemeClr val="tx1"/>
                </a:solidFill>
                <a:effectLst/>
              </a:rPr>
              <a:t>: Based on Kolmogorov-Arnold's theorem, using B-spline activations to handle nonlinearities.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Memory management</a:t>
            </a:r>
            <a:r>
              <a:rPr kumimoji="0" lang="en-US" altLang="en-US" sz="1200" b="0" i="0" u="none" strike="noStrike" cap="none" normalizeH="0" baseline="0" dirty="0">
                <a:ln>
                  <a:noFill/>
                </a:ln>
                <a:solidFill>
                  <a:schemeClr val="tx1"/>
                </a:solidFill>
                <a:effectLst/>
              </a:rPr>
              <a:t>: Efficiently retains short- and long-term dependencies with LSTM-like gating mechanisms.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Data</a:t>
            </a:r>
            <a:r>
              <a:rPr kumimoji="0" lang="en-US" altLang="en-US" sz="1200" b="0" i="0" u="none" strike="noStrike" cap="none" normalizeH="0" baseline="0" dirty="0">
                <a:ln>
                  <a:noFill/>
                </a:ln>
                <a:solidFill>
                  <a:schemeClr val="tx1"/>
                </a:solidFill>
                <a:effectLst/>
              </a:rPr>
              <a:t>: Trained on real-time cryptocurrency market data from Binance for volume forecasting across multiple assets.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Training</a:t>
            </a:r>
            <a:r>
              <a:rPr kumimoji="0" lang="en-US" altLang="en-US" sz="1200" b="0" i="0" u="none" strike="noStrike" cap="none" normalizeH="0" baseline="0" dirty="0">
                <a:ln>
                  <a:noFill/>
                </a:ln>
                <a:solidFill>
                  <a:schemeClr val="tx1"/>
                </a:solidFill>
                <a:effectLst/>
              </a:rPr>
              <a:t>: Uses an 80/20 training/testing split, Adam optimizer, RMSE as the loss function, and R-squared (R²) for performance evaluation.</a:t>
            </a:r>
            <a:endParaRPr lang="en-IN" sz="12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484841" y="789718"/>
            <a:ext cx="4184188" cy="1895004"/>
          </a:xfrm>
          <a:prstGeom prst="rect">
            <a:avLst/>
          </a:prstGeom>
          <a:noFill/>
          <a:ln>
            <a:solidFill>
              <a:schemeClr val="tx1"/>
            </a:solidFill>
          </a:ln>
        </p:spPr>
        <p:txBody>
          <a:bodyPr spcFirstLastPara="1" wrap="square" lIns="91433" tIns="45700" rIns="91433" bIns="45700" anchor="t" anchorCtr="0">
            <a:noAutofit/>
          </a:bodyPr>
          <a:lstStyle/>
          <a:p>
            <a:pPr marL="0" marR="0" lvl="0" indent="0" algn="just" defTabSz="914400" rtl="0" eaLnBrk="0" fontAlgn="base" latinLnBrk="0" hangingPunct="0">
              <a:lnSpc>
                <a:spcPct val="100000"/>
              </a:lnSpc>
              <a:spcBef>
                <a:spcPct val="0"/>
              </a:spcBef>
              <a:spcAft>
                <a:spcPct val="0"/>
              </a:spcAft>
              <a:buClrTx/>
              <a:buSzTx/>
              <a:tabLst/>
            </a:pPr>
            <a:r>
              <a:rPr lang="en-IN" sz="1200" b="1" dirty="0">
                <a:ea typeface="Times New Roman" panose="02020603050405020304"/>
                <a:cs typeface="Calibri" panose="020F0502020204030204" pitchFamily="34" charset="0"/>
                <a:sym typeface="Times New Roman" panose="02020603050405020304"/>
              </a:rPr>
              <a:t>Implementation: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Model design</a:t>
            </a:r>
            <a:r>
              <a:rPr kumimoji="0" lang="en-US" altLang="en-US" sz="1200" b="0" i="0" u="none" strike="noStrike" cap="none" normalizeH="0" baseline="0" dirty="0">
                <a:ln>
                  <a:noFill/>
                </a:ln>
                <a:solidFill>
                  <a:schemeClr val="tx1"/>
                </a:solidFill>
                <a:effectLst/>
              </a:rPr>
              <a:t>: TKAN combines RKAN layers with a modified LSTM cell for handling sequential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Memory management</a:t>
            </a:r>
            <a:r>
              <a:rPr kumimoji="0" lang="en-US" altLang="en-US" sz="1200" b="0" i="0" u="none" strike="noStrike" cap="none" normalizeH="0" baseline="0" dirty="0">
                <a:ln>
                  <a:noFill/>
                </a:ln>
                <a:solidFill>
                  <a:schemeClr val="tx1"/>
                </a:solidFill>
                <a:effectLst/>
              </a:rPr>
              <a:t>: RKAN layers manage short-term memory, while LSTM gating mechanisms control long-term information retention for multi-step forecasting.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Data preprocessing</a:t>
            </a:r>
            <a:r>
              <a:rPr kumimoji="0" lang="en-US" altLang="en-US" sz="1200" b="0" i="0" u="none" strike="noStrike" cap="none" normalizeH="0" baseline="0" dirty="0">
                <a:ln>
                  <a:noFill/>
                </a:ln>
                <a:solidFill>
                  <a:schemeClr val="tx1"/>
                </a:solidFill>
                <a:effectLst/>
              </a:rPr>
              <a:t>: Two-stage preprocessing (moving medians and </a:t>
            </a:r>
            <a:r>
              <a:rPr kumimoji="0" lang="en-US" altLang="en-US" sz="1200" b="0" i="0" u="none" strike="noStrike" cap="none" normalizeH="0" baseline="0" dirty="0" err="1">
                <a:ln>
                  <a:noFill/>
                </a:ln>
                <a:solidFill>
                  <a:schemeClr val="tx1"/>
                </a:solidFill>
                <a:effectLst/>
              </a:rPr>
              <a:t>MinMax</a:t>
            </a:r>
            <a:r>
              <a:rPr kumimoji="0" lang="en-US" altLang="en-US" sz="1200" b="0" i="0" u="none" strike="noStrike" cap="none" normalizeH="0" baseline="0" dirty="0">
                <a:ln>
                  <a:noFill/>
                </a:ln>
                <a:solidFill>
                  <a:schemeClr val="tx1"/>
                </a:solidFill>
                <a:effectLst/>
              </a:rPr>
              <a:t> scaling) ensures stable learning.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rPr>
              <a:t>Experiments</a:t>
            </a:r>
            <a:r>
              <a:rPr kumimoji="0" lang="en-US" altLang="en-US" sz="1200" b="0" i="0" u="none" strike="noStrike" cap="none" normalizeH="0" baseline="0" dirty="0">
                <a:ln>
                  <a:noFill/>
                </a:ln>
                <a:solidFill>
                  <a:schemeClr val="tx1"/>
                </a:solidFill>
                <a:effectLst/>
              </a:rPr>
              <a:t>: TKAN is tested on real-world cryptocurrency data, predicting Bitcoin's notional volume over multiple steps.</a:t>
            </a:r>
          </a:p>
          <a:p>
            <a:pPr algn="just">
              <a:buClr>
                <a:srgbClr val="2F5496"/>
              </a:buClr>
              <a:buSzPts val="1200"/>
            </a:pPr>
            <a:endParaRPr lang="en-IN" sz="12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1963" y="4423144"/>
            <a:ext cx="4407764" cy="2422156"/>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Create a neural network that handles long-term dependencies in time series forecasting.</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Combine Kolmogorov-Arnold Networks (KAN) with LSTM-like memory management. </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Improve multi-step prediction accuracy and ensure computational efficiency.</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Outperform traditional methods like LSTMs and GRUs, especially for long-term</a:t>
            </a:r>
          </a:p>
          <a:p>
            <a:pPr marL="171450" indent="-171450" algn="just">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Provide more reliable and stable results for complex, real-world data applications.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98314" y="4616386"/>
            <a:ext cx="3401491" cy="2165234"/>
          </a:xfrm>
          <a:prstGeom prst="rect">
            <a:avLst/>
          </a:prstGeom>
          <a:noFill/>
          <a:ln>
            <a:solidFill>
              <a:schemeClr val="tx1"/>
            </a:solidFill>
          </a:ln>
        </p:spPr>
        <p:txBody>
          <a:bodyPr spcFirstLastPara="1" wrap="square" lIns="91433" tIns="45700" rIns="91433" bIns="45700" anchor="t" anchorCtr="0">
            <a:noAutofit/>
          </a:bodyPr>
          <a:lstStyle/>
          <a:p>
            <a:pPr algn="just">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 </a:t>
            </a:r>
          </a:p>
          <a:p>
            <a:pPr marL="228600" indent="-228600" algn="just">
              <a:buClr>
                <a:srgbClr val="2F5496"/>
              </a:buClr>
              <a:buSzPts val="1200"/>
            </a:pPr>
            <a:r>
              <a:rPr lang="en-IN" sz="1400" b="1" dirty="0">
                <a:cs typeface="Calibri" panose="020F0502020204030204" pitchFamily="34" charset="0"/>
                <a:sym typeface="Times New Roman" panose="02020603050405020304"/>
              </a:rPr>
              <a:t>1. </a:t>
            </a:r>
            <a:r>
              <a:rPr lang="en-US" sz="1200" dirty="0"/>
              <a:t>Z. Liu, Y. Wang, S. Vaidya, F. </a:t>
            </a:r>
            <a:r>
              <a:rPr lang="en-US" sz="1200" dirty="0" err="1"/>
              <a:t>Ruehle</a:t>
            </a:r>
            <a:r>
              <a:rPr lang="en-US" sz="1200" dirty="0"/>
              <a:t>, J. Halverson, M. </a:t>
            </a:r>
            <a:r>
              <a:rPr lang="en-US" sz="1200" dirty="0" err="1"/>
              <a:t>Solja</a:t>
            </a:r>
            <a:r>
              <a:rPr lang="en-US" sz="1200" dirty="0"/>
              <a:t>ˇ ci´ c, T. Y. Hou, and M. </a:t>
            </a:r>
            <a:r>
              <a:rPr lang="en-US" sz="1200" dirty="0" err="1"/>
              <a:t>Tegmark</a:t>
            </a:r>
            <a:r>
              <a:rPr lang="en-US" sz="1200" dirty="0"/>
              <a:t>, “Kan: Kolmogorov-</a:t>
            </a:r>
            <a:r>
              <a:rPr lang="en-US" sz="1200" dirty="0" err="1"/>
              <a:t>arnold</a:t>
            </a:r>
            <a:r>
              <a:rPr lang="en-US" sz="1200" dirty="0"/>
              <a:t> networks,” </a:t>
            </a:r>
            <a:r>
              <a:rPr lang="en-US" sz="1200" dirty="0" err="1"/>
              <a:t>arXiv</a:t>
            </a:r>
            <a:r>
              <a:rPr lang="en-US" sz="1200" dirty="0"/>
              <a:t> preprint arXiv:2404.19756, 2024.</a:t>
            </a:r>
          </a:p>
          <a:p>
            <a:pPr marL="228600" indent="-228600" algn="just">
              <a:buClr>
                <a:srgbClr val="2F5496"/>
              </a:buClr>
              <a:buSzPts val="1200"/>
            </a:pPr>
            <a:r>
              <a:rPr lang="en-US" sz="1200" b="1" dirty="0"/>
              <a:t>2.  </a:t>
            </a:r>
            <a:r>
              <a:rPr lang="en-US" sz="1200" dirty="0"/>
              <a:t>B. Lim, S. Ö. </a:t>
            </a:r>
            <a:r>
              <a:rPr lang="en-US" sz="1200" dirty="0" err="1"/>
              <a:t>Arık</a:t>
            </a:r>
            <a:r>
              <a:rPr lang="en-US" sz="1200" dirty="0"/>
              <a:t>, N. </a:t>
            </a:r>
            <a:r>
              <a:rPr lang="en-US" sz="1200" dirty="0" err="1"/>
              <a:t>Loeff</a:t>
            </a:r>
            <a:r>
              <a:rPr lang="en-US" sz="1200" dirty="0"/>
              <a:t>, and T. Pfister, “Temporal fusion transformers for interpretable multi-horizon time series forecasting,” International Journal of Forecasting, vol. 37, no. 4, pp. 1748–1764, 2021.</a:t>
            </a:r>
            <a:endParaRPr lang="en-IN" sz="1200" b="1" dirty="0">
              <a:ea typeface="Times New Roman" panose="02020603050405020304"/>
              <a:cs typeface="Calibri" panose="020F0502020204030204" pitchFamily="34" charset="0"/>
              <a:sym typeface="Times New Roman" panose="02020603050405020304"/>
            </a:endParaRPr>
          </a:p>
        </p:txBody>
      </p:sp>
      <p:pic>
        <p:nvPicPr>
          <p:cNvPr id="7" name="Picture 6">
            <a:extLst>
              <a:ext uri="{FF2B5EF4-FFF2-40B4-BE49-F238E27FC236}">
                <a16:creationId xmlns:a16="http://schemas.microsoft.com/office/drawing/2014/main" id="{81D7E308-88C8-4F51-7D54-AFA950579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670" y="3682405"/>
            <a:ext cx="4172531" cy="30992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rPr>
              <a:t>KAGNNs: Kolmogorov-Arnold Networks meet Graph Learning</a:t>
            </a: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8" y="785158"/>
            <a:ext cx="4573997" cy="95738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 </a:t>
            </a:r>
            <a:r>
              <a:rPr lang="en-IN" sz="1400" dirty="0">
                <a:ea typeface="Times New Roman" panose="02020603050405020304"/>
                <a:cs typeface="Calibri" panose="020F0502020204030204" pitchFamily="34" charset="0"/>
                <a:sym typeface="Times New Roman" panose="02020603050405020304"/>
              </a:rPr>
              <a:t>using Kolmogorov-Arnold Networks (KANs) to replace multi-layer </a:t>
            </a:r>
            <a:r>
              <a:rPr lang="en-IN" sz="1400" dirty="0" err="1">
                <a:ea typeface="Times New Roman" panose="02020603050405020304"/>
                <a:cs typeface="Calibri" panose="020F0502020204030204" pitchFamily="34" charset="0"/>
                <a:sym typeface="Times New Roman" panose="02020603050405020304"/>
              </a:rPr>
              <a:t>perceptrons</a:t>
            </a:r>
            <a:r>
              <a:rPr lang="en-IN" sz="1400" dirty="0">
                <a:ea typeface="Times New Roman" panose="02020603050405020304"/>
                <a:cs typeface="Calibri" panose="020F0502020204030204" pitchFamily="34" charset="0"/>
                <a:sym typeface="Times New Roman" panose="02020603050405020304"/>
              </a:rPr>
              <a:t> in Graph Neural Networks (GNNs) to improve performance in node and graph classification and regression tasks.</a:t>
            </a: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nvGraphicFramePr>
        <p:xfrm>
          <a:off x="8675078" y="750276"/>
          <a:ext cx="3348111" cy="4036213"/>
        </p:xfrm>
        <a:graphic>
          <a:graphicData uri="http://schemas.openxmlformats.org/drawingml/2006/table">
            <a:tbl>
              <a:tblPr/>
              <a:tblGrid>
                <a:gridCol w="3348111">
                  <a:extLst>
                    <a:ext uri="{9D8B030D-6E8A-4147-A177-3AD203B41FA5}">
                      <a16:colId xmlns:a16="http://schemas.microsoft.com/office/drawing/2014/main" val="20000"/>
                    </a:ext>
                  </a:extLst>
                </a:gridCol>
              </a:tblGrid>
              <a:tr h="4036213">
                <a:tc>
                  <a:txBody>
                    <a:bodyPr/>
                    <a:lstStyle/>
                    <a:p>
                      <a:r>
                        <a:rPr lang="en-IN" sz="1300" b="1" dirty="0"/>
                        <a:t>Results</a:t>
                      </a:r>
                    </a:p>
                    <a:p>
                      <a:pPr marL="285750" indent="-285750">
                        <a:buFont typeface="Arial" panose="020B0604020202020204" pitchFamily="34" charset="0"/>
                        <a:buChar char="•"/>
                      </a:pPr>
                      <a:r>
                        <a:rPr lang="en-IN" sz="1300" b="0" dirty="0"/>
                        <a:t>Node Classification: KAGIN outperformed GIN in 6 of 7 datasets with up to 20% accuracy improvement on Cora and </a:t>
                      </a:r>
                      <a:r>
                        <a:rPr lang="en-IN" sz="1300" b="0" dirty="0" err="1"/>
                        <a:t>Citeseer</a:t>
                      </a:r>
                      <a:r>
                        <a:rPr lang="en-IN" sz="1300" b="0" dirty="0"/>
                        <a:t>, while KAGCN slightly exceeded GCN in 3 datasets, particularly on homophilic networks; KAN models also excelled on heterophilic networks compared to MLP-based models.</a:t>
                      </a:r>
                    </a:p>
                    <a:p>
                      <a:pPr marL="285750" indent="-285750">
                        <a:buFont typeface="Arial" panose="020B0604020202020204" pitchFamily="34" charset="0"/>
                        <a:buChar char="•"/>
                      </a:pPr>
                      <a:r>
                        <a:rPr lang="en-IN" sz="1300" b="0" dirty="0"/>
                        <a:t>Graph Classification: </a:t>
                      </a:r>
                      <a:r>
                        <a:rPr lang="en-US" sz="1300" b="0" dirty="0"/>
                        <a:t>KAGIN outperformed GIN on 5 out of 7 datasets, though the difference in performance was small.</a:t>
                      </a:r>
                    </a:p>
                    <a:p>
                      <a:pPr marL="285750" indent="-285750">
                        <a:buFont typeface="Arial" panose="020B0604020202020204" pitchFamily="34" charset="0"/>
                        <a:buChar char="•"/>
                      </a:pPr>
                      <a:r>
                        <a:rPr lang="en-IN" sz="1300" b="0" dirty="0"/>
                        <a:t>Training Time: </a:t>
                      </a:r>
                      <a:r>
                        <a:rPr lang="en-US" sz="1300" b="0" dirty="0"/>
                        <a:t>KAGIN had slightly higher computational costs than GIN, especially with larger grid sizes and spline orders, but the improvement in performance justified the increased training time.</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27500" y="1814339"/>
            <a:ext cx="4573997" cy="455696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Developed KAGIN (Kolmogorov-Arnold Graph Isomorphism Network) and KAGCN (Kolmogorov-Arnold Graph Convolutional Network) as GNN variants replacing MLPs with </a:t>
            </a:r>
            <a:r>
              <a:rPr lang="en-IN" sz="1400" dirty="0" err="1">
                <a:ea typeface="Times New Roman" panose="02020603050405020304"/>
                <a:cs typeface="Calibri" panose="020F0502020204030204" pitchFamily="34" charset="0"/>
                <a:sym typeface="Times New Roman" panose="02020603050405020304"/>
              </a:rPr>
              <a:t>KANs.</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Utilized Kolmogorov-Arnold Theorem, which represents multivariate functions using sums of univariate functions.</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Applied KAN layers in place of fully-connected MLP layers for node updates in GNNs, ensuring theoretical universal approximation power.</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Evaluated these models on node classification, graph classification, and graph regression tasks</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Emphasized the use of splines for univariate function approximation in KANs, adding a layer of smoothness and interpretability to the models.</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691055" y="789717"/>
            <a:ext cx="3918554" cy="291149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a:t>
            </a:r>
          </a:p>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Datasets: Conducted experiments on various benchmark datasets for node classification (e.g., Cora, </a:t>
            </a:r>
            <a:r>
              <a:rPr lang="en-IN" sz="1400" dirty="0" err="1">
                <a:ea typeface="Times New Roman" panose="02020603050405020304"/>
                <a:cs typeface="Calibri" panose="020F0502020204030204" pitchFamily="34" charset="0"/>
                <a:sym typeface="Times New Roman" panose="02020603050405020304"/>
              </a:rPr>
              <a:t>Citeseer</a:t>
            </a:r>
            <a:r>
              <a:rPr lang="en-IN" sz="1400" dirty="0">
                <a:ea typeface="Times New Roman" panose="02020603050405020304"/>
                <a:cs typeface="Calibri" panose="020F0502020204030204" pitchFamily="34" charset="0"/>
                <a:sym typeface="Times New Roman" panose="02020603050405020304"/>
              </a:rPr>
              <a:t>), graph classification (e.g., MUTAG, IMDB), and graph regression (ZINC-12K, QM9).</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Hyperparameters: Tuned using </a:t>
            </a:r>
            <a:r>
              <a:rPr lang="en-US" sz="1400" dirty="0" err="1">
                <a:ea typeface="Times New Roman" panose="02020603050405020304"/>
                <a:cs typeface="Calibri" panose="020F0502020204030204" pitchFamily="34" charset="0"/>
                <a:sym typeface="Times New Roman" panose="02020603050405020304"/>
              </a:rPr>
              <a:t>Optuna</a:t>
            </a:r>
            <a:r>
              <a:rPr lang="en-US" sz="1400" dirty="0">
                <a:ea typeface="Times New Roman" panose="02020603050405020304"/>
                <a:cs typeface="Calibri" panose="020F0502020204030204" pitchFamily="34" charset="0"/>
                <a:sym typeface="Times New Roman" panose="02020603050405020304"/>
              </a:rPr>
              <a:t> with key hyperparameters like grid size, spline order, and learning rate optimized per dataset.</a:t>
            </a:r>
          </a:p>
          <a:p>
            <a:pPr marL="285750" indent="-285750">
              <a:buClr>
                <a:srgbClr val="2F5496"/>
              </a:buClr>
              <a:buSzPts val="1200"/>
              <a:buFont typeface="Arial" panose="020B0604020202020204" pitchFamily="34" charset="0"/>
              <a:buChar char="•"/>
            </a:pPr>
            <a:r>
              <a:rPr lang="en-US" sz="1400" b="1" dirty="0"/>
              <a:t>Training Process</a:t>
            </a:r>
            <a:r>
              <a:rPr lang="en-US" sz="1400" dirty="0"/>
              <a:t>: Models were trained using the </a:t>
            </a:r>
            <a:r>
              <a:rPr lang="en-US" sz="1400" b="1" dirty="0"/>
              <a:t>Adam optimizer</a:t>
            </a:r>
            <a:r>
              <a:rPr lang="en-US" sz="1400" dirty="0"/>
              <a:t> with early stopping. Performance was validated using cross-validation for reliable results.</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691055" y="3778471"/>
            <a:ext cx="3940037" cy="174518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Explore the expressive power, training efficiency, and suitability of KANs for regression tasks.</a:t>
            </a:r>
          </a:p>
          <a:p>
            <a:pPr marL="285750" indent="-285750">
              <a:buClr>
                <a:srgbClr val="2F5496"/>
              </a:buClr>
              <a:buSzPts val="1200"/>
              <a:buFont typeface="Arial" panose="020B0604020202020204" pitchFamily="34" charset="0"/>
              <a:buChar char="•"/>
            </a:pPr>
            <a:r>
              <a:rPr lang="en-US" sz="1400" dirty="0"/>
              <a:t>Assess the performance of KANs compared to MLPs in graph learning tasks.</a:t>
            </a:r>
            <a:endParaRPr lang="en-US" sz="1400" dirty="0">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Investigate the impact of KANs on node and graph classification tasks.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4867608"/>
            <a:ext cx="3345535" cy="191401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285750" indent="-285750">
              <a:buClr>
                <a:srgbClr val="2F5496"/>
              </a:buClr>
              <a:buSzPts val="1200"/>
              <a:buFont typeface="Arial" panose="020B0604020202020204" pitchFamily="34" charset="0"/>
              <a:buChar char="•"/>
            </a:pPr>
            <a:r>
              <a:rPr lang="en-IN" sz="1400" dirty="0" err="1"/>
              <a:t>Minjong</a:t>
            </a:r>
            <a:r>
              <a:rPr lang="en-IN" sz="1400" dirty="0"/>
              <a:t> </a:t>
            </a:r>
            <a:r>
              <a:rPr lang="en-IN" sz="1400" dirty="0" err="1"/>
              <a:t>Cheon</a:t>
            </a:r>
            <a:r>
              <a:rPr lang="en-IN" sz="1400" dirty="0"/>
              <a:t>. Kolmogorov-</a:t>
            </a:r>
            <a:r>
              <a:rPr lang="en-IN" sz="1400" dirty="0" err="1"/>
              <a:t>arnold</a:t>
            </a:r>
            <a:r>
              <a:rPr lang="en-IN" sz="1400" dirty="0"/>
              <a:t> network for satellite image classification in remote sensing. </a:t>
            </a:r>
            <a:r>
              <a:rPr lang="en-IN" sz="1400" dirty="0" err="1"/>
              <a:t>arXiv</a:t>
            </a:r>
            <a:r>
              <a:rPr lang="en-IN" sz="1400" dirty="0"/>
              <a:t> preprint arXiv:2406.00600, 2024.</a:t>
            </a:r>
            <a:endParaRPr lang="en-IN" sz="1400" b="1" dirty="0">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IN" sz="1400" dirty="0"/>
              <a:t>Remi Genet and Hugo </a:t>
            </a:r>
            <a:r>
              <a:rPr lang="en-IN" sz="1400" dirty="0" err="1"/>
              <a:t>Inzirillo</a:t>
            </a:r>
            <a:r>
              <a:rPr lang="en-IN" sz="1400" dirty="0"/>
              <a:t>. </a:t>
            </a:r>
            <a:r>
              <a:rPr lang="en-IN" sz="1400" dirty="0" err="1"/>
              <a:t>Tkan</a:t>
            </a:r>
            <a:r>
              <a:rPr lang="en-IN" sz="1400" dirty="0"/>
              <a:t>: Temporal </a:t>
            </a:r>
            <a:r>
              <a:rPr lang="en-IN" sz="1400" dirty="0" err="1"/>
              <a:t>kolmogorov-arnold</a:t>
            </a:r>
            <a:r>
              <a:rPr lang="en-IN" sz="1400" dirty="0"/>
              <a:t> networks. </a:t>
            </a:r>
            <a:r>
              <a:rPr lang="en-IN" sz="1400" dirty="0" err="1"/>
              <a:t>arXiv</a:t>
            </a:r>
            <a:r>
              <a:rPr lang="en-IN" sz="1400" dirty="0"/>
              <a:t> preprint arXiv:2405.07344, 2024.</a:t>
            </a:r>
            <a:endParaRPr lang="en-IN" sz="1400" b="1" dirty="0">
              <a:ea typeface="Times New Roman" panose="02020603050405020304"/>
              <a:cs typeface="Calibri" panose="020F0502020204030204" pitchFamily="34" charset="0"/>
              <a:sym typeface="Times New Roman" panose="02020603050405020304"/>
            </a:endParaRPr>
          </a:p>
        </p:txBody>
      </p:sp>
      <p:pic>
        <p:nvPicPr>
          <p:cNvPr id="9" name="Picture 8">
            <a:extLst>
              <a:ext uri="{FF2B5EF4-FFF2-40B4-BE49-F238E27FC236}">
                <a16:creationId xmlns:a16="http://schemas.microsoft.com/office/drawing/2014/main" id="{8E71D387-C9B2-9ADA-B46F-F09AAAA9D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587" y="5412848"/>
            <a:ext cx="2115547" cy="826482"/>
          </a:xfrm>
          <a:prstGeom prst="rect">
            <a:avLst/>
          </a:prstGeom>
        </p:spPr>
      </p:pic>
      <p:sp>
        <p:nvSpPr>
          <p:cNvPr id="10" name="Google Shape;59;p1">
            <a:extLst>
              <a:ext uri="{FF2B5EF4-FFF2-40B4-BE49-F238E27FC236}">
                <a16:creationId xmlns:a16="http://schemas.microsoft.com/office/drawing/2014/main" id="{D19A5F28-CB71-B3DE-F067-62892187F19B}"/>
              </a:ext>
            </a:extLst>
          </p:cNvPr>
          <p:cNvSpPr txBox="1"/>
          <p:nvPr/>
        </p:nvSpPr>
        <p:spPr>
          <a:xfrm>
            <a:off x="4680313" y="5600912"/>
            <a:ext cx="3940037" cy="119016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Conclusion</a:t>
            </a:r>
            <a:r>
              <a:rPr lang="en-IN" sz="1400" dirty="0">
                <a:ea typeface="Times New Roman" panose="02020603050405020304"/>
                <a:cs typeface="Calibri" panose="020F0502020204030204" pitchFamily="34" charset="0"/>
                <a:sym typeface="Times New Roman" panose="02020603050405020304"/>
              </a:rPr>
              <a:t>:</a:t>
            </a:r>
            <a:r>
              <a:rPr lang="en-US" sz="1400" dirty="0">
                <a:ea typeface="Times New Roman" panose="02020603050405020304"/>
                <a:cs typeface="Calibri" panose="020F0502020204030204" pitchFamily="34" charset="0"/>
                <a:sym typeface="Times New Roman" panose="02020603050405020304"/>
              </a:rPr>
              <a:t>KANs outperform MLPs in GNNs, especially in graph regression tasks, due to their superior performance, expressivity in low dimensions, and better interpretability for smooth and structured functions...</a:t>
            </a:r>
            <a:endParaRPr lang="en-IN" sz="1400" dirty="0">
              <a:ea typeface="Times New Roman" panose="02020603050405020304"/>
              <a:cs typeface="Calibri" panose="020F0502020204030204" pitchFamily="34" charset="0"/>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1953</TotalTime>
  <Words>3986</Words>
  <Application>Microsoft Office PowerPoint</Application>
  <PresentationFormat>Widescreen</PresentationFormat>
  <Paragraphs>311</Paragraphs>
  <Slides>17</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__fkGroteskNeue_598ab8</vt:lpstr>
      <vt:lpstr>Arial</vt:lpstr>
      <vt:lpstr>Book Antiqua</vt:lpstr>
      <vt:lpstr>Calibri</vt:lpstr>
      <vt:lpstr>Calibri  </vt:lpstr>
      <vt:lpstr>Calibri   </vt:lpstr>
      <vt:lpstr>Calibri    </vt:lpstr>
      <vt:lpstr>Calibri (Body)</vt:lpstr>
      <vt:lpstr>Calibri Light</vt:lpstr>
      <vt:lpstr>Calibri(Body)</vt:lpstr>
      <vt:lpstr>NimbusRomNo9L-Regu</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PONKSHE</dc:creator>
  <cp:lastModifiedBy>nikhil deshpande</cp:lastModifiedBy>
  <cp:revision>12</cp:revision>
  <dcterms:created xsi:type="dcterms:W3CDTF">2024-09-17T11:21:29Z</dcterms:created>
  <dcterms:modified xsi:type="dcterms:W3CDTF">2024-11-07T17:59:12Z</dcterms:modified>
</cp:coreProperties>
</file>