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91" r:id="rId2"/>
    <p:sldId id="294" r:id="rId3"/>
    <p:sldId id="293" r:id="rId4"/>
    <p:sldId id="288" r:id="rId5"/>
    <p:sldId id="287" r:id="rId6"/>
    <p:sldId id="292" r:id="rId7"/>
    <p:sldId id="290" r:id="rId8"/>
    <p:sldId id="295" r:id="rId9"/>
    <p:sldId id="296" r:id="rId10"/>
    <p:sldId id="297" r:id="rId11"/>
    <p:sldId id="29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195" autoAdjust="0"/>
  </p:normalViewPr>
  <p:slideViewPr>
    <p:cSldViewPr snapToGrid="0">
      <p:cViewPr varScale="1">
        <p:scale>
          <a:sx n="60" d="100"/>
          <a:sy n="60" d="100"/>
        </p:scale>
        <p:origin x="30" y="6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adhya Gaonkar" userId="1d52ee6f-e529-4a61-9239-f9e43a6526a6" providerId="ADAL" clId="{D211A693-0E9A-450E-AC3D-94A1E15CCD4A}"/>
    <pc:docChg chg="undo custSel addSld modSld">
      <pc:chgData name="Aradhya Gaonkar" userId="1d52ee6f-e529-4a61-9239-f9e43a6526a6" providerId="ADAL" clId="{D211A693-0E9A-450E-AC3D-94A1E15CCD4A}" dt="2024-10-04T04:41:57.654" v="662" actId="1076"/>
      <pc:docMkLst>
        <pc:docMk/>
      </pc:docMkLst>
      <pc:sldChg chg="addSp modSp mod">
        <pc:chgData name="Aradhya Gaonkar" userId="1d52ee6f-e529-4a61-9239-f9e43a6526a6" providerId="ADAL" clId="{D211A693-0E9A-450E-AC3D-94A1E15CCD4A}" dt="2024-10-04T04:25:07.489" v="532" actId="14100"/>
        <pc:sldMkLst>
          <pc:docMk/>
          <pc:sldMk cId="0" sldId="287"/>
        </pc:sldMkLst>
        <pc:spChg chg="mod">
          <ac:chgData name="Aradhya Gaonkar" userId="1d52ee6f-e529-4a61-9239-f9e43a6526a6" providerId="ADAL" clId="{D211A693-0E9A-450E-AC3D-94A1E15CCD4A}" dt="2024-10-04T04:25:07.489" v="532" actId="14100"/>
          <ac:spMkLst>
            <pc:docMk/>
            <pc:sldMk cId="0" sldId="287"/>
            <ac:spMk id="2" creationId="{831F612F-9D72-E8B4-D439-5E4D0FE4E0BC}"/>
          </ac:spMkLst>
        </pc:spChg>
        <pc:spChg chg="mod">
          <ac:chgData name="Aradhya Gaonkar" userId="1d52ee6f-e529-4a61-9239-f9e43a6526a6" providerId="ADAL" clId="{D211A693-0E9A-450E-AC3D-94A1E15CCD4A}" dt="2024-10-04T04:15:22.591" v="423" actId="14100"/>
          <ac:spMkLst>
            <pc:docMk/>
            <pc:sldMk cId="0" sldId="287"/>
            <ac:spMk id="3" creationId="{2980D475-7C7C-2654-21C0-0EFC3403E6DC}"/>
          </ac:spMkLst>
        </pc:spChg>
        <pc:spChg chg="mod">
          <ac:chgData name="Aradhya Gaonkar" userId="1d52ee6f-e529-4a61-9239-f9e43a6526a6" providerId="ADAL" clId="{D211A693-0E9A-450E-AC3D-94A1E15CCD4A}" dt="2024-10-04T04:25:03.264" v="531" actId="14100"/>
          <ac:spMkLst>
            <pc:docMk/>
            <pc:sldMk cId="0" sldId="287"/>
            <ac:spMk id="4" creationId="{0918358B-8C09-18B6-499B-9335BF327077}"/>
          </ac:spMkLst>
        </pc:spChg>
        <pc:spChg chg="mod">
          <ac:chgData name="Aradhya Gaonkar" userId="1d52ee6f-e529-4a61-9239-f9e43a6526a6" providerId="ADAL" clId="{D211A693-0E9A-450E-AC3D-94A1E15CCD4A}" dt="2024-10-04T04:22:58.574" v="529" actId="14100"/>
          <ac:spMkLst>
            <pc:docMk/>
            <pc:sldMk cId="0" sldId="287"/>
            <ac:spMk id="6" creationId="{4BE98EE8-2249-4E48-A415-E28D97468C48}"/>
          </ac:spMkLst>
        </pc:spChg>
        <pc:spChg chg="add">
          <ac:chgData name="Aradhya Gaonkar" userId="1d52ee6f-e529-4a61-9239-f9e43a6526a6" providerId="ADAL" clId="{D211A693-0E9A-450E-AC3D-94A1E15CCD4A}" dt="2024-10-04T04:20:19.017" v="471"/>
          <ac:spMkLst>
            <pc:docMk/>
            <pc:sldMk cId="0" sldId="287"/>
            <ac:spMk id="8" creationId="{37F8BF0F-CD35-14B2-1E83-07F3AAF75C7A}"/>
          </ac:spMkLst>
        </pc:spChg>
        <pc:spChg chg="add">
          <ac:chgData name="Aradhya Gaonkar" userId="1d52ee6f-e529-4a61-9239-f9e43a6526a6" providerId="ADAL" clId="{D211A693-0E9A-450E-AC3D-94A1E15CCD4A}" dt="2024-10-04T04:20:39.267" v="472"/>
          <ac:spMkLst>
            <pc:docMk/>
            <pc:sldMk cId="0" sldId="287"/>
            <ac:spMk id="9" creationId="{20A7C844-FD36-71D4-BCB5-943F40B3CDE5}"/>
          </ac:spMkLst>
        </pc:spChg>
        <pc:spChg chg="mod">
          <ac:chgData name="Aradhya Gaonkar" userId="1d52ee6f-e529-4a61-9239-f9e43a6526a6" providerId="ADAL" clId="{D211A693-0E9A-450E-AC3D-94A1E15CCD4A}" dt="2024-10-04T04:15:02.539" v="419" actId="14100"/>
          <ac:spMkLst>
            <pc:docMk/>
            <pc:sldMk cId="0" sldId="287"/>
            <ac:spMk id="36" creationId="{00000000-0000-0000-0000-000000000000}"/>
          </ac:spMkLst>
        </pc:spChg>
        <pc:spChg chg="mod">
          <ac:chgData name="Aradhya Gaonkar" userId="1d52ee6f-e529-4a61-9239-f9e43a6526a6" providerId="ADAL" clId="{D211A693-0E9A-450E-AC3D-94A1E15CCD4A}" dt="2024-10-04T04:18:20.516" v="461" actId="14100"/>
          <ac:spMkLst>
            <pc:docMk/>
            <pc:sldMk cId="0" sldId="287"/>
            <ac:spMk id="60" creationId="{00000000-0000-0000-0000-000000000000}"/>
          </ac:spMkLst>
        </pc:spChg>
        <pc:graphicFrameChg chg="modGraphic">
          <ac:chgData name="Aradhya Gaonkar" userId="1d52ee6f-e529-4a61-9239-f9e43a6526a6" providerId="ADAL" clId="{D211A693-0E9A-450E-AC3D-94A1E15CCD4A}" dt="2024-10-04T04:22:50.998" v="527" actId="255"/>
          <ac:graphicFrameMkLst>
            <pc:docMk/>
            <pc:sldMk cId="0" sldId="287"/>
            <ac:graphicFrameMk id="11" creationId="{00000000-0000-0000-0000-000000000000}"/>
          </ac:graphicFrameMkLst>
        </pc:graphicFrameChg>
        <pc:picChg chg="add mod">
          <ac:chgData name="Aradhya Gaonkar" userId="1d52ee6f-e529-4a61-9239-f9e43a6526a6" providerId="ADAL" clId="{D211A693-0E9A-450E-AC3D-94A1E15CCD4A}" dt="2024-10-04T04:18:37.042" v="468" actId="14100"/>
          <ac:picMkLst>
            <pc:docMk/>
            <pc:sldMk cId="0" sldId="287"/>
            <ac:picMk id="7" creationId="{81D7E308-88C8-4F51-7D54-AFA950579D80}"/>
          </ac:picMkLst>
        </pc:picChg>
      </pc:sldChg>
      <pc:sldChg chg="addSp modSp mod">
        <pc:chgData name="Aradhya Gaonkar" userId="1d52ee6f-e529-4a61-9239-f9e43a6526a6" providerId="ADAL" clId="{D211A693-0E9A-450E-AC3D-94A1E15CCD4A}" dt="2024-10-04T03:33:28.088" v="193" actId="1076"/>
        <pc:sldMkLst>
          <pc:docMk/>
          <pc:sldMk cId="2510077531" sldId="293"/>
        </pc:sldMkLst>
        <pc:spChg chg="mod">
          <ac:chgData name="Aradhya Gaonkar" userId="1d52ee6f-e529-4a61-9239-f9e43a6526a6" providerId="ADAL" clId="{D211A693-0E9A-450E-AC3D-94A1E15CCD4A}" dt="2024-10-04T03:28:44.511" v="172" actId="14100"/>
          <ac:spMkLst>
            <pc:docMk/>
            <pc:sldMk cId="2510077531" sldId="293"/>
            <ac:spMk id="2" creationId="{831F612F-9D72-E8B4-D439-5E4D0FE4E0BC}"/>
          </ac:spMkLst>
        </pc:spChg>
        <pc:spChg chg="mod">
          <ac:chgData name="Aradhya Gaonkar" userId="1d52ee6f-e529-4a61-9239-f9e43a6526a6" providerId="ADAL" clId="{D211A693-0E9A-450E-AC3D-94A1E15CCD4A}" dt="2024-10-04T03:26:30.841" v="138" actId="14100"/>
          <ac:spMkLst>
            <pc:docMk/>
            <pc:sldMk cId="2510077531" sldId="293"/>
            <ac:spMk id="3" creationId="{2980D475-7C7C-2654-21C0-0EFC3403E6DC}"/>
          </ac:spMkLst>
        </pc:spChg>
        <pc:spChg chg="mod">
          <ac:chgData name="Aradhya Gaonkar" userId="1d52ee6f-e529-4a61-9239-f9e43a6526a6" providerId="ADAL" clId="{D211A693-0E9A-450E-AC3D-94A1E15CCD4A}" dt="2024-10-04T03:26:36.241" v="140" actId="14100"/>
          <ac:spMkLst>
            <pc:docMk/>
            <pc:sldMk cId="2510077531" sldId="293"/>
            <ac:spMk id="4" creationId="{0918358B-8C09-18B6-499B-9335BF327077}"/>
          </ac:spMkLst>
        </pc:spChg>
        <pc:spChg chg="mod">
          <ac:chgData name="Aradhya Gaonkar" userId="1d52ee6f-e529-4a61-9239-f9e43a6526a6" providerId="ADAL" clId="{D211A693-0E9A-450E-AC3D-94A1E15CCD4A}" dt="2024-10-04T03:29:52.698" v="187" actId="14100"/>
          <ac:spMkLst>
            <pc:docMk/>
            <pc:sldMk cId="2510077531" sldId="293"/>
            <ac:spMk id="6" creationId="{4BE98EE8-2249-4E48-A415-E28D97468C48}"/>
          </ac:spMkLst>
        </pc:spChg>
        <pc:spChg chg="mod">
          <ac:chgData name="Aradhya Gaonkar" userId="1d52ee6f-e529-4a61-9239-f9e43a6526a6" providerId="ADAL" clId="{D211A693-0E9A-450E-AC3D-94A1E15CCD4A}" dt="2024-10-04T03:20:29.575" v="49" actId="14100"/>
          <ac:spMkLst>
            <pc:docMk/>
            <pc:sldMk cId="2510077531" sldId="293"/>
            <ac:spMk id="36" creationId="{00000000-0000-0000-0000-000000000000}"/>
          </ac:spMkLst>
        </pc:spChg>
        <pc:spChg chg="mod">
          <ac:chgData name="Aradhya Gaonkar" userId="1d52ee6f-e529-4a61-9239-f9e43a6526a6" providerId="ADAL" clId="{D211A693-0E9A-450E-AC3D-94A1E15CCD4A}" dt="2024-10-04T03:21:08.451" v="58" actId="1076"/>
          <ac:spMkLst>
            <pc:docMk/>
            <pc:sldMk cId="2510077531" sldId="293"/>
            <ac:spMk id="39" creationId="{00000000-0000-0000-0000-000000000000}"/>
          </ac:spMkLst>
        </pc:spChg>
        <pc:spChg chg="mod">
          <ac:chgData name="Aradhya Gaonkar" userId="1d52ee6f-e529-4a61-9239-f9e43a6526a6" providerId="ADAL" clId="{D211A693-0E9A-450E-AC3D-94A1E15CCD4A}" dt="2024-10-04T03:26:01.013" v="130" actId="1076"/>
          <ac:spMkLst>
            <pc:docMk/>
            <pc:sldMk cId="2510077531" sldId="293"/>
            <ac:spMk id="58" creationId="{00000000-0000-0000-0000-000000000000}"/>
          </ac:spMkLst>
        </pc:spChg>
        <pc:spChg chg="mod">
          <ac:chgData name="Aradhya Gaonkar" userId="1d52ee6f-e529-4a61-9239-f9e43a6526a6" providerId="ADAL" clId="{D211A693-0E9A-450E-AC3D-94A1E15CCD4A}" dt="2024-10-04T03:29:55.267" v="188" actId="14100"/>
          <ac:spMkLst>
            <pc:docMk/>
            <pc:sldMk cId="2510077531" sldId="293"/>
            <ac:spMk id="60" creationId="{00000000-0000-0000-0000-000000000000}"/>
          </ac:spMkLst>
        </pc:spChg>
        <pc:graphicFrameChg chg="modGraphic">
          <ac:chgData name="Aradhya Gaonkar" userId="1d52ee6f-e529-4a61-9239-f9e43a6526a6" providerId="ADAL" clId="{D211A693-0E9A-450E-AC3D-94A1E15CCD4A}" dt="2024-10-04T03:29:35.670" v="183" actId="14100"/>
          <ac:graphicFrameMkLst>
            <pc:docMk/>
            <pc:sldMk cId="2510077531" sldId="293"/>
            <ac:graphicFrameMk id="11" creationId="{00000000-0000-0000-0000-000000000000}"/>
          </ac:graphicFrameMkLst>
        </pc:graphicFrameChg>
        <pc:picChg chg="mod modCrop">
          <ac:chgData name="Aradhya Gaonkar" userId="1d52ee6f-e529-4a61-9239-f9e43a6526a6" providerId="ADAL" clId="{D211A693-0E9A-450E-AC3D-94A1E15CCD4A}" dt="2024-10-04T03:28:39.238" v="170" actId="14100"/>
          <ac:picMkLst>
            <pc:docMk/>
            <pc:sldMk cId="2510077531" sldId="293"/>
            <ac:picMk id="7" creationId="{D7B60E8A-455F-9F64-1AC4-9F1C62ED71D4}"/>
          </ac:picMkLst>
        </pc:picChg>
        <pc:picChg chg="add mod modCrop">
          <ac:chgData name="Aradhya Gaonkar" userId="1d52ee6f-e529-4a61-9239-f9e43a6526a6" providerId="ADAL" clId="{D211A693-0E9A-450E-AC3D-94A1E15CCD4A}" dt="2024-10-04T03:33:28.088" v="193" actId="1076"/>
          <ac:picMkLst>
            <pc:docMk/>
            <pc:sldMk cId="2510077531" sldId="293"/>
            <ac:picMk id="8" creationId="{7030472A-FE10-69DD-B14F-C48ACB2326FA}"/>
          </ac:picMkLst>
        </pc:picChg>
      </pc:sldChg>
      <pc:sldChg chg="delSp modSp mod">
        <pc:chgData name="Aradhya Gaonkar" userId="1d52ee6f-e529-4a61-9239-f9e43a6526a6" providerId="ADAL" clId="{D211A693-0E9A-450E-AC3D-94A1E15CCD4A}" dt="2024-10-04T04:34:04.188" v="635" actId="14100"/>
        <pc:sldMkLst>
          <pc:docMk/>
          <pc:sldMk cId="554461916" sldId="295"/>
        </pc:sldMkLst>
        <pc:spChg chg="mod">
          <ac:chgData name="Aradhya Gaonkar" userId="1d52ee6f-e529-4a61-9239-f9e43a6526a6" providerId="ADAL" clId="{D211A693-0E9A-450E-AC3D-94A1E15CCD4A}" dt="2024-10-04T04:33:05.546" v="624" actId="14100"/>
          <ac:spMkLst>
            <pc:docMk/>
            <pc:sldMk cId="554461916" sldId="295"/>
            <ac:spMk id="2" creationId="{831F612F-9D72-E8B4-D439-5E4D0FE4E0BC}"/>
          </ac:spMkLst>
        </pc:spChg>
        <pc:spChg chg="mod">
          <ac:chgData name="Aradhya Gaonkar" userId="1d52ee6f-e529-4a61-9239-f9e43a6526a6" providerId="ADAL" clId="{D211A693-0E9A-450E-AC3D-94A1E15CCD4A}" dt="2024-10-04T04:33:41.924" v="630" actId="14100"/>
          <ac:spMkLst>
            <pc:docMk/>
            <pc:sldMk cId="554461916" sldId="295"/>
            <ac:spMk id="3" creationId="{2980D475-7C7C-2654-21C0-0EFC3403E6DC}"/>
          </ac:spMkLst>
        </pc:spChg>
        <pc:spChg chg="mod">
          <ac:chgData name="Aradhya Gaonkar" userId="1d52ee6f-e529-4a61-9239-f9e43a6526a6" providerId="ADAL" clId="{D211A693-0E9A-450E-AC3D-94A1E15CCD4A}" dt="2024-10-04T04:33:46.288" v="631" actId="14100"/>
          <ac:spMkLst>
            <pc:docMk/>
            <pc:sldMk cId="554461916" sldId="295"/>
            <ac:spMk id="4" creationId="{0918358B-8C09-18B6-499B-9335BF327077}"/>
          </ac:spMkLst>
        </pc:spChg>
        <pc:spChg chg="mod">
          <ac:chgData name="Aradhya Gaonkar" userId="1d52ee6f-e529-4a61-9239-f9e43a6526a6" providerId="ADAL" clId="{D211A693-0E9A-450E-AC3D-94A1E15CCD4A}" dt="2024-10-04T04:34:04.188" v="635" actId="14100"/>
          <ac:spMkLst>
            <pc:docMk/>
            <pc:sldMk cId="554461916" sldId="295"/>
            <ac:spMk id="6" creationId="{4BE98EE8-2249-4E48-A415-E28D97468C48}"/>
          </ac:spMkLst>
        </pc:spChg>
        <pc:spChg chg="mod">
          <ac:chgData name="Aradhya Gaonkar" userId="1d52ee6f-e529-4a61-9239-f9e43a6526a6" providerId="ADAL" clId="{D211A693-0E9A-450E-AC3D-94A1E15CCD4A}" dt="2024-10-04T04:33:20.299" v="627" actId="255"/>
          <ac:spMkLst>
            <pc:docMk/>
            <pc:sldMk cId="554461916" sldId="295"/>
            <ac:spMk id="10" creationId="{D19A5F28-CB71-B3DE-F067-62892187F19B}"/>
          </ac:spMkLst>
        </pc:spChg>
        <pc:spChg chg="mod">
          <ac:chgData name="Aradhya Gaonkar" userId="1d52ee6f-e529-4a61-9239-f9e43a6526a6" providerId="ADAL" clId="{D211A693-0E9A-450E-AC3D-94A1E15CCD4A}" dt="2024-10-04T04:33:37.916" v="629" actId="14100"/>
          <ac:spMkLst>
            <pc:docMk/>
            <pc:sldMk cId="554461916" sldId="295"/>
            <ac:spMk id="36" creationId="{00000000-0000-0000-0000-000000000000}"/>
          </ac:spMkLst>
        </pc:spChg>
        <pc:spChg chg="del">
          <ac:chgData name="Aradhya Gaonkar" userId="1d52ee6f-e529-4a61-9239-f9e43a6526a6" providerId="ADAL" clId="{D211A693-0E9A-450E-AC3D-94A1E15CCD4A}" dt="2024-10-04T04:30:32.946" v="602" actId="478"/>
          <ac:spMkLst>
            <pc:docMk/>
            <pc:sldMk cId="554461916" sldId="295"/>
            <ac:spMk id="58" creationId="{00000000-0000-0000-0000-000000000000}"/>
          </ac:spMkLst>
        </pc:spChg>
        <pc:graphicFrameChg chg="mod modGraphic">
          <ac:chgData name="Aradhya Gaonkar" userId="1d52ee6f-e529-4a61-9239-f9e43a6526a6" providerId="ADAL" clId="{D211A693-0E9A-450E-AC3D-94A1E15CCD4A}" dt="2024-10-04T04:34:00.352" v="634" actId="14100"/>
          <ac:graphicFrameMkLst>
            <pc:docMk/>
            <pc:sldMk cId="554461916" sldId="295"/>
            <ac:graphicFrameMk id="11" creationId="{00000000-0000-0000-0000-000000000000}"/>
          </ac:graphicFrameMkLst>
        </pc:graphicFrameChg>
      </pc:sldChg>
      <pc:sldChg chg="addSp delSp modSp mod">
        <pc:chgData name="Aradhya Gaonkar" userId="1d52ee6f-e529-4a61-9239-f9e43a6526a6" providerId="ADAL" clId="{D211A693-0E9A-450E-AC3D-94A1E15CCD4A}" dt="2024-10-04T03:53:50.397" v="300" actId="14100"/>
        <pc:sldMkLst>
          <pc:docMk/>
          <pc:sldMk cId="19217024" sldId="296"/>
        </pc:sldMkLst>
        <pc:spChg chg="mod">
          <ac:chgData name="Aradhya Gaonkar" userId="1d52ee6f-e529-4a61-9239-f9e43a6526a6" providerId="ADAL" clId="{D211A693-0E9A-450E-AC3D-94A1E15CCD4A}" dt="2024-10-04T03:43:23.564" v="245" actId="14100"/>
          <ac:spMkLst>
            <pc:docMk/>
            <pc:sldMk cId="19217024" sldId="296"/>
            <ac:spMk id="2" creationId="{831F612F-9D72-E8B4-D439-5E4D0FE4E0BC}"/>
          </ac:spMkLst>
        </pc:spChg>
        <pc:spChg chg="mod">
          <ac:chgData name="Aradhya Gaonkar" userId="1d52ee6f-e529-4a61-9239-f9e43a6526a6" providerId="ADAL" clId="{D211A693-0E9A-450E-AC3D-94A1E15CCD4A}" dt="2024-10-04T03:44:06.895" v="256" actId="14100"/>
          <ac:spMkLst>
            <pc:docMk/>
            <pc:sldMk cId="19217024" sldId="296"/>
            <ac:spMk id="3" creationId="{2980D475-7C7C-2654-21C0-0EFC3403E6DC}"/>
          </ac:spMkLst>
        </pc:spChg>
        <pc:spChg chg="mod">
          <ac:chgData name="Aradhya Gaonkar" userId="1d52ee6f-e529-4a61-9239-f9e43a6526a6" providerId="ADAL" clId="{D211A693-0E9A-450E-AC3D-94A1E15CCD4A}" dt="2024-10-04T03:44:13.633" v="258" actId="14100"/>
          <ac:spMkLst>
            <pc:docMk/>
            <pc:sldMk cId="19217024" sldId="296"/>
            <ac:spMk id="4" creationId="{0918358B-8C09-18B6-499B-9335BF327077}"/>
          </ac:spMkLst>
        </pc:spChg>
        <pc:spChg chg="mod">
          <ac:chgData name="Aradhya Gaonkar" userId="1d52ee6f-e529-4a61-9239-f9e43a6526a6" providerId="ADAL" clId="{D211A693-0E9A-450E-AC3D-94A1E15CCD4A}" dt="2024-10-04T03:41:24.275" v="229" actId="14100"/>
          <ac:spMkLst>
            <pc:docMk/>
            <pc:sldMk cId="19217024" sldId="296"/>
            <ac:spMk id="6" creationId="{4BE98EE8-2249-4E48-A415-E28D97468C48}"/>
          </ac:spMkLst>
        </pc:spChg>
        <pc:spChg chg="mod">
          <ac:chgData name="Aradhya Gaonkar" userId="1d52ee6f-e529-4a61-9239-f9e43a6526a6" providerId="ADAL" clId="{D211A693-0E9A-450E-AC3D-94A1E15CCD4A}" dt="2024-10-04T03:43:10.853" v="242" actId="14100"/>
          <ac:spMkLst>
            <pc:docMk/>
            <pc:sldMk cId="19217024" sldId="296"/>
            <ac:spMk id="10" creationId="{D19A5F28-CB71-B3DE-F067-62892187F19B}"/>
          </ac:spMkLst>
        </pc:spChg>
        <pc:spChg chg="mod">
          <ac:chgData name="Aradhya Gaonkar" userId="1d52ee6f-e529-4a61-9239-f9e43a6526a6" providerId="ADAL" clId="{D211A693-0E9A-450E-AC3D-94A1E15CCD4A}" dt="2024-10-04T03:44:20.775" v="259" actId="14100"/>
          <ac:spMkLst>
            <pc:docMk/>
            <pc:sldMk cId="19217024" sldId="296"/>
            <ac:spMk id="36" creationId="{00000000-0000-0000-0000-000000000000}"/>
          </ac:spMkLst>
        </pc:spChg>
        <pc:spChg chg="add del mod">
          <ac:chgData name="Aradhya Gaonkar" userId="1d52ee6f-e529-4a61-9239-f9e43a6526a6" providerId="ADAL" clId="{D211A693-0E9A-450E-AC3D-94A1E15CCD4A}" dt="2024-10-04T03:45:07.963" v="295" actId="478"/>
          <ac:spMkLst>
            <pc:docMk/>
            <pc:sldMk cId="19217024" sldId="296"/>
            <ac:spMk id="58" creationId="{00000000-0000-0000-0000-000000000000}"/>
          </ac:spMkLst>
        </pc:spChg>
        <pc:graphicFrameChg chg="mod modGraphic">
          <ac:chgData name="Aradhya Gaonkar" userId="1d52ee6f-e529-4a61-9239-f9e43a6526a6" providerId="ADAL" clId="{D211A693-0E9A-450E-AC3D-94A1E15CCD4A}" dt="2024-10-04T03:45:04.975" v="293" actId="5793"/>
          <ac:graphicFrameMkLst>
            <pc:docMk/>
            <pc:sldMk cId="19217024" sldId="296"/>
            <ac:graphicFrameMk id="11" creationId="{00000000-0000-0000-0000-000000000000}"/>
          </ac:graphicFrameMkLst>
        </pc:graphicFrameChg>
        <pc:picChg chg="add mod">
          <ac:chgData name="Aradhya Gaonkar" userId="1d52ee6f-e529-4a61-9239-f9e43a6526a6" providerId="ADAL" clId="{D211A693-0E9A-450E-AC3D-94A1E15CCD4A}" dt="2024-10-04T03:53:50.397" v="300" actId="14100"/>
          <ac:picMkLst>
            <pc:docMk/>
            <pc:sldMk cId="19217024" sldId="296"/>
            <ac:picMk id="7" creationId="{9DC03377-8C34-D244-E753-169246632C75}"/>
          </ac:picMkLst>
        </pc:picChg>
      </pc:sldChg>
      <pc:sldChg chg="addSp delSp modSp new mod">
        <pc:chgData name="Aradhya Gaonkar" userId="1d52ee6f-e529-4a61-9239-f9e43a6526a6" providerId="ADAL" clId="{D211A693-0E9A-450E-AC3D-94A1E15CCD4A}" dt="2024-10-04T04:41:57.654" v="662" actId="1076"/>
        <pc:sldMkLst>
          <pc:docMk/>
          <pc:sldMk cId="2436585847" sldId="298"/>
        </pc:sldMkLst>
        <pc:spChg chg="add del mod">
          <ac:chgData name="Aradhya Gaonkar" userId="1d52ee6f-e529-4a61-9239-f9e43a6526a6" providerId="ADAL" clId="{D211A693-0E9A-450E-AC3D-94A1E15CCD4A}" dt="2024-10-04T04:41:07.239" v="645"/>
          <ac:spMkLst>
            <pc:docMk/>
            <pc:sldMk cId="2436585847" sldId="298"/>
            <ac:spMk id="2" creationId="{AC86603C-05ED-2DA4-925D-C8CC10B37523}"/>
          </ac:spMkLst>
        </pc:spChg>
        <pc:spChg chg="add mod">
          <ac:chgData name="Aradhya Gaonkar" userId="1d52ee6f-e529-4a61-9239-f9e43a6526a6" providerId="ADAL" clId="{D211A693-0E9A-450E-AC3D-94A1E15CCD4A}" dt="2024-10-04T04:41:03.610" v="643" actId="1076"/>
          <ac:spMkLst>
            <pc:docMk/>
            <pc:sldMk cId="2436585847" sldId="298"/>
            <ac:spMk id="3" creationId="{E51F8A01-1539-9249-00B8-4D4AA8E30191}"/>
          </ac:spMkLst>
        </pc:spChg>
        <pc:spChg chg="add mod">
          <ac:chgData name="Aradhya Gaonkar" userId="1d52ee6f-e529-4a61-9239-f9e43a6526a6" providerId="ADAL" clId="{D211A693-0E9A-450E-AC3D-94A1E15CCD4A}" dt="2024-10-04T04:41:15.575" v="646"/>
          <ac:spMkLst>
            <pc:docMk/>
            <pc:sldMk cId="2436585847" sldId="298"/>
            <ac:spMk id="4" creationId="{D4E5828C-F2EA-484A-1F21-0752AC55C6CF}"/>
          </ac:spMkLst>
        </pc:spChg>
        <pc:spChg chg="add mod">
          <ac:chgData name="Aradhya Gaonkar" userId="1d52ee6f-e529-4a61-9239-f9e43a6526a6" providerId="ADAL" clId="{D211A693-0E9A-450E-AC3D-94A1E15CCD4A}" dt="2024-10-04T04:41:57.654" v="662" actId="1076"/>
          <ac:spMkLst>
            <pc:docMk/>
            <pc:sldMk cId="2436585847" sldId="298"/>
            <ac:spMk id="7" creationId="{224CCF70-19F4-1B0A-BB47-062B2D6983F0}"/>
          </ac:spMkLst>
        </pc:spChg>
        <pc:picChg chg="add mod">
          <ac:chgData name="Aradhya Gaonkar" userId="1d52ee6f-e529-4a61-9239-f9e43a6526a6" providerId="ADAL" clId="{D211A693-0E9A-450E-AC3D-94A1E15CCD4A}" dt="2024-10-04T04:41:20.867" v="647"/>
          <ac:picMkLst>
            <pc:docMk/>
            <pc:sldMk cId="2436585847" sldId="298"/>
            <ac:picMk id="5" creationId="{C296806F-13D9-D570-E042-EAD05C0CBF6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0F80FE-39A9-4918-9A4E-ADAEDD713B0D}" type="datetimeFigureOut">
              <a:rPr lang="en-IN" smtClean="0"/>
              <a:t>04-10-2024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F34B91-4D51-4081-829A-BB1F405F140C}" type="slidenum">
              <a:rPr lang="en-IN" smtClean="0"/>
              <a:t>‹#›</a:t>
            </a:fld>
            <a:endParaRPr lang="en-IN"/>
          </a:p>
        </p:txBody>
      </p:sp>
    </p:spTree>
    <p:extLst>
      <p:ext uri="{BB962C8B-B14F-4D97-AF65-F5344CB8AC3E}">
        <p14:creationId xmlns:p14="http://schemas.microsoft.com/office/powerpoint/2010/main" val="3383813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32533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39840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43790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7709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22902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4711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02933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07161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80B4F-84CE-B9FE-A282-42549980D3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27C369-C3A8-7BDD-5D32-81859C5A0A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774A11-A0A7-C668-546B-7819597E2590}"/>
              </a:ext>
            </a:extLst>
          </p:cNvPr>
          <p:cNvSpPr>
            <a:spLocks noGrp="1"/>
          </p:cNvSpPr>
          <p:nvPr>
            <p:ph type="dt" sz="half" idx="10"/>
          </p:nvPr>
        </p:nvSpPr>
        <p:spPr/>
        <p:txBody>
          <a:bodyPr/>
          <a:lstStyle/>
          <a:p>
            <a:fld id="{47072913-019A-4223-90A4-04DEEFB688C7}" type="datetimeFigureOut">
              <a:rPr lang="en-IN" smtClean="0"/>
              <a:t>04-10-2024</a:t>
            </a:fld>
            <a:endParaRPr lang="en-IN"/>
          </a:p>
        </p:txBody>
      </p:sp>
      <p:sp>
        <p:nvSpPr>
          <p:cNvPr id="5" name="Footer Placeholder 4">
            <a:extLst>
              <a:ext uri="{FF2B5EF4-FFF2-40B4-BE49-F238E27FC236}">
                <a16:creationId xmlns:a16="http://schemas.microsoft.com/office/drawing/2014/main" id="{E0FC15E7-CDD9-EBD2-35C8-4A8DF3019F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C5175C-5D94-3262-3C53-5309D368EF34}"/>
              </a:ext>
            </a:extLst>
          </p:cNvPr>
          <p:cNvSpPr>
            <a:spLocks noGrp="1"/>
          </p:cNvSpPr>
          <p:nvPr>
            <p:ph type="sldNum" sz="quarter" idx="12"/>
          </p:nvPr>
        </p:nvSpPr>
        <p:spPr/>
        <p:txBody>
          <a:bodyPr/>
          <a:lstStyle/>
          <a:p>
            <a:fld id="{93E0C3BF-863D-4918-8BF2-234537740C58}" type="slidenum">
              <a:rPr lang="en-IN" smtClean="0"/>
              <a:t>‹#›</a:t>
            </a:fld>
            <a:endParaRPr lang="en-IN"/>
          </a:p>
        </p:txBody>
      </p:sp>
    </p:spTree>
    <p:extLst>
      <p:ext uri="{BB962C8B-B14F-4D97-AF65-F5344CB8AC3E}">
        <p14:creationId xmlns:p14="http://schemas.microsoft.com/office/powerpoint/2010/main" val="1103184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5848-EC95-01CE-A338-F9DDAB5DDF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A73422-B875-6DCD-8F99-DB2D6E165F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A3F602-C24E-F38F-FB28-35709CB43DFF}"/>
              </a:ext>
            </a:extLst>
          </p:cNvPr>
          <p:cNvSpPr>
            <a:spLocks noGrp="1"/>
          </p:cNvSpPr>
          <p:nvPr>
            <p:ph type="dt" sz="half" idx="10"/>
          </p:nvPr>
        </p:nvSpPr>
        <p:spPr/>
        <p:txBody>
          <a:bodyPr/>
          <a:lstStyle/>
          <a:p>
            <a:fld id="{47072913-019A-4223-90A4-04DEEFB688C7}" type="datetimeFigureOut">
              <a:rPr lang="en-IN" smtClean="0"/>
              <a:t>04-10-2024</a:t>
            </a:fld>
            <a:endParaRPr lang="en-IN"/>
          </a:p>
        </p:txBody>
      </p:sp>
      <p:sp>
        <p:nvSpPr>
          <p:cNvPr id="5" name="Footer Placeholder 4">
            <a:extLst>
              <a:ext uri="{FF2B5EF4-FFF2-40B4-BE49-F238E27FC236}">
                <a16:creationId xmlns:a16="http://schemas.microsoft.com/office/drawing/2014/main" id="{FA77F886-129F-33B2-56E4-58A7FEB538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58DCE4-6275-3EC5-5E79-E151830C3823}"/>
              </a:ext>
            </a:extLst>
          </p:cNvPr>
          <p:cNvSpPr>
            <a:spLocks noGrp="1"/>
          </p:cNvSpPr>
          <p:nvPr>
            <p:ph type="sldNum" sz="quarter" idx="12"/>
          </p:nvPr>
        </p:nvSpPr>
        <p:spPr/>
        <p:txBody>
          <a:bodyPr/>
          <a:lstStyle/>
          <a:p>
            <a:fld id="{93E0C3BF-863D-4918-8BF2-234537740C58}" type="slidenum">
              <a:rPr lang="en-IN" smtClean="0"/>
              <a:t>‹#›</a:t>
            </a:fld>
            <a:endParaRPr lang="en-IN"/>
          </a:p>
        </p:txBody>
      </p:sp>
    </p:spTree>
    <p:extLst>
      <p:ext uri="{BB962C8B-B14F-4D97-AF65-F5344CB8AC3E}">
        <p14:creationId xmlns:p14="http://schemas.microsoft.com/office/powerpoint/2010/main" val="3146696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68BB7A-3206-3076-C79B-C6F7DE3558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235D8B-0BE7-320C-754E-0B4DB705D3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72E714-91D3-FD0D-1F58-937F59ACF1DC}"/>
              </a:ext>
            </a:extLst>
          </p:cNvPr>
          <p:cNvSpPr>
            <a:spLocks noGrp="1"/>
          </p:cNvSpPr>
          <p:nvPr>
            <p:ph type="dt" sz="half" idx="10"/>
          </p:nvPr>
        </p:nvSpPr>
        <p:spPr/>
        <p:txBody>
          <a:bodyPr/>
          <a:lstStyle/>
          <a:p>
            <a:fld id="{47072913-019A-4223-90A4-04DEEFB688C7}" type="datetimeFigureOut">
              <a:rPr lang="en-IN" smtClean="0"/>
              <a:t>04-10-2024</a:t>
            </a:fld>
            <a:endParaRPr lang="en-IN"/>
          </a:p>
        </p:txBody>
      </p:sp>
      <p:sp>
        <p:nvSpPr>
          <p:cNvPr id="5" name="Footer Placeholder 4">
            <a:extLst>
              <a:ext uri="{FF2B5EF4-FFF2-40B4-BE49-F238E27FC236}">
                <a16:creationId xmlns:a16="http://schemas.microsoft.com/office/drawing/2014/main" id="{38A2AE27-1C0A-DE1D-16C2-FC782A7877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CB738B-1ABA-ECFB-BD4A-5328FCE929DB}"/>
              </a:ext>
            </a:extLst>
          </p:cNvPr>
          <p:cNvSpPr>
            <a:spLocks noGrp="1"/>
          </p:cNvSpPr>
          <p:nvPr>
            <p:ph type="sldNum" sz="quarter" idx="12"/>
          </p:nvPr>
        </p:nvSpPr>
        <p:spPr/>
        <p:txBody>
          <a:bodyPr/>
          <a:lstStyle/>
          <a:p>
            <a:fld id="{93E0C3BF-863D-4918-8BF2-234537740C58}" type="slidenum">
              <a:rPr lang="en-IN" smtClean="0"/>
              <a:t>‹#›</a:t>
            </a:fld>
            <a:endParaRPr lang="en-IN"/>
          </a:p>
        </p:txBody>
      </p:sp>
    </p:spTree>
    <p:extLst>
      <p:ext uri="{BB962C8B-B14F-4D97-AF65-F5344CB8AC3E}">
        <p14:creationId xmlns:p14="http://schemas.microsoft.com/office/powerpoint/2010/main" val="929198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8FEAE-065F-A4E3-9FD6-CAAA2A7864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B73E28-F2C8-009A-498A-09E623162E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0B3914-5AC3-9771-BAE0-309111B695A2}"/>
              </a:ext>
            </a:extLst>
          </p:cNvPr>
          <p:cNvSpPr>
            <a:spLocks noGrp="1"/>
          </p:cNvSpPr>
          <p:nvPr>
            <p:ph type="dt" sz="half" idx="10"/>
          </p:nvPr>
        </p:nvSpPr>
        <p:spPr/>
        <p:txBody>
          <a:bodyPr/>
          <a:lstStyle/>
          <a:p>
            <a:fld id="{47072913-019A-4223-90A4-04DEEFB688C7}" type="datetimeFigureOut">
              <a:rPr lang="en-IN" smtClean="0"/>
              <a:t>04-10-2024</a:t>
            </a:fld>
            <a:endParaRPr lang="en-IN"/>
          </a:p>
        </p:txBody>
      </p:sp>
      <p:sp>
        <p:nvSpPr>
          <p:cNvPr id="5" name="Footer Placeholder 4">
            <a:extLst>
              <a:ext uri="{FF2B5EF4-FFF2-40B4-BE49-F238E27FC236}">
                <a16:creationId xmlns:a16="http://schemas.microsoft.com/office/drawing/2014/main" id="{9CA0B13C-34B9-8736-610D-1F974162B6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B0B01A-5591-6BA1-B359-82004A1C10C3}"/>
              </a:ext>
            </a:extLst>
          </p:cNvPr>
          <p:cNvSpPr>
            <a:spLocks noGrp="1"/>
          </p:cNvSpPr>
          <p:nvPr>
            <p:ph type="sldNum" sz="quarter" idx="12"/>
          </p:nvPr>
        </p:nvSpPr>
        <p:spPr/>
        <p:txBody>
          <a:bodyPr/>
          <a:lstStyle/>
          <a:p>
            <a:fld id="{93E0C3BF-863D-4918-8BF2-234537740C58}" type="slidenum">
              <a:rPr lang="en-IN" smtClean="0"/>
              <a:t>‹#›</a:t>
            </a:fld>
            <a:endParaRPr lang="en-IN"/>
          </a:p>
        </p:txBody>
      </p:sp>
    </p:spTree>
    <p:extLst>
      <p:ext uri="{BB962C8B-B14F-4D97-AF65-F5344CB8AC3E}">
        <p14:creationId xmlns:p14="http://schemas.microsoft.com/office/powerpoint/2010/main" val="2160344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71C93-41D5-9698-F85E-EB16904778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E0258E9-9FF6-4A18-82F7-BB9FE20ACA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EDC9A2-22E2-FAD0-5674-E6E955B76A8F}"/>
              </a:ext>
            </a:extLst>
          </p:cNvPr>
          <p:cNvSpPr>
            <a:spLocks noGrp="1"/>
          </p:cNvSpPr>
          <p:nvPr>
            <p:ph type="dt" sz="half" idx="10"/>
          </p:nvPr>
        </p:nvSpPr>
        <p:spPr/>
        <p:txBody>
          <a:bodyPr/>
          <a:lstStyle/>
          <a:p>
            <a:fld id="{47072913-019A-4223-90A4-04DEEFB688C7}" type="datetimeFigureOut">
              <a:rPr lang="en-IN" smtClean="0"/>
              <a:t>04-10-2024</a:t>
            </a:fld>
            <a:endParaRPr lang="en-IN"/>
          </a:p>
        </p:txBody>
      </p:sp>
      <p:sp>
        <p:nvSpPr>
          <p:cNvPr id="5" name="Footer Placeholder 4">
            <a:extLst>
              <a:ext uri="{FF2B5EF4-FFF2-40B4-BE49-F238E27FC236}">
                <a16:creationId xmlns:a16="http://schemas.microsoft.com/office/drawing/2014/main" id="{06ED29F6-861E-0AB0-F50E-D9FD5367DE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FBDB0D-93D4-C9A8-FA15-E8FFB36632B2}"/>
              </a:ext>
            </a:extLst>
          </p:cNvPr>
          <p:cNvSpPr>
            <a:spLocks noGrp="1"/>
          </p:cNvSpPr>
          <p:nvPr>
            <p:ph type="sldNum" sz="quarter" idx="12"/>
          </p:nvPr>
        </p:nvSpPr>
        <p:spPr/>
        <p:txBody>
          <a:bodyPr/>
          <a:lstStyle/>
          <a:p>
            <a:fld id="{93E0C3BF-863D-4918-8BF2-234537740C58}" type="slidenum">
              <a:rPr lang="en-IN" smtClean="0"/>
              <a:t>‹#›</a:t>
            </a:fld>
            <a:endParaRPr lang="en-IN"/>
          </a:p>
        </p:txBody>
      </p:sp>
    </p:spTree>
    <p:extLst>
      <p:ext uri="{BB962C8B-B14F-4D97-AF65-F5344CB8AC3E}">
        <p14:creationId xmlns:p14="http://schemas.microsoft.com/office/powerpoint/2010/main" val="35974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AC964-67D1-4B6E-D6BB-436B299D2B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A2B781-B8DB-E53A-E9B0-F5F248FEF7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1CAEAC0-28F4-76A1-1DAE-EEB09AE3AD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B7207C8-4BC9-2062-A421-BE15478AC78A}"/>
              </a:ext>
            </a:extLst>
          </p:cNvPr>
          <p:cNvSpPr>
            <a:spLocks noGrp="1"/>
          </p:cNvSpPr>
          <p:nvPr>
            <p:ph type="dt" sz="half" idx="10"/>
          </p:nvPr>
        </p:nvSpPr>
        <p:spPr/>
        <p:txBody>
          <a:bodyPr/>
          <a:lstStyle/>
          <a:p>
            <a:fld id="{47072913-019A-4223-90A4-04DEEFB688C7}" type="datetimeFigureOut">
              <a:rPr lang="en-IN" smtClean="0"/>
              <a:t>04-10-2024</a:t>
            </a:fld>
            <a:endParaRPr lang="en-IN"/>
          </a:p>
        </p:txBody>
      </p:sp>
      <p:sp>
        <p:nvSpPr>
          <p:cNvPr id="6" name="Footer Placeholder 5">
            <a:extLst>
              <a:ext uri="{FF2B5EF4-FFF2-40B4-BE49-F238E27FC236}">
                <a16:creationId xmlns:a16="http://schemas.microsoft.com/office/drawing/2014/main" id="{2D3BAAD2-15C2-6097-EA8A-B3CF88B89E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C08953-5A2E-346F-B02D-4B2049666528}"/>
              </a:ext>
            </a:extLst>
          </p:cNvPr>
          <p:cNvSpPr>
            <a:spLocks noGrp="1"/>
          </p:cNvSpPr>
          <p:nvPr>
            <p:ph type="sldNum" sz="quarter" idx="12"/>
          </p:nvPr>
        </p:nvSpPr>
        <p:spPr/>
        <p:txBody>
          <a:bodyPr/>
          <a:lstStyle/>
          <a:p>
            <a:fld id="{93E0C3BF-863D-4918-8BF2-234537740C58}" type="slidenum">
              <a:rPr lang="en-IN" smtClean="0"/>
              <a:t>‹#›</a:t>
            </a:fld>
            <a:endParaRPr lang="en-IN"/>
          </a:p>
        </p:txBody>
      </p:sp>
    </p:spTree>
    <p:extLst>
      <p:ext uri="{BB962C8B-B14F-4D97-AF65-F5344CB8AC3E}">
        <p14:creationId xmlns:p14="http://schemas.microsoft.com/office/powerpoint/2010/main" val="760514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72D1E-695B-75A1-B7BE-497988A5E47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469961-3BB2-7EF0-42FC-911AA40BAD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B6C535-CC13-86DA-A768-488AA6DF23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17EC58-AC92-1C08-1C6B-050745288B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DA5EBF-C623-06FA-E0F6-7D24C5B35C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881839-3F96-5F9B-FD2C-793A38393892}"/>
              </a:ext>
            </a:extLst>
          </p:cNvPr>
          <p:cNvSpPr>
            <a:spLocks noGrp="1"/>
          </p:cNvSpPr>
          <p:nvPr>
            <p:ph type="dt" sz="half" idx="10"/>
          </p:nvPr>
        </p:nvSpPr>
        <p:spPr/>
        <p:txBody>
          <a:bodyPr/>
          <a:lstStyle/>
          <a:p>
            <a:fld id="{47072913-019A-4223-90A4-04DEEFB688C7}" type="datetimeFigureOut">
              <a:rPr lang="en-IN" smtClean="0"/>
              <a:t>04-10-2024</a:t>
            </a:fld>
            <a:endParaRPr lang="en-IN"/>
          </a:p>
        </p:txBody>
      </p:sp>
      <p:sp>
        <p:nvSpPr>
          <p:cNvPr id="8" name="Footer Placeholder 7">
            <a:extLst>
              <a:ext uri="{FF2B5EF4-FFF2-40B4-BE49-F238E27FC236}">
                <a16:creationId xmlns:a16="http://schemas.microsoft.com/office/drawing/2014/main" id="{D6FF4DDF-4366-73EE-57D8-81648F26B35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442781-A44B-EC49-A27D-4506F6AB0133}"/>
              </a:ext>
            </a:extLst>
          </p:cNvPr>
          <p:cNvSpPr>
            <a:spLocks noGrp="1"/>
          </p:cNvSpPr>
          <p:nvPr>
            <p:ph type="sldNum" sz="quarter" idx="12"/>
          </p:nvPr>
        </p:nvSpPr>
        <p:spPr/>
        <p:txBody>
          <a:bodyPr/>
          <a:lstStyle/>
          <a:p>
            <a:fld id="{93E0C3BF-863D-4918-8BF2-234537740C58}" type="slidenum">
              <a:rPr lang="en-IN" smtClean="0"/>
              <a:t>‹#›</a:t>
            </a:fld>
            <a:endParaRPr lang="en-IN"/>
          </a:p>
        </p:txBody>
      </p:sp>
    </p:spTree>
    <p:extLst>
      <p:ext uri="{BB962C8B-B14F-4D97-AF65-F5344CB8AC3E}">
        <p14:creationId xmlns:p14="http://schemas.microsoft.com/office/powerpoint/2010/main" val="231672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4DDA4-F5B4-1999-93C6-798E5089C7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63EF1B-071A-08BD-FF6A-11AB00611FF3}"/>
              </a:ext>
            </a:extLst>
          </p:cNvPr>
          <p:cNvSpPr>
            <a:spLocks noGrp="1"/>
          </p:cNvSpPr>
          <p:nvPr>
            <p:ph type="dt" sz="half" idx="10"/>
          </p:nvPr>
        </p:nvSpPr>
        <p:spPr/>
        <p:txBody>
          <a:bodyPr/>
          <a:lstStyle/>
          <a:p>
            <a:fld id="{47072913-019A-4223-90A4-04DEEFB688C7}" type="datetimeFigureOut">
              <a:rPr lang="en-IN" smtClean="0"/>
              <a:t>04-10-2024</a:t>
            </a:fld>
            <a:endParaRPr lang="en-IN"/>
          </a:p>
        </p:txBody>
      </p:sp>
      <p:sp>
        <p:nvSpPr>
          <p:cNvPr id="4" name="Footer Placeholder 3">
            <a:extLst>
              <a:ext uri="{FF2B5EF4-FFF2-40B4-BE49-F238E27FC236}">
                <a16:creationId xmlns:a16="http://schemas.microsoft.com/office/drawing/2014/main" id="{D19F056B-0ABE-6187-2A48-0706D5648B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20C655-5646-DDE7-012A-F673CB620A4B}"/>
              </a:ext>
            </a:extLst>
          </p:cNvPr>
          <p:cNvSpPr>
            <a:spLocks noGrp="1"/>
          </p:cNvSpPr>
          <p:nvPr>
            <p:ph type="sldNum" sz="quarter" idx="12"/>
          </p:nvPr>
        </p:nvSpPr>
        <p:spPr/>
        <p:txBody>
          <a:bodyPr/>
          <a:lstStyle/>
          <a:p>
            <a:fld id="{93E0C3BF-863D-4918-8BF2-234537740C58}" type="slidenum">
              <a:rPr lang="en-IN" smtClean="0"/>
              <a:t>‹#›</a:t>
            </a:fld>
            <a:endParaRPr lang="en-IN"/>
          </a:p>
        </p:txBody>
      </p:sp>
    </p:spTree>
    <p:extLst>
      <p:ext uri="{BB962C8B-B14F-4D97-AF65-F5344CB8AC3E}">
        <p14:creationId xmlns:p14="http://schemas.microsoft.com/office/powerpoint/2010/main" val="3154334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26E849-35E3-9AAF-4212-68097DB85CEB}"/>
              </a:ext>
            </a:extLst>
          </p:cNvPr>
          <p:cNvSpPr>
            <a:spLocks noGrp="1"/>
          </p:cNvSpPr>
          <p:nvPr>
            <p:ph type="dt" sz="half" idx="10"/>
          </p:nvPr>
        </p:nvSpPr>
        <p:spPr/>
        <p:txBody>
          <a:bodyPr/>
          <a:lstStyle/>
          <a:p>
            <a:fld id="{47072913-019A-4223-90A4-04DEEFB688C7}" type="datetimeFigureOut">
              <a:rPr lang="en-IN" smtClean="0"/>
              <a:t>04-10-2024</a:t>
            </a:fld>
            <a:endParaRPr lang="en-IN"/>
          </a:p>
        </p:txBody>
      </p:sp>
      <p:sp>
        <p:nvSpPr>
          <p:cNvPr id="3" name="Footer Placeholder 2">
            <a:extLst>
              <a:ext uri="{FF2B5EF4-FFF2-40B4-BE49-F238E27FC236}">
                <a16:creationId xmlns:a16="http://schemas.microsoft.com/office/drawing/2014/main" id="{C3E7EECA-D6D5-55EE-034B-FD1D245AFE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957689-35E5-6DB9-8019-7239581794EB}"/>
              </a:ext>
            </a:extLst>
          </p:cNvPr>
          <p:cNvSpPr>
            <a:spLocks noGrp="1"/>
          </p:cNvSpPr>
          <p:nvPr>
            <p:ph type="sldNum" sz="quarter" idx="12"/>
          </p:nvPr>
        </p:nvSpPr>
        <p:spPr/>
        <p:txBody>
          <a:bodyPr/>
          <a:lstStyle/>
          <a:p>
            <a:fld id="{93E0C3BF-863D-4918-8BF2-234537740C58}" type="slidenum">
              <a:rPr lang="en-IN" smtClean="0"/>
              <a:t>‹#›</a:t>
            </a:fld>
            <a:endParaRPr lang="en-IN"/>
          </a:p>
        </p:txBody>
      </p:sp>
    </p:spTree>
    <p:extLst>
      <p:ext uri="{BB962C8B-B14F-4D97-AF65-F5344CB8AC3E}">
        <p14:creationId xmlns:p14="http://schemas.microsoft.com/office/powerpoint/2010/main" val="2846476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9F64-CFDD-A810-2741-589CA69ABA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D7D6C69-9A37-534E-ABB8-395A1D1E60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349F80-2C50-1241-4985-E4A787DA5D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F4A652-A5D3-8346-16E7-E2A31C3D94DF}"/>
              </a:ext>
            </a:extLst>
          </p:cNvPr>
          <p:cNvSpPr>
            <a:spLocks noGrp="1"/>
          </p:cNvSpPr>
          <p:nvPr>
            <p:ph type="dt" sz="half" idx="10"/>
          </p:nvPr>
        </p:nvSpPr>
        <p:spPr/>
        <p:txBody>
          <a:bodyPr/>
          <a:lstStyle/>
          <a:p>
            <a:fld id="{47072913-019A-4223-90A4-04DEEFB688C7}" type="datetimeFigureOut">
              <a:rPr lang="en-IN" smtClean="0"/>
              <a:t>04-10-2024</a:t>
            </a:fld>
            <a:endParaRPr lang="en-IN"/>
          </a:p>
        </p:txBody>
      </p:sp>
      <p:sp>
        <p:nvSpPr>
          <p:cNvPr id="6" name="Footer Placeholder 5">
            <a:extLst>
              <a:ext uri="{FF2B5EF4-FFF2-40B4-BE49-F238E27FC236}">
                <a16:creationId xmlns:a16="http://schemas.microsoft.com/office/drawing/2014/main" id="{AB478D9D-5B6B-E694-F52A-C0F4B3031C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AD926D-5AD2-91D8-B858-DB7E72351DA1}"/>
              </a:ext>
            </a:extLst>
          </p:cNvPr>
          <p:cNvSpPr>
            <a:spLocks noGrp="1"/>
          </p:cNvSpPr>
          <p:nvPr>
            <p:ph type="sldNum" sz="quarter" idx="12"/>
          </p:nvPr>
        </p:nvSpPr>
        <p:spPr/>
        <p:txBody>
          <a:bodyPr/>
          <a:lstStyle/>
          <a:p>
            <a:fld id="{93E0C3BF-863D-4918-8BF2-234537740C58}" type="slidenum">
              <a:rPr lang="en-IN" smtClean="0"/>
              <a:t>‹#›</a:t>
            </a:fld>
            <a:endParaRPr lang="en-IN"/>
          </a:p>
        </p:txBody>
      </p:sp>
    </p:spTree>
    <p:extLst>
      <p:ext uri="{BB962C8B-B14F-4D97-AF65-F5344CB8AC3E}">
        <p14:creationId xmlns:p14="http://schemas.microsoft.com/office/powerpoint/2010/main" val="87978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CA3DB-5409-AE1F-3709-EEFFAF896E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3D718C-8F4A-A82C-77A5-D5AE3324D6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FCFCE07-3B2D-C3F5-6A7C-BB38C62058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1B9FB-2C93-D3D2-DBC7-BA71B58789DB}"/>
              </a:ext>
            </a:extLst>
          </p:cNvPr>
          <p:cNvSpPr>
            <a:spLocks noGrp="1"/>
          </p:cNvSpPr>
          <p:nvPr>
            <p:ph type="dt" sz="half" idx="10"/>
          </p:nvPr>
        </p:nvSpPr>
        <p:spPr/>
        <p:txBody>
          <a:bodyPr/>
          <a:lstStyle/>
          <a:p>
            <a:fld id="{47072913-019A-4223-90A4-04DEEFB688C7}" type="datetimeFigureOut">
              <a:rPr lang="en-IN" smtClean="0"/>
              <a:t>04-10-2024</a:t>
            </a:fld>
            <a:endParaRPr lang="en-IN"/>
          </a:p>
        </p:txBody>
      </p:sp>
      <p:sp>
        <p:nvSpPr>
          <p:cNvPr id="6" name="Footer Placeholder 5">
            <a:extLst>
              <a:ext uri="{FF2B5EF4-FFF2-40B4-BE49-F238E27FC236}">
                <a16:creationId xmlns:a16="http://schemas.microsoft.com/office/drawing/2014/main" id="{AB46F84C-BD4C-6009-DD10-068220438E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88DDDD-5892-B2C2-8957-4407AE55F2AA}"/>
              </a:ext>
            </a:extLst>
          </p:cNvPr>
          <p:cNvSpPr>
            <a:spLocks noGrp="1"/>
          </p:cNvSpPr>
          <p:nvPr>
            <p:ph type="sldNum" sz="quarter" idx="12"/>
          </p:nvPr>
        </p:nvSpPr>
        <p:spPr/>
        <p:txBody>
          <a:bodyPr/>
          <a:lstStyle/>
          <a:p>
            <a:fld id="{93E0C3BF-863D-4918-8BF2-234537740C58}" type="slidenum">
              <a:rPr lang="en-IN" smtClean="0"/>
              <a:t>‹#›</a:t>
            </a:fld>
            <a:endParaRPr lang="en-IN"/>
          </a:p>
        </p:txBody>
      </p:sp>
    </p:spTree>
    <p:extLst>
      <p:ext uri="{BB962C8B-B14F-4D97-AF65-F5344CB8AC3E}">
        <p14:creationId xmlns:p14="http://schemas.microsoft.com/office/powerpoint/2010/main" val="1960293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385B14-DEB9-6D41-5C10-AAD698A1CE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9966C9-7B0A-C33C-765A-663C63890B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508A61-0A60-FEA5-F375-A17AB3BD38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072913-019A-4223-90A4-04DEEFB688C7}" type="datetimeFigureOut">
              <a:rPr lang="en-IN" smtClean="0"/>
              <a:t>04-10-2024</a:t>
            </a:fld>
            <a:endParaRPr lang="en-IN"/>
          </a:p>
        </p:txBody>
      </p:sp>
      <p:sp>
        <p:nvSpPr>
          <p:cNvPr id="5" name="Footer Placeholder 4">
            <a:extLst>
              <a:ext uri="{FF2B5EF4-FFF2-40B4-BE49-F238E27FC236}">
                <a16:creationId xmlns:a16="http://schemas.microsoft.com/office/drawing/2014/main" id="{7D51D8C0-1378-B9D7-875A-5D48A23E98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6AFFF24-CC44-2D9F-C908-9030E88652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E0C3BF-863D-4918-8BF2-234537740C58}" type="slidenum">
              <a:rPr lang="en-IN" smtClean="0"/>
              <a:t>‹#›</a:t>
            </a:fld>
            <a:endParaRPr lang="en-IN"/>
          </a:p>
        </p:txBody>
      </p:sp>
    </p:spTree>
    <p:extLst>
      <p:ext uri="{BB962C8B-B14F-4D97-AF65-F5344CB8AC3E}">
        <p14:creationId xmlns:p14="http://schemas.microsoft.com/office/powerpoint/2010/main" val="3502340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
          <p:cNvSpPr txBox="1"/>
          <p:nvPr/>
        </p:nvSpPr>
        <p:spPr>
          <a:xfrm>
            <a:off x="11932920" y="68580"/>
            <a:ext cx="342800" cy="154000"/>
          </a:xfrm>
          <a:prstGeom prst="rect">
            <a:avLst/>
          </a:prstGeom>
          <a:noFill/>
          <a:ln>
            <a:noFill/>
          </a:ln>
        </p:spPr>
        <p:txBody>
          <a:bodyPr spcFirstLastPara="1" wrap="square" lIns="91433" tIns="45700" rIns="91433" bIns="45700" anchor="t" anchorCtr="0">
            <a:noAutofit/>
          </a:bodyPr>
          <a:lstStyle/>
          <a:p>
            <a:pPr>
              <a:buClr>
                <a:srgbClr val="FFFFFF"/>
              </a:buClr>
              <a:buSzPts val="300"/>
            </a:pPr>
            <a:r>
              <a:rPr lang="en-GB" sz="400">
                <a:solidFill>
                  <a:srgbClr val="FFFFFF"/>
                </a:solidFill>
                <a:latin typeface="Trebuchet MS" panose="020B0603020202020204"/>
                <a:ea typeface="Trebuchet MS" panose="020B0603020202020204"/>
                <a:cs typeface="Trebuchet MS" panose="020B0603020202020204"/>
                <a:sym typeface="Trebuchet MS" panose="020B0603020202020204"/>
              </a:rPr>
              <a:t>TM</a:t>
            </a:r>
            <a:endParaRPr sz="1467"/>
          </a:p>
        </p:txBody>
      </p:sp>
      <p:sp>
        <p:nvSpPr>
          <p:cNvPr id="56" name="Google Shape;56;p1"/>
          <p:cNvSpPr/>
          <p:nvPr/>
        </p:nvSpPr>
        <p:spPr>
          <a:xfrm>
            <a:off x="32335" y="804322"/>
            <a:ext cx="5034967" cy="757780"/>
          </a:xfrm>
          <a:prstGeom prst="rect">
            <a:avLst/>
          </a:prstGeom>
          <a:solidFill>
            <a:srgbClr val="FFFFFF"/>
          </a:solidFill>
          <a:ln>
            <a:noFill/>
          </a:ln>
        </p:spPr>
        <p:txBody>
          <a:bodyPr spcFirstLastPara="1" wrap="square" lIns="91433" tIns="45700" rIns="91433" bIns="45700" anchor="ctr" anchorCtr="0">
            <a:noAutofit/>
          </a:bodyPr>
          <a:lstStyle/>
          <a:p>
            <a:pPr algn="ctr">
              <a:buClr>
                <a:srgbClr val="FFFFFF"/>
              </a:buClr>
              <a:buSzPts val="1400"/>
            </a:pPr>
            <a:endParaRPr sz="2400" dirty="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68" name="Google Shape;68;p1"/>
          <p:cNvSpPr/>
          <p:nvPr/>
        </p:nvSpPr>
        <p:spPr>
          <a:xfrm>
            <a:off x="58656" y="5160611"/>
            <a:ext cx="5008645" cy="1630464"/>
          </a:xfrm>
          <a:prstGeom prst="rect">
            <a:avLst/>
          </a:prstGeom>
          <a:solidFill>
            <a:srgbClr val="FFFFFF"/>
          </a:solidFill>
          <a:ln>
            <a:noFill/>
          </a:ln>
        </p:spPr>
        <p:txBody>
          <a:bodyPr spcFirstLastPara="1" wrap="square" lIns="91433" tIns="45700" rIns="91433" bIns="45700" anchor="ctr" anchorCtr="0">
            <a:noAutofit/>
          </a:bodyPr>
          <a:lstStyle/>
          <a:p>
            <a:pPr algn="just">
              <a:buClr>
                <a:schemeClr val="dk1"/>
              </a:buClr>
              <a:buSzPts val="1100"/>
            </a:pPr>
            <a:endParaRPr sz="1333" dirty="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74" name="Google Shape;74;p1"/>
          <p:cNvSpPr txBox="1"/>
          <p:nvPr/>
        </p:nvSpPr>
        <p:spPr>
          <a:xfrm>
            <a:off x="-24161" y="740240"/>
            <a:ext cx="5091461" cy="1074100"/>
          </a:xfrm>
          <a:prstGeom prst="rect">
            <a:avLst/>
          </a:prstGeom>
          <a:noFill/>
          <a:ln>
            <a:noFill/>
          </a:ln>
        </p:spPr>
        <p:txBody>
          <a:bodyPr spcFirstLastPara="1" wrap="square" lIns="121900" tIns="121900" rIns="121900" bIns="121900" anchor="t" anchorCtr="0">
            <a:spAutoFit/>
          </a:bodyPr>
          <a:lstStyle/>
          <a:p>
            <a:pPr algn="just">
              <a:lnSpc>
                <a:spcPct val="115000"/>
              </a:lnSpc>
              <a:spcBef>
                <a:spcPts val="2400"/>
              </a:spcBef>
              <a:spcAft>
                <a:spcPts val="2400"/>
              </a:spcAft>
              <a:buClr>
                <a:schemeClr val="dk1"/>
              </a:buClr>
              <a:buSzPts val="1100"/>
            </a:pPr>
            <a:endParaRPr lang="en-US" sz="1200" kern="100" dirty="0">
              <a:latin typeface="Book Antiqua" panose="02040602050305030304" pitchFamily="18" charset="0"/>
              <a:ea typeface="SimSun" panose="02010600030101010101" pitchFamily="2" charset="-122"/>
            </a:endParaRPr>
          </a:p>
        </p:txBody>
      </p:sp>
      <p:sp>
        <p:nvSpPr>
          <p:cNvPr id="33" name="Google Shape;60;p1"/>
          <p:cNvSpPr/>
          <p:nvPr/>
        </p:nvSpPr>
        <p:spPr>
          <a:xfrm>
            <a:off x="32333" y="-34149"/>
            <a:ext cx="12101011" cy="775449"/>
          </a:xfrm>
          <a:prstGeom prst="rect">
            <a:avLst/>
          </a:prstGeom>
          <a:solidFill>
            <a:schemeClr val="tx1"/>
          </a:solidFill>
          <a:ln w="19050" cap="flat" cmpd="sng">
            <a:solidFill>
              <a:schemeClr val="lt1"/>
            </a:solidFill>
            <a:prstDash val="solid"/>
            <a:miter lim="800000"/>
            <a:headEnd type="none" w="sm" len="sm"/>
            <a:tailEnd type="none" w="sm" len="sm"/>
          </a:ln>
        </p:spPr>
        <p:txBody>
          <a:bodyPr spcFirstLastPara="1" wrap="square" lIns="91433" tIns="45700" rIns="91433" bIns="45700" anchor="ctr" anchorCtr="0">
            <a:noAutofit/>
          </a:bodyPr>
          <a:lstStyle/>
          <a:p>
            <a:pPr algn="ctr">
              <a:buClr>
                <a:schemeClr val="accent2"/>
              </a:buClr>
              <a:buSzPts val="2400"/>
            </a:pPr>
            <a:endParaRPr lang="en-US" sz="1333" dirty="0">
              <a:latin typeface="Book Antiqua" panose="02040602050305030304" pitchFamily="18" charset="0"/>
            </a:endParaRPr>
          </a:p>
        </p:txBody>
      </p:sp>
      <p:sp>
        <p:nvSpPr>
          <p:cNvPr id="34" name="Google Shape;61;p1"/>
          <p:cNvSpPr/>
          <p:nvPr/>
        </p:nvSpPr>
        <p:spPr>
          <a:xfrm>
            <a:off x="1471971" y="91515"/>
            <a:ext cx="8826800" cy="741184"/>
          </a:xfrm>
          <a:prstGeom prst="rect">
            <a:avLst/>
          </a:prstGeom>
          <a:noFill/>
          <a:ln>
            <a:noFill/>
          </a:ln>
        </p:spPr>
        <p:txBody>
          <a:bodyPr spcFirstLastPara="1" wrap="square" lIns="91433" tIns="45700" rIns="91433" bIns="45700" anchor="t" anchorCtr="0">
            <a:noAutofit/>
          </a:bodyPr>
          <a:lstStyle/>
          <a:p>
            <a:pPr lvl="0" algn="ctr">
              <a:buClr>
                <a:srgbClr val="2F5496"/>
              </a:buClr>
              <a:buSzPts val="1200"/>
            </a:pPr>
            <a:r>
              <a:rPr lang="en-US" sz="2400" dirty="0">
                <a:solidFill>
                  <a:schemeClr val="bg1"/>
                </a:solidFill>
              </a:rPr>
              <a:t>MACHINE LEARNING </a:t>
            </a:r>
            <a:endParaRPr lang="en-US" sz="2400" dirty="0">
              <a:solidFill>
                <a:schemeClr val="bg1"/>
              </a:solidFill>
              <a:latin typeface="Book Antiqua" panose="02040602050305030304" pitchFamily="18" charset="0"/>
              <a:ea typeface="Times New Roman" panose="02020603050405020304"/>
              <a:cs typeface="Times New Roman" panose="02020603050405020304"/>
              <a:sym typeface="Times New Roman" panose="02020603050405020304"/>
            </a:endParaRPr>
          </a:p>
        </p:txBody>
      </p:sp>
      <p:pic>
        <p:nvPicPr>
          <p:cNvPr id="35" name="Google Shape;62;p1"/>
          <p:cNvPicPr preferRelativeResize="0"/>
          <p:nvPr/>
        </p:nvPicPr>
        <p:blipFill rotWithShape="1">
          <a:blip r:embed="rId3"/>
          <a:srcRect/>
          <a:stretch>
            <a:fillRect/>
          </a:stretch>
        </p:blipFill>
        <p:spPr>
          <a:xfrm>
            <a:off x="106248" y="12700"/>
            <a:ext cx="656800" cy="656800"/>
          </a:xfrm>
          <a:prstGeom prst="rect">
            <a:avLst/>
          </a:prstGeom>
          <a:noFill/>
          <a:ln>
            <a:noFill/>
          </a:ln>
        </p:spPr>
      </p:pic>
      <p:sp>
        <p:nvSpPr>
          <p:cNvPr id="39" name="Google Shape;58;p1"/>
          <p:cNvSpPr/>
          <p:nvPr/>
        </p:nvSpPr>
        <p:spPr>
          <a:xfrm>
            <a:off x="8704144" y="819996"/>
            <a:ext cx="3332243" cy="3889248"/>
          </a:xfrm>
          <a:prstGeom prst="rect">
            <a:avLst/>
          </a:prstGeom>
          <a:solidFill>
            <a:srgbClr val="FFFFFF"/>
          </a:solidFill>
          <a:ln>
            <a:noFill/>
          </a:ln>
        </p:spPr>
        <p:txBody>
          <a:bodyPr spcFirstLastPara="1" wrap="square" lIns="91433" tIns="45700" rIns="91433" bIns="45700" anchor="ctr" anchorCtr="0">
            <a:noAutofit/>
          </a:bodyPr>
          <a:lstStyle/>
          <a:p>
            <a:endParaRPr sz="1600">
              <a:solidFill>
                <a:schemeClr val="dk1"/>
              </a:solidFill>
            </a:endParaRPr>
          </a:p>
        </p:txBody>
      </p:sp>
      <p:sp>
        <p:nvSpPr>
          <p:cNvPr id="5" name="TextBox 4">
            <a:extLst>
              <a:ext uri="{FF2B5EF4-FFF2-40B4-BE49-F238E27FC236}">
                <a16:creationId xmlns:a16="http://schemas.microsoft.com/office/drawing/2014/main" id="{B242B62A-C127-AEC0-978E-D5AEFE82A79B}"/>
              </a:ext>
            </a:extLst>
          </p:cNvPr>
          <p:cNvSpPr txBox="1"/>
          <p:nvPr/>
        </p:nvSpPr>
        <p:spPr>
          <a:xfrm>
            <a:off x="434648" y="1659379"/>
            <a:ext cx="11184280" cy="861774"/>
          </a:xfrm>
          <a:prstGeom prst="rect">
            <a:avLst/>
          </a:prstGeom>
          <a:noFill/>
        </p:spPr>
        <p:txBody>
          <a:bodyPr wrap="none" rtlCol="0">
            <a:spAutoFit/>
          </a:bodyPr>
          <a:lstStyle/>
          <a:p>
            <a:r>
              <a:rPr lang="en-US" sz="5000" b="1" u="sng" dirty="0"/>
              <a:t>KAN:KOLMOGOROV ARNOLD NETWORKS</a:t>
            </a:r>
          </a:p>
        </p:txBody>
      </p:sp>
      <p:graphicFrame>
        <p:nvGraphicFramePr>
          <p:cNvPr id="7" name="Table 6">
            <a:extLst>
              <a:ext uri="{FF2B5EF4-FFF2-40B4-BE49-F238E27FC236}">
                <a16:creationId xmlns:a16="http://schemas.microsoft.com/office/drawing/2014/main" id="{917058CB-F7A2-03CA-36DF-CA9294D8A44D}"/>
              </a:ext>
            </a:extLst>
          </p:cNvPr>
          <p:cNvGraphicFramePr>
            <a:graphicFrameLocks noGrp="1"/>
          </p:cNvGraphicFramePr>
          <p:nvPr>
            <p:extLst>
              <p:ext uri="{D42A27DB-BD31-4B8C-83A1-F6EECF244321}">
                <p14:modId xmlns:p14="http://schemas.microsoft.com/office/powerpoint/2010/main" val="2503253640"/>
              </p:ext>
            </p:extLst>
          </p:nvPr>
        </p:nvGraphicFramePr>
        <p:xfrm>
          <a:off x="1169129" y="3778851"/>
          <a:ext cx="9715317" cy="2520045"/>
        </p:xfrm>
        <a:graphic>
          <a:graphicData uri="http://schemas.openxmlformats.org/drawingml/2006/table">
            <a:tbl>
              <a:tblPr firstRow="1" bandRow="1">
                <a:tableStyleId>{073A0DAA-6AF3-43AB-8588-CEC1D06C72B9}</a:tableStyleId>
              </a:tblPr>
              <a:tblGrid>
                <a:gridCol w="3238439">
                  <a:extLst>
                    <a:ext uri="{9D8B030D-6E8A-4147-A177-3AD203B41FA5}">
                      <a16:colId xmlns:a16="http://schemas.microsoft.com/office/drawing/2014/main" val="516352306"/>
                    </a:ext>
                  </a:extLst>
                </a:gridCol>
                <a:gridCol w="3238439">
                  <a:extLst>
                    <a:ext uri="{9D8B030D-6E8A-4147-A177-3AD203B41FA5}">
                      <a16:colId xmlns:a16="http://schemas.microsoft.com/office/drawing/2014/main" val="2200566558"/>
                    </a:ext>
                  </a:extLst>
                </a:gridCol>
                <a:gridCol w="3238439">
                  <a:extLst>
                    <a:ext uri="{9D8B030D-6E8A-4147-A177-3AD203B41FA5}">
                      <a16:colId xmlns:a16="http://schemas.microsoft.com/office/drawing/2014/main" val="2659567609"/>
                    </a:ext>
                  </a:extLst>
                </a:gridCol>
              </a:tblGrid>
              <a:tr h="504009">
                <a:tc>
                  <a:txBody>
                    <a:bodyPr/>
                    <a:lstStyle/>
                    <a:p>
                      <a:pPr algn="ctr"/>
                      <a:r>
                        <a:rPr lang="en-US" dirty="0"/>
                        <a:t>NAME</a:t>
                      </a:r>
                    </a:p>
                  </a:txBody>
                  <a:tcPr/>
                </a:tc>
                <a:tc>
                  <a:txBody>
                    <a:bodyPr/>
                    <a:lstStyle/>
                    <a:p>
                      <a:pPr algn="ctr"/>
                      <a:r>
                        <a:rPr lang="en-US" dirty="0"/>
                        <a:t>USN</a:t>
                      </a:r>
                    </a:p>
                  </a:txBody>
                  <a:tcPr/>
                </a:tc>
                <a:tc>
                  <a:txBody>
                    <a:bodyPr/>
                    <a:lstStyle/>
                    <a:p>
                      <a:pPr algn="ctr"/>
                      <a:r>
                        <a:rPr lang="en-US" dirty="0"/>
                        <a:t>ROLL NO.</a:t>
                      </a:r>
                    </a:p>
                  </a:txBody>
                  <a:tcPr/>
                </a:tc>
                <a:extLst>
                  <a:ext uri="{0D108BD9-81ED-4DB2-BD59-A6C34878D82A}">
                    <a16:rowId xmlns:a16="http://schemas.microsoft.com/office/drawing/2014/main" val="3427671525"/>
                  </a:ext>
                </a:extLst>
              </a:tr>
              <a:tr h="504009">
                <a:tc>
                  <a:txBody>
                    <a:bodyPr/>
                    <a:lstStyle/>
                    <a:p>
                      <a:pPr algn="ctr"/>
                      <a:r>
                        <a:rPr lang="en-US" dirty="0"/>
                        <a:t>NIHAL JAIN</a:t>
                      </a:r>
                    </a:p>
                  </a:txBody>
                  <a:tcPr/>
                </a:tc>
                <a:tc>
                  <a:txBody>
                    <a:bodyPr/>
                    <a:lstStyle/>
                    <a:p>
                      <a:pPr algn="ctr"/>
                      <a:r>
                        <a:rPr lang="en-US" dirty="0"/>
                        <a:t>01FE22BCI022</a:t>
                      </a:r>
                    </a:p>
                  </a:txBody>
                  <a:tcPr/>
                </a:tc>
                <a:tc>
                  <a:txBody>
                    <a:bodyPr/>
                    <a:lstStyle/>
                    <a:p>
                      <a:pPr algn="ctr"/>
                      <a:r>
                        <a:rPr lang="en-US" dirty="0"/>
                        <a:t>120</a:t>
                      </a:r>
                    </a:p>
                  </a:txBody>
                  <a:tcPr/>
                </a:tc>
                <a:extLst>
                  <a:ext uri="{0D108BD9-81ED-4DB2-BD59-A6C34878D82A}">
                    <a16:rowId xmlns:a16="http://schemas.microsoft.com/office/drawing/2014/main" val="2826141881"/>
                  </a:ext>
                </a:extLst>
              </a:tr>
              <a:tr h="504009">
                <a:tc>
                  <a:txBody>
                    <a:bodyPr/>
                    <a:lstStyle/>
                    <a:p>
                      <a:pPr algn="ctr"/>
                      <a:r>
                        <a:rPr lang="en-US" dirty="0"/>
                        <a:t>VIGNESH CHOUGULE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01FE22BCI007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107</a:t>
                      </a:r>
                    </a:p>
                  </a:txBody>
                  <a:tcPr/>
                </a:tc>
                <a:extLst>
                  <a:ext uri="{0D108BD9-81ED-4DB2-BD59-A6C34878D82A}">
                    <a16:rowId xmlns:a16="http://schemas.microsoft.com/office/drawing/2014/main" val="2973574442"/>
                  </a:ext>
                </a:extLst>
              </a:tr>
              <a:tr h="504009">
                <a:tc>
                  <a:txBody>
                    <a:bodyPr/>
                    <a:lstStyle/>
                    <a:p>
                      <a:pPr algn="ctr"/>
                      <a:r>
                        <a:rPr lang="en-US" dirty="0"/>
                        <a:t>ARADHYA GAONKAR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01FE22BCI019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117</a:t>
                      </a:r>
                    </a:p>
                  </a:txBody>
                  <a:tcPr/>
                </a:tc>
                <a:extLst>
                  <a:ext uri="{0D108BD9-81ED-4DB2-BD59-A6C34878D82A}">
                    <a16:rowId xmlns:a16="http://schemas.microsoft.com/office/drawing/2014/main" val="2326676597"/>
                  </a:ext>
                </a:extLst>
              </a:tr>
              <a:tr h="504009">
                <a:tc>
                  <a:txBody>
                    <a:bodyPr/>
                    <a:lstStyle/>
                    <a:p>
                      <a:pPr algn="ctr"/>
                      <a:r>
                        <a:rPr lang="en-US" dirty="0"/>
                        <a:t>NIKHIL DESHPANDE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01FE22BCI017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115</a:t>
                      </a:r>
                    </a:p>
                  </a:txBody>
                  <a:tcPr/>
                </a:tc>
                <a:extLst>
                  <a:ext uri="{0D108BD9-81ED-4DB2-BD59-A6C34878D82A}">
                    <a16:rowId xmlns:a16="http://schemas.microsoft.com/office/drawing/2014/main" val="29783520"/>
                  </a:ext>
                </a:extLst>
              </a:tr>
            </a:tbl>
          </a:graphicData>
        </a:graphic>
      </p:graphicFrame>
    </p:spTree>
    <p:extLst>
      <p:ext uri="{BB962C8B-B14F-4D97-AF65-F5344CB8AC3E}">
        <p14:creationId xmlns:p14="http://schemas.microsoft.com/office/powerpoint/2010/main" val="2912778760"/>
      </p:ext>
    </p:extLst>
  </p:cSld>
  <p:clrMapOvr>
    <a:masterClrMapping/>
  </p:clrMapOvr>
  <mc:AlternateContent xmlns:mc="http://schemas.openxmlformats.org/markup-compatibility/2006" xmlns:p14="http://schemas.microsoft.com/office/powerpoint/2010/main">
    <mc:Choice Requires="p14">
      <p:transition p14:dur="0" advClick="0" advTm="6000"/>
    </mc:Choice>
    <mc:Fallback xmlns="">
      <p:transition advClick="0" advTm="6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
          <p:cNvSpPr txBox="1"/>
          <p:nvPr/>
        </p:nvSpPr>
        <p:spPr>
          <a:xfrm>
            <a:off x="11932920" y="68580"/>
            <a:ext cx="342800" cy="154000"/>
          </a:xfrm>
          <a:prstGeom prst="rect">
            <a:avLst/>
          </a:prstGeom>
          <a:noFill/>
          <a:ln>
            <a:noFill/>
          </a:ln>
        </p:spPr>
        <p:txBody>
          <a:bodyPr spcFirstLastPara="1" wrap="square" lIns="91433" tIns="45700" rIns="91433" bIns="45700" anchor="t" anchorCtr="0">
            <a:noAutofit/>
          </a:bodyPr>
          <a:lstStyle/>
          <a:p>
            <a:pPr>
              <a:buClr>
                <a:srgbClr val="FFFFFF"/>
              </a:buClr>
              <a:buSzPts val="300"/>
            </a:pPr>
            <a:r>
              <a:rPr lang="en-GB" sz="400">
                <a:solidFill>
                  <a:srgbClr val="FFFFFF"/>
                </a:solidFill>
                <a:latin typeface="Trebuchet MS" panose="020B0603020202020204"/>
                <a:ea typeface="Trebuchet MS" panose="020B0603020202020204"/>
                <a:cs typeface="Trebuchet MS" panose="020B0603020202020204"/>
                <a:sym typeface="Trebuchet MS" panose="020B0603020202020204"/>
              </a:rPr>
              <a:t>TM</a:t>
            </a:r>
            <a:endParaRPr sz="1467"/>
          </a:p>
        </p:txBody>
      </p:sp>
      <p:sp>
        <p:nvSpPr>
          <p:cNvPr id="56" name="Google Shape;56;p1"/>
          <p:cNvSpPr/>
          <p:nvPr/>
        </p:nvSpPr>
        <p:spPr>
          <a:xfrm>
            <a:off x="32335" y="804322"/>
            <a:ext cx="5034967" cy="757780"/>
          </a:xfrm>
          <a:prstGeom prst="rect">
            <a:avLst/>
          </a:prstGeom>
          <a:solidFill>
            <a:srgbClr val="FFFFFF"/>
          </a:solidFill>
          <a:ln>
            <a:noFill/>
          </a:ln>
        </p:spPr>
        <p:txBody>
          <a:bodyPr spcFirstLastPara="1" wrap="square" lIns="91433" tIns="45700" rIns="91433" bIns="45700" anchor="ctr" anchorCtr="0">
            <a:noAutofit/>
          </a:bodyPr>
          <a:lstStyle/>
          <a:p>
            <a:pPr algn="ctr">
              <a:buClr>
                <a:srgbClr val="FFFFFF"/>
              </a:buClr>
              <a:buSzPts val="1400"/>
            </a:pPr>
            <a:endParaRPr sz="2400" dirty="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58" name="Google Shape;58;p1"/>
          <p:cNvSpPr/>
          <p:nvPr/>
        </p:nvSpPr>
        <p:spPr>
          <a:xfrm>
            <a:off x="5102415" y="819839"/>
            <a:ext cx="3633216" cy="4299624"/>
          </a:xfrm>
          <a:prstGeom prst="rect">
            <a:avLst/>
          </a:prstGeom>
          <a:solidFill>
            <a:srgbClr val="FFFFFF"/>
          </a:solidFill>
          <a:ln>
            <a:noFill/>
          </a:ln>
        </p:spPr>
        <p:txBody>
          <a:bodyPr spcFirstLastPara="1" wrap="square" lIns="91433" tIns="45700" rIns="91433" bIns="45700" anchor="ctr" anchorCtr="0">
            <a:noAutofit/>
          </a:bodyPr>
          <a:lstStyle/>
          <a:p>
            <a:endParaRPr sz="1600">
              <a:solidFill>
                <a:schemeClr val="dk1"/>
              </a:solidFill>
            </a:endParaRPr>
          </a:p>
        </p:txBody>
      </p:sp>
      <p:sp>
        <p:nvSpPr>
          <p:cNvPr id="68" name="Google Shape;68;p1"/>
          <p:cNvSpPr/>
          <p:nvPr/>
        </p:nvSpPr>
        <p:spPr>
          <a:xfrm>
            <a:off x="58656" y="5160611"/>
            <a:ext cx="5008645" cy="1630464"/>
          </a:xfrm>
          <a:prstGeom prst="rect">
            <a:avLst/>
          </a:prstGeom>
          <a:solidFill>
            <a:srgbClr val="FFFFFF"/>
          </a:solidFill>
          <a:ln>
            <a:noFill/>
          </a:ln>
        </p:spPr>
        <p:txBody>
          <a:bodyPr spcFirstLastPara="1" wrap="square" lIns="91433" tIns="45700" rIns="91433" bIns="45700" anchor="ctr" anchorCtr="0">
            <a:noAutofit/>
          </a:bodyPr>
          <a:lstStyle/>
          <a:p>
            <a:pPr algn="just">
              <a:buClr>
                <a:schemeClr val="dk1"/>
              </a:buClr>
              <a:buSzPts val="1100"/>
            </a:pPr>
            <a:endParaRPr sz="1333" dirty="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74" name="Google Shape;74;p1"/>
          <p:cNvSpPr txBox="1"/>
          <p:nvPr/>
        </p:nvSpPr>
        <p:spPr>
          <a:xfrm>
            <a:off x="-24161" y="740240"/>
            <a:ext cx="5091461" cy="1074100"/>
          </a:xfrm>
          <a:prstGeom prst="rect">
            <a:avLst/>
          </a:prstGeom>
          <a:noFill/>
          <a:ln>
            <a:noFill/>
          </a:ln>
        </p:spPr>
        <p:txBody>
          <a:bodyPr spcFirstLastPara="1" wrap="square" lIns="121900" tIns="121900" rIns="121900" bIns="121900" anchor="t" anchorCtr="0">
            <a:spAutoFit/>
          </a:bodyPr>
          <a:lstStyle/>
          <a:p>
            <a:pPr algn="just">
              <a:lnSpc>
                <a:spcPct val="115000"/>
              </a:lnSpc>
              <a:spcBef>
                <a:spcPts val="2400"/>
              </a:spcBef>
              <a:spcAft>
                <a:spcPts val="2400"/>
              </a:spcAft>
              <a:buClr>
                <a:schemeClr val="dk1"/>
              </a:buClr>
              <a:buSzPts val="1100"/>
            </a:pPr>
            <a:endParaRPr lang="en-US" sz="1200" kern="100" dirty="0">
              <a:latin typeface="Book Antiqua" panose="02040602050305030304" pitchFamily="18" charset="0"/>
              <a:ea typeface="SimSun" panose="02010600030101010101" pitchFamily="2" charset="-122"/>
            </a:endParaRPr>
          </a:p>
        </p:txBody>
      </p:sp>
      <p:sp>
        <p:nvSpPr>
          <p:cNvPr id="33" name="Google Shape;60;p1"/>
          <p:cNvSpPr/>
          <p:nvPr/>
        </p:nvSpPr>
        <p:spPr>
          <a:xfrm>
            <a:off x="32333" y="-34149"/>
            <a:ext cx="12101011" cy="775449"/>
          </a:xfrm>
          <a:prstGeom prst="rect">
            <a:avLst/>
          </a:prstGeom>
          <a:solidFill>
            <a:schemeClr val="tx1"/>
          </a:solidFill>
          <a:ln w="19050" cap="flat" cmpd="sng">
            <a:solidFill>
              <a:schemeClr val="lt1"/>
            </a:solidFill>
            <a:prstDash val="solid"/>
            <a:miter lim="800000"/>
            <a:headEnd type="none" w="sm" len="sm"/>
            <a:tailEnd type="none" w="sm" len="sm"/>
          </a:ln>
        </p:spPr>
        <p:txBody>
          <a:bodyPr spcFirstLastPara="1" wrap="square" lIns="91433" tIns="45700" rIns="91433" bIns="45700" anchor="ctr" anchorCtr="0">
            <a:noAutofit/>
          </a:bodyPr>
          <a:lstStyle/>
          <a:p>
            <a:pPr algn="ctr">
              <a:buClr>
                <a:schemeClr val="accent2"/>
              </a:buClr>
              <a:buSzPts val="2400"/>
            </a:pPr>
            <a:endParaRPr lang="en-US" sz="1333" dirty="0">
              <a:latin typeface="Book Antiqua" panose="02040602050305030304" pitchFamily="18" charset="0"/>
            </a:endParaRPr>
          </a:p>
        </p:txBody>
      </p:sp>
      <p:sp>
        <p:nvSpPr>
          <p:cNvPr id="34" name="Google Shape;61;p1"/>
          <p:cNvSpPr/>
          <p:nvPr/>
        </p:nvSpPr>
        <p:spPr>
          <a:xfrm>
            <a:off x="3317044" y="159026"/>
            <a:ext cx="7107115" cy="598142"/>
          </a:xfrm>
          <a:prstGeom prst="rect">
            <a:avLst/>
          </a:prstGeom>
          <a:noFill/>
          <a:ln>
            <a:noFill/>
          </a:ln>
        </p:spPr>
        <p:txBody>
          <a:bodyPr spcFirstLastPara="1" wrap="square" lIns="91433" tIns="45700" rIns="91433" bIns="45700" anchor="t" anchorCtr="0">
            <a:noAutofit/>
          </a:bodyPr>
          <a:lstStyle/>
          <a:p>
            <a:pPr algn="l"/>
            <a:r>
              <a:rPr lang="en-IN" sz="1800" b="0" i="0" u="none" strike="noStrike" baseline="0" dirty="0">
                <a:solidFill>
                  <a:schemeClr val="bg1"/>
                </a:solidFill>
                <a:latin typeface="NimbusRomNo9L-Regu"/>
              </a:rPr>
              <a:t>Kolmogorov-Arnold Networks (KANs) for Time Series Analysis</a:t>
            </a:r>
            <a:endParaRPr lang="en-US" dirty="0">
              <a:solidFill>
                <a:schemeClr val="bg1"/>
              </a:solidFill>
              <a:latin typeface="Book Antiqua" panose="02040602050305030304" pitchFamily="18" charset="0"/>
              <a:ea typeface="Times New Roman" panose="02020603050405020304"/>
              <a:cs typeface="Times New Roman" panose="02020603050405020304"/>
              <a:sym typeface="Times New Roman" panose="02020603050405020304"/>
            </a:endParaRPr>
          </a:p>
        </p:txBody>
      </p:sp>
      <p:pic>
        <p:nvPicPr>
          <p:cNvPr id="35" name="Google Shape;62;p1"/>
          <p:cNvPicPr preferRelativeResize="0"/>
          <p:nvPr/>
        </p:nvPicPr>
        <p:blipFill rotWithShape="1">
          <a:blip r:embed="rId3"/>
          <a:srcRect/>
          <a:stretch>
            <a:fillRect/>
          </a:stretch>
        </p:blipFill>
        <p:spPr>
          <a:xfrm>
            <a:off x="106248" y="12700"/>
            <a:ext cx="656800" cy="656800"/>
          </a:xfrm>
          <a:prstGeom prst="rect">
            <a:avLst/>
          </a:prstGeom>
          <a:noFill/>
          <a:ln>
            <a:noFill/>
          </a:ln>
        </p:spPr>
      </p:pic>
      <p:sp>
        <p:nvSpPr>
          <p:cNvPr id="36" name="Google Shape;59;p1"/>
          <p:cNvSpPr txBox="1"/>
          <p:nvPr/>
        </p:nvSpPr>
        <p:spPr>
          <a:xfrm>
            <a:off x="32333" y="789718"/>
            <a:ext cx="3570959" cy="1314947"/>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US" sz="1400" b="1" dirty="0">
                <a:ea typeface="Times New Roman" panose="02020603050405020304"/>
                <a:cs typeface="Calibri" panose="020F0502020204030204" pitchFamily="34" charset="0"/>
                <a:sym typeface="Times New Roman" panose="02020603050405020304"/>
              </a:rPr>
              <a:t>Problem Statement: </a:t>
            </a:r>
          </a:p>
          <a:p>
            <a:pPr>
              <a:buClr>
                <a:srgbClr val="2F5496"/>
              </a:buClr>
              <a:buSzPts val="1200"/>
            </a:pPr>
            <a:endParaRPr lang="en-US" sz="800" b="1" dirty="0">
              <a:ea typeface="Times New Roman" panose="02020603050405020304"/>
              <a:cs typeface="Calibri" panose="020F0502020204030204" pitchFamily="34" charset="0"/>
              <a:sym typeface="Times New Roman" panose="02020603050405020304"/>
            </a:endParaRPr>
          </a:p>
          <a:p>
            <a:pPr>
              <a:buClr>
                <a:srgbClr val="2F5496"/>
              </a:buClr>
              <a:buSzPts val="1200"/>
            </a:pPr>
            <a:r>
              <a:rPr lang="en-US" sz="1400" dirty="0">
                <a:ea typeface="Times New Roman" panose="02020603050405020304"/>
                <a:cs typeface="Calibri" panose="020F0502020204030204" pitchFamily="34" charset="0"/>
                <a:sym typeface="Times New Roman" panose="02020603050405020304"/>
              </a:rPr>
              <a:t>The paper aims to apply KANs to time series forecasting, focusing on real-world satellite traffic data, to improve prediction accuracy.</a:t>
            </a:r>
          </a:p>
        </p:txBody>
      </p:sp>
      <p:sp>
        <p:nvSpPr>
          <p:cNvPr id="39" name="Google Shape;58;p1"/>
          <p:cNvSpPr/>
          <p:nvPr/>
        </p:nvSpPr>
        <p:spPr>
          <a:xfrm>
            <a:off x="8704144" y="819996"/>
            <a:ext cx="3332243" cy="3889248"/>
          </a:xfrm>
          <a:prstGeom prst="rect">
            <a:avLst/>
          </a:prstGeom>
          <a:solidFill>
            <a:srgbClr val="FFFFFF"/>
          </a:solidFill>
          <a:ln>
            <a:noFill/>
          </a:ln>
        </p:spPr>
        <p:txBody>
          <a:bodyPr spcFirstLastPara="1" wrap="square" lIns="91433" tIns="45700" rIns="91433" bIns="45700" anchor="ctr" anchorCtr="0">
            <a:noAutofit/>
          </a:bodyPr>
          <a:lstStyle/>
          <a:p>
            <a:endParaRPr sz="1600">
              <a:solidFill>
                <a:schemeClr val="dk1"/>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3920722436"/>
              </p:ext>
            </p:extLst>
          </p:nvPr>
        </p:nvGraphicFramePr>
        <p:xfrm>
          <a:off x="8675078" y="769034"/>
          <a:ext cx="3395352" cy="4380550"/>
        </p:xfrm>
        <a:graphic>
          <a:graphicData uri="http://schemas.openxmlformats.org/drawingml/2006/table">
            <a:tbl>
              <a:tblPr/>
              <a:tblGrid>
                <a:gridCol w="3395352">
                  <a:extLst>
                    <a:ext uri="{9D8B030D-6E8A-4147-A177-3AD203B41FA5}">
                      <a16:colId xmlns:a16="http://schemas.microsoft.com/office/drawing/2014/main" val="20000"/>
                    </a:ext>
                  </a:extLst>
                </a:gridCol>
              </a:tblGrid>
              <a:tr h="4380550">
                <a:tc>
                  <a:txBody>
                    <a:bodyPr/>
                    <a:lstStyle/>
                    <a:p>
                      <a:r>
                        <a:rPr lang="en-IN" sz="1300" b="1" dirty="0"/>
                        <a:t>Results :</a:t>
                      </a:r>
                    </a:p>
                    <a:p>
                      <a:endParaRPr lang="en-IN" sz="1300" b="0" dirty="0"/>
                    </a:p>
                    <a:p>
                      <a:pPr marL="285750" indent="-285750">
                        <a:buFont typeface="Arial" panose="020B0604020202020204" pitchFamily="34" charset="0"/>
                        <a:buChar char="•"/>
                      </a:pPr>
                      <a:r>
                        <a:rPr lang="en-IN" sz="1300" b="0" dirty="0"/>
                        <a:t>Lower Errors: KAN models outperformed MLPs in error metrics (MSE, RMSE, MAE), offering more accurate predictions.</a:t>
                      </a:r>
                    </a:p>
                    <a:p>
                      <a:pPr marL="285750" indent="-285750">
                        <a:buFont typeface="Arial" panose="020B0604020202020204" pitchFamily="34" charset="0"/>
                        <a:buChar char="•"/>
                      </a:pPr>
                      <a:endParaRPr lang="en-IN" sz="1300" b="0" dirty="0"/>
                    </a:p>
                    <a:p>
                      <a:pPr marL="285750" indent="-285750">
                        <a:buFont typeface="Arial" panose="020B0604020202020204" pitchFamily="34" charset="0"/>
                        <a:buChar char="•"/>
                      </a:pPr>
                      <a:r>
                        <a:rPr lang="en-IN" sz="1300" b="0" dirty="0"/>
                        <a:t>Fewer Parameters: KANs used fewer parameters (109k vs. 329k for MLP) while maintaining high accuracy.</a:t>
                      </a:r>
                    </a:p>
                    <a:p>
                      <a:pPr marL="285750" indent="-285750">
                        <a:buFont typeface="Arial" panose="020B0604020202020204" pitchFamily="34" charset="0"/>
                        <a:buChar char="•"/>
                      </a:pPr>
                      <a:endParaRPr lang="en-IN" sz="1300" b="0" dirty="0"/>
                    </a:p>
                    <a:p>
                      <a:pPr marL="285750" indent="-285750">
                        <a:buFont typeface="Arial" panose="020B0604020202020204" pitchFamily="34" charset="0"/>
                        <a:buChar char="•"/>
                      </a:pPr>
                      <a:r>
                        <a:rPr lang="en-IN" sz="1300" b="0" dirty="0"/>
                        <a:t>Adaptability: KANs handled sudden traffic shifts better than MLPs, adjusting quickly to dynamic changes.</a:t>
                      </a:r>
                    </a:p>
                    <a:p>
                      <a:pPr marL="285750" indent="-285750">
                        <a:buFont typeface="Arial" panose="020B0604020202020204" pitchFamily="34" charset="0"/>
                        <a:buChar char="•"/>
                      </a:pPr>
                      <a:endParaRPr lang="en-IN" sz="1300" b="0" dirty="0"/>
                    </a:p>
                    <a:p>
                      <a:pPr marL="285750" indent="-285750">
                        <a:buFont typeface="Arial" panose="020B0604020202020204" pitchFamily="34" charset="0"/>
                        <a:buChar char="•"/>
                      </a:pPr>
                      <a:r>
                        <a:rPr lang="en-IN" sz="1300" b="0" dirty="0"/>
                        <a:t>Parameter Impact: Larger grid sizes and more nodes improved KAN’s performance.</a:t>
                      </a:r>
                    </a:p>
                    <a:p>
                      <a:pPr marL="285750" indent="-285750">
                        <a:buFont typeface="Arial" panose="020B0604020202020204" pitchFamily="34" charset="0"/>
                        <a:buChar char="•"/>
                      </a:pPr>
                      <a:endParaRPr lang="en-IN" sz="1300" b="0" dirty="0"/>
                    </a:p>
                    <a:p>
                      <a:pPr marL="285750" indent="-285750">
                        <a:buFont typeface="Arial" panose="020B0604020202020204" pitchFamily="34" charset="0"/>
                        <a:buChar char="•"/>
                      </a:pPr>
                      <a:r>
                        <a:rPr lang="en-IN" sz="1300" b="0" dirty="0"/>
                        <a:t>Generalization: KANs maintained robust performance across different satellite beams.</a:t>
                      </a:r>
                    </a:p>
                  </a:txBody>
                  <a:tcPr marL="121920" marR="121920" marT="60960" marB="609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sp>
        <p:nvSpPr>
          <p:cNvPr id="2" name="Google Shape;59;p1">
            <a:extLst>
              <a:ext uri="{FF2B5EF4-FFF2-40B4-BE49-F238E27FC236}">
                <a16:creationId xmlns:a16="http://schemas.microsoft.com/office/drawing/2014/main" id="{831F612F-9D72-E8B4-D439-5E4D0FE4E0BC}"/>
              </a:ext>
            </a:extLst>
          </p:cNvPr>
          <p:cNvSpPr txBox="1"/>
          <p:nvPr/>
        </p:nvSpPr>
        <p:spPr>
          <a:xfrm>
            <a:off x="58655" y="2205990"/>
            <a:ext cx="3562119" cy="2954620"/>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Methodology</a:t>
            </a:r>
            <a:r>
              <a:rPr lang="en-IN" sz="1400" dirty="0">
                <a:ea typeface="Times New Roman" panose="02020603050405020304"/>
                <a:cs typeface="Calibri" panose="020F0502020204030204" pitchFamily="34" charset="0"/>
                <a:sym typeface="Times New Roman" panose="02020603050405020304"/>
              </a:rPr>
              <a:t>:</a:t>
            </a:r>
          </a:p>
          <a:p>
            <a:pPr>
              <a:buClr>
                <a:srgbClr val="2F5496"/>
              </a:buClr>
              <a:buSzPts val="1200"/>
            </a:pPr>
            <a:endParaRPr lang="en-IN" sz="1400" dirty="0">
              <a:ea typeface="Times New Roman" panose="02020603050405020304"/>
              <a:cs typeface="Calibri" panose="020F0502020204030204" pitchFamily="34" charset="0"/>
              <a:sym typeface="Times New Roman" panose="02020603050405020304"/>
            </a:endParaRP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Use KANs with adaptive spline-based activations.</a:t>
            </a:r>
          </a:p>
          <a:p>
            <a:pPr marL="285750" indent="-285750">
              <a:buClr>
                <a:srgbClr val="2F5496"/>
              </a:buClr>
              <a:buSzPts val="1200"/>
              <a:buFont typeface="Arial" panose="020B0604020202020204" pitchFamily="34" charset="0"/>
              <a:buChar char="•"/>
            </a:pPr>
            <a:endParaRPr lang="en-US" sz="1400" dirty="0">
              <a:ea typeface="Times New Roman" panose="02020603050405020304"/>
              <a:cs typeface="Calibri" panose="020F0502020204030204" pitchFamily="34" charset="0"/>
              <a:sym typeface="Times New Roman" panose="02020603050405020304"/>
            </a:endParaRP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Compare KANs with MLPs in satellite traffic forecasting.</a:t>
            </a:r>
          </a:p>
          <a:p>
            <a:pPr marL="285750" indent="-285750">
              <a:buClr>
                <a:srgbClr val="2F5496"/>
              </a:buClr>
              <a:buSzPts val="1200"/>
              <a:buFont typeface="Arial" panose="020B0604020202020204" pitchFamily="34" charset="0"/>
              <a:buChar char="•"/>
            </a:pPr>
            <a:endParaRPr lang="en-US" sz="1400" dirty="0">
              <a:ea typeface="Times New Roman" panose="02020603050405020304"/>
              <a:cs typeface="Calibri" panose="020F0502020204030204" pitchFamily="34" charset="0"/>
              <a:sym typeface="Times New Roman" panose="02020603050405020304"/>
            </a:endParaRP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Conduct an ablation study on KAN parameters.</a:t>
            </a:r>
          </a:p>
          <a:p>
            <a:pPr marL="285750" indent="-285750">
              <a:buClr>
                <a:srgbClr val="2F5496"/>
              </a:buClr>
              <a:buSzPts val="1200"/>
              <a:buFont typeface="Arial" panose="020B0604020202020204" pitchFamily="34" charset="0"/>
              <a:buChar char="•"/>
            </a:pPr>
            <a:endParaRPr lang="en-US" sz="1400" dirty="0">
              <a:ea typeface="Times New Roman" panose="02020603050405020304"/>
              <a:cs typeface="Calibri" panose="020F0502020204030204" pitchFamily="34" charset="0"/>
              <a:sym typeface="Times New Roman" panose="02020603050405020304"/>
            </a:endParaRP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Train models with a 168-hour context and 24-hour prediction length.</a:t>
            </a:r>
            <a:endParaRPr lang="en-IN" sz="1400" dirty="0">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400" dirty="0">
              <a:ea typeface="Times New Roman" panose="02020603050405020304"/>
              <a:cs typeface="Calibri" panose="020F0502020204030204" pitchFamily="34" charset="0"/>
              <a:sym typeface="Times New Roman" panose="02020603050405020304"/>
            </a:endParaRPr>
          </a:p>
        </p:txBody>
      </p:sp>
      <p:sp>
        <p:nvSpPr>
          <p:cNvPr id="3" name="Google Shape;59;p1">
            <a:extLst>
              <a:ext uri="{FF2B5EF4-FFF2-40B4-BE49-F238E27FC236}">
                <a16:creationId xmlns:a16="http://schemas.microsoft.com/office/drawing/2014/main" id="{2980D475-7C7C-2654-21C0-0EFC3403E6DC}"/>
              </a:ext>
            </a:extLst>
          </p:cNvPr>
          <p:cNvSpPr txBox="1"/>
          <p:nvPr/>
        </p:nvSpPr>
        <p:spPr>
          <a:xfrm>
            <a:off x="3688016" y="789718"/>
            <a:ext cx="4921593" cy="1799011"/>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Implementation:</a:t>
            </a:r>
            <a:endParaRPr lang="en-IN" sz="800" b="1" dirty="0">
              <a:ea typeface="Times New Roman" panose="02020603050405020304"/>
              <a:cs typeface="Calibri" panose="020F0502020204030204" pitchFamily="34" charset="0"/>
              <a:sym typeface="Times New Roman" panose="02020603050405020304"/>
            </a:endParaRPr>
          </a:p>
          <a:p>
            <a:pPr marL="285750" indent="-285750">
              <a:buClr>
                <a:srgbClr val="2F5496"/>
              </a:buClr>
              <a:buSzPts val="1200"/>
              <a:buFont typeface="Arial" panose="020B0604020202020204" pitchFamily="34" charset="0"/>
              <a:buChar char="•"/>
            </a:pPr>
            <a:r>
              <a:rPr lang="en-IN" sz="1400" dirty="0">
                <a:ea typeface="Times New Roman" panose="02020603050405020304"/>
                <a:cs typeface="Calibri" panose="020F0502020204030204" pitchFamily="34" charset="0"/>
                <a:sym typeface="Times New Roman" panose="02020603050405020304"/>
              </a:rPr>
              <a:t>Use satellite traffic data with context/prediction lengths of 168/24 hours.</a:t>
            </a:r>
          </a:p>
          <a:p>
            <a:pPr marL="285750" indent="-285750">
              <a:buClr>
                <a:srgbClr val="2F5496"/>
              </a:buClr>
              <a:buSzPts val="1200"/>
              <a:buFont typeface="Arial" panose="020B0604020202020204" pitchFamily="34" charset="0"/>
              <a:buChar char="•"/>
            </a:pPr>
            <a:r>
              <a:rPr lang="en-IN" sz="1400" dirty="0">
                <a:ea typeface="Times New Roman" panose="02020603050405020304"/>
                <a:cs typeface="Calibri" panose="020F0502020204030204" pitchFamily="34" charset="0"/>
                <a:sym typeface="Times New Roman" panose="02020603050405020304"/>
              </a:rPr>
              <a:t>Construct KAN and MLP models with 3- and 4-layer architectures.</a:t>
            </a:r>
          </a:p>
          <a:p>
            <a:pPr marL="285750" indent="-285750">
              <a:buClr>
                <a:srgbClr val="2F5496"/>
              </a:buClr>
              <a:buSzPts val="1200"/>
              <a:buFont typeface="Arial" panose="020B0604020202020204" pitchFamily="34" charset="0"/>
              <a:buChar char="•"/>
            </a:pPr>
            <a:r>
              <a:rPr lang="en-IN" sz="1400" dirty="0">
                <a:ea typeface="Times New Roman" panose="02020603050405020304"/>
                <a:cs typeface="Calibri" panose="020F0502020204030204" pitchFamily="34" charset="0"/>
                <a:sym typeface="Times New Roman" panose="02020603050405020304"/>
              </a:rPr>
              <a:t>Train using Adam optimizer and evaluate performance on test beams.</a:t>
            </a:r>
          </a:p>
          <a:p>
            <a:pPr marL="285750" indent="-285750">
              <a:buClr>
                <a:srgbClr val="2F5496"/>
              </a:buClr>
              <a:buSzPts val="1200"/>
              <a:buFont typeface="Arial" panose="020B0604020202020204" pitchFamily="34" charset="0"/>
              <a:buChar char="•"/>
            </a:pPr>
            <a:r>
              <a:rPr lang="en-IN" sz="1400" dirty="0">
                <a:ea typeface="Times New Roman" panose="02020603050405020304"/>
                <a:cs typeface="Calibri" panose="020F0502020204030204" pitchFamily="34" charset="0"/>
                <a:sym typeface="Times New Roman" panose="02020603050405020304"/>
              </a:rPr>
              <a:t>Analyse KAN-specific parameters (nodes, grid sizes).</a:t>
            </a:r>
          </a:p>
        </p:txBody>
      </p:sp>
      <p:sp>
        <p:nvSpPr>
          <p:cNvPr id="4" name="Google Shape;59;p1">
            <a:extLst>
              <a:ext uri="{FF2B5EF4-FFF2-40B4-BE49-F238E27FC236}">
                <a16:creationId xmlns:a16="http://schemas.microsoft.com/office/drawing/2014/main" id="{0918358B-8C09-18B6-499B-9335BF327077}"/>
              </a:ext>
            </a:extLst>
          </p:cNvPr>
          <p:cNvSpPr txBox="1"/>
          <p:nvPr/>
        </p:nvSpPr>
        <p:spPr>
          <a:xfrm>
            <a:off x="3686244" y="2643009"/>
            <a:ext cx="4921593" cy="2506575"/>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US" sz="1400" b="1" dirty="0">
                <a:ea typeface="Times New Roman" panose="02020603050405020304"/>
                <a:cs typeface="Calibri" panose="020F0502020204030204" pitchFamily="34" charset="0"/>
                <a:sym typeface="Times New Roman" panose="02020603050405020304"/>
              </a:rPr>
              <a:t>Objectives:</a:t>
            </a:r>
          </a:p>
          <a:p>
            <a:pPr>
              <a:buClr>
                <a:srgbClr val="2F5496"/>
              </a:buClr>
              <a:buSzPts val="1200"/>
            </a:pPr>
            <a:endParaRPr lang="en-US" sz="800" b="1" dirty="0">
              <a:ea typeface="Times New Roman" panose="02020603050405020304"/>
              <a:cs typeface="Calibri" panose="020F0502020204030204" pitchFamily="34" charset="0"/>
              <a:sym typeface="Times New Roman" panose="02020603050405020304"/>
            </a:endParaRP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Demonstrate the effectiveness of KANs in time series forecasting, focusing on satellite traffic data.</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Compare the forecasting performance of KANs and MLPs to evaluate accuracy and parameter efficiency.</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Analyze the impact of KAN-specific parameters (nodes and grid sizes) on model performance.</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Highlight the advantages of KANs in reducing the number of trainable parameters while maintaining high prediction accuracy.</a:t>
            </a:r>
            <a:endParaRPr lang="en-IN" sz="1400" dirty="0">
              <a:ea typeface="Times New Roman" panose="02020603050405020304"/>
              <a:cs typeface="Calibri" panose="020F0502020204030204" pitchFamily="34" charset="0"/>
              <a:sym typeface="Times New Roman" panose="02020603050405020304"/>
            </a:endParaRPr>
          </a:p>
        </p:txBody>
      </p:sp>
      <p:sp>
        <p:nvSpPr>
          <p:cNvPr id="6" name="Google Shape;59;p1">
            <a:extLst>
              <a:ext uri="{FF2B5EF4-FFF2-40B4-BE49-F238E27FC236}">
                <a16:creationId xmlns:a16="http://schemas.microsoft.com/office/drawing/2014/main" id="{4BE98EE8-2249-4E48-A415-E28D97468C48}"/>
              </a:ext>
            </a:extLst>
          </p:cNvPr>
          <p:cNvSpPr txBox="1"/>
          <p:nvPr/>
        </p:nvSpPr>
        <p:spPr>
          <a:xfrm>
            <a:off x="9144000" y="5252479"/>
            <a:ext cx="2926430" cy="1529140"/>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t>References:</a:t>
            </a:r>
          </a:p>
          <a:p>
            <a:pPr>
              <a:buClr>
                <a:srgbClr val="2F5496"/>
              </a:buClr>
              <a:buSzPts val="1200"/>
            </a:pPr>
            <a:r>
              <a:rPr lang="en-US" sz="1400" dirty="0"/>
              <a:t>O. B. </a:t>
            </a:r>
            <a:r>
              <a:rPr lang="en-US" sz="1400" dirty="0" err="1"/>
              <a:t>Sezer</a:t>
            </a:r>
            <a:r>
              <a:rPr lang="en-US" sz="1400" dirty="0"/>
              <a:t>, M. U. </a:t>
            </a:r>
            <a:r>
              <a:rPr lang="en-US" sz="1400" dirty="0" err="1"/>
              <a:t>Gudelek</a:t>
            </a:r>
            <a:r>
              <a:rPr lang="en-US" sz="1400" dirty="0"/>
              <a:t>, and A. M. </a:t>
            </a:r>
            <a:r>
              <a:rPr lang="en-US" sz="1400" dirty="0" err="1"/>
              <a:t>Ozbayoglu</a:t>
            </a:r>
            <a:r>
              <a:rPr lang="en-US" sz="1400" dirty="0"/>
              <a:t>, “Financial time</a:t>
            </a:r>
          </a:p>
          <a:p>
            <a:pPr>
              <a:buClr>
                <a:srgbClr val="2F5496"/>
              </a:buClr>
              <a:buSzPts val="1200"/>
            </a:pPr>
            <a:r>
              <a:rPr lang="en-US" sz="1400" dirty="0"/>
              <a:t>series forecasting with deep learning: A systematic literature review:</a:t>
            </a:r>
          </a:p>
          <a:p>
            <a:pPr>
              <a:buClr>
                <a:srgbClr val="2F5496"/>
              </a:buClr>
              <a:buSzPts val="1200"/>
            </a:pPr>
            <a:r>
              <a:rPr lang="en-US" sz="1400" dirty="0"/>
              <a:t>2005–2019,” Applied soft computing, vol. 90, p. 106181, 2020.</a:t>
            </a:r>
            <a:endParaRPr lang="en-IN" sz="1400" dirty="0"/>
          </a:p>
        </p:txBody>
      </p:sp>
      <p:sp>
        <p:nvSpPr>
          <p:cNvPr id="10" name="Google Shape;59;p1">
            <a:extLst>
              <a:ext uri="{FF2B5EF4-FFF2-40B4-BE49-F238E27FC236}">
                <a16:creationId xmlns:a16="http://schemas.microsoft.com/office/drawing/2014/main" id="{D19A5F28-CB71-B3DE-F067-62892187F19B}"/>
              </a:ext>
            </a:extLst>
          </p:cNvPr>
          <p:cNvSpPr txBox="1"/>
          <p:nvPr/>
        </p:nvSpPr>
        <p:spPr>
          <a:xfrm>
            <a:off x="58656" y="5261935"/>
            <a:ext cx="3185476" cy="1529140"/>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US" sz="1400" b="1" dirty="0">
                <a:ea typeface="Times New Roman" panose="02020603050405020304"/>
                <a:cs typeface="Calibri" panose="020F0502020204030204" pitchFamily="34" charset="0"/>
                <a:sym typeface="Times New Roman" panose="02020603050405020304"/>
              </a:rPr>
              <a:t>Conclusion</a:t>
            </a:r>
            <a:r>
              <a:rPr lang="en-US" sz="1400" dirty="0">
                <a:ea typeface="Times New Roman" panose="02020603050405020304"/>
                <a:cs typeface="Calibri" panose="020F0502020204030204" pitchFamily="34" charset="0"/>
                <a:sym typeface="Times New Roman" panose="02020603050405020304"/>
              </a:rPr>
              <a:t>: KANs consistently outperform MLPs, providing better forecasting accuracy with fewer parameters. Their parameter efficiency makes them suitable for real-world traffic forecasting, especially when computational resources are limited.</a:t>
            </a:r>
          </a:p>
        </p:txBody>
      </p:sp>
      <p:pic>
        <p:nvPicPr>
          <p:cNvPr id="8" name="Picture 7">
            <a:extLst>
              <a:ext uri="{FF2B5EF4-FFF2-40B4-BE49-F238E27FC236}">
                <a16:creationId xmlns:a16="http://schemas.microsoft.com/office/drawing/2014/main" id="{424F9FD9-8DBB-94D6-7E01-8833D6E4C30D}"/>
              </a:ext>
            </a:extLst>
          </p:cNvPr>
          <p:cNvPicPr>
            <a:picLocks noChangeAspect="1"/>
          </p:cNvPicPr>
          <p:nvPr/>
        </p:nvPicPr>
        <p:blipFill>
          <a:blip r:embed="rId4"/>
          <a:stretch>
            <a:fillRect/>
          </a:stretch>
        </p:blipFill>
        <p:spPr>
          <a:xfrm>
            <a:off x="3317045" y="5250909"/>
            <a:ext cx="5755393" cy="1579861"/>
          </a:xfrm>
          <a:prstGeom prst="rect">
            <a:avLst/>
          </a:prstGeom>
        </p:spPr>
      </p:pic>
    </p:spTree>
    <p:extLst>
      <p:ext uri="{BB962C8B-B14F-4D97-AF65-F5344CB8AC3E}">
        <p14:creationId xmlns:p14="http://schemas.microsoft.com/office/powerpoint/2010/main" val="851655734"/>
      </p:ext>
    </p:extLst>
  </p:cSld>
  <p:clrMapOvr>
    <a:masterClrMapping/>
  </p:clrMapOvr>
  <mc:AlternateContent xmlns:mc="http://schemas.openxmlformats.org/markup-compatibility/2006" xmlns:p14="http://schemas.microsoft.com/office/powerpoint/2010/main">
    <mc:Choice Requires="p14">
      <p:transition p14:dur="0" advClick="0" advTm="6000"/>
    </mc:Choice>
    <mc:Fallback xmlns="">
      <p:transition advClick="0" advTm="6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E51F8A01-1539-9249-00B8-4D4AA8E30191}"/>
              </a:ext>
            </a:extLst>
          </p:cNvPr>
          <p:cNvSpPr>
            <a:spLocks noChangeArrowheads="1"/>
          </p:cNvSpPr>
          <p:nvPr/>
        </p:nvSpPr>
        <p:spPr bwMode="auto">
          <a:xfrm>
            <a:off x="0" y="671691"/>
            <a:ext cx="12192000"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Promising Alternative to MLPs</a:t>
            </a:r>
            <a:r>
              <a:rPr kumimoji="0" lang="en-US" altLang="en-US" sz="1800" b="0" i="0" u="none" strike="noStrike" cap="none" normalizeH="0" baseline="0" dirty="0">
                <a:ln>
                  <a:noFill/>
                </a:ln>
                <a:solidFill>
                  <a:schemeClr val="tx1"/>
                </a:solidFill>
                <a:effectLst/>
                <a:latin typeface="Arial" panose="020B0604020202020204" pitchFamily="34" charset="0"/>
              </a:rPr>
              <a:t>: KANs are considered promising alternatives to Multi-Layer </a:t>
            </a:r>
            <a:r>
              <a:rPr kumimoji="0" lang="en-US" altLang="en-US" sz="1800" b="0" i="0" u="none" strike="noStrike" cap="none" normalizeH="0" baseline="0" dirty="0" err="1">
                <a:ln>
                  <a:noFill/>
                </a:ln>
                <a:solidFill>
                  <a:schemeClr val="tx1"/>
                </a:solidFill>
                <a:effectLst/>
                <a:latin typeface="Arial" panose="020B0604020202020204" pitchFamily="34" charset="0"/>
              </a:rPr>
              <a:t>Perceptrons</a:t>
            </a:r>
            <a:r>
              <a:rPr kumimoji="0" lang="en-US" altLang="en-US" sz="1800" b="0" i="0" u="none" strike="noStrike" cap="none" normalizeH="0" baseline="0" dirty="0">
                <a:ln>
                  <a:noFill/>
                </a:ln>
                <a:solidFill>
                  <a:schemeClr val="tx1"/>
                </a:solidFill>
                <a:effectLst/>
                <a:latin typeface="Arial" panose="020B0604020202020204" pitchFamily="34" charset="0"/>
              </a:rPr>
              <a:t> (MLPs), showing potential for improving deep learning models, particularly in terms of parameter efficiency and performance in various domains.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Limitations in Complex Classification</a:t>
            </a:r>
            <a:r>
              <a:rPr kumimoji="0" lang="en-US" altLang="en-US" sz="1800" b="0" i="0" u="none" strike="noStrike" cap="none" normalizeH="0" baseline="0" dirty="0">
                <a:ln>
                  <a:noFill/>
                </a:ln>
                <a:solidFill>
                  <a:schemeClr val="tx1"/>
                </a:solidFill>
                <a:effectLst/>
                <a:latin typeface="Arial" panose="020B0604020202020204" pitchFamily="34" charset="0"/>
              </a:rPr>
              <a:t>: While KANs have theoretical advantages, they do not consistently outperform MLPs in classification tasks on complex datasets. They also tend to require more computational resources without significant accuracy improvements in practical applications.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Superior Performance in Time Series Forecasting (TKAN)</a:t>
            </a:r>
            <a:r>
              <a:rPr kumimoji="0" lang="en-US" altLang="en-US" sz="1800" b="0" i="0" u="none" strike="noStrike" cap="none" normalizeH="0" baseline="0" dirty="0">
                <a:ln>
                  <a:noFill/>
                </a:ln>
                <a:solidFill>
                  <a:schemeClr val="tx1"/>
                </a:solidFill>
                <a:effectLst/>
                <a:latin typeface="Arial" panose="020B0604020202020204" pitchFamily="34" charset="0"/>
              </a:rPr>
              <a:t>: Temporal Kolmogorov-Arnold Networks (TKAN) enhance multi-step time series forecasting, outperforming GRU and LSTM models. TKAN excels in capturing long-term dependencies and provides higher R-squared values and stable predictions.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Efficiency in Graph Learning (KAGNN)</a:t>
            </a:r>
            <a:r>
              <a:rPr kumimoji="0" lang="en-US" altLang="en-US" sz="1800" b="0" i="0" u="none" strike="noStrike" cap="none" normalizeH="0" baseline="0" dirty="0">
                <a:ln>
                  <a:noFill/>
                </a:ln>
                <a:solidFill>
                  <a:schemeClr val="tx1"/>
                </a:solidFill>
                <a:effectLst/>
                <a:latin typeface="Arial" panose="020B0604020202020204" pitchFamily="34" charset="0"/>
              </a:rPr>
              <a:t>: KANs outperform MLPs in graph neural network (GNN) tasks, particularly in graph regression. Their expressivity in low dimensions and parameter efficiency make them suitable for resource-constrained environments like traffic forecasting.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Advancements in Image Processing (Convolutional KANs)</a:t>
            </a:r>
            <a:r>
              <a:rPr kumimoji="0" lang="en-US" altLang="en-US" sz="1800" b="0" i="0" u="none" strike="noStrike" cap="none" normalizeH="0" baseline="0" dirty="0">
                <a:ln>
                  <a:noFill/>
                </a:ln>
                <a:solidFill>
                  <a:schemeClr val="tx1"/>
                </a:solidFill>
                <a:effectLst/>
                <a:latin typeface="Arial" panose="020B0604020202020204" pitchFamily="34" charset="0"/>
              </a:rPr>
              <a:t>: Convolutional KANs offer an efficient way to model complex relationships in image data, advancing neural network design and setting new standards for future research in deep learning architectures.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Equivariance in KANs (EKAN)</a:t>
            </a:r>
            <a:r>
              <a:rPr kumimoji="0" lang="en-US" altLang="en-US" sz="1800" b="0" i="0" u="none" strike="noStrike" cap="none" normalizeH="0" baseline="0" dirty="0">
                <a:ln>
                  <a:noFill/>
                </a:ln>
                <a:solidFill>
                  <a:schemeClr val="tx1"/>
                </a:solidFill>
                <a:effectLst/>
                <a:latin typeface="Arial" panose="020B0604020202020204" pitchFamily="34" charset="0"/>
              </a:rPr>
              <a:t>: EKAN integrates equivariance into KANs, significantly improving performance on tasks involving symmetry, such as particle scattering. EKAN requires fewer parameters and delivers higher accuracy compared to non-equivariant models, demonstrating its broader applicability in fields like computer vision and natural language 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Robustness in Time Series Classification</a:t>
            </a:r>
            <a:r>
              <a:rPr kumimoji="0" lang="en-US" altLang="en-US" sz="1800" b="0" i="0" u="none" strike="noStrike" cap="none" normalizeH="0" baseline="0" dirty="0">
                <a:ln>
                  <a:noFill/>
                </a:ln>
                <a:solidFill>
                  <a:schemeClr val="tx1"/>
                </a:solidFill>
                <a:effectLst/>
                <a:latin typeface="Arial" panose="020B0604020202020204" pitchFamily="34" charset="0"/>
              </a:rPr>
              <a:t>: KANs perform as well as or better than traditional MLPs in time series classification tasks. They are particularly robust against adversarial attacks, maintaining accuracy while using fewer parameters, making them efficient and reliable alternatives for time series analysis.</a:t>
            </a:r>
          </a:p>
        </p:txBody>
      </p:sp>
      <p:sp>
        <p:nvSpPr>
          <p:cNvPr id="4" name="Google Shape;60;p1">
            <a:extLst>
              <a:ext uri="{FF2B5EF4-FFF2-40B4-BE49-F238E27FC236}">
                <a16:creationId xmlns:a16="http://schemas.microsoft.com/office/drawing/2014/main" id="{D4E5828C-F2EA-484A-1F21-0752AC55C6CF}"/>
              </a:ext>
            </a:extLst>
          </p:cNvPr>
          <p:cNvSpPr/>
          <p:nvPr/>
        </p:nvSpPr>
        <p:spPr>
          <a:xfrm>
            <a:off x="32333" y="-34149"/>
            <a:ext cx="12101011" cy="775449"/>
          </a:xfrm>
          <a:prstGeom prst="rect">
            <a:avLst/>
          </a:prstGeom>
          <a:solidFill>
            <a:schemeClr val="tx1"/>
          </a:solidFill>
          <a:ln w="19050" cap="flat" cmpd="sng">
            <a:solidFill>
              <a:schemeClr val="lt1"/>
            </a:solidFill>
            <a:prstDash val="solid"/>
            <a:miter lim="800000"/>
            <a:headEnd type="none" w="sm" len="sm"/>
            <a:tailEnd type="none" w="sm" len="sm"/>
          </a:ln>
        </p:spPr>
        <p:txBody>
          <a:bodyPr spcFirstLastPara="1" wrap="square" lIns="91433" tIns="45700" rIns="91433" bIns="45700" anchor="ctr" anchorCtr="0">
            <a:noAutofit/>
          </a:bodyPr>
          <a:lstStyle/>
          <a:p>
            <a:pPr algn="ctr">
              <a:buClr>
                <a:schemeClr val="accent2"/>
              </a:buClr>
              <a:buSzPts val="2400"/>
            </a:pPr>
            <a:endParaRPr lang="en-US" sz="1333" dirty="0">
              <a:latin typeface="Book Antiqua" panose="02040602050305030304" pitchFamily="18" charset="0"/>
            </a:endParaRPr>
          </a:p>
        </p:txBody>
      </p:sp>
      <p:pic>
        <p:nvPicPr>
          <p:cNvPr id="5" name="Google Shape;62;p1">
            <a:extLst>
              <a:ext uri="{FF2B5EF4-FFF2-40B4-BE49-F238E27FC236}">
                <a16:creationId xmlns:a16="http://schemas.microsoft.com/office/drawing/2014/main" id="{C296806F-13D9-D570-E042-EAD05C0CBF6A}"/>
              </a:ext>
            </a:extLst>
          </p:cNvPr>
          <p:cNvPicPr preferRelativeResize="0"/>
          <p:nvPr/>
        </p:nvPicPr>
        <p:blipFill rotWithShape="1">
          <a:blip r:embed="rId2"/>
          <a:srcRect/>
          <a:stretch>
            <a:fillRect/>
          </a:stretch>
        </p:blipFill>
        <p:spPr>
          <a:xfrm>
            <a:off x="106248" y="12700"/>
            <a:ext cx="656800" cy="656800"/>
          </a:xfrm>
          <a:prstGeom prst="rect">
            <a:avLst/>
          </a:prstGeom>
          <a:noFill/>
          <a:ln>
            <a:noFill/>
          </a:ln>
        </p:spPr>
      </p:pic>
      <p:sp>
        <p:nvSpPr>
          <p:cNvPr id="7" name="TextBox 6">
            <a:extLst>
              <a:ext uri="{FF2B5EF4-FFF2-40B4-BE49-F238E27FC236}">
                <a16:creationId xmlns:a16="http://schemas.microsoft.com/office/drawing/2014/main" id="{224CCF70-19F4-1B0A-BB47-062B2D6983F0}"/>
              </a:ext>
            </a:extLst>
          </p:cNvPr>
          <p:cNvSpPr txBox="1"/>
          <p:nvPr/>
        </p:nvSpPr>
        <p:spPr>
          <a:xfrm>
            <a:off x="3222266" y="30409"/>
            <a:ext cx="6174188" cy="646331"/>
          </a:xfrm>
          <a:prstGeom prst="rect">
            <a:avLst/>
          </a:prstGeom>
          <a:noFill/>
        </p:spPr>
        <p:txBody>
          <a:bodyPr wrap="square">
            <a:spAutoFit/>
          </a:bodyPr>
          <a:lstStyle/>
          <a:p>
            <a:pPr algn="ctr"/>
            <a:r>
              <a:rPr lang="en-US" sz="3600" b="1" dirty="0">
                <a:solidFill>
                  <a:schemeClr val="bg1"/>
                </a:solidFill>
                <a:ea typeface="Times New Roman" panose="02020603050405020304"/>
                <a:cs typeface="Times New Roman" panose="02020603050405020304"/>
                <a:sym typeface="Times New Roman" panose="02020603050405020304"/>
              </a:rPr>
              <a:t>SUMMARY</a:t>
            </a:r>
          </a:p>
        </p:txBody>
      </p:sp>
    </p:spTree>
    <p:extLst>
      <p:ext uri="{BB962C8B-B14F-4D97-AF65-F5344CB8AC3E}">
        <p14:creationId xmlns:p14="http://schemas.microsoft.com/office/powerpoint/2010/main" val="2436585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
          <p:cNvSpPr txBox="1"/>
          <p:nvPr/>
        </p:nvSpPr>
        <p:spPr>
          <a:xfrm>
            <a:off x="11932920" y="68580"/>
            <a:ext cx="342800" cy="154000"/>
          </a:xfrm>
          <a:prstGeom prst="rect">
            <a:avLst/>
          </a:prstGeom>
          <a:noFill/>
          <a:ln>
            <a:noFill/>
          </a:ln>
        </p:spPr>
        <p:txBody>
          <a:bodyPr spcFirstLastPara="1" wrap="square" lIns="91433" tIns="45700" rIns="91433" bIns="45700" anchor="t" anchorCtr="0">
            <a:noAutofit/>
          </a:bodyPr>
          <a:lstStyle/>
          <a:p>
            <a:pPr>
              <a:buClr>
                <a:srgbClr val="FFFFFF"/>
              </a:buClr>
              <a:buSzPts val="300"/>
            </a:pPr>
            <a:r>
              <a:rPr lang="en-GB" sz="400">
                <a:solidFill>
                  <a:srgbClr val="FFFFFF"/>
                </a:solidFill>
                <a:latin typeface="Trebuchet MS" panose="020B0603020202020204"/>
                <a:ea typeface="Trebuchet MS" panose="020B0603020202020204"/>
                <a:cs typeface="Trebuchet MS" panose="020B0603020202020204"/>
                <a:sym typeface="Trebuchet MS" panose="020B0603020202020204"/>
              </a:rPr>
              <a:t>TM</a:t>
            </a:r>
            <a:endParaRPr sz="1467"/>
          </a:p>
        </p:txBody>
      </p:sp>
      <p:sp>
        <p:nvSpPr>
          <p:cNvPr id="33" name="Google Shape;60;p1"/>
          <p:cNvSpPr/>
          <p:nvPr/>
        </p:nvSpPr>
        <p:spPr>
          <a:xfrm>
            <a:off x="32333" y="-34149"/>
            <a:ext cx="12101011" cy="775449"/>
          </a:xfrm>
          <a:prstGeom prst="rect">
            <a:avLst/>
          </a:prstGeom>
          <a:solidFill>
            <a:schemeClr val="tx1"/>
          </a:solidFill>
          <a:ln w="19050" cap="flat" cmpd="sng">
            <a:solidFill>
              <a:schemeClr val="lt1"/>
            </a:solidFill>
            <a:prstDash val="solid"/>
            <a:miter lim="800000"/>
            <a:headEnd type="none" w="sm" len="sm"/>
            <a:tailEnd type="none" w="sm" len="sm"/>
          </a:ln>
        </p:spPr>
        <p:txBody>
          <a:bodyPr spcFirstLastPara="1" wrap="square" lIns="91433" tIns="45700" rIns="91433" bIns="45700" anchor="ctr" anchorCtr="0">
            <a:noAutofit/>
          </a:bodyPr>
          <a:lstStyle/>
          <a:p>
            <a:pPr algn="ctr">
              <a:buClr>
                <a:schemeClr val="accent2"/>
              </a:buClr>
              <a:buSzPts val="2400"/>
            </a:pPr>
            <a:endParaRPr lang="en-US" sz="1333" dirty="0">
              <a:latin typeface="Book Antiqua" panose="02040602050305030304" pitchFamily="18" charset="0"/>
            </a:endParaRPr>
          </a:p>
        </p:txBody>
      </p:sp>
      <p:sp>
        <p:nvSpPr>
          <p:cNvPr id="34" name="Google Shape;61;p1"/>
          <p:cNvSpPr/>
          <p:nvPr/>
        </p:nvSpPr>
        <p:spPr>
          <a:xfrm>
            <a:off x="1471971" y="91515"/>
            <a:ext cx="8826800" cy="741184"/>
          </a:xfrm>
          <a:prstGeom prst="rect">
            <a:avLst/>
          </a:prstGeom>
          <a:noFill/>
          <a:ln>
            <a:noFill/>
          </a:ln>
        </p:spPr>
        <p:txBody>
          <a:bodyPr spcFirstLastPara="1" wrap="square" lIns="91433" tIns="45700" rIns="91433" bIns="45700" anchor="t" anchorCtr="0">
            <a:noAutofit/>
          </a:bodyPr>
          <a:lstStyle/>
          <a:p>
            <a:pPr lvl="0" algn="ctr">
              <a:buClr>
                <a:srgbClr val="2F5496"/>
              </a:buClr>
              <a:buSzPts val="1200"/>
            </a:pPr>
            <a:r>
              <a:rPr lang="en-US" sz="2400" dirty="0">
                <a:solidFill>
                  <a:schemeClr val="bg1"/>
                </a:solidFill>
              </a:rPr>
              <a:t>MACHINE LEARNING </a:t>
            </a:r>
            <a:endParaRPr lang="en-US" sz="2400" dirty="0">
              <a:solidFill>
                <a:schemeClr val="bg1"/>
              </a:solidFill>
              <a:latin typeface="Book Antiqua" panose="02040602050305030304" pitchFamily="18" charset="0"/>
              <a:ea typeface="Times New Roman" panose="02020603050405020304"/>
              <a:cs typeface="Times New Roman" panose="02020603050405020304"/>
              <a:sym typeface="Times New Roman" panose="02020603050405020304"/>
            </a:endParaRPr>
          </a:p>
        </p:txBody>
      </p:sp>
      <p:pic>
        <p:nvPicPr>
          <p:cNvPr id="35" name="Google Shape;62;p1"/>
          <p:cNvPicPr preferRelativeResize="0"/>
          <p:nvPr/>
        </p:nvPicPr>
        <p:blipFill rotWithShape="1">
          <a:blip r:embed="rId3"/>
          <a:srcRect/>
          <a:stretch>
            <a:fillRect/>
          </a:stretch>
        </p:blipFill>
        <p:spPr>
          <a:xfrm>
            <a:off x="106248" y="12700"/>
            <a:ext cx="656800" cy="656800"/>
          </a:xfrm>
          <a:prstGeom prst="rect">
            <a:avLst/>
          </a:prstGeom>
          <a:noFill/>
          <a:ln>
            <a:noFill/>
          </a:ln>
        </p:spPr>
      </p:pic>
      <p:sp>
        <p:nvSpPr>
          <p:cNvPr id="2" name="TextBox 1">
            <a:extLst>
              <a:ext uri="{FF2B5EF4-FFF2-40B4-BE49-F238E27FC236}">
                <a16:creationId xmlns:a16="http://schemas.microsoft.com/office/drawing/2014/main" id="{15D131EC-0272-9869-A9F2-3E0542E075CD}"/>
              </a:ext>
            </a:extLst>
          </p:cNvPr>
          <p:cNvSpPr txBox="1"/>
          <p:nvPr/>
        </p:nvSpPr>
        <p:spPr>
          <a:xfrm>
            <a:off x="0" y="832699"/>
            <a:ext cx="9876999"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What is Kolmogorov Arnold Networks(KAN)?</a:t>
            </a:r>
          </a:p>
        </p:txBody>
      </p:sp>
      <p:sp>
        <p:nvSpPr>
          <p:cNvPr id="3" name="TextBox 2">
            <a:extLst>
              <a:ext uri="{FF2B5EF4-FFF2-40B4-BE49-F238E27FC236}">
                <a16:creationId xmlns:a16="http://schemas.microsoft.com/office/drawing/2014/main" id="{1EFDEBF7-2E19-DD40-BC90-F9012328E83A}"/>
              </a:ext>
            </a:extLst>
          </p:cNvPr>
          <p:cNvSpPr txBox="1"/>
          <p:nvPr/>
        </p:nvSpPr>
        <p:spPr>
          <a:xfrm>
            <a:off x="140979" y="2028653"/>
            <a:ext cx="11488783" cy="1508105"/>
          </a:xfrm>
          <a:prstGeom prst="rect">
            <a:avLst/>
          </a:prstGeom>
          <a:noFill/>
        </p:spPr>
        <p:txBody>
          <a:bodyPr wrap="square" rtlCol="0">
            <a:spAutoFit/>
          </a:bodyPr>
          <a:lstStyle/>
          <a:p>
            <a:pPr algn="just"/>
            <a:r>
              <a:rPr lang="en-US" sz="2300" b="1" dirty="0"/>
              <a:t>Kolmogorov-Arnold Networks (KANs)</a:t>
            </a:r>
            <a:r>
              <a:rPr lang="en-US" sz="2300" dirty="0"/>
              <a:t> refer to a theoretical concept in mathematics and neural networks that draws from the Kolmogorov-Arnold representation theorem. This theorem provides a powerful insight into the ability to represent multivariable continuous functions as a superposition of simpler, univariate functions.</a:t>
            </a:r>
          </a:p>
        </p:txBody>
      </p:sp>
      <p:pic>
        <p:nvPicPr>
          <p:cNvPr id="6" name="Picture 5">
            <a:extLst>
              <a:ext uri="{FF2B5EF4-FFF2-40B4-BE49-F238E27FC236}">
                <a16:creationId xmlns:a16="http://schemas.microsoft.com/office/drawing/2014/main" id="{B4864BE8-E036-0A5C-5870-4F9E6C28356B}"/>
              </a:ext>
            </a:extLst>
          </p:cNvPr>
          <p:cNvPicPr>
            <a:picLocks noChangeAspect="1"/>
          </p:cNvPicPr>
          <p:nvPr/>
        </p:nvPicPr>
        <p:blipFill>
          <a:blip r:embed="rId4"/>
          <a:stretch>
            <a:fillRect/>
          </a:stretch>
        </p:blipFill>
        <p:spPr>
          <a:xfrm>
            <a:off x="2289261" y="4244644"/>
            <a:ext cx="6309381" cy="1165549"/>
          </a:xfrm>
          <a:prstGeom prst="rect">
            <a:avLst/>
          </a:prstGeom>
        </p:spPr>
      </p:pic>
    </p:spTree>
    <p:extLst>
      <p:ext uri="{BB962C8B-B14F-4D97-AF65-F5344CB8AC3E}">
        <p14:creationId xmlns:p14="http://schemas.microsoft.com/office/powerpoint/2010/main" val="457969854"/>
      </p:ext>
    </p:extLst>
  </p:cSld>
  <p:clrMapOvr>
    <a:masterClrMapping/>
  </p:clrMapOvr>
  <mc:AlternateContent xmlns:mc="http://schemas.openxmlformats.org/markup-compatibility/2006">
    <mc:Choice xmlns:p14="http://schemas.microsoft.com/office/powerpoint/2010/main" Requires="p14">
      <p:transition p14:dur="10" advClick="0" advTm="6000"/>
    </mc:Choice>
    <mc:Fallback>
      <p:transition advClick="0" advTm="6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
          <p:cNvSpPr txBox="1"/>
          <p:nvPr/>
        </p:nvSpPr>
        <p:spPr>
          <a:xfrm>
            <a:off x="11932920" y="68580"/>
            <a:ext cx="342800" cy="154000"/>
          </a:xfrm>
          <a:prstGeom prst="rect">
            <a:avLst/>
          </a:prstGeom>
          <a:noFill/>
          <a:ln>
            <a:noFill/>
          </a:ln>
        </p:spPr>
        <p:txBody>
          <a:bodyPr spcFirstLastPara="1" wrap="square" lIns="91433" tIns="45700" rIns="91433" bIns="45700" anchor="t" anchorCtr="0">
            <a:noAutofit/>
          </a:bodyPr>
          <a:lstStyle/>
          <a:p>
            <a:pPr>
              <a:buClr>
                <a:srgbClr val="FFFFFF"/>
              </a:buClr>
              <a:buSzPts val="300"/>
            </a:pPr>
            <a:r>
              <a:rPr lang="en-GB" sz="400">
                <a:solidFill>
                  <a:srgbClr val="FFFFFF"/>
                </a:solidFill>
                <a:latin typeface="Trebuchet MS" panose="020B0603020202020204"/>
                <a:ea typeface="Trebuchet MS" panose="020B0603020202020204"/>
                <a:cs typeface="Trebuchet MS" panose="020B0603020202020204"/>
                <a:sym typeface="Trebuchet MS" panose="020B0603020202020204"/>
              </a:rPr>
              <a:t>TM</a:t>
            </a:r>
            <a:endParaRPr sz="1467"/>
          </a:p>
        </p:txBody>
      </p:sp>
      <p:sp>
        <p:nvSpPr>
          <p:cNvPr id="56" name="Google Shape;56;p1"/>
          <p:cNvSpPr/>
          <p:nvPr/>
        </p:nvSpPr>
        <p:spPr>
          <a:xfrm>
            <a:off x="32335" y="804322"/>
            <a:ext cx="5034967" cy="757780"/>
          </a:xfrm>
          <a:prstGeom prst="rect">
            <a:avLst/>
          </a:prstGeom>
          <a:solidFill>
            <a:srgbClr val="FFFFFF"/>
          </a:solidFill>
          <a:ln>
            <a:noFill/>
          </a:ln>
        </p:spPr>
        <p:txBody>
          <a:bodyPr spcFirstLastPara="1" wrap="square" lIns="91433" tIns="45700" rIns="91433" bIns="45700" anchor="ctr" anchorCtr="0">
            <a:noAutofit/>
          </a:bodyPr>
          <a:lstStyle/>
          <a:p>
            <a:pPr algn="ctr">
              <a:buClr>
                <a:srgbClr val="FFFFFF"/>
              </a:buClr>
              <a:buSzPts val="1400"/>
            </a:pPr>
            <a:endParaRPr sz="2400" dirty="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58" name="Google Shape;58;p1"/>
          <p:cNvSpPr/>
          <p:nvPr/>
        </p:nvSpPr>
        <p:spPr>
          <a:xfrm>
            <a:off x="5107362" y="785157"/>
            <a:ext cx="3633216" cy="4299624"/>
          </a:xfrm>
          <a:prstGeom prst="rect">
            <a:avLst/>
          </a:prstGeom>
          <a:solidFill>
            <a:srgbClr val="FFFFFF"/>
          </a:solidFill>
          <a:ln>
            <a:noFill/>
          </a:ln>
        </p:spPr>
        <p:txBody>
          <a:bodyPr spcFirstLastPara="1" wrap="square" lIns="91433" tIns="45700" rIns="91433" bIns="45700" anchor="ctr" anchorCtr="0">
            <a:noAutofit/>
          </a:bodyPr>
          <a:lstStyle/>
          <a:p>
            <a:endParaRPr sz="1600">
              <a:solidFill>
                <a:schemeClr val="dk1"/>
              </a:solidFill>
            </a:endParaRPr>
          </a:p>
        </p:txBody>
      </p:sp>
      <p:sp>
        <p:nvSpPr>
          <p:cNvPr id="74" name="Google Shape;74;p1"/>
          <p:cNvSpPr txBox="1"/>
          <p:nvPr/>
        </p:nvSpPr>
        <p:spPr>
          <a:xfrm>
            <a:off x="-24161" y="740240"/>
            <a:ext cx="5091461" cy="1074100"/>
          </a:xfrm>
          <a:prstGeom prst="rect">
            <a:avLst/>
          </a:prstGeom>
          <a:noFill/>
          <a:ln>
            <a:noFill/>
          </a:ln>
        </p:spPr>
        <p:txBody>
          <a:bodyPr spcFirstLastPara="1" wrap="square" lIns="121900" tIns="121900" rIns="121900" bIns="121900" anchor="t" anchorCtr="0">
            <a:spAutoFit/>
          </a:bodyPr>
          <a:lstStyle/>
          <a:p>
            <a:pPr algn="just">
              <a:lnSpc>
                <a:spcPct val="115000"/>
              </a:lnSpc>
              <a:spcBef>
                <a:spcPts val="2400"/>
              </a:spcBef>
              <a:spcAft>
                <a:spcPts val="2400"/>
              </a:spcAft>
              <a:buClr>
                <a:schemeClr val="dk1"/>
              </a:buClr>
              <a:buSzPts val="1100"/>
            </a:pPr>
            <a:endParaRPr lang="en-US" sz="1200" kern="100" dirty="0">
              <a:latin typeface="Book Antiqua" panose="02040602050305030304" pitchFamily="18" charset="0"/>
              <a:ea typeface="SimSun" panose="02010600030101010101" pitchFamily="2" charset="-122"/>
            </a:endParaRPr>
          </a:p>
        </p:txBody>
      </p:sp>
      <p:sp>
        <p:nvSpPr>
          <p:cNvPr id="33" name="Google Shape;60;p1"/>
          <p:cNvSpPr/>
          <p:nvPr/>
        </p:nvSpPr>
        <p:spPr>
          <a:xfrm>
            <a:off x="32333" y="-34149"/>
            <a:ext cx="12101011" cy="775449"/>
          </a:xfrm>
          <a:prstGeom prst="rect">
            <a:avLst/>
          </a:prstGeom>
          <a:solidFill>
            <a:schemeClr val="tx1"/>
          </a:solidFill>
          <a:ln w="19050" cap="flat" cmpd="sng">
            <a:solidFill>
              <a:schemeClr val="lt1"/>
            </a:solidFill>
            <a:prstDash val="solid"/>
            <a:miter lim="800000"/>
            <a:headEnd type="none" w="sm" len="sm"/>
            <a:tailEnd type="none" w="sm" len="sm"/>
          </a:ln>
        </p:spPr>
        <p:txBody>
          <a:bodyPr spcFirstLastPara="1" wrap="square" lIns="91433" tIns="45700" rIns="91433" bIns="45700" anchor="ctr" anchorCtr="0">
            <a:noAutofit/>
          </a:bodyPr>
          <a:lstStyle/>
          <a:p>
            <a:pPr algn="ctr">
              <a:buClr>
                <a:schemeClr val="accent2"/>
              </a:buClr>
              <a:buSzPts val="2400"/>
            </a:pPr>
            <a:endParaRPr lang="en-US" sz="1333" dirty="0">
              <a:latin typeface="Book Antiqua" panose="02040602050305030304" pitchFamily="18" charset="0"/>
            </a:endParaRPr>
          </a:p>
        </p:txBody>
      </p:sp>
      <p:sp>
        <p:nvSpPr>
          <p:cNvPr id="34" name="Google Shape;61;p1"/>
          <p:cNvSpPr/>
          <p:nvPr/>
        </p:nvSpPr>
        <p:spPr>
          <a:xfrm>
            <a:off x="1883593" y="124845"/>
            <a:ext cx="8826800" cy="741184"/>
          </a:xfrm>
          <a:prstGeom prst="rect">
            <a:avLst/>
          </a:prstGeom>
          <a:noFill/>
          <a:ln>
            <a:noFill/>
          </a:ln>
        </p:spPr>
        <p:txBody>
          <a:bodyPr spcFirstLastPara="1" wrap="square" lIns="91433" tIns="45700" rIns="91433" bIns="45700" anchor="t" anchorCtr="0">
            <a:noAutofit/>
          </a:bodyPr>
          <a:lstStyle/>
          <a:p>
            <a:pPr lvl="0" algn="ctr">
              <a:buClr>
                <a:srgbClr val="2F5496"/>
              </a:buClr>
              <a:buSzPts val="1200"/>
            </a:pPr>
            <a:r>
              <a:rPr lang="en-US" dirty="0">
                <a:solidFill>
                  <a:schemeClr val="bg1"/>
                </a:solidFill>
              </a:rPr>
              <a:t>KAN:KOLMOGOROV–ARNOLD NETWORKS</a:t>
            </a:r>
            <a:endParaRPr lang="en-US" sz="1600" dirty="0">
              <a:solidFill>
                <a:schemeClr val="bg1"/>
              </a:solidFill>
              <a:latin typeface="Book Antiqua" panose="02040602050305030304" pitchFamily="18" charset="0"/>
              <a:ea typeface="Times New Roman" panose="02020603050405020304"/>
              <a:cs typeface="Times New Roman" panose="02020603050405020304"/>
              <a:sym typeface="Times New Roman" panose="02020603050405020304"/>
            </a:endParaRPr>
          </a:p>
        </p:txBody>
      </p:sp>
      <p:pic>
        <p:nvPicPr>
          <p:cNvPr id="35" name="Google Shape;62;p1"/>
          <p:cNvPicPr preferRelativeResize="0"/>
          <p:nvPr/>
        </p:nvPicPr>
        <p:blipFill rotWithShape="1">
          <a:blip r:embed="rId3"/>
          <a:srcRect/>
          <a:stretch>
            <a:fillRect/>
          </a:stretch>
        </p:blipFill>
        <p:spPr>
          <a:xfrm>
            <a:off x="106248" y="12700"/>
            <a:ext cx="656800" cy="656800"/>
          </a:xfrm>
          <a:prstGeom prst="rect">
            <a:avLst/>
          </a:prstGeom>
          <a:noFill/>
          <a:ln>
            <a:noFill/>
          </a:ln>
        </p:spPr>
      </p:pic>
      <p:sp>
        <p:nvSpPr>
          <p:cNvPr id="36" name="Google Shape;59;p1"/>
          <p:cNvSpPr txBox="1"/>
          <p:nvPr/>
        </p:nvSpPr>
        <p:spPr>
          <a:xfrm>
            <a:off x="46449" y="785157"/>
            <a:ext cx="4567116" cy="1099923"/>
          </a:xfrm>
          <a:prstGeom prst="rect">
            <a:avLst/>
          </a:prstGeom>
          <a:noFill/>
          <a:ln>
            <a:solidFill>
              <a:schemeClr val="tx1"/>
            </a:solidFill>
          </a:ln>
        </p:spPr>
        <p:txBody>
          <a:bodyPr spcFirstLastPara="1" wrap="square" lIns="91433" tIns="45700" rIns="91433" bIns="45700" anchor="t" anchorCtr="0">
            <a:noAutofit/>
          </a:bodyPr>
          <a:lstStyle/>
          <a:p>
            <a:pPr algn="just"/>
            <a:r>
              <a:rPr lang="en-IN" sz="1400" b="1" dirty="0">
                <a:ea typeface="Times New Roman" panose="02020603050405020304"/>
                <a:cs typeface="Calibri" panose="020F0502020204030204" pitchFamily="34" charset="0"/>
                <a:sym typeface="Times New Roman" panose="02020603050405020304"/>
              </a:rPr>
              <a:t>Problem Statement : </a:t>
            </a:r>
            <a:r>
              <a:rPr lang="en-US" sz="1400" dirty="0"/>
              <a:t>Multi-Layer </a:t>
            </a:r>
            <a:r>
              <a:rPr lang="en-US" sz="1400" dirty="0" err="1"/>
              <a:t>Perceptrons</a:t>
            </a:r>
            <a:r>
              <a:rPr lang="en-US" sz="1400" dirty="0"/>
              <a:t> (MLPs), while key in deep learning, face issues like poor interpretability and inefficiency in function approximation, especially with high-dimensional data. MLPs use fixed activation functions, limiting adaptability. </a:t>
            </a:r>
            <a:endParaRPr lang="en-IN" sz="1400" dirty="0">
              <a:ea typeface="Times New Roman" panose="02020603050405020304"/>
              <a:cs typeface="Calibri" panose="020F0502020204030204" pitchFamily="34" charset="0"/>
              <a:sym typeface="Times New Roman" panose="02020603050405020304"/>
            </a:endParaRPr>
          </a:p>
        </p:txBody>
      </p:sp>
      <p:sp>
        <p:nvSpPr>
          <p:cNvPr id="39" name="Google Shape;58;p1"/>
          <p:cNvSpPr/>
          <p:nvPr/>
        </p:nvSpPr>
        <p:spPr>
          <a:xfrm>
            <a:off x="8609608" y="819839"/>
            <a:ext cx="3332243" cy="3889248"/>
          </a:xfrm>
          <a:prstGeom prst="rect">
            <a:avLst/>
          </a:prstGeom>
          <a:solidFill>
            <a:srgbClr val="FFFFFF"/>
          </a:solidFill>
          <a:ln>
            <a:noFill/>
          </a:ln>
        </p:spPr>
        <p:txBody>
          <a:bodyPr spcFirstLastPara="1" wrap="square" lIns="91433" tIns="45700" rIns="91433" bIns="45700" anchor="ctr" anchorCtr="0">
            <a:noAutofit/>
          </a:bodyPr>
          <a:lstStyle/>
          <a:p>
            <a:endParaRPr sz="1600">
              <a:solidFill>
                <a:schemeClr val="dk1"/>
              </a:solidFill>
            </a:endParaRPr>
          </a:p>
        </p:txBody>
      </p:sp>
      <p:sp>
        <p:nvSpPr>
          <p:cNvPr id="60" name="Google Shape;78;p1"/>
          <p:cNvSpPr/>
          <p:nvPr/>
        </p:nvSpPr>
        <p:spPr>
          <a:xfrm>
            <a:off x="4850169" y="3007115"/>
            <a:ext cx="3796027" cy="1134265"/>
          </a:xfrm>
          <a:prstGeom prst="rect">
            <a:avLst/>
          </a:prstGeom>
          <a:solidFill>
            <a:srgbClr val="FFFFFF"/>
          </a:solidFill>
          <a:ln>
            <a:solidFill>
              <a:schemeClr val="tx1"/>
            </a:solidFill>
          </a:ln>
        </p:spPr>
        <p:txBody>
          <a:bodyPr spcFirstLastPara="1" wrap="square" lIns="91433" tIns="45700" rIns="91433" bIns="45700" anchor="ctr" anchorCtr="0">
            <a:noAutofit/>
          </a:bodyPr>
          <a:lstStyle/>
          <a:p>
            <a:pPr algn="just">
              <a:buClr>
                <a:schemeClr val="dk1"/>
              </a:buClr>
              <a:buSzPts val="1100"/>
            </a:pPr>
            <a:r>
              <a:rPr lang="en-IN" sz="1600" b="1" dirty="0">
                <a:ea typeface="Times New Roman" panose="02020603050405020304"/>
                <a:cs typeface="Calibri" panose="020F0502020204030204" pitchFamily="34" charset="0"/>
                <a:sym typeface="Times New Roman" panose="02020603050405020304"/>
              </a:rPr>
              <a:t>Conclusion: </a:t>
            </a:r>
            <a:r>
              <a:rPr lang="en-US" sz="1400" b="0" i="0" dirty="0">
                <a:effectLst/>
              </a:rPr>
              <a:t>The findings support the hypothesis that KANs are promising alternatives to MLPs, with potential implications for improving deep learning models that currently rely heavily on MLP architectures.</a:t>
            </a:r>
            <a:endParaRPr lang="en-IN" sz="1400" b="1" dirty="0">
              <a:cs typeface="Calibri" panose="020F0502020204030204"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980056797"/>
              </p:ext>
            </p:extLst>
          </p:nvPr>
        </p:nvGraphicFramePr>
        <p:xfrm>
          <a:off x="8696223" y="804322"/>
          <a:ext cx="3434546" cy="2255520"/>
        </p:xfrm>
        <a:graphic>
          <a:graphicData uri="http://schemas.openxmlformats.org/drawingml/2006/table">
            <a:tbl>
              <a:tblPr/>
              <a:tblGrid>
                <a:gridCol w="3434546">
                  <a:extLst>
                    <a:ext uri="{9D8B030D-6E8A-4147-A177-3AD203B41FA5}">
                      <a16:colId xmlns:a16="http://schemas.microsoft.com/office/drawing/2014/main" val="20000"/>
                    </a:ext>
                  </a:extLst>
                </a:gridCol>
              </a:tblGrid>
              <a:tr h="2119631">
                <a:tc>
                  <a:txBody>
                    <a:bodyPr/>
                    <a:lstStyle/>
                    <a:p>
                      <a:pPr algn="just"/>
                      <a:r>
                        <a:rPr lang="en-IN" sz="1300" b="1" dirty="0"/>
                        <a:t>Results: </a:t>
                      </a:r>
                      <a:r>
                        <a:rPr lang="en-US" sz="1400" dirty="0"/>
                        <a:t>KANs match or surpass larger MLPs in accuracy for function fitting tasks, showing faster scaling. They also enhance interpretability through their structure, allowing intuitive visualization. Case studies in knot theory and Anderson localization highlight KANs' potential to help scientists rediscover mathematical and physical laws, showcasing their value as collaborative tools.</a:t>
                      </a:r>
                      <a:endParaRPr lang="en-IN" sz="1300" b="1" dirty="0"/>
                    </a:p>
                  </a:txBody>
                  <a:tcPr marL="121920" marR="121920" marT="60960" marB="609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sp>
        <p:nvSpPr>
          <p:cNvPr id="2" name="Google Shape;59;p1">
            <a:extLst>
              <a:ext uri="{FF2B5EF4-FFF2-40B4-BE49-F238E27FC236}">
                <a16:creationId xmlns:a16="http://schemas.microsoft.com/office/drawing/2014/main" id="{831F612F-9D72-E8B4-D439-5E4D0FE4E0BC}"/>
              </a:ext>
            </a:extLst>
          </p:cNvPr>
          <p:cNvSpPr txBox="1"/>
          <p:nvPr/>
        </p:nvSpPr>
        <p:spPr>
          <a:xfrm>
            <a:off x="102576" y="4439246"/>
            <a:ext cx="4653211" cy="2366799"/>
          </a:xfrm>
          <a:prstGeom prst="rect">
            <a:avLst/>
          </a:prstGeom>
          <a:noFill/>
          <a:ln>
            <a:solidFill>
              <a:schemeClr val="tx1"/>
            </a:solidFill>
          </a:ln>
        </p:spPr>
        <p:txBody>
          <a:bodyPr spcFirstLastPara="1" wrap="square" lIns="91433" tIns="45700" rIns="91433" bIns="45700" anchor="t" anchorCtr="0">
            <a:noAutofit/>
          </a:bodyPr>
          <a:lstStyle/>
          <a:p>
            <a:pPr algn="just"/>
            <a:r>
              <a:rPr lang="en-US" sz="1400" b="1" dirty="0">
                <a:ea typeface="Times New Roman" panose="02020603050405020304"/>
                <a:cs typeface="Calibri" panose="020F0502020204030204" pitchFamily="34" charset="0"/>
                <a:sym typeface="Times New Roman" panose="02020603050405020304"/>
              </a:rPr>
              <a:t>Methodology:</a:t>
            </a:r>
          </a:p>
          <a:p>
            <a:pPr marL="285750" indent="-285750" algn="just">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KANs are based on the Kolmogorov-Arnold theorem, which represents multivariate functions as compositions of univariate functions.</a:t>
            </a:r>
          </a:p>
          <a:p>
            <a:pPr marL="285750" indent="-285750" algn="just">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Weights are replaced by learnable spline functions, and nodes perform summations without non-linearities.</a:t>
            </a:r>
          </a:p>
          <a:p>
            <a:pPr marL="285750" indent="-285750" algn="just">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The architecture is flexible and supports deep networks.</a:t>
            </a:r>
          </a:p>
          <a:p>
            <a:pPr marL="285750" indent="-285750" algn="just">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Simplification and grid extension techniques improve interpretability and accuracy.</a:t>
            </a:r>
          </a:p>
          <a:p>
            <a:pPr marL="285750" indent="-285750" algn="just">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KANs outperform MLPs in tasks like data fitting and solving PDEs.</a:t>
            </a:r>
            <a:endParaRPr lang="en-IN" sz="1400" dirty="0">
              <a:ea typeface="Times New Roman" panose="02020603050405020304"/>
              <a:cs typeface="Calibri" panose="020F0502020204030204" pitchFamily="34" charset="0"/>
              <a:sym typeface="Times New Roman" panose="02020603050405020304"/>
            </a:endParaRPr>
          </a:p>
        </p:txBody>
      </p:sp>
      <p:sp>
        <p:nvSpPr>
          <p:cNvPr id="3" name="Google Shape;59;p1">
            <a:extLst>
              <a:ext uri="{FF2B5EF4-FFF2-40B4-BE49-F238E27FC236}">
                <a16:creationId xmlns:a16="http://schemas.microsoft.com/office/drawing/2014/main" id="{2980D475-7C7C-2654-21C0-0EFC3403E6DC}"/>
              </a:ext>
            </a:extLst>
          </p:cNvPr>
          <p:cNvSpPr txBox="1"/>
          <p:nvPr/>
        </p:nvSpPr>
        <p:spPr>
          <a:xfrm>
            <a:off x="4850169" y="789718"/>
            <a:ext cx="3796027" cy="1293659"/>
          </a:xfrm>
          <a:prstGeom prst="rect">
            <a:avLst/>
          </a:prstGeom>
          <a:noFill/>
          <a:ln>
            <a:solidFill>
              <a:schemeClr val="tx1"/>
            </a:solidFill>
          </a:ln>
        </p:spPr>
        <p:txBody>
          <a:bodyPr spcFirstLastPara="1" wrap="square" lIns="91433" tIns="45700" rIns="91433" bIns="45700" anchor="t" anchorCtr="0">
            <a:noAutofit/>
          </a:bodyPr>
          <a:lstStyle/>
          <a:p>
            <a:pPr algn="just">
              <a:buClr>
                <a:srgbClr val="2F5496"/>
              </a:buClr>
              <a:buSzPts val="1200"/>
            </a:pPr>
            <a:r>
              <a:rPr lang="en-IN" sz="1300" b="1" dirty="0">
                <a:ea typeface="Times New Roman" panose="02020603050405020304"/>
                <a:cs typeface="Calibri" panose="020F0502020204030204" pitchFamily="34" charset="0"/>
                <a:sym typeface="Times New Roman" panose="02020603050405020304"/>
              </a:rPr>
              <a:t>Implementation:</a:t>
            </a:r>
          </a:p>
          <a:p>
            <a:pPr marL="285750" indent="-285750" algn="just">
              <a:buClr>
                <a:srgbClr val="2F5496"/>
              </a:buClr>
              <a:buSzPts val="1200"/>
              <a:buFont typeface="Arial" panose="020B0604020202020204" pitchFamily="34" charset="0"/>
              <a:buChar char="•"/>
            </a:pPr>
            <a:r>
              <a:rPr lang="en-IN" sz="1300" dirty="0">
                <a:ea typeface="Times New Roman" panose="02020603050405020304"/>
                <a:cs typeface="Calibri" panose="020F0502020204030204" pitchFamily="34" charset="0"/>
                <a:sym typeface="Times New Roman" panose="02020603050405020304"/>
              </a:rPr>
              <a:t>KANs use learnable B-splines for univariate functions.</a:t>
            </a:r>
          </a:p>
          <a:p>
            <a:pPr marL="285750" indent="-285750" algn="just">
              <a:buClr>
                <a:srgbClr val="2F5496"/>
              </a:buClr>
              <a:buSzPts val="1200"/>
              <a:buFont typeface="Arial" panose="020B0604020202020204" pitchFamily="34" charset="0"/>
              <a:buChar char="•"/>
            </a:pPr>
            <a:r>
              <a:rPr lang="en-IN" sz="1300" dirty="0">
                <a:ea typeface="Times New Roman" panose="02020603050405020304"/>
                <a:cs typeface="Calibri" panose="020F0502020204030204" pitchFamily="34" charset="0"/>
                <a:sym typeface="Times New Roman" panose="02020603050405020304"/>
              </a:rPr>
              <a:t>Layers contain trainable 1D functions.</a:t>
            </a:r>
          </a:p>
          <a:p>
            <a:pPr marL="285750" indent="-285750" algn="just">
              <a:buClr>
                <a:srgbClr val="2F5496"/>
              </a:buClr>
              <a:buSzPts val="1200"/>
              <a:buFont typeface="Arial" panose="020B0604020202020204" pitchFamily="34" charset="0"/>
              <a:buChar char="•"/>
            </a:pPr>
            <a:r>
              <a:rPr lang="en-IN" sz="1300" dirty="0">
                <a:ea typeface="Times New Roman" panose="02020603050405020304"/>
                <a:cs typeface="Calibri" panose="020F0502020204030204" pitchFamily="34" charset="0"/>
                <a:sym typeface="Times New Roman" panose="02020603050405020304"/>
              </a:rPr>
              <a:t>Better than MLPs in accuracy and interpretability.</a:t>
            </a:r>
          </a:p>
          <a:p>
            <a:pPr marL="285750" indent="-285750" algn="just">
              <a:buClr>
                <a:srgbClr val="2F5496"/>
              </a:buClr>
              <a:buSzPts val="1200"/>
              <a:buFont typeface="Arial" panose="020B0604020202020204" pitchFamily="34" charset="0"/>
              <a:buChar char="•"/>
            </a:pPr>
            <a:r>
              <a:rPr lang="en-IN" sz="1300" dirty="0">
                <a:ea typeface="Times New Roman" panose="02020603050405020304"/>
                <a:cs typeface="Calibri" panose="020F0502020204030204" pitchFamily="34" charset="0"/>
                <a:sym typeface="Times New Roman" panose="02020603050405020304"/>
              </a:rPr>
              <a:t>Ideal for compositional data tasks.</a:t>
            </a:r>
          </a:p>
        </p:txBody>
      </p:sp>
      <p:sp>
        <p:nvSpPr>
          <p:cNvPr id="4" name="Google Shape;59;p1">
            <a:extLst>
              <a:ext uri="{FF2B5EF4-FFF2-40B4-BE49-F238E27FC236}">
                <a16:creationId xmlns:a16="http://schemas.microsoft.com/office/drawing/2014/main" id="{0918358B-8C09-18B6-499B-9335BF327077}"/>
              </a:ext>
            </a:extLst>
          </p:cNvPr>
          <p:cNvSpPr txBox="1"/>
          <p:nvPr/>
        </p:nvSpPr>
        <p:spPr>
          <a:xfrm>
            <a:off x="4854405" y="2113498"/>
            <a:ext cx="3796027" cy="863497"/>
          </a:xfrm>
          <a:prstGeom prst="rect">
            <a:avLst/>
          </a:prstGeom>
          <a:noFill/>
          <a:ln>
            <a:solidFill>
              <a:schemeClr val="tx1"/>
            </a:solidFill>
          </a:ln>
        </p:spPr>
        <p:txBody>
          <a:bodyPr spcFirstLastPara="1" wrap="square" lIns="91433" tIns="45700" rIns="91433" bIns="45700" anchor="t" anchorCtr="0">
            <a:noAutofit/>
          </a:bodyPr>
          <a:lstStyle/>
          <a:p>
            <a:pPr algn="just">
              <a:buClr>
                <a:srgbClr val="2F5496"/>
              </a:buClr>
              <a:buSzPts val="1200"/>
            </a:pPr>
            <a:r>
              <a:rPr lang="en-US" sz="1300" b="1" dirty="0">
                <a:ea typeface="Times New Roman" panose="02020603050405020304"/>
                <a:cs typeface="Calibri" panose="020F0502020204030204" pitchFamily="34" charset="0"/>
                <a:sym typeface="Times New Roman" panose="02020603050405020304"/>
              </a:rPr>
              <a:t>Objectives:</a:t>
            </a:r>
          </a:p>
          <a:p>
            <a:pPr marL="285750" indent="-285750" algn="just">
              <a:buClr>
                <a:srgbClr val="2F5496"/>
              </a:buClr>
              <a:buSzPts val="1200"/>
              <a:buFont typeface="Arial" panose="020B0604020202020204" pitchFamily="34" charset="0"/>
              <a:buChar char="•"/>
            </a:pPr>
            <a:r>
              <a:rPr lang="en-US" sz="1300" dirty="0">
                <a:ea typeface="Times New Roman" panose="02020603050405020304"/>
                <a:cs typeface="Calibri" panose="020F0502020204030204" pitchFamily="34" charset="0"/>
                <a:sym typeface="Times New Roman" panose="02020603050405020304"/>
              </a:rPr>
              <a:t>KANs use learnable edge-based activations.</a:t>
            </a:r>
          </a:p>
          <a:p>
            <a:pPr marL="285750" indent="-285750" algn="just">
              <a:buClr>
                <a:srgbClr val="2F5496"/>
              </a:buClr>
              <a:buSzPts val="1200"/>
              <a:buFont typeface="Arial" panose="020B0604020202020204" pitchFamily="34" charset="0"/>
              <a:buChar char="•"/>
            </a:pPr>
            <a:r>
              <a:rPr lang="en-US" sz="1300" dirty="0">
                <a:ea typeface="Times New Roman" panose="02020603050405020304"/>
                <a:cs typeface="Calibri" panose="020F0502020204030204" pitchFamily="34" charset="0"/>
                <a:sym typeface="Times New Roman" panose="02020603050405020304"/>
              </a:rPr>
              <a:t>Better accuracy and interpretability than MLPs.</a:t>
            </a:r>
          </a:p>
          <a:p>
            <a:pPr marL="285750" indent="-285750" algn="just">
              <a:buClr>
                <a:srgbClr val="2F5496"/>
              </a:buClr>
              <a:buSzPts val="1200"/>
              <a:buFont typeface="Arial" panose="020B0604020202020204" pitchFamily="34" charset="0"/>
              <a:buChar char="•"/>
            </a:pPr>
            <a:r>
              <a:rPr lang="en-US" sz="1300" dirty="0">
                <a:ea typeface="Times New Roman" panose="02020603050405020304"/>
                <a:cs typeface="Calibri" panose="020F0502020204030204" pitchFamily="34" charset="0"/>
                <a:sym typeface="Times New Roman" panose="02020603050405020304"/>
              </a:rPr>
              <a:t>Ideal for function fitting and small-scale tasks.</a:t>
            </a:r>
            <a:endParaRPr lang="en-IN" sz="1300" dirty="0">
              <a:ea typeface="Times New Roman" panose="02020603050405020304"/>
              <a:cs typeface="Calibri" panose="020F0502020204030204" pitchFamily="34" charset="0"/>
              <a:sym typeface="Times New Roman" panose="02020603050405020304"/>
            </a:endParaRPr>
          </a:p>
        </p:txBody>
      </p:sp>
      <p:sp>
        <p:nvSpPr>
          <p:cNvPr id="6" name="Google Shape;59;p1">
            <a:extLst>
              <a:ext uri="{FF2B5EF4-FFF2-40B4-BE49-F238E27FC236}">
                <a16:creationId xmlns:a16="http://schemas.microsoft.com/office/drawing/2014/main" id="{4BE98EE8-2249-4E48-A415-E28D97468C48}"/>
              </a:ext>
            </a:extLst>
          </p:cNvPr>
          <p:cNvSpPr txBox="1"/>
          <p:nvPr/>
        </p:nvSpPr>
        <p:spPr>
          <a:xfrm>
            <a:off x="8696223" y="3111979"/>
            <a:ext cx="3434546" cy="1029402"/>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References: </a:t>
            </a:r>
          </a:p>
          <a:p>
            <a:pPr marL="174625" indent="-174625" algn="just">
              <a:buClr>
                <a:srgbClr val="2F5496"/>
              </a:buClr>
              <a:buSzPts val="1200"/>
              <a:buAutoNum type="arabicPeriod"/>
            </a:pPr>
            <a:r>
              <a:rPr lang="en-US" sz="1250" dirty="0"/>
              <a:t>Sergei </a:t>
            </a:r>
            <a:r>
              <a:rPr lang="en-US" sz="1250" dirty="0" err="1"/>
              <a:t>Gukov</a:t>
            </a:r>
            <a:r>
              <a:rPr lang="en-US" sz="1250" dirty="0"/>
              <a:t>, James Halverson, and Fabian </a:t>
            </a:r>
            <a:r>
              <a:rPr lang="en-US" sz="1250" dirty="0" err="1"/>
              <a:t>Ruehle</a:t>
            </a:r>
            <a:r>
              <a:rPr lang="en-US" sz="1250" dirty="0"/>
              <a:t>. Rigor with machine learning from field theory to the </a:t>
            </a:r>
            <a:r>
              <a:rPr lang="en-US" sz="1250" dirty="0" err="1"/>
              <a:t>poincaréconjecture</a:t>
            </a:r>
            <a:r>
              <a:rPr lang="en-US" sz="1250" dirty="0"/>
              <a:t>. Nature Reviews Physics, 2024</a:t>
            </a:r>
          </a:p>
        </p:txBody>
      </p:sp>
      <p:pic>
        <p:nvPicPr>
          <p:cNvPr id="7" name="Picture 6">
            <a:extLst>
              <a:ext uri="{FF2B5EF4-FFF2-40B4-BE49-F238E27FC236}">
                <a16:creationId xmlns:a16="http://schemas.microsoft.com/office/drawing/2014/main" id="{D7B60E8A-455F-9F64-1AC4-9F1C62ED71D4}"/>
              </a:ext>
            </a:extLst>
          </p:cNvPr>
          <p:cNvPicPr>
            <a:picLocks noChangeAspect="1"/>
          </p:cNvPicPr>
          <p:nvPr/>
        </p:nvPicPr>
        <p:blipFill>
          <a:blip r:embed="rId4"/>
          <a:srcRect l="5468" t="2937" r="346" b="243"/>
          <a:stretch/>
        </p:blipFill>
        <p:spPr>
          <a:xfrm>
            <a:off x="35721" y="1962141"/>
            <a:ext cx="4779335" cy="2329304"/>
          </a:xfrm>
          <a:prstGeom prst="rect">
            <a:avLst/>
          </a:prstGeom>
        </p:spPr>
      </p:pic>
      <p:pic>
        <p:nvPicPr>
          <p:cNvPr id="8" name="Picture 7">
            <a:extLst>
              <a:ext uri="{FF2B5EF4-FFF2-40B4-BE49-F238E27FC236}">
                <a16:creationId xmlns:a16="http://schemas.microsoft.com/office/drawing/2014/main" id="{7030472A-FE10-69DD-B14F-C48ACB2326FA}"/>
              </a:ext>
            </a:extLst>
          </p:cNvPr>
          <p:cNvPicPr>
            <a:picLocks noChangeAspect="1"/>
          </p:cNvPicPr>
          <p:nvPr/>
        </p:nvPicPr>
        <p:blipFill>
          <a:blip r:embed="rId5">
            <a:extLst>
              <a:ext uri="{28A0092B-C50C-407E-A947-70E740481C1C}">
                <a14:useLocalDpi xmlns:a14="http://schemas.microsoft.com/office/drawing/2010/main" val="0"/>
              </a:ext>
            </a:extLst>
          </a:blip>
          <a:srcRect l="2351" t="3188"/>
          <a:stretch/>
        </p:blipFill>
        <p:spPr>
          <a:xfrm>
            <a:off x="5383277" y="4173653"/>
            <a:ext cx="5320062" cy="2667504"/>
          </a:xfrm>
          <a:prstGeom prst="rect">
            <a:avLst/>
          </a:prstGeom>
        </p:spPr>
      </p:pic>
    </p:spTree>
    <p:extLst>
      <p:ext uri="{BB962C8B-B14F-4D97-AF65-F5344CB8AC3E}">
        <p14:creationId xmlns:p14="http://schemas.microsoft.com/office/powerpoint/2010/main" val="2510077531"/>
      </p:ext>
    </p:extLst>
  </p:cSld>
  <p:clrMapOvr>
    <a:masterClrMapping/>
  </p:clrMapOvr>
  <mc:AlternateContent xmlns:mc="http://schemas.openxmlformats.org/markup-compatibility/2006" xmlns:p14="http://schemas.microsoft.com/office/powerpoint/2010/main">
    <mc:Choice Requires="p14">
      <p:transition p14:dur="0" advClick="0" advTm="6000"/>
    </mc:Choice>
    <mc:Fallback xmlns="">
      <p:transition advClick="0" advTm="6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
          <p:cNvSpPr txBox="1"/>
          <p:nvPr/>
        </p:nvSpPr>
        <p:spPr>
          <a:xfrm>
            <a:off x="11932920" y="68580"/>
            <a:ext cx="342800" cy="154000"/>
          </a:xfrm>
          <a:prstGeom prst="rect">
            <a:avLst/>
          </a:prstGeom>
          <a:noFill/>
          <a:ln>
            <a:noFill/>
          </a:ln>
        </p:spPr>
        <p:txBody>
          <a:bodyPr spcFirstLastPara="1" wrap="square" lIns="91433" tIns="45700" rIns="91433" bIns="45700" anchor="t" anchorCtr="0">
            <a:noAutofit/>
          </a:bodyPr>
          <a:lstStyle/>
          <a:p>
            <a:pPr>
              <a:buClr>
                <a:srgbClr val="FFFFFF"/>
              </a:buClr>
              <a:buSzPts val="300"/>
            </a:pPr>
            <a:r>
              <a:rPr lang="en-GB" sz="400">
                <a:solidFill>
                  <a:srgbClr val="FFFFFF"/>
                </a:solidFill>
                <a:latin typeface="Trebuchet MS" panose="020B0603020202020204"/>
                <a:ea typeface="Trebuchet MS" panose="020B0603020202020204"/>
                <a:cs typeface="Trebuchet MS" panose="020B0603020202020204"/>
                <a:sym typeface="Trebuchet MS" panose="020B0603020202020204"/>
              </a:rPr>
              <a:t>TM</a:t>
            </a:r>
            <a:endParaRPr sz="1467"/>
          </a:p>
        </p:txBody>
      </p:sp>
      <p:sp>
        <p:nvSpPr>
          <p:cNvPr id="56" name="Google Shape;56;p1"/>
          <p:cNvSpPr/>
          <p:nvPr/>
        </p:nvSpPr>
        <p:spPr>
          <a:xfrm>
            <a:off x="32335" y="804322"/>
            <a:ext cx="5034967" cy="757780"/>
          </a:xfrm>
          <a:prstGeom prst="rect">
            <a:avLst/>
          </a:prstGeom>
          <a:solidFill>
            <a:srgbClr val="FFFFFF"/>
          </a:solidFill>
          <a:ln>
            <a:noFill/>
          </a:ln>
        </p:spPr>
        <p:txBody>
          <a:bodyPr spcFirstLastPara="1" wrap="square" lIns="91433" tIns="45700" rIns="91433" bIns="45700" anchor="ctr" anchorCtr="0">
            <a:noAutofit/>
          </a:bodyPr>
          <a:lstStyle/>
          <a:p>
            <a:pPr algn="ctr">
              <a:buClr>
                <a:srgbClr val="FFFFFF"/>
              </a:buClr>
              <a:buSzPts val="1400"/>
            </a:pPr>
            <a:endParaRPr sz="2400" dirty="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58" name="Google Shape;58;p1"/>
          <p:cNvSpPr/>
          <p:nvPr/>
        </p:nvSpPr>
        <p:spPr>
          <a:xfrm>
            <a:off x="5102415" y="819839"/>
            <a:ext cx="3633216" cy="4299624"/>
          </a:xfrm>
          <a:prstGeom prst="rect">
            <a:avLst/>
          </a:prstGeom>
          <a:solidFill>
            <a:srgbClr val="FFFFFF"/>
          </a:solidFill>
          <a:ln>
            <a:noFill/>
          </a:ln>
        </p:spPr>
        <p:txBody>
          <a:bodyPr spcFirstLastPara="1" wrap="square" lIns="91433" tIns="45700" rIns="91433" bIns="45700" anchor="ctr" anchorCtr="0">
            <a:noAutofit/>
          </a:bodyPr>
          <a:lstStyle/>
          <a:p>
            <a:endParaRPr sz="1600">
              <a:solidFill>
                <a:schemeClr val="dk1"/>
              </a:solidFill>
            </a:endParaRPr>
          </a:p>
        </p:txBody>
      </p:sp>
      <p:sp>
        <p:nvSpPr>
          <p:cNvPr id="68" name="Google Shape;68;p1"/>
          <p:cNvSpPr/>
          <p:nvPr/>
        </p:nvSpPr>
        <p:spPr>
          <a:xfrm>
            <a:off x="58656" y="5160611"/>
            <a:ext cx="5008645" cy="1630464"/>
          </a:xfrm>
          <a:prstGeom prst="rect">
            <a:avLst/>
          </a:prstGeom>
          <a:solidFill>
            <a:srgbClr val="FFFFFF"/>
          </a:solidFill>
          <a:ln>
            <a:noFill/>
          </a:ln>
        </p:spPr>
        <p:txBody>
          <a:bodyPr spcFirstLastPara="1" wrap="square" lIns="91433" tIns="45700" rIns="91433" bIns="45700" anchor="ctr" anchorCtr="0">
            <a:noAutofit/>
          </a:bodyPr>
          <a:lstStyle/>
          <a:p>
            <a:pPr algn="just">
              <a:buClr>
                <a:schemeClr val="dk1"/>
              </a:buClr>
              <a:buSzPts val="1100"/>
            </a:pPr>
            <a:endParaRPr sz="1333" dirty="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74" name="Google Shape;74;p1"/>
          <p:cNvSpPr txBox="1"/>
          <p:nvPr/>
        </p:nvSpPr>
        <p:spPr>
          <a:xfrm>
            <a:off x="-24161" y="740240"/>
            <a:ext cx="5091461" cy="1074100"/>
          </a:xfrm>
          <a:prstGeom prst="rect">
            <a:avLst/>
          </a:prstGeom>
          <a:noFill/>
          <a:ln>
            <a:noFill/>
          </a:ln>
        </p:spPr>
        <p:txBody>
          <a:bodyPr spcFirstLastPara="1" wrap="square" lIns="121900" tIns="121900" rIns="121900" bIns="121900" anchor="t" anchorCtr="0">
            <a:spAutoFit/>
          </a:bodyPr>
          <a:lstStyle/>
          <a:p>
            <a:pPr algn="just">
              <a:lnSpc>
                <a:spcPct val="115000"/>
              </a:lnSpc>
              <a:spcBef>
                <a:spcPts val="2400"/>
              </a:spcBef>
              <a:spcAft>
                <a:spcPts val="2400"/>
              </a:spcAft>
              <a:buClr>
                <a:schemeClr val="dk1"/>
              </a:buClr>
              <a:buSzPts val="1100"/>
            </a:pPr>
            <a:endParaRPr lang="en-US" sz="1200" kern="100" dirty="0">
              <a:latin typeface="Book Antiqua" panose="02040602050305030304" pitchFamily="18" charset="0"/>
              <a:ea typeface="SimSun" panose="02010600030101010101" pitchFamily="2" charset="-122"/>
            </a:endParaRPr>
          </a:p>
        </p:txBody>
      </p:sp>
      <p:sp>
        <p:nvSpPr>
          <p:cNvPr id="33" name="Google Shape;60;p1"/>
          <p:cNvSpPr/>
          <p:nvPr/>
        </p:nvSpPr>
        <p:spPr>
          <a:xfrm>
            <a:off x="32333" y="-34149"/>
            <a:ext cx="12101011" cy="775449"/>
          </a:xfrm>
          <a:prstGeom prst="rect">
            <a:avLst/>
          </a:prstGeom>
          <a:solidFill>
            <a:schemeClr val="tx1"/>
          </a:solidFill>
          <a:ln w="19050" cap="flat" cmpd="sng">
            <a:solidFill>
              <a:schemeClr val="lt1"/>
            </a:solidFill>
            <a:prstDash val="solid"/>
            <a:miter lim="800000"/>
            <a:headEnd type="none" w="sm" len="sm"/>
            <a:tailEnd type="none" w="sm" len="sm"/>
          </a:ln>
        </p:spPr>
        <p:txBody>
          <a:bodyPr spcFirstLastPara="1" wrap="square" lIns="91433" tIns="45700" rIns="91433" bIns="45700" anchor="ctr" anchorCtr="0">
            <a:noAutofit/>
          </a:bodyPr>
          <a:lstStyle/>
          <a:p>
            <a:pPr algn="ctr">
              <a:buClr>
                <a:schemeClr val="accent2"/>
              </a:buClr>
              <a:buSzPts val="2400"/>
            </a:pPr>
            <a:endParaRPr lang="en-US" sz="1333" dirty="0">
              <a:latin typeface="Book Antiqua" panose="02040602050305030304" pitchFamily="18" charset="0"/>
            </a:endParaRPr>
          </a:p>
        </p:txBody>
      </p:sp>
      <p:sp>
        <p:nvSpPr>
          <p:cNvPr id="34" name="Google Shape;61;p1"/>
          <p:cNvSpPr/>
          <p:nvPr/>
        </p:nvSpPr>
        <p:spPr>
          <a:xfrm>
            <a:off x="2003339" y="15985"/>
            <a:ext cx="8826800" cy="741184"/>
          </a:xfrm>
          <a:prstGeom prst="rect">
            <a:avLst/>
          </a:prstGeom>
          <a:noFill/>
          <a:ln>
            <a:noFill/>
          </a:ln>
        </p:spPr>
        <p:txBody>
          <a:bodyPr spcFirstLastPara="1" wrap="square" lIns="91433" tIns="45700" rIns="91433" bIns="45700" anchor="t" anchorCtr="0">
            <a:noAutofit/>
          </a:bodyPr>
          <a:lstStyle/>
          <a:p>
            <a:pPr lvl="0" algn="ctr">
              <a:buClr>
                <a:srgbClr val="2F5496"/>
              </a:buClr>
              <a:buSzPts val="1200"/>
            </a:pPr>
            <a:r>
              <a:rPr lang="en-US" dirty="0">
                <a:solidFill>
                  <a:schemeClr val="bg2"/>
                </a:solidFill>
              </a:rPr>
              <a:t>Exploring the Limitations of Kolmogorov-Arnold Networks in Classification: Insights to Software Training and Hardware Implementation</a:t>
            </a:r>
            <a:endParaRPr lang="en-US" dirty="0">
              <a:solidFill>
                <a:schemeClr val="bg2"/>
              </a:solidFill>
              <a:latin typeface="Book Antiqua" panose="02040602050305030304" pitchFamily="18" charset="0"/>
              <a:ea typeface="Times New Roman" panose="02020603050405020304"/>
              <a:cs typeface="Times New Roman" panose="02020603050405020304"/>
              <a:sym typeface="Times New Roman" panose="02020603050405020304"/>
            </a:endParaRPr>
          </a:p>
        </p:txBody>
      </p:sp>
      <p:pic>
        <p:nvPicPr>
          <p:cNvPr id="35" name="Google Shape;62;p1"/>
          <p:cNvPicPr preferRelativeResize="0"/>
          <p:nvPr/>
        </p:nvPicPr>
        <p:blipFill rotWithShape="1">
          <a:blip r:embed="rId3"/>
          <a:srcRect/>
          <a:stretch>
            <a:fillRect/>
          </a:stretch>
        </p:blipFill>
        <p:spPr>
          <a:xfrm>
            <a:off x="106248" y="12700"/>
            <a:ext cx="656800" cy="656800"/>
          </a:xfrm>
          <a:prstGeom prst="rect">
            <a:avLst/>
          </a:prstGeom>
          <a:noFill/>
          <a:ln>
            <a:noFill/>
          </a:ln>
        </p:spPr>
      </p:pic>
      <p:sp>
        <p:nvSpPr>
          <p:cNvPr id="36" name="Google Shape;59;p1"/>
          <p:cNvSpPr txBox="1"/>
          <p:nvPr/>
        </p:nvSpPr>
        <p:spPr>
          <a:xfrm>
            <a:off x="46448" y="785158"/>
            <a:ext cx="3570959" cy="1314947"/>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Problem Statement : </a:t>
            </a:r>
            <a:r>
              <a:rPr lang="en-US" sz="1400" dirty="0">
                <a:ea typeface="Times New Roman" panose="02020603050405020304"/>
                <a:cs typeface="Calibri" panose="020F0502020204030204" pitchFamily="34" charset="0"/>
                <a:sym typeface="Times New Roman" panose="02020603050405020304"/>
              </a:rPr>
              <a:t>To assess the practical efficiency and hardware performance of Kolmogorov-Arnold Networks (KANs) in classification tasks, comparing them to the widely used Multi-Layer </a:t>
            </a:r>
            <a:r>
              <a:rPr lang="en-US" sz="1400" dirty="0" err="1">
                <a:ea typeface="Times New Roman" panose="02020603050405020304"/>
                <a:cs typeface="Calibri" panose="020F0502020204030204" pitchFamily="34" charset="0"/>
                <a:sym typeface="Times New Roman" panose="02020603050405020304"/>
              </a:rPr>
              <a:t>Perceptrons</a:t>
            </a:r>
            <a:r>
              <a:rPr lang="en-US" sz="1400" dirty="0">
                <a:ea typeface="Times New Roman" panose="02020603050405020304"/>
                <a:cs typeface="Calibri" panose="020F0502020204030204" pitchFamily="34" charset="0"/>
                <a:sym typeface="Times New Roman" panose="02020603050405020304"/>
              </a:rPr>
              <a:t> (MLPs).</a:t>
            </a:r>
            <a:endParaRPr lang="en-IN" sz="1400" dirty="0">
              <a:ea typeface="Times New Roman" panose="02020603050405020304"/>
              <a:cs typeface="Calibri" panose="020F0502020204030204" pitchFamily="34" charset="0"/>
              <a:sym typeface="Times New Roman" panose="02020603050405020304"/>
            </a:endParaRPr>
          </a:p>
        </p:txBody>
      </p:sp>
      <p:sp>
        <p:nvSpPr>
          <p:cNvPr id="39" name="Google Shape;58;p1"/>
          <p:cNvSpPr/>
          <p:nvPr/>
        </p:nvSpPr>
        <p:spPr>
          <a:xfrm>
            <a:off x="8704144" y="819996"/>
            <a:ext cx="3332243" cy="3889248"/>
          </a:xfrm>
          <a:prstGeom prst="rect">
            <a:avLst/>
          </a:prstGeom>
          <a:solidFill>
            <a:srgbClr val="FFFFFF"/>
          </a:solidFill>
          <a:ln>
            <a:noFill/>
          </a:ln>
        </p:spPr>
        <p:txBody>
          <a:bodyPr spcFirstLastPara="1" wrap="square" lIns="91433" tIns="45700" rIns="91433" bIns="45700" anchor="ctr" anchorCtr="0">
            <a:noAutofit/>
          </a:bodyPr>
          <a:lstStyle/>
          <a:p>
            <a:endParaRPr sz="1600">
              <a:solidFill>
                <a:schemeClr val="dk1"/>
              </a:solidFill>
            </a:endParaRPr>
          </a:p>
        </p:txBody>
      </p:sp>
      <p:graphicFrame>
        <p:nvGraphicFramePr>
          <p:cNvPr id="11" name="Table 10"/>
          <p:cNvGraphicFramePr>
            <a:graphicFrameLocks noGrp="1"/>
          </p:cNvGraphicFramePr>
          <p:nvPr/>
        </p:nvGraphicFramePr>
        <p:xfrm>
          <a:off x="8675078" y="750276"/>
          <a:ext cx="3395352" cy="4358640"/>
        </p:xfrm>
        <a:graphic>
          <a:graphicData uri="http://schemas.openxmlformats.org/drawingml/2006/table">
            <a:tbl>
              <a:tblPr/>
              <a:tblGrid>
                <a:gridCol w="3395352">
                  <a:extLst>
                    <a:ext uri="{9D8B030D-6E8A-4147-A177-3AD203B41FA5}">
                      <a16:colId xmlns:a16="http://schemas.microsoft.com/office/drawing/2014/main" val="20000"/>
                    </a:ext>
                  </a:extLst>
                </a:gridCol>
              </a:tblGrid>
              <a:tr h="4103078">
                <a:tc>
                  <a:txBody>
                    <a:bodyPr/>
                    <a:lstStyle/>
                    <a:p>
                      <a:r>
                        <a:rPr lang="en-IN" sz="1300" b="1" dirty="0"/>
                        <a:t>Results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kern="1200" dirty="0">
                          <a:solidFill>
                            <a:schemeClr val="tx1"/>
                          </a:solidFill>
                          <a:effectLst/>
                          <a:latin typeface="+mn-lt"/>
                          <a:ea typeface="+mn-ea"/>
                          <a:cs typeface="+mn-cs"/>
                        </a:rPr>
                        <a:t>Performance Metrics: KANs demonstrated lower accuracy than MLPs on complex datasets while consuming more hardware resources.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kern="1200" dirty="0">
                          <a:solidFill>
                            <a:schemeClr val="tx1"/>
                          </a:solidFill>
                          <a:effectLst/>
                          <a:latin typeface="+mn-lt"/>
                          <a:ea typeface="+mn-ea"/>
                          <a:cs typeface="+mn-cs"/>
                        </a:rPr>
                        <a:t>Training Times: Training durations varied significantly; for example, training times for KANs were notably longer across all datasets compared to MLPs.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kern="1200" dirty="0">
                          <a:solidFill>
                            <a:schemeClr val="tx1"/>
                          </a:solidFill>
                          <a:effectLst/>
                          <a:latin typeface="+mn-lt"/>
                          <a:ea typeface="+mn-ea"/>
                          <a:cs typeface="+mn-cs"/>
                        </a:rPr>
                        <a:t>Loss Curves: The loss curves indicated that MLPs generally achieved lower loss values more quickly than KANs during training phases.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kern="1200" dirty="0">
                          <a:solidFill>
                            <a:schemeClr val="tx1"/>
                          </a:solidFill>
                          <a:effectLst/>
                          <a:latin typeface="+mn-lt"/>
                          <a:ea typeface="+mn-ea"/>
                          <a:cs typeface="+mn-cs"/>
                        </a:rPr>
                        <a:t>Overall, the findings suggest that while KANs have potential, further optimization is necessary to enhance their practical applicability in classification tasks.</a:t>
                      </a:r>
                    </a:p>
                    <a:p>
                      <a:pPr marL="285750" indent="-285750">
                        <a:buFont typeface="Arial" panose="020B0604020202020204" pitchFamily="34" charset="0"/>
                        <a:buChar char="•"/>
                      </a:pPr>
                      <a:endParaRPr lang="en-IN" sz="1300" b="0" dirty="0"/>
                    </a:p>
                  </a:txBody>
                  <a:tcPr marL="121920" marR="121920" marT="60960" marB="609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sp>
        <p:nvSpPr>
          <p:cNvPr id="2" name="Google Shape;59;p1">
            <a:extLst>
              <a:ext uri="{FF2B5EF4-FFF2-40B4-BE49-F238E27FC236}">
                <a16:creationId xmlns:a16="http://schemas.microsoft.com/office/drawing/2014/main" id="{831F612F-9D72-E8B4-D439-5E4D0FE4E0BC}"/>
              </a:ext>
            </a:extLst>
          </p:cNvPr>
          <p:cNvSpPr txBox="1"/>
          <p:nvPr/>
        </p:nvSpPr>
        <p:spPr>
          <a:xfrm>
            <a:off x="-12441" y="2205990"/>
            <a:ext cx="3633216" cy="4551862"/>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Methodology</a:t>
            </a:r>
            <a:r>
              <a:rPr lang="en-IN" sz="1400" dirty="0">
                <a:ea typeface="Times New Roman" panose="02020603050405020304"/>
                <a:cs typeface="Calibri" panose="020F0502020204030204" pitchFamily="34" charset="0"/>
                <a:sym typeface="Times New Roman" panose="02020603050405020304"/>
              </a:rPr>
              <a:t>:</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Datasets: Four classification datasets were selected to evaluate the models: Moons (binary classification), Wine (three-label), Dry Bean (seven-label), and Mushroom (binary classification).</a:t>
            </a:r>
            <a:endParaRPr lang="en-IN" sz="1400" dirty="0">
              <a:ea typeface="Times New Roman" panose="02020603050405020304"/>
              <a:cs typeface="Calibri" panose="020F0502020204030204" pitchFamily="34" charset="0"/>
              <a:sym typeface="Times New Roman" panose="02020603050405020304"/>
            </a:endParaRP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Model Training: Both KANs and MLPs were trained on each dataset, tracking accuracy and loss over epochs. MLPs used varying architectures with different neuron counts and activation functions, while KANs were configured with B-spline functions based on the Kolmogorov-Arnold theorem.</a:t>
            </a:r>
            <a:endParaRPr lang="en-IN" sz="1400" dirty="0">
              <a:ea typeface="Times New Roman" panose="02020603050405020304"/>
              <a:cs typeface="Calibri" panose="020F0502020204030204" pitchFamily="34" charset="0"/>
              <a:sym typeface="Times New Roman" panose="02020603050405020304"/>
            </a:endParaRPr>
          </a:p>
          <a:p>
            <a:pPr marL="285750" indent="-285750">
              <a:buClr>
                <a:srgbClr val="2F5496"/>
              </a:buClr>
              <a:buSzPts val="1200"/>
              <a:buFont typeface="Arial" panose="020B0604020202020204" pitchFamily="34" charset="0"/>
              <a:buChar char="•"/>
            </a:pPr>
            <a:r>
              <a:rPr lang="en-US" sz="1400" b="0" i="0" dirty="0">
                <a:effectLst/>
                <a:latin typeface="__fkGroteskNeue_598ab8"/>
              </a:rPr>
              <a:t>Hardware Implementation: The models were implemented using Vitis high-level synthesis (HLS) to analyze resource utilization and performance metrics</a:t>
            </a:r>
            <a:endParaRPr lang="en-IN" sz="1400" dirty="0">
              <a:ea typeface="Times New Roman" panose="02020603050405020304"/>
              <a:cs typeface="Calibri" panose="020F0502020204030204" pitchFamily="34" charset="0"/>
              <a:sym typeface="Times New Roman" panose="02020603050405020304"/>
            </a:endParaRPr>
          </a:p>
        </p:txBody>
      </p:sp>
      <p:sp>
        <p:nvSpPr>
          <p:cNvPr id="3" name="Google Shape;59;p1">
            <a:extLst>
              <a:ext uri="{FF2B5EF4-FFF2-40B4-BE49-F238E27FC236}">
                <a16:creationId xmlns:a16="http://schemas.microsoft.com/office/drawing/2014/main" id="{2980D475-7C7C-2654-21C0-0EFC3403E6DC}"/>
              </a:ext>
            </a:extLst>
          </p:cNvPr>
          <p:cNvSpPr txBox="1"/>
          <p:nvPr/>
        </p:nvSpPr>
        <p:spPr>
          <a:xfrm>
            <a:off x="3688016" y="789718"/>
            <a:ext cx="4921593" cy="1799011"/>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Implementation :</a:t>
            </a:r>
          </a:p>
          <a:p>
            <a:pPr marL="285750" indent="-285750">
              <a:buClr>
                <a:srgbClr val="2F5496"/>
              </a:buClr>
              <a:buSzPts val="1200"/>
              <a:buFont typeface="Arial" panose="020B0604020202020204" pitchFamily="34" charset="0"/>
              <a:buChar char="•"/>
            </a:pPr>
            <a:r>
              <a:rPr lang="en-US" sz="1400" b="0" i="0" dirty="0">
                <a:effectLst/>
                <a:latin typeface="__fkGroteskNeue_598ab8"/>
              </a:rPr>
              <a:t>Data Preparation: Each dataset was preprocessed, ensuring a suitable format for model training.</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Model Configuration: Model configurations included specific neuron counts per layer for MLPs and established parameters such as grid size and model dimensions for </a:t>
            </a:r>
            <a:r>
              <a:rPr lang="en-US" sz="1400" dirty="0" err="1">
                <a:ea typeface="Times New Roman" panose="02020603050405020304"/>
                <a:cs typeface="Calibri" panose="020F0502020204030204" pitchFamily="34" charset="0"/>
                <a:sym typeface="Times New Roman" panose="02020603050405020304"/>
              </a:rPr>
              <a:t>KANs.</a:t>
            </a:r>
            <a:endParaRPr lang="en-US" sz="1400" dirty="0">
              <a:ea typeface="Times New Roman" panose="02020603050405020304"/>
              <a:cs typeface="Calibri" panose="020F0502020204030204" pitchFamily="34" charset="0"/>
              <a:sym typeface="Times New Roman" panose="02020603050405020304"/>
            </a:endParaRPr>
          </a:p>
          <a:p>
            <a:pPr marL="285750" indent="-285750">
              <a:buClr>
                <a:srgbClr val="2F5496"/>
              </a:buClr>
              <a:buSzPts val="1200"/>
              <a:buFont typeface="Arial" panose="020B0604020202020204" pitchFamily="34" charset="0"/>
              <a:buChar char="•"/>
            </a:pPr>
            <a:r>
              <a:rPr lang="en-US" sz="1400" b="0" i="0" dirty="0">
                <a:effectLst/>
                <a:latin typeface="__fkGroteskNeue_598ab8"/>
              </a:rPr>
              <a:t>Training Process: Both models underwent training, with performance metrics recorded, including:</a:t>
            </a:r>
            <a:endParaRPr lang="en-IN" sz="1400" dirty="0">
              <a:ea typeface="Times New Roman" panose="02020603050405020304"/>
              <a:cs typeface="Calibri" panose="020F0502020204030204" pitchFamily="34" charset="0"/>
              <a:sym typeface="Times New Roman" panose="02020603050405020304"/>
            </a:endParaRPr>
          </a:p>
        </p:txBody>
      </p:sp>
      <p:sp>
        <p:nvSpPr>
          <p:cNvPr id="4" name="Google Shape;59;p1">
            <a:extLst>
              <a:ext uri="{FF2B5EF4-FFF2-40B4-BE49-F238E27FC236}">
                <a16:creationId xmlns:a16="http://schemas.microsoft.com/office/drawing/2014/main" id="{0918358B-8C09-18B6-499B-9335BF327077}"/>
              </a:ext>
            </a:extLst>
          </p:cNvPr>
          <p:cNvSpPr txBox="1"/>
          <p:nvPr/>
        </p:nvSpPr>
        <p:spPr>
          <a:xfrm>
            <a:off x="3709500" y="2651399"/>
            <a:ext cx="4921593" cy="1617873"/>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Objective</a:t>
            </a:r>
            <a:r>
              <a:rPr lang="en-IN" sz="1400" dirty="0">
                <a:ea typeface="Times New Roman" panose="02020603050405020304"/>
                <a:cs typeface="Calibri" panose="020F0502020204030204" pitchFamily="34" charset="0"/>
                <a:sym typeface="Times New Roman" panose="02020603050405020304"/>
              </a:rPr>
              <a:t>:</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To assess the classification accuracy of KANs relative to MLPs across diverse datasets.</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To evaluate the efficiency of KANs in hardware implementations compared to MLPs.</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To identify trade-offs between model accuracy and resource utilization for both neural network types</a:t>
            </a:r>
            <a:endParaRPr lang="en-IN" sz="1400" dirty="0">
              <a:ea typeface="Times New Roman" panose="02020603050405020304"/>
              <a:cs typeface="Calibri" panose="020F0502020204030204" pitchFamily="34" charset="0"/>
              <a:sym typeface="Times New Roman" panose="02020603050405020304"/>
            </a:endParaRPr>
          </a:p>
        </p:txBody>
      </p:sp>
      <p:sp>
        <p:nvSpPr>
          <p:cNvPr id="6" name="Google Shape;59;p1">
            <a:extLst>
              <a:ext uri="{FF2B5EF4-FFF2-40B4-BE49-F238E27FC236}">
                <a16:creationId xmlns:a16="http://schemas.microsoft.com/office/drawing/2014/main" id="{4BE98EE8-2249-4E48-A415-E28D97468C48}"/>
              </a:ext>
            </a:extLst>
          </p:cNvPr>
          <p:cNvSpPr txBox="1"/>
          <p:nvPr/>
        </p:nvSpPr>
        <p:spPr>
          <a:xfrm>
            <a:off x="8677654" y="5149585"/>
            <a:ext cx="3345535" cy="1632034"/>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References:</a:t>
            </a:r>
          </a:p>
          <a:p>
            <a:pPr marL="285750" indent="-285750">
              <a:buClr>
                <a:srgbClr val="2F5496"/>
              </a:buClr>
              <a:buSzPts val="1200"/>
              <a:buFont typeface="Arial" panose="020B0604020202020204" pitchFamily="34" charset="0"/>
              <a:buChar char="•"/>
            </a:pPr>
            <a:r>
              <a:rPr lang="en-US" sz="1400" dirty="0"/>
              <a:t>L. C. Evans, Partial differential equations. American Mathematical Society, 2022, vol. 19.</a:t>
            </a:r>
            <a:endParaRPr lang="en-IN" sz="1400" dirty="0"/>
          </a:p>
          <a:p>
            <a:pPr marL="285750" indent="-285750">
              <a:buClr>
                <a:srgbClr val="2F5496"/>
              </a:buClr>
              <a:buSzPts val="1200"/>
              <a:buFont typeface="Arial" panose="020B0604020202020204" pitchFamily="34" charset="0"/>
              <a:buChar char="•"/>
            </a:pPr>
            <a:r>
              <a:rPr lang="en-US" sz="1400" dirty="0"/>
              <a:t>Xilinx, “Vitis high-level synthesis user guide,” 2023.</a:t>
            </a:r>
            <a:endParaRPr lang="en-IN" sz="1400" b="1" dirty="0">
              <a:ea typeface="Times New Roman" panose="02020603050405020304"/>
              <a:cs typeface="Calibri" panose="020F0502020204030204" pitchFamily="34" charset="0"/>
              <a:sym typeface="Times New Roman" panose="02020603050405020304"/>
            </a:endParaRPr>
          </a:p>
        </p:txBody>
      </p:sp>
      <p:sp>
        <p:nvSpPr>
          <p:cNvPr id="10" name="Google Shape;59;p1">
            <a:extLst>
              <a:ext uri="{FF2B5EF4-FFF2-40B4-BE49-F238E27FC236}">
                <a16:creationId xmlns:a16="http://schemas.microsoft.com/office/drawing/2014/main" id="{D19A5F28-CB71-B3DE-F067-62892187F19B}"/>
              </a:ext>
            </a:extLst>
          </p:cNvPr>
          <p:cNvSpPr txBox="1"/>
          <p:nvPr/>
        </p:nvSpPr>
        <p:spPr>
          <a:xfrm>
            <a:off x="3709501" y="4331942"/>
            <a:ext cx="4900108" cy="2459134"/>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Conclusion </a:t>
            </a:r>
            <a:r>
              <a:rPr lang="en-IN" sz="1400" dirty="0">
                <a:ea typeface="Times New Roman" panose="02020603050405020304"/>
                <a:cs typeface="Calibri" panose="020F0502020204030204" pitchFamily="34" charset="0"/>
                <a:sym typeface="Times New Roman" panose="02020603050405020304"/>
              </a:rPr>
              <a:t>: </a:t>
            </a:r>
            <a:r>
              <a:rPr lang="en-US" sz="1400" dirty="0">
                <a:ea typeface="Times New Roman" panose="02020603050405020304"/>
                <a:cs typeface="Calibri" panose="020F0502020204030204" pitchFamily="34" charset="0"/>
                <a:sym typeface="Times New Roman" panose="02020603050405020304"/>
              </a:rPr>
              <a:t>The study finds that KANs do not consistently outperform MLPs in classification tasks, especially on complex datasets. Despite their theoretical advantages, KANs often demand more computational </a:t>
            </a:r>
          </a:p>
          <a:p>
            <a:pPr>
              <a:buClr>
                <a:srgbClr val="2F5496"/>
              </a:buClr>
              <a:buSzPts val="1200"/>
            </a:pPr>
            <a:r>
              <a:rPr lang="en-US" sz="1400" dirty="0">
                <a:ea typeface="Times New Roman" panose="02020603050405020304"/>
                <a:cs typeface="Calibri" panose="020F0502020204030204" pitchFamily="34" charset="0"/>
                <a:sym typeface="Times New Roman" panose="02020603050405020304"/>
              </a:rPr>
              <a:t>resources without significant</a:t>
            </a:r>
          </a:p>
          <a:p>
            <a:pPr>
              <a:buClr>
                <a:srgbClr val="2F5496"/>
              </a:buClr>
              <a:buSzPts val="1200"/>
            </a:pPr>
            <a:r>
              <a:rPr lang="en-US" sz="1400" dirty="0">
                <a:ea typeface="Times New Roman" panose="02020603050405020304"/>
                <a:cs typeface="Calibri" panose="020F0502020204030204" pitchFamily="34" charset="0"/>
                <a:sym typeface="Times New Roman" panose="02020603050405020304"/>
              </a:rPr>
              <a:t> accuracy gains, making MLPs the</a:t>
            </a:r>
          </a:p>
          <a:p>
            <a:pPr>
              <a:buClr>
                <a:srgbClr val="2F5496"/>
              </a:buClr>
              <a:buSzPts val="1200"/>
            </a:pPr>
            <a:r>
              <a:rPr lang="en-US" sz="1400" dirty="0">
                <a:ea typeface="Times New Roman" panose="02020603050405020304"/>
                <a:cs typeface="Calibri" panose="020F0502020204030204" pitchFamily="34" charset="0"/>
                <a:sym typeface="Times New Roman" panose="02020603050405020304"/>
              </a:rPr>
              <a:t> more effective choice for practical</a:t>
            </a:r>
          </a:p>
          <a:p>
            <a:pPr>
              <a:buClr>
                <a:srgbClr val="2F5496"/>
              </a:buClr>
              <a:buSzPts val="1200"/>
            </a:pPr>
            <a:r>
              <a:rPr lang="en-US" sz="1400" dirty="0">
                <a:ea typeface="Times New Roman" panose="02020603050405020304"/>
                <a:cs typeface="Calibri" panose="020F0502020204030204" pitchFamily="34" charset="0"/>
                <a:sym typeface="Times New Roman" panose="02020603050405020304"/>
              </a:rPr>
              <a:t> applications.</a:t>
            </a:r>
            <a:endParaRPr lang="en-IN" sz="1400" dirty="0">
              <a:ea typeface="Times New Roman" panose="02020603050405020304"/>
              <a:cs typeface="Calibri" panose="020F0502020204030204" pitchFamily="34" charset="0"/>
              <a:sym typeface="Times New Roman" panose="02020603050405020304"/>
            </a:endParaRPr>
          </a:p>
        </p:txBody>
      </p:sp>
      <p:pic>
        <p:nvPicPr>
          <p:cNvPr id="7" name="Picture 6">
            <a:extLst>
              <a:ext uri="{FF2B5EF4-FFF2-40B4-BE49-F238E27FC236}">
                <a16:creationId xmlns:a16="http://schemas.microsoft.com/office/drawing/2014/main" id="{45E422B8-BED6-44E5-88AA-B72002E337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6739" y="5037894"/>
            <a:ext cx="2116871" cy="1719958"/>
          </a:xfrm>
          <a:prstGeom prst="rect">
            <a:avLst/>
          </a:prstGeom>
        </p:spPr>
      </p:pic>
    </p:spTree>
    <p:extLst>
      <p:ext uri="{BB962C8B-B14F-4D97-AF65-F5344CB8AC3E}">
        <p14:creationId xmlns:p14="http://schemas.microsoft.com/office/powerpoint/2010/main" val="2044786320"/>
      </p:ext>
    </p:extLst>
  </p:cSld>
  <p:clrMapOvr>
    <a:masterClrMapping/>
  </p:clrMapOvr>
  <mc:AlternateContent xmlns:mc="http://schemas.openxmlformats.org/markup-compatibility/2006" xmlns:p14="http://schemas.microsoft.com/office/powerpoint/2010/main">
    <mc:Choice Requires="p14">
      <p:transition p14:dur="0" advClick="0" advTm="6000"/>
    </mc:Choice>
    <mc:Fallback xmlns="">
      <p:transition advClick="0" advTm="6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
          <p:cNvSpPr txBox="1"/>
          <p:nvPr/>
        </p:nvSpPr>
        <p:spPr>
          <a:xfrm>
            <a:off x="11932920" y="68580"/>
            <a:ext cx="342800" cy="154000"/>
          </a:xfrm>
          <a:prstGeom prst="rect">
            <a:avLst/>
          </a:prstGeom>
          <a:noFill/>
          <a:ln>
            <a:noFill/>
          </a:ln>
        </p:spPr>
        <p:txBody>
          <a:bodyPr spcFirstLastPara="1" wrap="square" lIns="91433" tIns="45700" rIns="91433" bIns="45700" anchor="t" anchorCtr="0">
            <a:noAutofit/>
          </a:bodyPr>
          <a:lstStyle/>
          <a:p>
            <a:pPr>
              <a:buClr>
                <a:srgbClr val="FFFFFF"/>
              </a:buClr>
              <a:buSzPts val="300"/>
            </a:pPr>
            <a:r>
              <a:rPr lang="en-GB" sz="400">
                <a:solidFill>
                  <a:srgbClr val="FFFFFF"/>
                </a:solidFill>
                <a:latin typeface="Trebuchet MS" panose="020B0603020202020204"/>
                <a:ea typeface="Trebuchet MS" panose="020B0603020202020204"/>
                <a:cs typeface="Trebuchet MS" panose="020B0603020202020204"/>
                <a:sym typeface="Trebuchet MS" panose="020B0603020202020204"/>
              </a:rPr>
              <a:t>TM</a:t>
            </a:r>
            <a:endParaRPr sz="1467"/>
          </a:p>
        </p:txBody>
      </p:sp>
      <p:sp>
        <p:nvSpPr>
          <p:cNvPr id="56" name="Google Shape;56;p1"/>
          <p:cNvSpPr/>
          <p:nvPr/>
        </p:nvSpPr>
        <p:spPr>
          <a:xfrm>
            <a:off x="32335" y="804322"/>
            <a:ext cx="5034967" cy="757780"/>
          </a:xfrm>
          <a:prstGeom prst="rect">
            <a:avLst/>
          </a:prstGeom>
          <a:solidFill>
            <a:srgbClr val="FFFFFF"/>
          </a:solidFill>
          <a:ln>
            <a:noFill/>
          </a:ln>
        </p:spPr>
        <p:txBody>
          <a:bodyPr spcFirstLastPara="1" wrap="square" lIns="91433" tIns="45700" rIns="91433" bIns="45700" anchor="ctr" anchorCtr="0">
            <a:noAutofit/>
          </a:bodyPr>
          <a:lstStyle/>
          <a:p>
            <a:pPr algn="ctr">
              <a:buClr>
                <a:srgbClr val="FFFFFF"/>
              </a:buClr>
              <a:buSzPts val="1400"/>
            </a:pPr>
            <a:endParaRPr sz="2400" dirty="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58" name="Google Shape;58;p1"/>
          <p:cNvSpPr/>
          <p:nvPr/>
        </p:nvSpPr>
        <p:spPr>
          <a:xfrm>
            <a:off x="5102415" y="819839"/>
            <a:ext cx="3633216" cy="4299624"/>
          </a:xfrm>
          <a:prstGeom prst="rect">
            <a:avLst/>
          </a:prstGeom>
          <a:solidFill>
            <a:srgbClr val="FFFFFF"/>
          </a:solidFill>
          <a:ln>
            <a:noFill/>
          </a:ln>
        </p:spPr>
        <p:txBody>
          <a:bodyPr spcFirstLastPara="1" wrap="square" lIns="91433" tIns="45700" rIns="91433" bIns="45700" anchor="ctr" anchorCtr="0">
            <a:noAutofit/>
          </a:bodyPr>
          <a:lstStyle/>
          <a:p>
            <a:endParaRPr sz="1600">
              <a:solidFill>
                <a:schemeClr val="dk1"/>
              </a:solidFill>
            </a:endParaRPr>
          </a:p>
        </p:txBody>
      </p:sp>
      <p:sp>
        <p:nvSpPr>
          <p:cNvPr id="74" name="Google Shape;74;p1"/>
          <p:cNvSpPr txBox="1"/>
          <p:nvPr/>
        </p:nvSpPr>
        <p:spPr>
          <a:xfrm>
            <a:off x="-24161" y="740240"/>
            <a:ext cx="5091461" cy="1074100"/>
          </a:xfrm>
          <a:prstGeom prst="rect">
            <a:avLst/>
          </a:prstGeom>
          <a:noFill/>
          <a:ln>
            <a:noFill/>
          </a:ln>
        </p:spPr>
        <p:txBody>
          <a:bodyPr spcFirstLastPara="1" wrap="square" lIns="121900" tIns="121900" rIns="121900" bIns="121900" anchor="t" anchorCtr="0">
            <a:spAutoFit/>
          </a:bodyPr>
          <a:lstStyle/>
          <a:p>
            <a:pPr algn="just">
              <a:lnSpc>
                <a:spcPct val="115000"/>
              </a:lnSpc>
              <a:spcBef>
                <a:spcPts val="2400"/>
              </a:spcBef>
              <a:spcAft>
                <a:spcPts val="2400"/>
              </a:spcAft>
              <a:buClr>
                <a:schemeClr val="dk1"/>
              </a:buClr>
              <a:buSzPts val="1100"/>
            </a:pPr>
            <a:endParaRPr lang="en-US" sz="1200" kern="100" dirty="0">
              <a:latin typeface="Book Antiqua" panose="02040602050305030304" pitchFamily="18" charset="0"/>
              <a:ea typeface="SimSun" panose="02010600030101010101" pitchFamily="2" charset="-122"/>
            </a:endParaRPr>
          </a:p>
        </p:txBody>
      </p:sp>
      <p:sp>
        <p:nvSpPr>
          <p:cNvPr id="33" name="Google Shape;60;p1"/>
          <p:cNvSpPr/>
          <p:nvPr/>
        </p:nvSpPr>
        <p:spPr>
          <a:xfrm>
            <a:off x="32333" y="-34149"/>
            <a:ext cx="12101011" cy="775449"/>
          </a:xfrm>
          <a:prstGeom prst="rect">
            <a:avLst/>
          </a:prstGeom>
          <a:solidFill>
            <a:schemeClr val="tx1"/>
          </a:solidFill>
          <a:ln w="19050" cap="flat" cmpd="sng">
            <a:solidFill>
              <a:schemeClr val="lt1"/>
            </a:solidFill>
            <a:prstDash val="solid"/>
            <a:miter lim="800000"/>
            <a:headEnd type="none" w="sm" len="sm"/>
            <a:tailEnd type="none" w="sm" len="sm"/>
          </a:ln>
        </p:spPr>
        <p:txBody>
          <a:bodyPr spcFirstLastPara="1" wrap="square" lIns="91433" tIns="45700" rIns="91433" bIns="45700" anchor="ctr" anchorCtr="0">
            <a:noAutofit/>
          </a:bodyPr>
          <a:lstStyle/>
          <a:p>
            <a:pPr algn="ctr">
              <a:buClr>
                <a:schemeClr val="accent2"/>
              </a:buClr>
              <a:buSzPts val="2400"/>
            </a:pPr>
            <a:endParaRPr lang="en-US" sz="1333" dirty="0">
              <a:latin typeface="Book Antiqua" panose="02040602050305030304" pitchFamily="18" charset="0"/>
            </a:endParaRPr>
          </a:p>
        </p:txBody>
      </p:sp>
      <p:sp>
        <p:nvSpPr>
          <p:cNvPr id="34" name="Google Shape;61;p1"/>
          <p:cNvSpPr/>
          <p:nvPr/>
        </p:nvSpPr>
        <p:spPr>
          <a:xfrm>
            <a:off x="2003339" y="135731"/>
            <a:ext cx="8826800" cy="741184"/>
          </a:xfrm>
          <a:prstGeom prst="rect">
            <a:avLst/>
          </a:prstGeom>
          <a:noFill/>
          <a:ln>
            <a:noFill/>
          </a:ln>
        </p:spPr>
        <p:txBody>
          <a:bodyPr spcFirstLastPara="1" wrap="square" lIns="91433" tIns="45700" rIns="91433" bIns="45700" anchor="t" anchorCtr="0">
            <a:noAutofit/>
          </a:bodyPr>
          <a:lstStyle/>
          <a:p>
            <a:pPr lvl="0" algn="ctr">
              <a:buClr>
                <a:srgbClr val="2F5496"/>
              </a:buClr>
              <a:buSzPts val="1200"/>
            </a:pPr>
            <a:r>
              <a:rPr lang="en-US" sz="1600" dirty="0">
                <a:solidFill>
                  <a:schemeClr val="bg1"/>
                </a:solidFill>
              </a:rPr>
              <a:t>TKAN: Temporal Kolmogorov-Arnold Networks</a:t>
            </a:r>
            <a:endParaRPr lang="en-US" sz="1467" dirty="0">
              <a:solidFill>
                <a:schemeClr val="bg1"/>
              </a:solidFill>
              <a:latin typeface="Book Antiqua" panose="02040602050305030304" pitchFamily="18" charset="0"/>
              <a:ea typeface="Times New Roman" panose="02020603050405020304"/>
              <a:cs typeface="Times New Roman" panose="02020603050405020304"/>
              <a:sym typeface="Times New Roman" panose="02020603050405020304"/>
            </a:endParaRPr>
          </a:p>
        </p:txBody>
      </p:sp>
      <p:pic>
        <p:nvPicPr>
          <p:cNvPr id="35" name="Google Shape;62;p1"/>
          <p:cNvPicPr preferRelativeResize="0"/>
          <p:nvPr/>
        </p:nvPicPr>
        <p:blipFill rotWithShape="1">
          <a:blip r:embed="rId3"/>
          <a:srcRect/>
          <a:stretch>
            <a:fillRect/>
          </a:stretch>
        </p:blipFill>
        <p:spPr>
          <a:xfrm>
            <a:off x="106248" y="12700"/>
            <a:ext cx="656800" cy="656800"/>
          </a:xfrm>
          <a:prstGeom prst="rect">
            <a:avLst/>
          </a:prstGeom>
          <a:noFill/>
          <a:ln>
            <a:noFill/>
          </a:ln>
        </p:spPr>
      </p:pic>
      <p:sp>
        <p:nvSpPr>
          <p:cNvPr id="36" name="Google Shape;59;p1"/>
          <p:cNvSpPr txBox="1"/>
          <p:nvPr/>
        </p:nvSpPr>
        <p:spPr>
          <a:xfrm>
            <a:off x="46449" y="785157"/>
            <a:ext cx="4403278" cy="1261357"/>
          </a:xfrm>
          <a:prstGeom prst="rect">
            <a:avLst/>
          </a:prstGeom>
          <a:noFill/>
          <a:ln>
            <a:solidFill>
              <a:schemeClr val="tx1"/>
            </a:solidFill>
          </a:ln>
        </p:spPr>
        <p:txBody>
          <a:bodyPr spcFirstLastPara="1" wrap="square" lIns="91433" tIns="45700" rIns="91433" bIns="45700" anchor="t" anchorCtr="0">
            <a:noAutofit/>
          </a:bodyPr>
          <a:lstStyle/>
          <a:p>
            <a:pPr algn="just">
              <a:buClr>
                <a:srgbClr val="2F5496"/>
              </a:buClr>
              <a:buSzPts val="1200"/>
            </a:pPr>
            <a:r>
              <a:rPr lang="en-IN" sz="1400" b="1" dirty="0">
                <a:ea typeface="Times New Roman" panose="02020603050405020304"/>
                <a:cs typeface="Calibri" panose="020F0502020204030204" pitchFamily="34" charset="0"/>
                <a:sym typeface="Times New Roman" panose="02020603050405020304"/>
              </a:rPr>
              <a:t>Problem Statement : </a:t>
            </a:r>
            <a:r>
              <a:rPr lang="en-US" sz="1300" dirty="0">
                <a:ea typeface="Times New Roman" panose="02020603050405020304"/>
                <a:cs typeface="Calibri" panose="020F0502020204030204" pitchFamily="34" charset="0"/>
                <a:sym typeface="Times New Roman" panose="02020603050405020304"/>
              </a:rPr>
              <a:t>Traditional models like RNNs, LSTMs, and MLPs struggle with capturing long-term dependencies in time series forecasting, resulting in poor multi-step prediction accuracy. These models face challenges like vanishing gradients, instability, and computational inefficiency, limiting their performance on complex sequential data.</a:t>
            </a:r>
            <a:endParaRPr lang="en-IN" sz="1300" dirty="0">
              <a:ea typeface="Times New Roman" panose="02020603050405020304"/>
              <a:cs typeface="Calibri" panose="020F0502020204030204" pitchFamily="34" charset="0"/>
              <a:sym typeface="Times New Roman" panose="02020603050405020304"/>
            </a:endParaRPr>
          </a:p>
        </p:txBody>
      </p:sp>
      <p:sp>
        <p:nvSpPr>
          <p:cNvPr id="60" name="Google Shape;78;p1"/>
          <p:cNvSpPr/>
          <p:nvPr/>
        </p:nvSpPr>
        <p:spPr>
          <a:xfrm>
            <a:off x="4484841" y="2714844"/>
            <a:ext cx="4178360" cy="937440"/>
          </a:xfrm>
          <a:prstGeom prst="rect">
            <a:avLst/>
          </a:prstGeom>
          <a:solidFill>
            <a:srgbClr val="FFFFFF"/>
          </a:solidFill>
          <a:ln>
            <a:solidFill>
              <a:schemeClr val="tx1"/>
            </a:solidFill>
          </a:ln>
        </p:spPr>
        <p:txBody>
          <a:bodyPr spcFirstLastPara="1" wrap="square" lIns="91433" tIns="45700" rIns="91433" bIns="45700" anchor="ctr" anchorCtr="0">
            <a:noAutofit/>
          </a:bodyPr>
          <a:lstStyle/>
          <a:p>
            <a:pPr algn="just">
              <a:buClr>
                <a:schemeClr val="dk1"/>
              </a:buClr>
              <a:buSzPts val="1100"/>
            </a:pPr>
            <a:r>
              <a:rPr lang="en-US" sz="1200" b="1" dirty="0">
                <a:ea typeface="Times New Roman" panose="02020603050405020304"/>
                <a:cs typeface="Calibri" panose="020F0502020204030204" pitchFamily="34" charset="0"/>
                <a:sym typeface="Times New Roman" panose="02020603050405020304"/>
              </a:rPr>
              <a:t>Conclusions: </a:t>
            </a:r>
            <a:r>
              <a:rPr lang="en-US" sz="1200" dirty="0">
                <a:ea typeface="Times New Roman" panose="02020603050405020304"/>
                <a:cs typeface="Calibri" panose="020F0502020204030204" pitchFamily="34" charset="0"/>
                <a:sym typeface="Times New Roman" panose="02020603050405020304"/>
              </a:rPr>
              <a:t>TKAN enhances multi-step time series forecasting by using RKAN layers with memory management and LSTM-like gating, improving long-term dependency capture. It outperforms GRU and LSTM in experiments on market data, achieving higher R-squared values and more stable predictions.</a:t>
            </a:r>
            <a:endParaRPr lang="en-IN" sz="1200" dirty="0">
              <a:cs typeface="Calibri" panose="020F0502020204030204"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220533870"/>
              </p:ext>
            </p:extLst>
          </p:nvPr>
        </p:nvGraphicFramePr>
        <p:xfrm>
          <a:off x="8704144" y="804323"/>
          <a:ext cx="3401491" cy="3749040"/>
        </p:xfrm>
        <a:graphic>
          <a:graphicData uri="http://schemas.openxmlformats.org/drawingml/2006/table">
            <a:tbl>
              <a:tblPr/>
              <a:tblGrid>
                <a:gridCol w="3401491">
                  <a:extLst>
                    <a:ext uri="{9D8B030D-6E8A-4147-A177-3AD203B41FA5}">
                      <a16:colId xmlns:a16="http://schemas.microsoft.com/office/drawing/2014/main" val="20000"/>
                    </a:ext>
                  </a:extLst>
                </a:gridCol>
              </a:tblGrid>
              <a:tr h="3223392">
                <a:tc>
                  <a:txBody>
                    <a:bodyPr/>
                    <a:lstStyle/>
                    <a:p>
                      <a:pPr algn="just"/>
                      <a:r>
                        <a:rPr lang="en-IN" sz="1400" b="1" dirty="0"/>
                        <a:t>Results: </a:t>
                      </a:r>
                    </a:p>
                    <a:p>
                      <a:pPr algn="just"/>
                      <a:r>
                        <a:rPr lang="en-US" sz="1400" b="1" dirty="0"/>
                        <a:t>Short-term prediction (1-3 steps)</a:t>
                      </a:r>
                      <a:r>
                        <a:rPr lang="en-US" sz="1400" dirty="0"/>
                        <a:t>: TKAN performs similarly to GRU and LSTM, with small differences in accuracy.</a:t>
                      </a:r>
                    </a:p>
                    <a:p>
                      <a:pPr algn="just"/>
                      <a:r>
                        <a:rPr lang="en-US" sz="1400" b="1" dirty="0"/>
                        <a:t>Long-term prediction (6-15 steps)</a:t>
                      </a:r>
                      <a:r>
                        <a:rPr lang="en-US" sz="1400" dirty="0"/>
                        <a:t>: TKAN significantly outperforms GRU and LSTM, with R-squared values over 25% higher from 6 steps onward.</a:t>
                      </a:r>
                    </a:p>
                    <a:p>
                      <a:pPr algn="just"/>
                      <a:r>
                        <a:rPr lang="en-US" sz="1400" b="1" dirty="0"/>
                        <a:t>Model stability</a:t>
                      </a:r>
                      <a:r>
                        <a:rPr lang="en-US" sz="1400" dirty="0"/>
                        <a:t>: TKAN shows better training and validation stability, reducing loss consistently without overfitting.</a:t>
                      </a:r>
                    </a:p>
                    <a:p>
                      <a:pPr algn="just"/>
                      <a:r>
                        <a:rPr lang="en-US" sz="1400" b="1" dirty="0"/>
                        <a:t>Memory retention</a:t>
                      </a:r>
                      <a:r>
                        <a:rPr lang="en-US" sz="1400" dirty="0"/>
                        <a:t>: RKAN layers, combined with LSTM-like cells, improve long-term forecasting accuracy.</a:t>
                      </a:r>
                    </a:p>
                    <a:p>
                      <a:pPr algn="just"/>
                      <a:r>
                        <a:rPr lang="en-US" sz="1400" b="1" dirty="0"/>
                        <a:t>Computational efficiency</a:t>
                      </a:r>
                      <a:r>
                        <a:rPr lang="en-US" sz="1400" dirty="0"/>
                        <a:t>: TKAN is efficient while managing memory, making it suitable for real-world multi-step forecasting.</a:t>
                      </a:r>
                      <a:endParaRPr lang="en-IN" sz="1400" b="0" dirty="0"/>
                    </a:p>
                  </a:txBody>
                  <a:tcPr marL="121920" marR="121920" marT="60960" marB="609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sp>
        <p:nvSpPr>
          <p:cNvPr id="2" name="Google Shape;59;p1">
            <a:extLst>
              <a:ext uri="{FF2B5EF4-FFF2-40B4-BE49-F238E27FC236}">
                <a16:creationId xmlns:a16="http://schemas.microsoft.com/office/drawing/2014/main" id="{831F612F-9D72-E8B4-D439-5E4D0FE4E0BC}"/>
              </a:ext>
            </a:extLst>
          </p:cNvPr>
          <p:cNvSpPr txBox="1"/>
          <p:nvPr/>
        </p:nvSpPr>
        <p:spPr>
          <a:xfrm>
            <a:off x="32334" y="2109535"/>
            <a:ext cx="4417393" cy="2249814"/>
          </a:xfrm>
          <a:prstGeom prst="rect">
            <a:avLst/>
          </a:prstGeom>
          <a:noFill/>
          <a:ln>
            <a:solidFill>
              <a:schemeClr val="tx1"/>
            </a:solidFill>
          </a:ln>
        </p:spPr>
        <p:txBody>
          <a:bodyPr spcFirstLastPara="1" wrap="square" lIns="91433" tIns="45700" rIns="91433" bIns="45700" anchor="t" anchorCtr="0">
            <a:noAutofit/>
          </a:bodyPr>
          <a:lstStyle/>
          <a:p>
            <a:pPr algn="just">
              <a:buClr>
                <a:srgbClr val="2F5496"/>
              </a:buClr>
              <a:buSzPts val="1200"/>
            </a:pPr>
            <a:r>
              <a:rPr lang="en-IN" sz="1200" b="1" dirty="0">
                <a:ea typeface="Times New Roman" panose="02020603050405020304"/>
                <a:cs typeface="Calibri" panose="020F0502020204030204" pitchFamily="34" charset="0"/>
                <a:sym typeface="Times New Roman" panose="02020603050405020304"/>
              </a:rPr>
              <a:t>Methodology: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rPr>
              <a:t>Model</a:t>
            </a:r>
            <a:r>
              <a:rPr kumimoji="0" lang="en-US" altLang="en-US" sz="1200" b="0" i="0" u="none" strike="noStrike" cap="none" normalizeH="0" baseline="0" dirty="0">
                <a:ln>
                  <a:noFill/>
                </a:ln>
                <a:solidFill>
                  <a:schemeClr val="tx1"/>
                </a:solidFill>
                <a:effectLst/>
              </a:rPr>
              <a:t>: Introduces Temporal Kolmogorov-Arnold Network (TKAN), combining RKANs and LSTM-like mechanisms.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rPr>
              <a:t>RKAN Layers</a:t>
            </a:r>
            <a:r>
              <a:rPr kumimoji="0" lang="en-US" altLang="en-US" sz="1200" b="0" i="0" u="none" strike="noStrike" cap="none" normalizeH="0" baseline="0" dirty="0">
                <a:ln>
                  <a:noFill/>
                </a:ln>
                <a:solidFill>
                  <a:schemeClr val="tx1"/>
                </a:solidFill>
                <a:effectLst/>
              </a:rPr>
              <a:t>: Based on Kolmogorov-Arnold's theorem, using B-spline activations to handle nonlinearities.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rPr>
              <a:t>Memory management</a:t>
            </a:r>
            <a:r>
              <a:rPr kumimoji="0" lang="en-US" altLang="en-US" sz="1200" b="0" i="0" u="none" strike="noStrike" cap="none" normalizeH="0" baseline="0" dirty="0">
                <a:ln>
                  <a:noFill/>
                </a:ln>
                <a:solidFill>
                  <a:schemeClr val="tx1"/>
                </a:solidFill>
                <a:effectLst/>
              </a:rPr>
              <a:t>: Efficiently retains short- and long-term dependencies with LSTM-like gating mechanisms.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rPr>
              <a:t>Data</a:t>
            </a:r>
            <a:r>
              <a:rPr kumimoji="0" lang="en-US" altLang="en-US" sz="1200" b="0" i="0" u="none" strike="noStrike" cap="none" normalizeH="0" baseline="0" dirty="0">
                <a:ln>
                  <a:noFill/>
                </a:ln>
                <a:solidFill>
                  <a:schemeClr val="tx1"/>
                </a:solidFill>
                <a:effectLst/>
              </a:rPr>
              <a:t>: Trained on real-time cryptocurrency market data from Binance for volume forecasting across multiple assets.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rPr>
              <a:t>Training</a:t>
            </a:r>
            <a:r>
              <a:rPr kumimoji="0" lang="en-US" altLang="en-US" sz="1200" b="0" i="0" u="none" strike="noStrike" cap="none" normalizeH="0" baseline="0" dirty="0">
                <a:ln>
                  <a:noFill/>
                </a:ln>
                <a:solidFill>
                  <a:schemeClr val="tx1"/>
                </a:solidFill>
                <a:effectLst/>
              </a:rPr>
              <a:t>: Uses an 80/20 training/testing split, Adam optimizer, RMSE as the loss function, and R-squared (R²) for performance evaluation.</a:t>
            </a:r>
            <a:endParaRPr lang="en-IN" sz="1200" dirty="0">
              <a:ea typeface="Times New Roman" panose="02020603050405020304"/>
              <a:cs typeface="Calibri" panose="020F0502020204030204" pitchFamily="34" charset="0"/>
              <a:sym typeface="Times New Roman" panose="02020603050405020304"/>
            </a:endParaRPr>
          </a:p>
        </p:txBody>
      </p:sp>
      <p:sp>
        <p:nvSpPr>
          <p:cNvPr id="3" name="Google Shape;59;p1">
            <a:extLst>
              <a:ext uri="{FF2B5EF4-FFF2-40B4-BE49-F238E27FC236}">
                <a16:creationId xmlns:a16="http://schemas.microsoft.com/office/drawing/2014/main" id="{2980D475-7C7C-2654-21C0-0EFC3403E6DC}"/>
              </a:ext>
            </a:extLst>
          </p:cNvPr>
          <p:cNvSpPr txBox="1"/>
          <p:nvPr/>
        </p:nvSpPr>
        <p:spPr>
          <a:xfrm>
            <a:off x="4484841" y="789718"/>
            <a:ext cx="4184188" cy="1895004"/>
          </a:xfrm>
          <a:prstGeom prst="rect">
            <a:avLst/>
          </a:prstGeom>
          <a:noFill/>
          <a:ln>
            <a:solidFill>
              <a:schemeClr val="tx1"/>
            </a:solidFill>
          </a:ln>
        </p:spPr>
        <p:txBody>
          <a:bodyPr spcFirstLastPara="1" wrap="square" lIns="91433" tIns="45700" rIns="91433" bIns="45700" anchor="t" anchorCtr="0">
            <a:noAutofit/>
          </a:bodyPr>
          <a:lstStyle/>
          <a:p>
            <a:pPr marL="0" marR="0" lvl="0" indent="0" algn="just" defTabSz="914400" rtl="0" eaLnBrk="0" fontAlgn="base" latinLnBrk="0" hangingPunct="0">
              <a:lnSpc>
                <a:spcPct val="100000"/>
              </a:lnSpc>
              <a:spcBef>
                <a:spcPct val="0"/>
              </a:spcBef>
              <a:spcAft>
                <a:spcPct val="0"/>
              </a:spcAft>
              <a:buClrTx/>
              <a:buSzTx/>
              <a:tabLst/>
            </a:pPr>
            <a:r>
              <a:rPr lang="en-IN" sz="1200" b="1" dirty="0">
                <a:ea typeface="Times New Roman" panose="02020603050405020304"/>
                <a:cs typeface="Calibri" panose="020F0502020204030204" pitchFamily="34" charset="0"/>
                <a:sym typeface="Times New Roman" panose="02020603050405020304"/>
              </a:rPr>
              <a:t>Implementation: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rPr>
              <a:t>Model design</a:t>
            </a:r>
            <a:r>
              <a:rPr kumimoji="0" lang="en-US" altLang="en-US" sz="1200" b="0" i="0" u="none" strike="noStrike" cap="none" normalizeH="0" baseline="0" dirty="0">
                <a:ln>
                  <a:noFill/>
                </a:ln>
                <a:solidFill>
                  <a:schemeClr val="tx1"/>
                </a:solidFill>
                <a:effectLst/>
              </a:rPr>
              <a:t>: TKAN combines RKAN layers with a modified LSTM cell for handling sequential data.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rPr>
              <a:t>Memory management</a:t>
            </a:r>
            <a:r>
              <a:rPr kumimoji="0" lang="en-US" altLang="en-US" sz="1200" b="0" i="0" u="none" strike="noStrike" cap="none" normalizeH="0" baseline="0" dirty="0">
                <a:ln>
                  <a:noFill/>
                </a:ln>
                <a:solidFill>
                  <a:schemeClr val="tx1"/>
                </a:solidFill>
                <a:effectLst/>
              </a:rPr>
              <a:t>: RKAN layers manage short-term memory, while LSTM gating mechanisms control long-term information retention for multi-step forecasting.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rPr>
              <a:t>Data preprocessing</a:t>
            </a:r>
            <a:r>
              <a:rPr kumimoji="0" lang="en-US" altLang="en-US" sz="1200" b="0" i="0" u="none" strike="noStrike" cap="none" normalizeH="0" baseline="0" dirty="0">
                <a:ln>
                  <a:noFill/>
                </a:ln>
                <a:solidFill>
                  <a:schemeClr val="tx1"/>
                </a:solidFill>
                <a:effectLst/>
              </a:rPr>
              <a:t>: Two-stage preprocessing (moving medians and </a:t>
            </a:r>
            <a:r>
              <a:rPr kumimoji="0" lang="en-US" altLang="en-US" sz="1200" b="0" i="0" u="none" strike="noStrike" cap="none" normalizeH="0" baseline="0" dirty="0" err="1">
                <a:ln>
                  <a:noFill/>
                </a:ln>
                <a:solidFill>
                  <a:schemeClr val="tx1"/>
                </a:solidFill>
                <a:effectLst/>
              </a:rPr>
              <a:t>MinMax</a:t>
            </a:r>
            <a:r>
              <a:rPr kumimoji="0" lang="en-US" altLang="en-US" sz="1200" b="0" i="0" u="none" strike="noStrike" cap="none" normalizeH="0" baseline="0" dirty="0">
                <a:ln>
                  <a:noFill/>
                </a:ln>
                <a:solidFill>
                  <a:schemeClr val="tx1"/>
                </a:solidFill>
                <a:effectLst/>
              </a:rPr>
              <a:t> scaling) ensures stable learning.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rPr>
              <a:t>Experiments</a:t>
            </a:r>
            <a:r>
              <a:rPr kumimoji="0" lang="en-US" altLang="en-US" sz="1200" b="0" i="0" u="none" strike="noStrike" cap="none" normalizeH="0" baseline="0" dirty="0">
                <a:ln>
                  <a:noFill/>
                </a:ln>
                <a:solidFill>
                  <a:schemeClr val="tx1"/>
                </a:solidFill>
                <a:effectLst/>
              </a:rPr>
              <a:t>: TKAN is tested on real-world cryptocurrency data, predicting Bitcoin's notional volume over multiple steps.</a:t>
            </a:r>
          </a:p>
          <a:p>
            <a:pPr algn="just">
              <a:buClr>
                <a:srgbClr val="2F5496"/>
              </a:buClr>
              <a:buSzPts val="1200"/>
            </a:pPr>
            <a:endParaRPr lang="en-IN" sz="1200" dirty="0">
              <a:ea typeface="Times New Roman" panose="02020603050405020304"/>
              <a:cs typeface="Calibri" panose="020F0502020204030204" pitchFamily="34" charset="0"/>
              <a:sym typeface="Times New Roman" panose="02020603050405020304"/>
            </a:endParaRPr>
          </a:p>
        </p:txBody>
      </p:sp>
      <p:sp>
        <p:nvSpPr>
          <p:cNvPr id="4" name="Google Shape;59;p1">
            <a:extLst>
              <a:ext uri="{FF2B5EF4-FFF2-40B4-BE49-F238E27FC236}">
                <a16:creationId xmlns:a16="http://schemas.microsoft.com/office/drawing/2014/main" id="{0918358B-8C09-18B6-499B-9335BF327077}"/>
              </a:ext>
            </a:extLst>
          </p:cNvPr>
          <p:cNvSpPr txBox="1"/>
          <p:nvPr/>
        </p:nvSpPr>
        <p:spPr>
          <a:xfrm>
            <a:off x="41963" y="4423144"/>
            <a:ext cx="4407764" cy="2422156"/>
          </a:xfrm>
          <a:prstGeom prst="rect">
            <a:avLst/>
          </a:prstGeom>
          <a:noFill/>
          <a:ln>
            <a:solidFill>
              <a:schemeClr val="tx1"/>
            </a:solidFill>
          </a:ln>
        </p:spPr>
        <p:txBody>
          <a:bodyPr spcFirstLastPara="1" wrap="square" lIns="91433" tIns="45700" rIns="91433" bIns="45700" anchor="t" anchorCtr="0">
            <a:noAutofit/>
          </a:bodyPr>
          <a:lstStyle/>
          <a:p>
            <a:pPr algn="just">
              <a:buClr>
                <a:srgbClr val="2F5496"/>
              </a:buClr>
              <a:buSzPts val="1200"/>
            </a:pPr>
            <a:r>
              <a:rPr lang="en-IN" sz="1400" b="1" dirty="0">
                <a:ea typeface="Times New Roman" panose="02020603050405020304"/>
                <a:cs typeface="Calibri" panose="020F0502020204030204" pitchFamily="34" charset="0"/>
                <a:sym typeface="Times New Roman" panose="02020603050405020304"/>
              </a:rPr>
              <a:t>Objective:</a:t>
            </a:r>
          </a:p>
          <a:p>
            <a:pPr marL="171450" indent="-171450" algn="just">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Create a neural network that handles long-term dependencies in time series forecasting.</a:t>
            </a:r>
          </a:p>
          <a:p>
            <a:pPr marL="171450" indent="-171450" algn="just">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Combine Kolmogorov-Arnold Networks (KAN) with LSTM-like memory management. </a:t>
            </a:r>
          </a:p>
          <a:p>
            <a:pPr marL="171450" indent="-171450" algn="just">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Improve multi-step prediction accuracy and ensure computational efficiency.</a:t>
            </a:r>
          </a:p>
          <a:p>
            <a:pPr marL="171450" indent="-171450" algn="just">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Outperform traditional methods like LSTMs and GRUs, especially for long-term</a:t>
            </a:r>
          </a:p>
          <a:p>
            <a:pPr marL="171450" indent="-171450" algn="just">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Provide more reliable and stable results for complex, real-world data applications.</a:t>
            </a:r>
            <a:endParaRPr lang="en-IN" sz="1400" dirty="0">
              <a:ea typeface="Times New Roman" panose="02020603050405020304"/>
              <a:cs typeface="Calibri" panose="020F0502020204030204" pitchFamily="34" charset="0"/>
              <a:sym typeface="Times New Roman" panose="02020603050405020304"/>
            </a:endParaRPr>
          </a:p>
        </p:txBody>
      </p:sp>
      <p:sp>
        <p:nvSpPr>
          <p:cNvPr id="6" name="Google Shape;59;p1">
            <a:extLst>
              <a:ext uri="{FF2B5EF4-FFF2-40B4-BE49-F238E27FC236}">
                <a16:creationId xmlns:a16="http://schemas.microsoft.com/office/drawing/2014/main" id="{4BE98EE8-2249-4E48-A415-E28D97468C48}"/>
              </a:ext>
            </a:extLst>
          </p:cNvPr>
          <p:cNvSpPr txBox="1"/>
          <p:nvPr/>
        </p:nvSpPr>
        <p:spPr>
          <a:xfrm>
            <a:off x="8698314" y="4616386"/>
            <a:ext cx="3401491" cy="2165234"/>
          </a:xfrm>
          <a:prstGeom prst="rect">
            <a:avLst/>
          </a:prstGeom>
          <a:noFill/>
          <a:ln>
            <a:solidFill>
              <a:schemeClr val="tx1"/>
            </a:solidFill>
          </a:ln>
        </p:spPr>
        <p:txBody>
          <a:bodyPr spcFirstLastPara="1" wrap="square" lIns="91433" tIns="45700" rIns="91433" bIns="45700" anchor="t" anchorCtr="0">
            <a:noAutofit/>
          </a:bodyPr>
          <a:lstStyle/>
          <a:p>
            <a:pPr algn="just">
              <a:buClr>
                <a:srgbClr val="2F5496"/>
              </a:buClr>
              <a:buSzPts val="1200"/>
            </a:pPr>
            <a:r>
              <a:rPr lang="en-IN" sz="1400" b="1" dirty="0">
                <a:ea typeface="Times New Roman" panose="02020603050405020304"/>
                <a:cs typeface="Calibri" panose="020F0502020204030204" pitchFamily="34" charset="0"/>
                <a:sym typeface="Times New Roman" panose="02020603050405020304"/>
              </a:rPr>
              <a:t>References: </a:t>
            </a:r>
          </a:p>
          <a:p>
            <a:pPr marL="228600" indent="-228600" algn="just">
              <a:buClr>
                <a:srgbClr val="2F5496"/>
              </a:buClr>
              <a:buSzPts val="1200"/>
            </a:pPr>
            <a:r>
              <a:rPr lang="en-IN" sz="1400" b="1" dirty="0">
                <a:cs typeface="Calibri" panose="020F0502020204030204" pitchFamily="34" charset="0"/>
                <a:sym typeface="Times New Roman" panose="02020603050405020304"/>
              </a:rPr>
              <a:t>1. </a:t>
            </a:r>
            <a:r>
              <a:rPr lang="en-US" sz="1200" dirty="0"/>
              <a:t>Z. Liu, Y. Wang, S. Vaidya, F. </a:t>
            </a:r>
            <a:r>
              <a:rPr lang="en-US" sz="1200" dirty="0" err="1"/>
              <a:t>Ruehle</a:t>
            </a:r>
            <a:r>
              <a:rPr lang="en-US" sz="1200" dirty="0"/>
              <a:t>, J. Halverson, M. </a:t>
            </a:r>
            <a:r>
              <a:rPr lang="en-US" sz="1200" dirty="0" err="1"/>
              <a:t>Solja</a:t>
            </a:r>
            <a:r>
              <a:rPr lang="en-US" sz="1200" dirty="0"/>
              <a:t>ˇ ci´ c, T. Y. Hou, and M. </a:t>
            </a:r>
            <a:r>
              <a:rPr lang="en-US" sz="1200" dirty="0" err="1"/>
              <a:t>Tegmark</a:t>
            </a:r>
            <a:r>
              <a:rPr lang="en-US" sz="1200" dirty="0"/>
              <a:t>, “Kan: Kolmogorov-</a:t>
            </a:r>
            <a:r>
              <a:rPr lang="en-US" sz="1200" dirty="0" err="1"/>
              <a:t>arnold</a:t>
            </a:r>
            <a:r>
              <a:rPr lang="en-US" sz="1200" dirty="0"/>
              <a:t> networks,” </a:t>
            </a:r>
            <a:r>
              <a:rPr lang="en-US" sz="1200" dirty="0" err="1"/>
              <a:t>arXiv</a:t>
            </a:r>
            <a:r>
              <a:rPr lang="en-US" sz="1200" dirty="0"/>
              <a:t> preprint arXiv:2404.19756, 2024.</a:t>
            </a:r>
          </a:p>
          <a:p>
            <a:pPr marL="228600" indent="-228600" algn="just">
              <a:buClr>
                <a:srgbClr val="2F5496"/>
              </a:buClr>
              <a:buSzPts val="1200"/>
            </a:pPr>
            <a:r>
              <a:rPr lang="en-US" sz="1200" b="1" dirty="0"/>
              <a:t>2.  </a:t>
            </a:r>
            <a:r>
              <a:rPr lang="en-US" sz="1200" dirty="0"/>
              <a:t>B. Lim, S. Ö. </a:t>
            </a:r>
            <a:r>
              <a:rPr lang="en-US" sz="1200" dirty="0" err="1"/>
              <a:t>Arık</a:t>
            </a:r>
            <a:r>
              <a:rPr lang="en-US" sz="1200" dirty="0"/>
              <a:t>, N. </a:t>
            </a:r>
            <a:r>
              <a:rPr lang="en-US" sz="1200" dirty="0" err="1"/>
              <a:t>Loeff</a:t>
            </a:r>
            <a:r>
              <a:rPr lang="en-US" sz="1200" dirty="0"/>
              <a:t>, and T. Pfister, “Temporal fusion transformers for interpretable multi-horizon time series forecasting,” International Journal of Forecasting, vol. 37, no. 4, pp. 1748–1764, 2021.</a:t>
            </a:r>
            <a:endParaRPr lang="en-IN" sz="1200" b="1" dirty="0">
              <a:ea typeface="Times New Roman" panose="02020603050405020304"/>
              <a:cs typeface="Calibri" panose="020F0502020204030204" pitchFamily="34" charset="0"/>
              <a:sym typeface="Times New Roman" panose="02020603050405020304"/>
            </a:endParaRPr>
          </a:p>
        </p:txBody>
      </p:sp>
      <p:pic>
        <p:nvPicPr>
          <p:cNvPr id="7" name="Picture 6">
            <a:extLst>
              <a:ext uri="{FF2B5EF4-FFF2-40B4-BE49-F238E27FC236}">
                <a16:creationId xmlns:a16="http://schemas.microsoft.com/office/drawing/2014/main" id="{81D7E308-88C8-4F51-7D54-AFA950579D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0670" y="3682405"/>
            <a:ext cx="4172531" cy="309921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Click="0" advTm="6000"/>
    </mc:Choice>
    <mc:Fallback xmlns="">
      <p:transition advClick="0" advTm="6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
          <p:cNvSpPr txBox="1"/>
          <p:nvPr/>
        </p:nvSpPr>
        <p:spPr>
          <a:xfrm>
            <a:off x="11932920" y="68580"/>
            <a:ext cx="342800" cy="154000"/>
          </a:xfrm>
          <a:prstGeom prst="rect">
            <a:avLst/>
          </a:prstGeom>
          <a:noFill/>
          <a:ln>
            <a:noFill/>
          </a:ln>
        </p:spPr>
        <p:txBody>
          <a:bodyPr spcFirstLastPara="1" wrap="square" lIns="91433" tIns="45700" rIns="91433" bIns="45700" anchor="t" anchorCtr="0">
            <a:noAutofit/>
          </a:bodyPr>
          <a:lstStyle/>
          <a:p>
            <a:pPr>
              <a:buClr>
                <a:srgbClr val="FFFFFF"/>
              </a:buClr>
              <a:buSzPts val="300"/>
            </a:pPr>
            <a:r>
              <a:rPr lang="en-GB" sz="400">
                <a:solidFill>
                  <a:srgbClr val="FFFFFF"/>
                </a:solidFill>
                <a:latin typeface="Trebuchet MS" panose="020B0603020202020204"/>
                <a:ea typeface="Trebuchet MS" panose="020B0603020202020204"/>
                <a:cs typeface="Trebuchet MS" panose="020B0603020202020204"/>
                <a:sym typeface="Trebuchet MS" panose="020B0603020202020204"/>
              </a:rPr>
              <a:t>TM</a:t>
            </a:r>
            <a:endParaRPr sz="1467"/>
          </a:p>
        </p:txBody>
      </p:sp>
      <p:sp>
        <p:nvSpPr>
          <p:cNvPr id="56" name="Google Shape;56;p1"/>
          <p:cNvSpPr/>
          <p:nvPr/>
        </p:nvSpPr>
        <p:spPr>
          <a:xfrm>
            <a:off x="32335" y="804322"/>
            <a:ext cx="5034967" cy="757780"/>
          </a:xfrm>
          <a:prstGeom prst="rect">
            <a:avLst/>
          </a:prstGeom>
          <a:solidFill>
            <a:srgbClr val="FFFFFF"/>
          </a:solidFill>
          <a:ln>
            <a:noFill/>
          </a:ln>
        </p:spPr>
        <p:txBody>
          <a:bodyPr spcFirstLastPara="1" wrap="square" lIns="91433" tIns="45700" rIns="91433" bIns="45700" anchor="ctr" anchorCtr="0">
            <a:noAutofit/>
          </a:bodyPr>
          <a:lstStyle/>
          <a:p>
            <a:pPr algn="ctr">
              <a:buClr>
                <a:srgbClr val="FFFFFF"/>
              </a:buClr>
              <a:buSzPts val="1400"/>
            </a:pPr>
            <a:endParaRPr sz="2400" dirty="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58" name="Google Shape;58;p1"/>
          <p:cNvSpPr/>
          <p:nvPr/>
        </p:nvSpPr>
        <p:spPr>
          <a:xfrm>
            <a:off x="5102415" y="819839"/>
            <a:ext cx="3633216" cy="4299624"/>
          </a:xfrm>
          <a:prstGeom prst="rect">
            <a:avLst/>
          </a:prstGeom>
          <a:solidFill>
            <a:srgbClr val="FFFFFF"/>
          </a:solidFill>
          <a:ln>
            <a:noFill/>
          </a:ln>
        </p:spPr>
        <p:txBody>
          <a:bodyPr spcFirstLastPara="1" wrap="square" lIns="91433" tIns="45700" rIns="91433" bIns="45700" anchor="ctr" anchorCtr="0">
            <a:noAutofit/>
          </a:bodyPr>
          <a:lstStyle/>
          <a:p>
            <a:endParaRPr sz="1600">
              <a:solidFill>
                <a:schemeClr val="dk1"/>
              </a:solidFill>
            </a:endParaRPr>
          </a:p>
        </p:txBody>
      </p:sp>
      <p:sp>
        <p:nvSpPr>
          <p:cNvPr id="68" name="Google Shape;68;p1"/>
          <p:cNvSpPr/>
          <p:nvPr/>
        </p:nvSpPr>
        <p:spPr>
          <a:xfrm>
            <a:off x="58656" y="5160611"/>
            <a:ext cx="5008645" cy="1630464"/>
          </a:xfrm>
          <a:prstGeom prst="rect">
            <a:avLst/>
          </a:prstGeom>
          <a:solidFill>
            <a:srgbClr val="FFFFFF"/>
          </a:solidFill>
          <a:ln>
            <a:noFill/>
          </a:ln>
        </p:spPr>
        <p:txBody>
          <a:bodyPr spcFirstLastPara="1" wrap="square" lIns="91433" tIns="45700" rIns="91433" bIns="45700" anchor="ctr" anchorCtr="0">
            <a:noAutofit/>
          </a:bodyPr>
          <a:lstStyle/>
          <a:p>
            <a:pPr algn="just">
              <a:buClr>
                <a:schemeClr val="dk1"/>
              </a:buClr>
              <a:buSzPts val="1100"/>
            </a:pPr>
            <a:endParaRPr sz="1333" dirty="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74" name="Google Shape;74;p1"/>
          <p:cNvSpPr txBox="1"/>
          <p:nvPr/>
        </p:nvSpPr>
        <p:spPr>
          <a:xfrm>
            <a:off x="-24161" y="740240"/>
            <a:ext cx="5091461" cy="1074100"/>
          </a:xfrm>
          <a:prstGeom prst="rect">
            <a:avLst/>
          </a:prstGeom>
          <a:noFill/>
          <a:ln>
            <a:noFill/>
          </a:ln>
        </p:spPr>
        <p:txBody>
          <a:bodyPr spcFirstLastPara="1" wrap="square" lIns="121900" tIns="121900" rIns="121900" bIns="121900" anchor="t" anchorCtr="0">
            <a:spAutoFit/>
          </a:bodyPr>
          <a:lstStyle/>
          <a:p>
            <a:pPr algn="just">
              <a:lnSpc>
                <a:spcPct val="115000"/>
              </a:lnSpc>
              <a:spcBef>
                <a:spcPts val="2400"/>
              </a:spcBef>
              <a:spcAft>
                <a:spcPts val="2400"/>
              </a:spcAft>
              <a:buClr>
                <a:schemeClr val="dk1"/>
              </a:buClr>
              <a:buSzPts val="1100"/>
            </a:pPr>
            <a:endParaRPr lang="en-US" sz="1200" kern="100" dirty="0">
              <a:latin typeface="Book Antiqua" panose="02040602050305030304" pitchFamily="18" charset="0"/>
              <a:ea typeface="SimSun" panose="02010600030101010101" pitchFamily="2" charset="-122"/>
            </a:endParaRPr>
          </a:p>
        </p:txBody>
      </p:sp>
      <p:sp>
        <p:nvSpPr>
          <p:cNvPr id="33" name="Google Shape;60;p1"/>
          <p:cNvSpPr/>
          <p:nvPr/>
        </p:nvSpPr>
        <p:spPr>
          <a:xfrm>
            <a:off x="32333" y="-34149"/>
            <a:ext cx="12101011" cy="775449"/>
          </a:xfrm>
          <a:prstGeom prst="rect">
            <a:avLst/>
          </a:prstGeom>
          <a:solidFill>
            <a:schemeClr val="tx1"/>
          </a:solidFill>
          <a:ln w="19050" cap="flat" cmpd="sng">
            <a:solidFill>
              <a:schemeClr val="lt1"/>
            </a:solidFill>
            <a:prstDash val="solid"/>
            <a:miter lim="800000"/>
            <a:headEnd type="none" w="sm" len="sm"/>
            <a:tailEnd type="none" w="sm" len="sm"/>
          </a:ln>
        </p:spPr>
        <p:txBody>
          <a:bodyPr spcFirstLastPara="1" wrap="square" lIns="91433" tIns="45700" rIns="91433" bIns="45700" anchor="ctr" anchorCtr="0">
            <a:noAutofit/>
          </a:bodyPr>
          <a:lstStyle/>
          <a:p>
            <a:pPr algn="ctr">
              <a:buClr>
                <a:schemeClr val="accent2"/>
              </a:buClr>
              <a:buSzPts val="2400"/>
            </a:pPr>
            <a:endParaRPr lang="en-US" sz="1333" dirty="0">
              <a:latin typeface="Book Antiqua" panose="02040602050305030304" pitchFamily="18" charset="0"/>
            </a:endParaRPr>
          </a:p>
        </p:txBody>
      </p:sp>
      <p:sp>
        <p:nvSpPr>
          <p:cNvPr id="34" name="Google Shape;61;p1"/>
          <p:cNvSpPr/>
          <p:nvPr/>
        </p:nvSpPr>
        <p:spPr>
          <a:xfrm>
            <a:off x="2003339" y="15985"/>
            <a:ext cx="8826800" cy="741184"/>
          </a:xfrm>
          <a:prstGeom prst="rect">
            <a:avLst/>
          </a:prstGeom>
          <a:noFill/>
          <a:ln>
            <a:noFill/>
          </a:ln>
        </p:spPr>
        <p:txBody>
          <a:bodyPr spcFirstLastPara="1" wrap="square" lIns="91433" tIns="45700" rIns="91433" bIns="45700" anchor="t" anchorCtr="0">
            <a:noAutofit/>
          </a:bodyPr>
          <a:lstStyle/>
          <a:p>
            <a:pPr lvl="0" algn="ctr">
              <a:buClr>
                <a:srgbClr val="2F5496"/>
              </a:buClr>
              <a:buSzPts val="1200"/>
            </a:pPr>
            <a:r>
              <a:rPr lang="en-US" dirty="0">
                <a:solidFill>
                  <a:schemeClr val="bg2"/>
                </a:solidFill>
              </a:rPr>
              <a:t>KAGNNs: Kolmogorov-Arnold Networks meet Graph Learning</a:t>
            </a:r>
            <a:endParaRPr lang="en-US" dirty="0">
              <a:solidFill>
                <a:schemeClr val="bg2"/>
              </a:solidFill>
              <a:latin typeface="Book Antiqua" panose="02040602050305030304" pitchFamily="18" charset="0"/>
              <a:ea typeface="Times New Roman" panose="02020603050405020304"/>
              <a:cs typeface="Times New Roman" panose="02020603050405020304"/>
              <a:sym typeface="Times New Roman" panose="02020603050405020304"/>
            </a:endParaRPr>
          </a:p>
        </p:txBody>
      </p:sp>
      <p:pic>
        <p:nvPicPr>
          <p:cNvPr id="35" name="Google Shape;62;p1"/>
          <p:cNvPicPr preferRelativeResize="0"/>
          <p:nvPr/>
        </p:nvPicPr>
        <p:blipFill rotWithShape="1">
          <a:blip r:embed="rId3"/>
          <a:srcRect/>
          <a:stretch>
            <a:fillRect/>
          </a:stretch>
        </p:blipFill>
        <p:spPr>
          <a:xfrm>
            <a:off x="106248" y="12700"/>
            <a:ext cx="656800" cy="656800"/>
          </a:xfrm>
          <a:prstGeom prst="rect">
            <a:avLst/>
          </a:prstGeom>
          <a:noFill/>
          <a:ln>
            <a:noFill/>
          </a:ln>
        </p:spPr>
      </p:pic>
      <p:sp>
        <p:nvSpPr>
          <p:cNvPr id="36" name="Google Shape;59;p1"/>
          <p:cNvSpPr txBox="1"/>
          <p:nvPr/>
        </p:nvSpPr>
        <p:spPr>
          <a:xfrm>
            <a:off x="46448" y="785158"/>
            <a:ext cx="4573997" cy="957382"/>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Problem Statement : </a:t>
            </a:r>
            <a:r>
              <a:rPr lang="en-IN" sz="1400" dirty="0">
                <a:ea typeface="Times New Roman" panose="02020603050405020304"/>
                <a:cs typeface="Calibri" panose="020F0502020204030204" pitchFamily="34" charset="0"/>
                <a:sym typeface="Times New Roman" panose="02020603050405020304"/>
              </a:rPr>
              <a:t>using Kolmogorov-Arnold Networks (KANs) to replace multi-layer </a:t>
            </a:r>
            <a:r>
              <a:rPr lang="en-IN" sz="1400" dirty="0" err="1">
                <a:ea typeface="Times New Roman" panose="02020603050405020304"/>
                <a:cs typeface="Calibri" panose="020F0502020204030204" pitchFamily="34" charset="0"/>
                <a:sym typeface="Times New Roman" panose="02020603050405020304"/>
              </a:rPr>
              <a:t>perceptrons</a:t>
            </a:r>
            <a:r>
              <a:rPr lang="en-IN" sz="1400" dirty="0">
                <a:ea typeface="Times New Roman" panose="02020603050405020304"/>
                <a:cs typeface="Calibri" panose="020F0502020204030204" pitchFamily="34" charset="0"/>
                <a:sym typeface="Times New Roman" panose="02020603050405020304"/>
              </a:rPr>
              <a:t> in Graph Neural Networks (GNNs) to improve performance in node and graph classification and regression tasks.</a:t>
            </a:r>
          </a:p>
        </p:txBody>
      </p:sp>
      <p:sp>
        <p:nvSpPr>
          <p:cNvPr id="39" name="Google Shape;58;p1"/>
          <p:cNvSpPr/>
          <p:nvPr/>
        </p:nvSpPr>
        <p:spPr>
          <a:xfrm>
            <a:off x="8704144" y="819996"/>
            <a:ext cx="3332243" cy="3889248"/>
          </a:xfrm>
          <a:prstGeom prst="rect">
            <a:avLst/>
          </a:prstGeom>
          <a:solidFill>
            <a:srgbClr val="FFFFFF"/>
          </a:solidFill>
          <a:ln>
            <a:noFill/>
          </a:ln>
        </p:spPr>
        <p:txBody>
          <a:bodyPr spcFirstLastPara="1" wrap="square" lIns="91433" tIns="45700" rIns="91433" bIns="45700" anchor="ctr" anchorCtr="0">
            <a:noAutofit/>
          </a:bodyPr>
          <a:lstStyle/>
          <a:p>
            <a:endParaRPr sz="1600">
              <a:solidFill>
                <a:schemeClr val="dk1"/>
              </a:solidFill>
            </a:endParaRPr>
          </a:p>
        </p:txBody>
      </p:sp>
      <p:graphicFrame>
        <p:nvGraphicFramePr>
          <p:cNvPr id="11" name="Table 10"/>
          <p:cNvGraphicFramePr>
            <a:graphicFrameLocks noGrp="1"/>
          </p:cNvGraphicFramePr>
          <p:nvPr/>
        </p:nvGraphicFramePr>
        <p:xfrm>
          <a:off x="8675078" y="750276"/>
          <a:ext cx="3348111" cy="4036213"/>
        </p:xfrm>
        <a:graphic>
          <a:graphicData uri="http://schemas.openxmlformats.org/drawingml/2006/table">
            <a:tbl>
              <a:tblPr/>
              <a:tblGrid>
                <a:gridCol w="3348111">
                  <a:extLst>
                    <a:ext uri="{9D8B030D-6E8A-4147-A177-3AD203B41FA5}">
                      <a16:colId xmlns:a16="http://schemas.microsoft.com/office/drawing/2014/main" val="20000"/>
                    </a:ext>
                  </a:extLst>
                </a:gridCol>
              </a:tblGrid>
              <a:tr h="4036213">
                <a:tc>
                  <a:txBody>
                    <a:bodyPr/>
                    <a:lstStyle/>
                    <a:p>
                      <a:r>
                        <a:rPr lang="en-IN" sz="1300" b="1" dirty="0"/>
                        <a:t>Results</a:t>
                      </a:r>
                    </a:p>
                    <a:p>
                      <a:pPr marL="285750" indent="-285750">
                        <a:buFont typeface="Arial" panose="020B0604020202020204" pitchFamily="34" charset="0"/>
                        <a:buChar char="•"/>
                      </a:pPr>
                      <a:r>
                        <a:rPr lang="en-IN" sz="1300" b="0" dirty="0"/>
                        <a:t>Node Classification: KAGIN outperformed GIN in 6 of 7 datasets with up to 20% accuracy improvement on Cora and </a:t>
                      </a:r>
                      <a:r>
                        <a:rPr lang="en-IN" sz="1300" b="0" dirty="0" err="1"/>
                        <a:t>Citeseer</a:t>
                      </a:r>
                      <a:r>
                        <a:rPr lang="en-IN" sz="1300" b="0" dirty="0"/>
                        <a:t>, while KAGCN slightly exceeded GCN in 3 datasets, particularly on homophilic networks; KAN models also excelled on heterophilic networks compared to MLP-based models.</a:t>
                      </a:r>
                    </a:p>
                    <a:p>
                      <a:pPr marL="285750" indent="-285750">
                        <a:buFont typeface="Arial" panose="020B0604020202020204" pitchFamily="34" charset="0"/>
                        <a:buChar char="•"/>
                      </a:pPr>
                      <a:r>
                        <a:rPr lang="en-IN" sz="1300" b="0" dirty="0"/>
                        <a:t>Graph Classification: </a:t>
                      </a:r>
                      <a:r>
                        <a:rPr lang="en-US" sz="1300" b="0" dirty="0"/>
                        <a:t>KAGIN outperformed GIN on 5 out of 7 datasets, though the difference in performance was small.</a:t>
                      </a:r>
                    </a:p>
                    <a:p>
                      <a:pPr marL="285750" indent="-285750">
                        <a:buFont typeface="Arial" panose="020B0604020202020204" pitchFamily="34" charset="0"/>
                        <a:buChar char="•"/>
                      </a:pPr>
                      <a:r>
                        <a:rPr lang="en-IN" sz="1300" b="0" dirty="0"/>
                        <a:t>Training Time: </a:t>
                      </a:r>
                      <a:r>
                        <a:rPr lang="en-US" sz="1300" b="0" dirty="0"/>
                        <a:t>KAGIN had slightly higher computational costs than GIN, especially with larger grid sizes and spline orders, but the improvement in performance justified the increased training time.</a:t>
                      </a:r>
                      <a:endParaRPr lang="en-IN" sz="1300" b="0" dirty="0"/>
                    </a:p>
                  </a:txBody>
                  <a:tcPr marL="121920" marR="121920" marT="60960" marB="609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sp>
        <p:nvSpPr>
          <p:cNvPr id="2" name="Google Shape;59;p1">
            <a:extLst>
              <a:ext uri="{FF2B5EF4-FFF2-40B4-BE49-F238E27FC236}">
                <a16:creationId xmlns:a16="http://schemas.microsoft.com/office/drawing/2014/main" id="{831F612F-9D72-E8B4-D439-5E4D0FE4E0BC}"/>
              </a:ext>
            </a:extLst>
          </p:cNvPr>
          <p:cNvSpPr txBox="1"/>
          <p:nvPr/>
        </p:nvSpPr>
        <p:spPr>
          <a:xfrm>
            <a:off x="27500" y="1814339"/>
            <a:ext cx="4573997" cy="4556963"/>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Methodology</a:t>
            </a:r>
            <a:r>
              <a:rPr lang="en-IN" sz="1400" dirty="0">
                <a:ea typeface="Times New Roman" panose="02020603050405020304"/>
                <a:cs typeface="Calibri" panose="020F0502020204030204" pitchFamily="34" charset="0"/>
                <a:sym typeface="Times New Roman" panose="02020603050405020304"/>
              </a:rPr>
              <a:t>:</a:t>
            </a:r>
          </a:p>
          <a:p>
            <a:pPr marL="285750" indent="-285750">
              <a:buClr>
                <a:srgbClr val="2F5496"/>
              </a:buClr>
              <a:buSzPts val="1200"/>
              <a:buFont typeface="Arial" panose="020B0604020202020204" pitchFamily="34" charset="0"/>
              <a:buChar char="•"/>
            </a:pPr>
            <a:r>
              <a:rPr lang="en-IN" sz="1400" dirty="0">
                <a:ea typeface="Times New Roman" panose="02020603050405020304"/>
                <a:cs typeface="Calibri" panose="020F0502020204030204" pitchFamily="34" charset="0"/>
                <a:sym typeface="Times New Roman" panose="02020603050405020304"/>
              </a:rPr>
              <a:t>Developed KAGIN (Kolmogorov-Arnold Graph Isomorphism Network) and KAGCN (Kolmogorov-Arnold Graph Convolutional Network) as GNN variants replacing MLPs with </a:t>
            </a:r>
            <a:r>
              <a:rPr lang="en-IN" sz="1400" dirty="0" err="1">
                <a:ea typeface="Times New Roman" panose="02020603050405020304"/>
                <a:cs typeface="Calibri" panose="020F0502020204030204" pitchFamily="34" charset="0"/>
                <a:sym typeface="Times New Roman" panose="02020603050405020304"/>
              </a:rPr>
              <a:t>KANs.</a:t>
            </a:r>
            <a:endParaRPr lang="en-IN" sz="1400" dirty="0">
              <a:ea typeface="Times New Roman" panose="02020603050405020304"/>
              <a:cs typeface="Calibri" panose="020F0502020204030204" pitchFamily="34" charset="0"/>
              <a:sym typeface="Times New Roman" panose="02020603050405020304"/>
            </a:endParaRP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Utilized Kolmogorov-Arnold Theorem, which represents multivariate functions using sums of univariate functions.</a:t>
            </a:r>
            <a:endParaRPr lang="en-IN" sz="1400" dirty="0">
              <a:ea typeface="Times New Roman" panose="02020603050405020304"/>
              <a:cs typeface="Calibri" panose="020F0502020204030204" pitchFamily="34" charset="0"/>
              <a:sym typeface="Times New Roman" panose="02020603050405020304"/>
            </a:endParaRP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Applied KAN layers in place of fully-connected MLP layers for node updates in GNNs, ensuring theoretical universal approximation power.</a:t>
            </a:r>
            <a:endParaRPr lang="en-IN" sz="1400" dirty="0">
              <a:ea typeface="Times New Roman" panose="02020603050405020304"/>
              <a:cs typeface="Calibri" panose="020F0502020204030204" pitchFamily="34" charset="0"/>
              <a:sym typeface="Times New Roman" panose="02020603050405020304"/>
            </a:endParaRP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Evaluated these models on node classification, graph classification, and graph regression tasks</a:t>
            </a:r>
            <a:endParaRPr lang="en-IN" sz="1400" dirty="0">
              <a:ea typeface="Times New Roman" panose="02020603050405020304"/>
              <a:cs typeface="Calibri" panose="020F0502020204030204" pitchFamily="34" charset="0"/>
              <a:sym typeface="Times New Roman" panose="02020603050405020304"/>
            </a:endParaRP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Emphasized the use of splines for univariate function approximation in KANs, adding a layer of smoothness and interpretability to the models.</a:t>
            </a:r>
            <a:endParaRPr lang="en-IN" sz="1400" dirty="0">
              <a:ea typeface="Times New Roman" panose="02020603050405020304"/>
              <a:cs typeface="Calibri" panose="020F0502020204030204" pitchFamily="34" charset="0"/>
              <a:sym typeface="Times New Roman" panose="02020603050405020304"/>
            </a:endParaRPr>
          </a:p>
        </p:txBody>
      </p:sp>
      <p:sp>
        <p:nvSpPr>
          <p:cNvPr id="3" name="Google Shape;59;p1">
            <a:extLst>
              <a:ext uri="{FF2B5EF4-FFF2-40B4-BE49-F238E27FC236}">
                <a16:creationId xmlns:a16="http://schemas.microsoft.com/office/drawing/2014/main" id="{2980D475-7C7C-2654-21C0-0EFC3403E6DC}"/>
              </a:ext>
            </a:extLst>
          </p:cNvPr>
          <p:cNvSpPr txBox="1"/>
          <p:nvPr/>
        </p:nvSpPr>
        <p:spPr>
          <a:xfrm>
            <a:off x="4691055" y="789717"/>
            <a:ext cx="3918554" cy="2911495"/>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Implementation:</a:t>
            </a:r>
          </a:p>
          <a:p>
            <a:pPr marL="285750" indent="-285750">
              <a:buClr>
                <a:srgbClr val="2F5496"/>
              </a:buClr>
              <a:buSzPts val="1200"/>
              <a:buFont typeface="Arial" panose="020B0604020202020204" pitchFamily="34" charset="0"/>
              <a:buChar char="•"/>
            </a:pPr>
            <a:r>
              <a:rPr lang="en-IN" sz="1400" dirty="0">
                <a:ea typeface="Times New Roman" panose="02020603050405020304"/>
                <a:cs typeface="Calibri" panose="020F0502020204030204" pitchFamily="34" charset="0"/>
                <a:sym typeface="Times New Roman" panose="02020603050405020304"/>
              </a:rPr>
              <a:t>Datasets: Conducted experiments on various benchmark datasets for node classification (e.g., Cora, </a:t>
            </a:r>
            <a:r>
              <a:rPr lang="en-IN" sz="1400" dirty="0" err="1">
                <a:ea typeface="Times New Roman" panose="02020603050405020304"/>
                <a:cs typeface="Calibri" panose="020F0502020204030204" pitchFamily="34" charset="0"/>
                <a:sym typeface="Times New Roman" panose="02020603050405020304"/>
              </a:rPr>
              <a:t>Citeseer</a:t>
            </a:r>
            <a:r>
              <a:rPr lang="en-IN" sz="1400" dirty="0">
                <a:ea typeface="Times New Roman" panose="02020603050405020304"/>
                <a:cs typeface="Calibri" panose="020F0502020204030204" pitchFamily="34" charset="0"/>
                <a:sym typeface="Times New Roman" panose="02020603050405020304"/>
              </a:rPr>
              <a:t>), graph classification (e.g., MUTAG, IMDB), and graph regression (ZINC-12K, QM9).</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Hyperparameters: Tuned using </a:t>
            </a:r>
            <a:r>
              <a:rPr lang="en-US" sz="1400" dirty="0" err="1">
                <a:ea typeface="Times New Roman" panose="02020603050405020304"/>
                <a:cs typeface="Calibri" panose="020F0502020204030204" pitchFamily="34" charset="0"/>
                <a:sym typeface="Times New Roman" panose="02020603050405020304"/>
              </a:rPr>
              <a:t>Optuna</a:t>
            </a:r>
            <a:r>
              <a:rPr lang="en-US" sz="1400" dirty="0">
                <a:ea typeface="Times New Roman" panose="02020603050405020304"/>
                <a:cs typeface="Calibri" panose="020F0502020204030204" pitchFamily="34" charset="0"/>
                <a:sym typeface="Times New Roman" panose="02020603050405020304"/>
              </a:rPr>
              <a:t> with key hyperparameters like grid size, spline order, and learning rate optimized per dataset.</a:t>
            </a:r>
          </a:p>
          <a:p>
            <a:pPr marL="285750" indent="-285750">
              <a:buClr>
                <a:srgbClr val="2F5496"/>
              </a:buClr>
              <a:buSzPts val="1200"/>
              <a:buFont typeface="Arial" panose="020B0604020202020204" pitchFamily="34" charset="0"/>
              <a:buChar char="•"/>
            </a:pPr>
            <a:r>
              <a:rPr lang="en-US" sz="1400" b="1" dirty="0"/>
              <a:t>Training Process</a:t>
            </a:r>
            <a:r>
              <a:rPr lang="en-US" sz="1400" dirty="0"/>
              <a:t>: Models were trained using the </a:t>
            </a:r>
            <a:r>
              <a:rPr lang="en-US" sz="1400" b="1" dirty="0"/>
              <a:t>Adam optimizer</a:t>
            </a:r>
            <a:r>
              <a:rPr lang="en-US" sz="1400" dirty="0"/>
              <a:t> with early stopping. Performance was validated using cross-validation for reliable results.</a:t>
            </a:r>
            <a:endParaRPr lang="en-IN" sz="1400" dirty="0">
              <a:ea typeface="Times New Roman" panose="02020603050405020304"/>
              <a:cs typeface="Calibri" panose="020F0502020204030204" pitchFamily="34" charset="0"/>
              <a:sym typeface="Times New Roman" panose="02020603050405020304"/>
            </a:endParaRPr>
          </a:p>
        </p:txBody>
      </p:sp>
      <p:sp>
        <p:nvSpPr>
          <p:cNvPr id="4" name="Google Shape;59;p1">
            <a:extLst>
              <a:ext uri="{FF2B5EF4-FFF2-40B4-BE49-F238E27FC236}">
                <a16:creationId xmlns:a16="http://schemas.microsoft.com/office/drawing/2014/main" id="{0918358B-8C09-18B6-499B-9335BF327077}"/>
              </a:ext>
            </a:extLst>
          </p:cNvPr>
          <p:cNvSpPr txBox="1"/>
          <p:nvPr/>
        </p:nvSpPr>
        <p:spPr>
          <a:xfrm>
            <a:off x="4691055" y="3778471"/>
            <a:ext cx="3940037" cy="1745182"/>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Objective:</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Explore the expressive power, training efficiency, and suitability of KANs for regression tasks.</a:t>
            </a:r>
          </a:p>
          <a:p>
            <a:pPr marL="285750" indent="-285750">
              <a:buClr>
                <a:srgbClr val="2F5496"/>
              </a:buClr>
              <a:buSzPts val="1200"/>
              <a:buFont typeface="Arial" panose="020B0604020202020204" pitchFamily="34" charset="0"/>
              <a:buChar char="•"/>
            </a:pPr>
            <a:r>
              <a:rPr lang="en-US" sz="1400" dirty="0"/>
              <a:t>Assess the performance of KANs compared to MLPs in graph learning tasks.</a:t>
            </a:r>
            <a:endParaRPr lang="en-US" sz="1400" dirty="0">
              <a:cs typeface="Calibri" panose="020F0502020204030204" pitchFamily="34" charset="0"/>
              <a:sym typeface="Times New Roman" panose="02020603050405020304"/>
            </a:endParaRP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Investigate the impact of KANs on node and graph classification tasks.</a:t>
            </a:r>
            <a:endParaRPr lang="en-IN" sz="1400" dirty="0">
              <a:ea typeface="Times New Roman" panose="02020603050405020304"/>
              <a:cs typeface="Calibri" panose="020F0502020204030204" pitchFamily="34" charset="0"/>
              <a:sym typeface="Times New Roman" panose="02020603050405020304"/>
            </a:endParaRPr>
          </a:p>
        </p:txBody>
      </p:sp>
      <p:sp>
        <p:nvSpPr>
          <p:cNvPr id="6" name="Google Shape;59;p1">
            <a:extLst>
              <a:ext uri="{FF2B5EF4-FFF2-40B4-BE49-F238E27FC236}">
                <a16:creationId xmlns:a16="http://schemas.microsoft.com/office/drawing/2014/main" id="{4BE98EE8-2249-4E48-A415-E28D97468C48}"/>
              </a:ext>
            </a:extLst>
          </p:cNvPr>
          <p:cNvSpPr txBox="1"/>
          <p:nvPr/>
        </p:nvSpPr>
        <p:spPr>
          <a:xfrm>
            <a:off x="8677654" y="4867608"/>
            <a:ext cx="3345535" cy="1914011"/>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References:</a:t>
            </a:r>
          </a:p>
          <a:p>
            <a:pPr marL="285750" indent="-285750">
              <a:buClr>
                <a:srgbClr val="2F5496"/>
              </a:buClr>
              <a:buSzPts val="1200"/>
              <a:buFont typeface="Arial" panose="020B0604020202020204" pitchFamily="34" charset="0"/>
              <a:buChar char="•"/>
            </a:pPr>
            <a:r>
              <a:rPr lang="en-IN" sz="1400" dirty="0" err="1"/>
              <a:t>Minjong</a:t>
            </a:r>
            <a:r>
              <a:rPr lang="en-IN" sz="1400" dirty="0"/>
              <a:t> </a:t>
            </a:r>
            <a:r>
              <a:rPr lang="en-IN" sz="1400" dirty="0" err="1"/>
              <a:t>Cheon</a:t>
            </a:r>
            <a:r>
              <a:rPr lang="en-IN" sz="1400" dirty="0"/>
              <a:t>. Kolmogorov-</a:t>
            </a:r>
            <a:r>
              <a:rPr lang="en-IN" sz="1400" dirty="0" err="1"/>
              <a:t>arnold</a:t>
            </a:r>
            <a:r>
              <a:rPr lang="en-IN" sz="1400" dirty="0"/>
              <a:t> network for satellite image classification in remote sensing. </a:t>
            </a:r>
            <a:r>
              <a:rPr lang="en-IN" sz="1400" dirty="0" err="1"/>
              <a:t>arXiv</a:t>
            </a:r>
            <a:r>
              <a:rPr lang="en-IN" sz="1400" dirty="0"/>
              <a:t> preprint arXiv:2406.00600, 2024.</a:t>
            </a:r>
            <a:endParaRPr lang="en-IN" sz="1400" b="1" dirty="0">
              <a:cs typeface="Calibri" panose="020F0502020204030204" pitchFamily="34" charset="0"/>
              <a:sym typeface="Times New Roman" panose="02020603050405020304"/>
            </a:endParaRPr>
          </a:p>
          <a:p>
            <a:pPr marL="285750" indent="-285750">
              <a:buClr>
                <a:srgbClr val="2F5496"/>
              </a:buClr>
              <a:buSzPts val="1200"/>
              <a:buFont typeface="Arial" panose="020B0604020202020204" pitchFamily="34" charset="0"/>
              <a:buChar char="•"/>
            </a:pPr>
            <a:r>
              <a:rPr lang="en-IN" sz="1400" dirty="0"/>
              <a:t>Remi Genet and Hugo </a:t>
            </a:r>
            <a:r>
              <a:rPr lang="en-IN" sz="1400" dirty="0" err="1"/>
              <a:t>Inzirillo</a:t>
            </a:r>
            <a:r>
              <a:rPr lang="en-IN" sz="1400" dirty="0"/>
              <a:t>. </a:t>
            </a:r>
            <a:r>
              <a:rPr lang="en-IN" sz="1400" dirty="0" err="1"/>
              <a:t>Tkan</a:t>
            </a:r>
            <a:r>
              <a:rPr lang="en-IN" sz="1400" dirty="0"/>
              <a:t>: Temporal </a:t>
            </a:r>
            <a:r>
              <a:rPr lang="en-IN" sz="1400" dirty="0" err="1"/>
              <a:t>kolmogorov-arnold</a:t>
            </a:r>
            <a:r>
              <a:rPr lang="en-IN" sz="1400" dirty="0"/>
              <a:t> networks. </a:t>
            </a:r>
            <a:r>
              <a:rPr lang="en-IN" sz="1400" dirty="0" err="1"/>
              <a:t>arXiv</a:t>
            </a:r>
            <a:r>
              <a:rPr lang="en-IN" sz="1400" dirty="0"/>
              <a:t> preprint arXiv:2405.07344, 2024.</a:t>
            </a:r>
            <a:endParaRPr lang="en-IN" sz="1400" b="1" dirty="0">
              <a:ea typeface="Times New Roman" panose="02020603050405020304"/>
              <a:cs typeface="Calibri" panose="020F0502020204030204" pitchFamily="34" charset="0"/>
              <a:sym typeface="Times New Roman" panose="02020603050405020304"/>
            </a:endParaRPr>
          </a:p>
        </p:txBody>
      </p:sp>
      <p:pic>
        <p:nvPicPr>
          <p:cNvPr id="9" name="Picture 8">
            <a:extLst>
              <a:ext uri="{FF2B5EF4-FFF2-40B4-BE49-F238E27FC236}">
                <a16:creationId xmlns:a16="http://schemas.microsoft.com/office/drawing/2014/main" id="{8E71D387-C9B2-9ADA-B46F-F09AAAA9D4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1587" y="5412848"/>
            <a:ext cx="2115547" cy="826482"/>
          </a:xfrm>
          <a:prstGeom prst="rect">
            <a:avLst/>
          </a:prstGeom>
        </p:spPr>
      </p:pic>
      <p:sp>
        <p:nvSpPr>
          <p:cNvPr id="10" name="Google Shape;59;p1">
            <a:extLst>
              <a:ext uri="{FF2B5EF4-FFF2-40B4-BE49-F238E27FC236}">
                <a16:creationId xmlns:a16="http://schemas.microsoft.com/office/drawing/2014/main" id="{D19A5F28-CB71-B3DE-F067-62892187F19B}"/>
              </a:ext>
            </a:extLst>
          </p:cNvPr>
          <p:cNvSpPr txBox="1"/>
          <p:nvPr/>
        </p:nvSpPr>
        <p:spPr>
          <a:xfrm>
            <a:off x="4680313" y="5600912"/>
            <a:ext cx="3940037" cy="1190163"/>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Conclusion</a:t>
            </a:r>
            <a:r>
              <a:rPr lang="en-IN" sz="1400" dirty="0">
                <a:ea typeface="Times New Roman" panose="02020603050405020304"/>
                <a:cs typeface="Calibri" panose="020F0502020204030204" pitchFamily="34" charset="0"/>
                <a:sym typeface="Times New Roman" panose="02020603050405020304"/>
              </a:rPr>
              <a:t>:</a:t>
            </a:r>
            <a:r>
              <a:rPr lang="en-US" sz="1400" dirty="0">
                <a:ea typeface="Times New Roman" panose="02020603050405020304"/>
                <a:cs typeface="Calibri" panose="020F0502020204030204" pitchFamily="34" charset="0"/>
                <a:sym typeface="Times New Roman" panose="02020603050405020304"/>
              </a:rPr>
              <a:t>KANs outperform MLPs in GNNs, especially in graph regression tasks, due to their superior performance, expressivity in low dimensions, and better interpretability for smooth and structured functions...</a:t>
            </a:r>
            <a:endParaRPr lang="en-IN" sz="1400" dirty="0">
              <a:ea typeface="Times New Roman" panose="02020603050405020304"/>
              <a:cs typeface="Calibri" panose="020F0502020204030204" pitchFamily="34" charset="0"/>
              <a:sym typeface="Times New Roman" panose="02020603050405020304"/>
            </a:endParaRPr>
          </a:p>
        </p:txBody>
      </p:sp>
    </p:spTree>
  </p:cSld>
  <p:clrMapOvr>
    <a:masterClrMapping/>
  </p:clrMapOvr>
  <mc:AlternateContent xmlns:mc="http://schemas.openxmlformats.org/markup-compatibility/2006" xmlns:p14="http://schemas.microsoft.com/office/powerpoint/2010/main">
    <mc:Choice Requires="p14">
      <p:transition p14:dur="0" advClick="0" advTm="6000"/>
    </mc:Choice>
    <mc:Fallback xmlns="">
      <p:transition advClick="0" advTm="6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
          <p:cNvSpPr txBox="1"/>
          <p:nvPr/>
        </p:nvSpPr>
        <p:spPr>
          <a:xfrm>
            <a:off x="11932920" y="68580"/>
            <a:ext cx="342800" cy="154000"/>
          </a:xfrm>
          <a:prstGeom prst="rect">
            <a:avLst/>
          </a:prstGeom>
          <a:noFill/>
          <a:ln>
            <a:noFill/>
          </a:ln>
        </p:spPr>
        <p:txBody>
          <a:bodyPr spcFirstLastPara="1" wrap="square" lIns="91433" tIns="45700" rIns="91433" bIns="45700" anchor="t" anchorCtr="0">
            <a:noAutofit/>
          </a:bodyPr>
          <a:lstStyle/>
          <a:p>
            <a:pPr>
              <a:buClr>
                <a:srgbClr val="FFFFFF"/>
              </a:buClr>
              <a:buSzPts val="300"/>
            </a:pPr>
            <a:r>
              <a:rPr lang="en-GB" sz="400">
                <a:solidFill>
                  <a:srgbClr val="FFFFFF"/>
                </a:solidFill>
                <a:latin typeface="Trebuchet MS" panose="020B0603020202020204"/>
                <a:ea typeface="Trebuchet MS" panose="020B0603020202020204"/>
                <a:cs typeface="Trebuchet MS" panose="020B0603020202020204"/>
                <a:sym typeface="Trebuchet MS" panose="020B0603020202020204"/>
              </a:rPr>
              <a:t>TM</a:t>
            </a:r>
            <a:endParaRPr sz="1467"/>
          </a:p>
        </p:txBody>
      </p:sp>
      <p:sp>
        <p:nvSpPr>
          <p:cNvPr id="56" name="Google Shape;56;p1"/>
          <p:cNvSpPr/>
          <p:nvPr/>
        </p:nvSpPr>
        <p:spPr>
          <a:xfrm>
            <a:off x="32335" y="804322"/>
            <a:ext cx="5034967" cy="757780"/>
          </a:xfrm>
          <a:prstGeom prst="rect">
            <a:avLst/>
          </a:prstGeom>
          <a:solidFill>
            <a:srgbClr val="FFFFFF"/>
          </a:solidFill>
          <a:ln>
            <a:noFill/>
          </a:ln>
        </p:spPr>
        <p:txBody>
          <a:bodyPr spcFirstLastPara="1" wrap="square" lIns="91433" tIns="45700" rIns="91433" bIns="45700" anchor="ctr" anchorCtr="0">
            <a:noAutofit/>
          </a:bodyPr>
          <a:lstStyle/>
          <a:p>
            <a:pPr algn="ctr">
              <a:buClr>
                <a:srgbClr val="FFFFFF"/>
              </a:buClr>
              <a:buSzPts val="1400"/>
            </a:pPr>
            <a:endParaRPr sz="2400" dirty="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58" name="Google Shape;58;p1"/>
          <p:cNvSpPr/>
          <p:nvPr/>
        </p:nvSpPr>
        <p:spPr>
          <a:xfrm>
            <a:off x="5102415" y="819839"/>
            <a:ext cx="3633216" cy="4299624"/>
          </a:xfrm>
          <a:prstGeom prst="rect">
            <a:avLst/>
          </a:prstGeom>
          <a:solidFill>
            <a:srgbClr val="FFFFFF"/>
          </a:solidFill>
          <a:ln>
            <a:noFill/>
          </a:ln>
        </p:spPr>
        <p:txBody>
          <a:bodyPr spcFirstLastPara="1" wrap="square" lIns="91433" tIns="45700" rIns="91433" bIns="45700" anchor="ctr" anchorCtr="0">
            <a:noAutofit/>
          </a:bodyPr>
          <a:lstStyle/>
          <a:p>
            <a:endParaRPr sz="1600">
              <a:solidFill>
                <a:schemeClr val="dk1"/>
              </a:solidFill>
            </a:endParaRPr>
          </a:p>
        </p:txBody>
      </p:sp>
      <p:sp>
        <p:nvSpPr>
          <p:cNvPr id="74" name="Google Shape;74;p1"/>
          <p:cNvSpPr txBox="1"/>
          <p:nvPr/>
        </p:nvSpPr>
        <p:spPr>
          <a:xfrm>
            <a:off x="-24161" y="740240"/>
            <a:ext cx="5091461" cy="1074100"/>
          </a:xfrm>
          <a:prstGeom prst="rect">
            <a:avLst/>
          </a:prstGeom>
          <a:noFill/>
          <a:ln>
            <a:noFill/>
          </a:ln>
        </p:spPr>
        <p:txBody>
          <a:bodyPr spcFirstLastPara="1" wrap="square" lIns="121900" tIns="121900" rIns="121900" bIns="121900" anchor="t" anchorCtr="0">
            <a:spAutoFit/>
          </a:bodyPr>
          <a:lstStyle/>
          <a:p>
            <a:pPr algn="just">
              <a:lnSpc>
                <a:spcPct val="115000"/>
              </a:lnSpc>
              <a:spcBef>
                <a:spcPts val="2400"/>
              </a:spcBef>
              <a:spcAft>
                <a:spcPts val="2400"/>
              </a:spcAft>
              <a:buClr>
                <a:schemeClr val="dk1"/>
              </a:buClr>
              <a:buSzPts val="1100"/>
            </a:pPr>
            <a:endParaRPr lang="en-US" sz="1200" kern="100" dirty="0">
              <a:latin typeface="Book Antiqua" panose="02040602050305030304" pitchFamily="18" charset="0"/>
              <a:ea typeface="SimSun" panose="02010600030101010101" pitchFamily="2" charset="-122"/>
            </a:endParaRPr>
          </a:p>
        </p:txBody>
      </p:sp>
      <p:sp>
        <p:nvSpPr>
          <p:cNvPr id="33" name="Google Shape;60;p1"/>
          <p:cNvSpPr/>
          <p:nvPr/>
        </p:nvSpPr>
        <p:spPr>
          <a:xfrm>
            <a:off x="32333" y="-34149"/>
            <a:ext cx="12101011" cy="775449"/>
          </a:xfrm>
          <a:prstGeom prst="rect">
            <a:avLst/>
          </a:prstGeom>
          <a:solidFill>
            <a:schemeClr val="tx1"/>
          </a:solidFill>
          <a:ln w="19050" cap="flat" cmpd="sng">
            <a:solidFill>
              <a:schemeClr val="lt1"/>
            </a:solidFill>
            <a:prstDash val="solid"/>
            <a:miter lim="800000"/>
            <a:headEnd type="none" w="sm" len="sm"/>
            <a:tailEnd type="none" w="sm" len="sm"/>
          </a:ln>
        </p:spPr>
        <p:txBody>
          <a:bodyPr spcFirstLastPara="1" wrap="square" lIns="91433" tIns="45700" rIns="91433" bIns="45700" anchor="ctr" anchorCtr="0">
            <a:noAutofit/>
          </a:bodyPr>
          <a:lstStyle/>
          <a:p>
            <a:pPr algn="ctr">
              <a:buClr>
                <a:schemeClr val="accent2"/>
              </a:buClr>
              <a:buSzPts val="2400"/>
            </a:pPr>
            <a:r>
              <a:rPr lang="en-US" sz="2000" dirty="0">
                <a:solidFill>
                  <a:schemeClr val="bg1"/>
                </a:solidFill>
                <a:latin typeface="Book Antiqua" panose="02040602050305030304" pitchFamily="18" charset="0"/>
              </a:rPr>
              <a:t>Convolutional </a:t>
            </a:r>
            <a:r>
              <a:rPr lang="en-US" sz="2000" dirty="0" err="1">
                <a:solidFill>
                  <a:schemeClr val="bg1"/>
                </a:solidFill>
                <a:latin typeface="Book Antiqua" panose="02040602050305030304" pitchFamily="18" charset="0"/>
              </a:rPr>
              <a:t>Kolomogrov</a:t>
            </a:r>
            <a:r>
              <a:rPr lang="en-US" sz="2000" dirty="0">
                <a:solidFill>
                  <a:schemeClr val="bg1"/>
                </a:solidFill>
                <a:latin typeface="Book Antiqua" panose="02040602050305030304" pitchFamily="18" charset="0"/>
              </a:rPr>
              <a:t>-Arnold Networks</a:t>
            </a:r>
          </a:p>
        </p:txBody>
      </p:sp>
      <p:sp>
        <p:nvSpPr>
          <p:cNvPr id="34" name="Google Shape;61;p1"/>
          <p:cNvSpPr/>
          <p:nvPr/>
        </p:nvSpPr>
        <p:spPr>
          <a:xfrm>
            <a:off x="2003339" y="15985"/>
            <a:ext cx="8826800" cy="741184"/>
          </a:xfrm>
          <a:prstGeom prst="rect">
            <a:avLst/>
          </a:prstGeom>
          <a:noFill/>
          <a:ln>
            <a:noFill/>
          </a:ln>
        </p:spPr>
        <p:txBody>
          <a:bodyPr spcFirstLastPara="1" wrap="square" lIns="91433" tIns="45700" rIns="91433" bIns="45700" anchor="t" anchorCtr="0">
            <a:noAutofit/>
          </a:bodyPr>
          <a:lstStyle/>
          <a:p>
            <a:pPr lvl="0" algn="ctr">
              <a:buClr>
                <a:srgbClr val="2F5496"/>
              </a:buClr>
              <a:buSzPts val="1200"/>
            </a:pPr>
            <a:endParaRPr lang="en-US" dirty="0">
              <a:solidFill>
                <a:schemeClr val="bg2"/>
              </a:solidFill>
              <a:latin typeface="Book Antiqua" panose="02040602050305030304" pitchFamily="18" charset="0"/>
              <a:ea typeface="Times New Roman" panose="02020603050405020304"/>
              <a:cs typeface="Times New Roman" panose="02020603050405020304"/>
              <a:sym typeface="Times New Roman" panose="02020603050405020304"/>
            </a:endParaRPr>
          </a:p>
        </p:txBody>
      </p:sp>
      <p:pic>
        <p:nvPicPr>
          <p:cNvPr id="35" name="Google Shape;62;p1"/>
          <p:cNvPicPr preferRelativeResize="0"/>
          <p:nvPr/>
        </p:nvPicPr>
        <p:blipFill rotWithShape="1">
          <a:blip r:embed="rId3"/>
          <a:srcRect/>
          <a:stretch>
            <a:fillRect/>
          </a:stretch>
        </p:blipFill>
        <p:spPr>
          <a:xfrm>
            <a:off x="106248" y="12700"/>
            <a:ext cx="656800" cy="656800"/>
          </a:xfrm>
          <a:prstGeom prst="rect">
            <a:avLst/>
          </a:prstGeom>
          <a:noFill/>
          <a:ln>
            <a:noFill/>
          </a:ln>
        </p:spPr>
      </p:pic>
      <p:sp>
        <p:nvSpPr>
          <p:cNvPr id="36" name="Google Shape;59;p1"/>
          <p:cNvSpPr txBox="1"/>
          <p:nvPr/>
        </p:nvSpPr>
        <p:spPr>
          <a:xfrm>
            <a:off x="16180" y="786415"/>
            <a:ext cx="3604596" cy="2122796"/>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b="1" dirty="0">
                <a:ea typeface="Times New Roman" panose="02020603050405020304"/>
                <a:cs typeface="Calibri" panose="020F0502020204030204" pitchFamily="34" charset="0"/>
                <a:sym typeface="Times New Roman" panose="02020603050405020304"/>
              </a:rPr>
              <a:t>Problem Statement : </a:t>
            </a:r>
            <a:r>
              <a:rPr lang="en-US" sz="1700" b="0" i="0" dirty="0">
                <a:effectLst/>
                <a:latin typeface="Calibri (Body)"/>
                <a:ea typeface="Calibri" panose="020F0502020204030204" pitchFamily="34" charset="0"/>
                <a:cs typeface="Calibri" panose="020F0502020204030204" pitchFamily="34" charset="0"/>
              </a:rPr>
              <a:t>The paper addresses the challenge of traditional Convolutional Neural Networks (CNNs) being inefficient when it comes to handling complex data. It proposes Convolutional KANs as a solution that uses fewer parameters while maintaining similar accuracy.</a:t>
            </a:r>
          </a:p>
          <a:p>
            <a:pPr>
              <a:buClr>
                <a:srgbClr val="2F5496"/>
              </a:buClr>
              <a:buSzPts val="1200"/>
            </a:pPr>
            <a:endParaRPr lang="en-IN" sz="1400" dirty="0">
              <a:ea typeface="Times New Roman" panose="02020603050405020304"/>
              <a:cs typeface="Calibri" panose="020F0502020204030204" pitchFamily="34" charset="0"/>
              <a:sym typeface="Times New Roman" panose="02020603050405020304"/>
            </a:endParaRPr>
          </a:p>
        </p:txBody>
      </p:sp>
      <p:sp>
        <p:nvSpPr>
          <p:cNvPr id="39" name="Google Shape;58;p1"/>
          <p:cNvSpPr/>
          <p:nvPr/>
        </p:nvSpPr>
        <p:spPr>
          <a:xfrm>
            <a:off x="8704144" y="819996"/>
            <a:ext cx="3332243" cy="3889248"/>
          </a:xfrm>
          <a:prstGeom prst="rect">
            <a:avLst/>
          </a:prstGeom>
          <a:solidFill>
            <a:srgbClr val="FFFFFF"/>
          </a:solidFill>
          <a:ln>
            <a:noFill/>
          </a:ln>
        </p:spPr>
        <p:txBody>
          <a:bodyPr spcFirstLastPara="1" wrap="square" lIns="91433" tIns="45700" rIns="91433" bIns="45700" anchor="ctr" anchorCtr="0">
            <a:noAutofit/>
          </a:bodyPr>
          <a:lstStyle/>
          <a:p>
            <a:endParaRPr sz="1600">
              <a:solidFill>
                <a:schemeClr val="dk1"/>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2085851034"/>
              </p:ext>
            </p:extLst>
          </p:nvPr>
        </p:nvGraphicFramePr>
        <p:xfrm>
          <a:off x="8675078" y="750276"/>
          <a:ext cx="3395352" cy="3310736"/>
        </p:xfrm>
        <a:graphic>
          <a:graphicData uri="http://schemas.openxmlformats.org/drawingml/2006/table">
            <a:tbl>
              <a:tblPr/>
              <a:tblGrid>
                <a:gridCol w="3395352">
                  <a:extLst>
                    <a:ext uri="{9D8B030D-6E8A-4147-A177-3AD203B41FA5}">
                      <a16:colId xmlns:a16="http://schemas.microsoft.com/office/drawing/2014/main" val="20000"/>
                    </a:ext>
                  </a:extLst>
                </a:gridCol>
              </a:tblGrid>
              <a:tr h="3310736">
                <a:tc>
                  <a:txBody>
                    <a:bodyPr/>
                    <a:lstStyle/>
                    <a:p>
                      <a:r>
                        <a:rPr lang="en-IN" sz="1400" b="1" dirty="0"/>
                        <a:t>Results :</a:t>
                      </a:r>
                    </a:p>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Convolutional KANs perform similarly to traditional CNNs in terms of accuracy but require about half the number of parameters.</a:t>
                      </a:r>
                    </a:p>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This reduction in parameters allows for faster training and better efficiency in learning from complex datasets.</a:t>
                      </a:r>
                    </a:p>
                    <a:p>
                      <a:pPr marL="285750" indent="-285750">
                        <a:buFont typeface="Arial" panose="020B0604020202020204" pitchFamily="34" charset="0"/>
                        <a:buChar char="•"/>
                      </a:pPr>
                      <a:endParaRPr lang="en-IN" sz="1400" b="0" dirty="0"/>
                    </a:p>
                  </a:txBody>
                  <a:tcPr marL="121920" marR="121920" marT="60960" marB="609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sp>
        <p:nvSpPr>
          <p:cNvPr id="2" name="Google Shape;59;p1">
            <a:extLst>
              <a:ext uri="{FF2B5EF4-FFF2-40B4-BE49-F238E27FC236}">
                <a16:creationId xmlns:a16="http://schemas.microsoft.com/office/drawing/2014/main" id="{831F612F-9D72-E8B4-D439-5E4D0FE4E0BC}"/>
              </a:ext>
            </a:extLst>
          </p:cNvPr>
          <p:cNvSpPr txBox="1"/>
          <p:nvPr/>
        </p:nvSpPr>
        <p:spPr>
          <a:xfrm>
            <a:off x="-12441" y="2992700"/>
            <a:ext cx="3645730" cy="3125059"/>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900" b="1" dirty="0">
                <a:ea typeface="Times New Roman" panose="02020603050405020304"/>
                <a:cs typeface="Calibri" panose="020F0502020204030204" pitchFamily="34" charset="0"/>
                <a:sym typeface="Times New Roman" panose="02020603050405020304"/>
              </a:rPr>
              <a:t>Methodology</a:t>
            </a:r>
            <a:r>
              <a:rPr lang="en-IN" sz="1900" dirty="0">
                <a:ea typeface="Times New Roman" panose="02020603050405020304"/>
                <a:cs typeface="Calibri" panose="020F0502020204030204" pitchFamily="34" charset="0"/>
                <a:sym typeface="Times New Roman" panose="02020603050405020304"/>
              </a:rPr>
              <a:t>:</a:t>
            </a:r>
          </a:p>
          <a:p>
            <a:pPr marL="285750" indent="-285750">
              <a:buFont typeface="Arial" panose="020B0604020202020204" pitchFamily="34" charset="0"/>
              <a:buChar char="•"/>
            </a:pPr>
            <a:r>
              <a:rPr lang="en-US" b="0" i="0" dirty="0">
                <a:effectLst/>
                <a:latin typeface="Calibri  "/>
              </a:rPr>
              <a:t>Integration of KANs: The authors adapt the KAN architecture to convolutional layers, replacing fixed activation functions with learnable spline functions.</a:t>
            </a:r>
          </a:p>
          <a:p>
            <a:pPr marL="285750" indent="-285750">
              <a:buFont typeface="Arial" panose="020B0604020202020204" pitchFamily="34" charset="0"/>
              <a:buChar char="•"/>
            </a:pPr>
            <a:r>
              <a:rPr lang="en-US" b="0" i="0" dirty="0">
                <a:effectLst/>
                <a:latin typeface="Calibri  "/>
              </a:rPr>
              <a:t>Empirical Testing: They compare the performance of Convolutional KANs against traditional CNNs using datasets like MNIST and Fashion-MNIST.</a:t>
            </a:r>
          </a:p>
          <a:p>
            <a:pPr>
              <a:buClr>
                <a:srgbClr val="2F5496"/>
              </a:buClr>
              <a:buSzPts val="1200"/>
            </a:pPr>
            <a:endParaRPr lang="en-IN" sz="1400" dirty="0">
              <a:ea typeface="Times New Roman" panose="02020603050405020304"/>
              <a:cs typeface="Calibri" panose="020F0502020204030204" pitchFamily="34" charset="0"/>
              <a:sym typeface="Times New Roman" panose="02020603050405020304"/>
            </a:endParaRPr>
          </a:p>
        </p:txBody>
      </p:sp>
      <p:sp>
        <p:nvSpPr>
          <p:cNvPr id="3" name="Google Shape;59;p1">
            <a:extLst>
              <a:ext uri="{FF2B5EF4-FFF2-40B4-BE49-F238E27FC236}">
                <a16:creationId xmlns:a16="http://schemas.microsoft.com/office/drawing/2014/main" id="{2980D475-7C7C-2654-21C0-0EFC3403E6DC}"/>
              </a:ext>
            </a:extLst>
          </p:cNvPr>
          <p:cNvSpPr txBox="1"/>
          <p:nvPr/>
        </p:nvSpPr>
        <p:spPr>
          <a:xfrm>
            <a:off x="3688016" y="789718"/>
            <a:ext cx="4921593" cy="1799011"/>
          </a:xfrm>
          <a:prstGeom prst="rect">
            <a:avLst/>
          </a:prstGeom>
          <a:noFill/>
          <a:ln>
            <a:solidFill>
              <a:schemeClr val="tx1"/>
            </a:solidFill>
          </a:ln>
        </p:spPr>
        <p:txBody>
          <a:bodyPr spcFirstLastPara="1" wrap="square" lIns="91433" tIns="45700" rIns="91433" bIns="45700" anchor="t" anchorCtr="0">
            <a:noAutofit/>
          </a:bodyPr>
          <a:lstStyle/>
          <a:p>
            <a:pPr algn="l"/>
            <a:r>
              <a:rPr lang="en-US" b="1" i="0" dirty="0">
                <a:effectLst/>
                <a:latin typeface="__fkGroteskNeue_598ab8"/>
              </a:rPr>
              <a:t>Implementation:</a:t>
            </a:r>
          </a:p>
          <a:p>
            <a:pPr marL="285750" indent="-285750" algn="l">
              <a:buFont typeface="Arial" panose="020B0604020202020204" pitchFamily="34" charset="0"/>
              <a:buChar char="•"/>
            </a:pPr>
            <a:r>
              <a:rPr lang="en-US" sz="1600" b="0" i="0" dirty="0">
                <a:effectLst/>
                <a:latin typeface="Calibri   "/>
              </a:rPr>
              <a:t>Architecture Design: Each connection in the network uses spline functions instead of static weights.</a:t>
            </a:r>
          </a:p>
          <a:p>
            <a:pPr marL="285750" indent="-285750" algn="l">
              <a:buFont typeface="Arial" panose="020B0604020202020204" pitchFamily="34" charset="0"/>
              <a:buChar char="•"/>
            </a:pPr>
            <a:r>
              <a:rPr lang="en-US" sz="1600" b="0" i="0" dirty="0">
                <a:effectLst/>
                <a:latin typeface="Calibri   "/>
              </a:rPr>
              <a:t>KAN Convolutions: The convolution operation is adapted to use these spline-based functions, allowing for more flexible responses to input data.</a:t>
            </a:r>
          </a:p>
          <a:p>
            <a:pPr algn="l"/>
            <a:endParaRPr lang="en-US" b="1" i="0" dirty="0">
              <a:effectLst/>
              <a:latin typeface="__fkGroteskNeue_598ab8"/>
            </a:endParaRPr>
          </a:p>
        </p:txBody>
      </p:sp>
      <p:sp>
        <p:nvSpPr>
          <p:cNvPr id="4" name="Google Shape;59;p1">
            <a:extLst>
              <a:ext uri="{FF2B5EF4-FFF2-40B4-BE49-F238E27FC236}">
                <a16:creationId xmlns:a16="http://schemas.microsoft.com/office/drawing/2014/main" id="{0918358B-8C09-18B6-499B-9335BF327077}"/>
              </a:ext>
            </a:extLst>
          </p:cNvPr>
          <p:cNvSpPr txBox="1"/>
          <p:nvPr/>
        </p:nvSpPr>
        <p:spPr>
          <a:xfrm>
            <a:off x="3698758" y="2664907"/>
            <a:ext cx="4921593" cy="1617873"/>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b="1" dirty="0">
                <a:ea typeface="Times New Roman" panose="02020603050405020304"/>
                <a:cs typeface="Calibri" panose="020F0502020204030204" pitchFamily="34" charset="0"/>
                <a:sym typeface="Times New Roman" panose="02020603050405020304"/>
              </a:rPr>
              <a:t>Objective</a:t>
            </a:r>
            <a:r>
              <a:rPr lang="en-IN" dirty="0">
                <a:ea typeface="Times New Roman" panose="02020603050405020304"/>
                <a:cs typeface="Calibri" panose="020F0502020204030204" pitchFamily="34" charset="0"/>
                <a:sym typeface="Times New Roman" panose="02020603050405020304"/>
              </a:rPr>
              <a:t>:</a:t>
            </a:r>
          </a:p>
          <a:p>
            <a:pPr>
              <a:buClr>
                <a:srgbClr val="2F5496"/>
              </a:buClr>
              <a:buSzPts val="1200"/>
            </a:pPr>
            <a:r>
              <a:rPr lang="en-US" sz="1700" b="0" i="0" dirty="0">
                <a:effectLst/>
                <a:latin typeface="Calibri    "/>
              </a:rPr>
              <a:t>The main goal is to show that Convolutional KANs can achieve high accuracy with fewer parameters compared to traditional CNNs, making them more efficient for image processing tasks.</a:t>
            </a:r>
            <a:endParaRPr lang="en-IN" sz="1700" dirty="0">
              <a:latin typeface="Calibri    "/>
              <a:ea typeface="Times New Roman" panose="02020603050405020304"/>
              <a:cs typeface="Calibri" panose="020F0502020204030204" pitchFamily="34" charset="0"/>
              <a:sym typeface="Times New Roman" panose="02020603050405020304"/>
            </a:endParaRPr>
          </a:p>
        </p:txBody>
      </p:sp>
      <p:sp>
        <p:nvSpPr>
          <p:cNvPr id="6" name="Google Shape;59;p1">
            <a:extLst>
              <a:ext uri="{FF2B5EF4-FFF2-40B4-BE49-F238E27FC236}">
                <a16:creationId xmlns:a16="http://schemas.microsoft.com/office/drawing/2014/main" id="{4BE98EE8-2249-4E48-A415-E28D97468C48}"/>
              </a:ext>
            </a:extLst>
          </p:cNvPr>
          <p:cNvSpPr txBox="1"/>
          <p:nvPr/>
        </p:nvSpPr>
        <p:spPr>
          <a:xfrm>
            <a:off x="8677654" y="4455459"/>
            <a:ext cx="3345535" cy="2326160"/>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b="1" dirty="0">
                <a:ea typeface="Times New Roman" panose="02020603050405020304"/>
                <a:cs typeface="Calibri" panose="020F0502020204030204" pitchFamily="34" charset="0"/>
                <a:sym typeface="Times New Roman" panose="02020603050405020304"/>
              </a:rPr>
              <a:t>References:</a:t>
            </a:r>
          </a:p>
          <a:p>
            <a:pPr>
              <a:buClr>
                <a:srgbClr val="2F5496"/>
              </a:buClr>
              <a:buSzPts val="1200"/>
            </a:pPr>
            <a:r>
              <a:rPr lang="en-US" sz="1200" b="0" i="0" dirty="0">
                <a:effectLst/>
                <a:ea typeface="Calibri" panose="020F0502020204030204" pitchFamily="34" charset="0"/>
                <a:cs typeface="Calibri" panose="020F0502020204030204" pitchFamily="34" charset="0"/>
              </a:rPr>
              <a:t>Bodner, A. D., </a:t>
            </a:r>
            <a:r>
              <a:rPr lang="en-US" sz="1200" b="0" i="0" dirty="0" err="1">
                <a:effectLst/>
                <a:ea typeface="Calibri" panose="020F0502020204030204" pitchFamily="34" charset="0"/>
                <a:cs typeface="Calibri" panose="020F0502020204030204" pitchFamily="34" charset="0"/>
              </a:rPr>
              <a:t>Spolski</a:t>
            </a:r>
            <a:r>
              <a:rPr lang="en-US" sz="1200" b="0" i="0" dirty="0">
                <a:effectLst/>
                <a:ea typeface="Calibri" panose="020F0502020204030204" pitchFamily="34" charset="0"/>
                <a:cs typeface="Calibri" panose="020F0502020204030204" pitchFamily="34" charset="0"/>
              </a:rPr>
              <a:t>, J. N., </a:t>
            </a:r>
            <a:r>
              <a:rPr lang="en-US" sz="1200" b="0" i="0" dirty="0" err="1">
                <a:effectLst/>
                <a:ea typeface="Calibri" panose="020F0502020204030204" pitchFamily="34" charset="0"/>
                <a:cs typeface="Calibri" panose="020F0502020204030204" pitchFamily="34" charset="0"/>
              </a:rPr>
              <a:t>Tepsich</a:t>
            </a:r>
            <a:r>
              <a:rPr lang="en-US" sz="1200" b="0" i="0" dirty="0">
                <a:effectLst/>
                <a:ea typeface="Calibri" panose="020F0502020204030204" pitchFamily="34" charset="0"/>
                <a:cs typeface="Calibri" panose="020F0502020204030204" pitchFamily="34" charset="0"/>
              </a:rPr>
              <a:t>, A. S., &amp; </a:t>
            </a:r>
            <a:r>
              <a:rPr lang="en-US" sz="1200" b="0" i="0" dirty="0" err="1">
                <a:effectLst/>
                <a:ea typeface="Calibri" panose="020F0502020204030204" pitchFamily="34" charset="0"/>
                <a:cs typeface="Calibri" panose="020F0502020204030204" pitchFamily="34" charset="0"/>
              </a:rPr>
              <a:t>Pourteau</a:t>
            </a:r>
            <a:r>
              <a:rPr lang="en-US" sz="1200" b="0" i="0" dirty="0">
                <a:effectLst/>
                <a:ea typeface="Calibri" panose="020F0502020204030204" pitchFamily="34" charset="0"/>
                <a:cs typeface="Calibri" panose="020F0502020204030204" pitchFamily="34" charset="0"/>
              </a:rPr>
              <a:t>, S. (2024). </a:t>
            </a:r>
            <a:r>
              <a:rPr lang="en-US" sz="1200" b="0" i="1" dirty="0">
                <a:effectLst/>
                <a:ea typeface="Calibri" panose="020F0502020204030204" pitchFamily="34" charset="0"/>
                <a:cs typeface="Calibri" panose="020F0502020204030204" pitchFamily="34" charset="0"/>
              </a:rPr>
              <a:t>Convolutional Kolmogorov-Arnold Networks</a:t>
            </a:r>
            <a:r>
              <a:rPr lang="en-US" sz="1200" b="0" i="0" dirty="0">
                <a:effectLst/>
                <a:ea typeface="Calibri" panose="020F0502020204030204" pitchFamily="34" charset="0"/>
                <a:cs typeface="Calibri" panose="020F0502020204030204" pitchFamily="34" charset="0"/>
              </a:rPr>
              <a:t>. Universidad de San Andrés</a:t>
            </a:r>
          </a:p>
          <a:p>
            <a:pPr>
              <a:buClr>
                <a:srgbClr val="2F5496"/>
              </a:buClr>
              <a:buSzPts val="1200"/>
            </a:pPr>
            <a:r>
              <a:rPr lang="en-US" sz="1200" dirty="0" err="1"/>
              <a:t>Ziming</a:t>
            </a:r>
            <a:r>
              <a:rPr lang="en-US" sz="1200" dirty="0"/>
              <a:t> Liu. Kan: Kolmogorov–</a:t>
            </a:r>
            <a:r>
              <a:rPr lang="en-US" sz="1200" dirty="0" err="1"/>
              <a:t>arnold</a:t>
            </a:r>
            <a:r>
              <a:rPr lang="en-US" sz="1200" dirty="0"/>
              <a:t> networks. </a:t>
            </a:r>
            <a:r>
              <a:rPr lang="en-US" sz="1200" dirty="0" err="1"/>
              <a:t>arXiv</a:t>
            </a:r>
            <a:r>
              <a:rPr lang="en-US" sz="1200" dirty="0"/>
              <a:t> preprint arXiv:2404.19756, 2024.</a:t>
            </a:r>
            <a:endParaRPr lang="en-IN" sz="1200" b="1" dirty="0">
              <a:ea typeface="Calibri" panose="020F0502020204030204" pitchFamily="34" charset="0"/>
              <a:cs typeface="Calibri" panose="020F0502020204030204" pitchFamily="34" charset="0"/>
              <a:sym typeface="Times New Roman" panose="02020603050405020304"/>
            </a:endParaRPr>
          </a:p>
        </p:txBody>
      </p:sp>
      <p:sp>
        <p:nvSpPr>
          <p:cNvPr id="10" name="Google Shape;59;p1">
            <a:extLst>
              <a:ext uri="{FF2B5EF4-FFF2-40B4-BE49-F238E27FC236}">
                <a16:creationId xmlns:a16="http://schemas.microsoft.com/office/drawing/2014/main" id="{D19A5F28-CB71-B3DE-F067-62892187F19B}"/>
              </a:ext>
            </a:extLst>
          </p:cNvPr>
          <p:cNvSpPr txBox="1"/>
          <p:nvPr/>
        </p:nvSpPr>
        <p:spPr>
          <a:xfrm>
            <a:off x="3688016" y="4338886"/>
            <a:ext cx="4943077" cy="1102690"/>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b="1" dirty="0">
                <a:ea typeface="Times New Roman" panose="02020603050405020304"/>
                <a:cs typeface="Calibri" panose="020F0502020204030204" pitchFamily="34" charset="0"/>
                <a:sym typeface="Times New Roman" panose="02020603050405020304"/>
              </a:rPr>
              <a:t>Conclusion </a:t>
            </a:r>
            <a:r>
              <a:rPr lang="en-IN" dirty="0">
                <a:ea typeface="Times New Roman" panose="02020603050405020304"/>
                <a:cs typeface="Calibri" panose="020F0502020204030204" pitchFamily="34" charset="0"/>
                <a:sym typeface="Times New Roman" panose="02020603050405020304"/>
              </a:rPr>
              <a:t>:</a:t>
            </a:r>
          </a:p>
          <a:p>
            <a:pPr>
              <a:buClr>
                <a:srgbClr val="2F5496"/>
              </a:buClr>
              <a:buSzPts val="1200"/>
            </a:pPr>
            <a:r>
              <a:rPr lang="en-US" sz="1300" b="0" i="0" dirty="0">
                <a:effectLst/>
                <a:latin typeface="Calibri  "/>
              </a:rPr>
              <a:t>Convolutional KANs represent a significant advancement in neural network design, offering a more efficient way to model complex relationships in images. They set a new standard for future research in deep learning architectures.</a:t>
            </a:r>
            <a:endParaRPr lang="en-IN" sz="1300" dirty="0">
              <a:latin typeface="Calibri  "/>
              <a:ea typeface="Times New Roman" panose="02020603050405020304"/>
              <a:cs typeface="Calibri" panose="020F0502020204030204" pitchFamily="34" charset="0"/>
              <a:sym typeface="Times New Roman" panose="02020603050405020304"/>
            </a:endParaRPr>
          </a:p>
        </p:txBody>
      </p:sp>
      <p:pic>
        <p:nvPicPr>
          <p:cNvPr id="8" name="Picture 7">
            <a:extLst>
              <a:ext uri="{FF2B5EF4-FFF2-40B4-BE49-F238E27FC236}">
                <a16:creationId xmlns:a16="http://schemas.microsoft.com/office/drawing/2014/main" id="{74A7F353-F364-0A52-A337-739BD4DA0CAA}"/>
              </a:ext>
            </a:extLst>
          </p:cNvPr>
          <p:cNvPicPr>
            <a:picLocks noChangeAspect="1"/>
          </p:cNvPicPr>
          <p:nvPr/>
        </p:nvPicPr>
        <p:blipFill>
          <a:blip r:embed="rId4"/>
          <a:stretch>
            <a:fillRect/>
          </a:stretch>
        </p:blipFill>
        <p:spPr>
          <a:xfrm>
            <a:off x="3679850" y="5466022"/>
            <a:ext cx="4951242" cy="1375993"/>
          </a:xfrm>
          <a:prstGeom prst="rect">
            <a:avLst/>
          </a:prstGeom>
        </p:spPr>
      </p:pic>
    </p:spTree>
    <p:extLst>
      <p:ext uri="{BB962C8B-B14F-4D97-AF65-F5344CB8AC3E}">
        <p14:creationId xmlns:p14="http://schemas.microsoft.com/office/powerpoint/2010/main" val="190913135"/>
      </p:ext>
    </p:extLst>
  </p:cSld>
  <p:clrMapOvr>
    <a:masterClrMapping/>
  </p:clrMapOvr>
  <mc:AlternateContent xmlns:mc="http://schemas.openxmlformats.org/markup-compatibility/2006" xmlns:p14="http://schemas.microsoft.com/office/powerpoint/2010/main">
    <mc:Choice Requires="p14">
      <p:transition p14:dur="0" advClick="0" advTm="6000"/>
    </mc:Choice>
    <mc:Fallback xmlns="">
      <p:transition advClick="0" advTm="6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
          <p:cNvSpPr txBox="1"/>
          <p:nvPr/>
        </p:nvSpPr>
        <p:spPr>
          <a:xfrm>
            <a:off x="11932920" y="68580"/>
            <a:ext cx="342800" cy="154000"/>
          </a:xfrm>
          <a:prstGeom prst="rect">
            <a:avLst/>
          </a:prstGeom>
          <a:noFill/>
          <a:ln>
            <a:noFill/>
          </a:ln>
        </p:spPr>
        <p:txBody>
          <a:bodyPr spcFirstLastPara="1" wrap="square" lIns="91433" tIns="45700" rIns="91433" bIns="45700" anchor="t" anchorCtr="0">
            <a:noAutofit/>
          </a:bodyPr>
          <a:lstStyle/>
          <a:p>
            <a:pPr>
              <a:buClr>
                <a:srgbClr val="FFFFFF"/>
              </a:buClr>
              <a:buSzPts val="300"/>
            </a:pPr>
            <a:r>
              <a:rPr lang="en-GB" sz="400">
                <a:solidFill>
                  <a:srgbClr val="FFFFFF"/>
                </a:solidFill>
                <a:latin typeface="Trebuchet MS" panose="020B0603020202020204"/>
                <a:ea typeface="Trebuchet MS" panose="020B0603020202020204"/>
                <a:cs typeface="Trebuchet MS" panose="020B0603020202020204"/>
                <a:sym typeface="Trebuchet MS" panose="020B0603020202020204"/>
              </a:rPr>
              <a:t>TM</a:t>
            </a:r>
            <a:endParaRPr sz="1467"/>
          </a:p>
        </p:txBody>
      </p:sp>
      <p:sp>
        <p:nvSpPr>
          <p:cNvPr id="56" name="Google Shape;56;p1"/>
          <p:cNvSpPr/>
          <p:nvPr/>
        </p:nvSpPr>
        <p:spPr>
          <a:xfrm>
            <a:off x="32335" y="804322"/>
            <a:ext cx="5034967" cy="757780"/>
          </a:xfrm>
          <a:prstGeom prst="rect">
            <a:avLst/>
          </a:prstGeom>
          <a:solidFill>
            <a:srgbClr val="FFFFFF"/>
          </a:solidFill>
          <a:ln>
            <a:noFill/>
          </a:ln>
        </p:spPr>
        <p:txBody>
          <a:bodyPr spcFirstLastPara="1" wrap="square" lIns="91433" tIns="45700" rIns="91433" bIns="45700" anchor="ctr" anchorCtr="0">
            <a:noAutofit/>
          </a:bodyPr>
          <a:lstStyle/>
          <a:p>
            <a:pPr algn="ctr">
              <a:buClr>
                <a:srgbClr val="FFFFFF"/>
              </a:buClr>
              <a:buSzPts val="1400"/>
            </a:pPr>
            <a:endParaRPr sz="2400" dirty="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68" name="Google Shape;68;p1"/>
          <p:cNvSpPr/>
          <p:nvPr/>
        </p:nvSpPr>
        <p:spPr>
          <a:xfrm>
            <a:off x="58656" y="5160611"/>
            <a:ext cx="5008645" cy="1630464"/>
          </a:xfrm>
          <a:prstGeom prst="rect">
            <a:avLst/>
          </a:prstGeom>
          <a:solidFill>
            <a:srgbClr val="FFFFFF"/>
          </a:solidFill>
          <a:ln>
            <a:noFill/>
          </a:ln>
        </p:spPr>
        <p:txBody>
          <a:bodyPr spcFirstLastPara="1" wrap="square" lIns="91433" tIns="45700" rIns="91433" bIns="45700" anchor="ctr" anchorCtr="0">
            <a:noAutofit/>
          </a:bodyPr>
          <a:lstStyle/>
          <a:p>
            <a:pPr algn="just">
              <a:buClr>
                <a:schemeClr val="dk1"/>
              </a:buClr>
              <a:buSzPts val="1100"/>
            </a:pPr>
            <a:endParaRPr sz="1333" dirty="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74" name="Google Shape;74;p1"/>
          <p:cNvSpPr txBox="1"/>
          <p:nvPr/>
        </p:nvSpPr>
        <p:spPr>
          <a:xfrm>
            <a:off x="-24161" y="740240"/>
            <a:ext cx="5091461" cy="1074100"/>
          </a:xfrm>
          <a:prstGeom prst="rect">
            <a:avLst/>
          </a:prstGeom>
          <a:noFill/>
          <a:ln>
            <a:noFill/>
          </a:ln>
        </p:spPr>
        <p:txBody>
          <a:bodyPr spcFirstLastPara="1" wrap="square" lIns="121900" tIns="121900" rIns="121900" bIns="121900" anchor="t" anchorCtr="0">
            <a:spAutoFit/>
          </a:bodyPr>
          <a:lstStyle/>
          <a:p>
            <a:pPr algn="just">
              <a:lnSpc>
                <a:spcPct val="115000"/>
              </a:lnSpc>
              <a:spcBef>
                <a:spcPts val="2400"/>
              </a:spcBef>
              <a:spcAft>
                <a:spcPts val="2400"/>
              </a:spcAft>
              <a:buClr>
                <a:schemeClr val="dk1"/>
              </a:buClr>
              <a:buSzPts val="1100"/>
            </a:pPr>
            <a:endParaRPr lang="en-US" sz="1200" kern="100" dirty="0">
              <a:latin typeface="Book Antiqua" panose="02040602050305030304" pitchFamily="18" charset="0"/>
              <a:ea typeface="SimSun" panose="02010600030101010101" pitchFamily="2" charset="-122"/>
            </a:endParaRPr>
          </a:p>
        </p:txBody>
      </p:sp>
      <p:sp>
        <p:nvSpPr>
          <p:cNvPr id="33" name="Google Shape;60;p1"/>
          <p:cNvSpPr/>
          <p:nvPr/>
        </p:nvSpPr>
        <p:spPr>
          <a:xfrm>
            <a:off x="32333" y="-34149"/>
            <a:ext cx="12101011" cy="775449"/>
          </a:xfrm>
          <a:prstGeom prst="rect">
            <a:avLst/>
          </a:prstGeom>
          <a:solidFill>
            <a:schemeClr val="tx1"/>
          </a:solidFill>
          <a:ln w="19050" cap="flat" cmpd="sng">
            <a:solidFill>
              <a:schemeClr val="lt1"/>
            </a:solidFill>
            <a:prstDash val="solid"/>
            <a:miter lim="800000"/>
            <a:headEnd type="none" w="sm" len="sm"/>
            <a:tailEnd type="none" w="sm" len="sm"/>
          </a:ln>
        </p:spPr>
        <p:txBody>
          <a:bodyPr spcFirstLastPara="1" wrap="square" lIns="91433" tIns="45700" rIns="91433" bIns="45700" anchor="ctr" anchorCtr="0">
            <a:noAutofit/>
          </a:bodyPr>
          <a:lstStyle/>
          <a:p>
            <a:pPr algn="ctr">
              <a:buClr>
                <a:schemeClr val="accent2"/>
              </a:buClr>
              <a:buSzPts val="2400"/>
            </a:pPr>
            <a:endParaRPr lang="en-US" sz="1333" dirty="0">
              <a:latin typeface="Book Antiqua" panose="02040602050305030304" pitchFamily="18" charset="0"/>
            </a:endParaRPr>
          </a:p>
        </p:txBody>
      </p:sp>
      <p:sp>
        <p:nvSpPr>
          <p:cNvPr id="34" name="Google Shape;61;p1"/>
          <p:cNvSpPr/>
          <p:nvPr/>
        </p:nvSpPr>
        <p:spPr>
          <a:xfrm>
            <a:off x="2003339" y="15985"/>
            <a:ext cx="8826800" cy="741184"/>
          </a:xfrm>
          <a:prstGeom prst="rect">
            <a:avLst/>
          </a:prstGeom>
          <a:noFill/>
          <a:ln>
            <a:noFill/>
          </a:ln>
        </p:spPr>
        <p:txBody>
          <a:bodyPr spcFirstLastPara="1" wrap="square" lIns="91433" tIns="45700" rIns="91433" bIns="45700" anchor="t" anchorCtr="0">
            <a:noAutofit/>
          </a:bodyPr>
          <a:lstStyle/>
          <a:p>
            <a:pPr lvl="0" algn="ctr">
              <a:buClr>
                <a:srgbClr val="2F5496"/>
              </a:buClr>
              <a:buSzPts val="1200"/>
            </a:pPr>
            <a:r>
              <a:rPr lang="en-US" dirty="0">
                <a:solidFill>
                  <a:schemeClr val="bg2"/>
                </a:solidFill>
                <a:latin typeface="Calibri  "/>
                <a:ea typeface="Times New Roman" panose="02020603050405020304"/>
                <a:cs typeface="Times New Roman" panose="02020603050405020304"/>
                <a:sym typeface="Times New Roman" panose="02020603050405020304"/>
              </a:rPr>
              <a:t>EKAN-Equivariant Kolmogorov-Arnold Network</a:t>
            </a:r>
          </a:p>
        </p:txBody>
      </p:sp>
      <p:pic>
        <p:nvPicPr>
          <p:cNvPr id="35" name="Google Shape;62;p1"/>
          <p:cNvPicPr preferRelativeResize="0"/>
          <p:nvPr/>
        </p:nvPicPr>
        <p:blipFill rotWithShape="1">
          <a:blip r:embed="rId3"/>
          <a:srcRect/>
          <a:stretch>
            <a:fillRect/>
          </a:stretch>
        </p:blipFill>
        <p:spPr>
          <a:xfrm>
            <a:off x="106248" y="12700"/>
            <a:ext cx="656800" cy="656800"/>
          </a:xfrm>
          <a:prstGeom prst="rect">
            <a:avLst/>
          </a:prstGeom>
          <a:noFill/>
          <a:ln>
            <a:noFill/>
          </a:ln>
        </p:spPr>
      </p:pic>
      <p:sp>
        <p:nvSpPr>
          <p:cNvPr id="36" name="Google Shape;59;p1"/>
          <p:cNvSpPr txBox="1"/>
          <p:nvPr/>
        </p:nvSpPr>
        <p:spPr>
          <a:xfrm>
            <a:off x="27500" y="785158"/>
            <a:ext cx="4573997" cy="1378568"/>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US" sz="1400" b="1" dirty="0">
                <a:ea typeface="Times New Roman" panose="02020603050405020304"/>
                <a:cs typeface="Calibri" panose="020F0502020204030204" pitchFamily="34" charset="0"/>
                <a:sym typeface="Times New Roman" panose="02020603050405020304"/>
              </a:rPr>
              <a:t>Problem Statement: </a:t>
            </a:r>
            <a:r>
              <a:rPr lang="en-IN" sz="1400" dirty="0"/>
              <a:t>The paper "Equivariant Kolmogorov-Arnold Networks (EKAN)" enhances KANs by integrating matrix group equivariance, improving accuracy and parameter efficiency for tasks requiring symmetry, like particle scattering and three-body problems, where traditional KANs underperform.</a:t>
            </a:r>
            <a:endParaRPr lang="en-US" sz="1400" b="1" dirty="0">
              <a:ea typeface="Times New Roman" panose="02020603050405020304"/>
              <a:cs typeface="Calibri" panose="020F0502020204030204" pitchFamily="34" charset="0"/>
              <a:sym typeface="Times New Roman" panose="02020603050405020304"/>
            </a:endParaRPr>
          </a:p>
        </p:txBody>
      </p:sp>
      <p:sp>
        <p:nvSpPr>
          <p:cNvPr id="39" name="Google Shape;58;p1"/>
          <p:cNvSpPr/>
          <p:nvPr/>
        </p:nvSpPr>
        <p:spPr>
          <a:xfrm>
            <a:off x="8704144" y="819996"/>
            <a:ext cx="3332243" cy="3889248"/>
          </a:xfrm>
          <a:prstGeom prst="rect">
            <a:avLst/>
          </a:prstGeom>
          <a:solidFill>
            <a:srgbClr val="FFFFFF"/>
          </a:solidFill>
          <a:ln>
            <a:noFill/>
          </a:ln>
        </p:spPr>
        <p:txBody>
          <a:bodyPr spcFirstLastPara="1" wrap="square" lIns="91433" tIns="45700" rIns="91433" bIns="45700" anchor="ctr" anchorCtr="0">
            <a:noAutofit/>
          </a:bodyPr>
          <a:lstStyle/>
          <a:p>
            <a:endParaRPr sz="1600">
              <a:solidFill>
                <a:schemeClr val="dk1"/>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375511815"/>
              </p:ext>
            </p:extLst>
          </p:nvPr>
        </p:nvGraphicFramePr>
        <p:xfrm>
          <a:off x="8675078" y="804322"/>
          <a:ext cx="3419457" cy="3982167"/>
        </p:xfrm>
        <a:graphic>
          <a:graphicData uri="http://schemas.openxmlformats.org/drawingml/2006/table">
            <a:tbl>
              <a:tblPr/>
              <a:tblGrid>
                <a:gridCol w="3419457">
                  <a:extLst>
                    <a:ext uri="{9D8B030D-6E8A-4147-A177-3AD203B41FA5}">
                      <a16:colId xmlns:a16="http://schemas.microsoft.com/office/drawing/2014/main" val="20000"/>
                    </a:ext>
                  </a:extLst>
                </a:gridCol>
              </a:tblGrid>
              <a:tr h="3982167">
                <a:tc>
                  <a:txBody>
                    <a:bodyPr/>
                    <a:lstStyle/>
                    <a:p>
                      <a:r>
                        <a:rPr lang="en-IN" sz="1300" b="1" dirty="0"/>
                        <a:t>Results:</a:t>
                      </a:r>
                    </a:p>
                    <a:p>
                      <a:pPr marL="285750" indent="-285750">
                        <a:buFont typeface="Arial" panose="020B0604020202020204" pitchFamily="34" charset="0"/>
                        <a:buChar char="•"/>
                      </a:pPr>
                      <a:r>
                        <a:rPr lang="en-US" sz="1300" b="0" dirty="0"/>
                        <a:t>1. EKAN reduced test mean square error (MSE) by several orders of magnitude compared to MLPs and KANs in particle scattering tasks.</a:t>
                      </a:r>
                    </a:p>
                    <a:p>
                      <a:pPr marL="285750" indent="-285750">
                        <a:buFont typeface="Arial" panose="020B0604020202020204" pitchFamily="34" charset="0"/>
                        <a:buChar char="•"/>
                      </a:pPr>
                      <a:r>
                        <a:rPr lang="en-US" sz="1300" b="0" dirty="0"/>
                        <a:t>2. In the three-body problem, EKAN consistently outperformed baseline models, saving up to 90% of parameter overhead.</a:t>
                      </a:r>
                    </a:p>
                    <a:p>
                      <a:pPr marL="285750" indent="-285750">
                        <a:buFont typeface="Arial" panose="020B0604020202020204" pitchFamily="34" charset="0"/>
                        <a:buChar char="•"/>
                      </a:pPr>
                      <a:r>
                        <a:rPr lang="en-US" sz="1300" b="0" dirty="0"/>
                        <a:t>3. EKAN achieved comparable results to EMLP in top quark tagging tasks using only 26% of the parameters.</a:t>
                      </a:r>
                    </a:p>
                    <a:p>
                      <a:pPr marL="285750" indent="-285750">
                        <a:buFont typeface="Arial" panose="020B0604020202020204" pitchFamily="34" charset="0"/>
                        <a:buChar char="•"/>
                      </a:pPr>
                      <a:r>
                        <a:rPr lang="en-US" sz="1300" b="0" dirty="0"/>
                        <a:t>4. EKAN exhibited robustness across various training set sizes, maintaining high accuracy even with small datasets.</a:t>
                      </a:r>
                    </a:p>
                    <a:p>
                      <a:pPr marL="285750" indent="-285750">
                        <a:buFont typeface="Arial" panose="020B0604020202020204" pitchFamily="34" charset="0"/>
                        <a:buChar char="•"/>
                      </a:pPr>
                      <a:r>
                        <a:rPr lang="en-US" sz="1300" b="0" dirty="0"/>
                        <a:t>5. The model demonstrated improved generalization on symmetry-related tasks, outperforming KANs and matching or surpassing EMLP’s performance.</a:t>
                      </a:r>
                      <a:endParaRPr lang="en-IN" sz="1300" b="0" dirty="0"/>
                    </a:p>
                  </a:txBody>
                  <a:tcPr marL="121920" marR="121920" marT="60960" marB="609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sp>
        <p:nvSpPr>
          <p:cNvPr id="2" name="Google Shape;59;p1">
            <a:extLst>
              <a:ext uri="{FF2B5EF4-FFF2-40B4-BE49-F238E27FC236}">
                <a16:creationId xmlns:a16="http://schemas.microsoft.com/office/drawing/2014/main" id="{831F612F-9D72-E8B4-D439-5E4D0FE4E0BC}"/>
              </a:ext>
            </a:extLst>
          </p:cNvPr>
          <p:cNvSpPr txBox="1"/>
          <p:nvPr/>
        </p:nvSpPr>
        <p:spPr>
          <a:xfrm>
            <a:off x="27500" y="2207584"/>
            <a:ext cx="4573997" cy="2406764"/>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US" sz="1400" b="1" dirty="0">
                <a:ea typeface="Times New Roman" panose="02020603050405020304"/>
                <a:cs typeface="Calibri" panose="020F0502020204030204" pitchFamily="34" charset="0"/>
                <a:sym typeface="Times New Roman" panose="02020603050405020304"/>
              </a:rPr>
              <a:t>Methodology: </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Proposal: EKAN embeds matrix group equivariance into KANs using gated spline basis functions and equivariant linear weights.</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Symmetry: Ensures the network respects inherent data symmetry.</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Layers: Consist of gated input/output spaces, aligned via a lift layer.</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Application: Tested on symmetry-related tasks, comparing performance to MLPs, KANs, and EMLP models.</a:t>
            </a:r>
          </a:p>
        </p:txBody>
      </p:sp>
      <p:sp>
        <p:nvSpPr>
          <p:cNvPr id="3" name="Google Shape;59;p1">
            <a:extLst>
              <a:ext uri="{FF2B5EF4-FFF2-40B4-BE49-F238E27FC236}">
                <a16:creationId xmlns:a16="http://schemas.microsoft.com/office/drawing/2014/main" id="{2980D475-7C7C-2654-21C0-0EFC3403E6DC}"/>
              </a:ext>
            </a:extLst>
          </p:cNvPr>
          <p:cNvSpPr txBox="1"/>
          <p:nvPr/>
        </p:nvSpPr>
        <p:spPr>
          <a:xfrm>
            <a:off x="4645483" y="789718"/>
            <a:ext cx="3964126" cy="2406764"/>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Implementation:</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Architecture: Stacks layers of gated spline basis functions, solving for equivariant linear weights.</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Lift Layer: Preprocesses raw input to align it with the feature space.</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Applications: Tested on symmetry tasks like particle scattering and three-body problem.</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Comparison: Evaluated against baseline models like EMLP and KAN across varied training set sizes.</a:t>
            </a:r>
            <a:endParaRPr lang="en-IN" sz="1400" dirty="0">
              <a:ea typeface="Times New Roman" panose="02020603050405020304"/>
              <a:cs typeface="Calibri" panose="020F0502020204030204" pitchFamily="34" charset="0"/>
              <a:sym typeface="Times New Roman" panose="02020603050405020304"/>
            </a:endParaRPr>
          </a:p>
        </p:txBody>
      </p:sp>
      <p:sp>
        <p:nvSpPr>
          <p:cNvPr id="4" name="Google Shape;59;p1">
            <a:extLst>
              <a:ext uri="{FF2B5EF4-FFF2-40B4-BE49-F238E27FC236}">
                <a16:creationId xmlns:a16="http://schemas.microsoft.com/office/drawing/2014/main" id="{0918358B-8C09-18B6-499B-9335BF327077}"/>
              </a:ext>
            </a:extLst>
          </p:cNvPr>
          <p:cNvSpPr txBox="1"/>
          <p:nvPr/>
        </p:nvSpPr>
        <p:spPr>
          <a:xfrm>
            <a:off x="4645483" y="3243636"/>
            <a:ext cx="3985609" cy="1542853"/>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US" sz="1400" b="1" dirty="0">
                <a:ea typeface="Times New Roman" panose="02020603050405020304"/>
                <a:cs typeface="Calibri" panose="020F0502020204030204" pitchFamily="34" charset="0"/>
                <a:sym typeface="Times New Roman" panose="02020603050405020304"/>
              </a:rPr>
              <a:t>Objective: </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Enhance Kolmogorov-Arnold Networks by embedding matrix group equivariance.</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Extend application to tasks involving symmetry, like physical simulations and particle physics</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Improve accuracy and parameter efficiency, particularly in symmetry-related tasks.</a:t>
            </a:r>
          </a:p>
        </p:txBody>
      </p:sp>
      <p:sp>
        <p:nvSpPr>
          <p:cNvPr id="6" name="Google Shape;59;p1">
            <a:extLst>
              <a:ext uri="{FF2B5EF4-FFF2-40B4-BE49-F238E27FC236}">
                <a16:creationId xmlns:a16="http://schemas.microsoft.com/office/drawing/2014/main" id="{4BE98EE8-2249-4E48-A415-E28D97468C48}"/>
              </a:ext>
            </a:extLst>
          </p:cNvPr>
          <p:cNvSpPr txBox="1"/>
          <p:nvPr/>
        </p:nvSpPr>
        <p:spPr>
          <a:xfrm>
            <a:off x="8677654" y="4833642"/>
            <a:ext cx="3416881" cy="1947977"/>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References:</a:t>
            </a:r>
          </a:p>
          <a:p>
            <a:pPr marL="171450" indent="-171450">
              <a:buClr>
                <a:srgbClr val="2F5496"/>
              </a:buClr>
              <a:buSzPts val="1200"/>
              <a:buFont typeface="Arial" panose="020B0604020202020204" pitchFamily="34" charset="0"/>
              <a:buChar char="•"/>
            </a:pPr>
            <a:r>
              <a:rPr lang="en-IN" sz="1100" dirty="0" err="1"/>
              <a:t>Minjong</a:t>
            </a:r>
            <a:r>
              <a:rPr lang="en-IN" sz="1100" dirty="0"/>
              <a:t> </a:t>
            </a:r>
            <a:r>
              <a:rPr lang="en-IN" sz="1100" dirty="0" err="1"/>
              <a:t>Cheon</a:t>
            </a:r>
            <a:r>
              <a:rPr lang="en-IN" sz="1100" dirty="0"/>
              <a:t>. Demonstrating the efficacy of Kolmogorov-Arnold networks in vision tasks. </a:t>
            </a:r>
            <a:r>
              <a:rPr lang="en-IN" sz="1100" dirty="0" err="1"/>
              <a:t>arXiv</a:t>
            </a:r>
            <a:r>
              <a:rPr lang="en-IN" sz="1100" dirty="0"/>
              <a:t> preprint arXiv:2406.14916, 2024a. </a:t>
            </a:r>
          </a:p>
          <a:p>
            <a:pPr marL="171450" indent="-171450">
              <a:buClr>
                <a:srgbClr val="2F5496"/>
              </a:buClr>
              <a:buSzPts val="1200"/>
              <a:buFont typeface="Arial" panose="020B0604020202020204" pitchFamily="34" charset="0"/>
              <a:buChar char="•"/>
            </a:pPr>
            <a:r>
              <a:rPr lang="en-IN" sz="1100" dirty="0" err="1"/>
              <a:t>Minjong</a:t>
            </a:r>
            <a:r>
              <a:rPr lang="en-IN" sz="1100" dirty="0"/>
              <a:t> </a:t>
            </a:r>
            <a:r>
              <a:rPr lang="en-IN" sz="1100" dirty="0" err="1"/>
              <a:t>Cheon</a:t>
            </a:r>
            <a:r>
              <a:rPr lang="en-IN" sz="1100" dirty="0"/>
              <a:t>. Kolmogorov-Arnold network for satellite image classification in remote sensing. </a:t>
            </a:r>
            <a:r>
              <a:rPr lang="en-IN" sz="1100" dirty="0" err="1"/>
              <a:t>arXiv</a:t>
            </a:r>
            <a:r>
              <a:rPr lang="en-IN" sz="1100" dirty="0"/>
              <a:t> preprint arXiv:2406.00600, 2024b. </a:t>
            </a:r>
          </a:p>
          <a:p>
            <a:pPr marL="171450" indent="-171450">
              <a:buClr>
                <a:srgbClr val="2F5496"/>
              </a:buClr>
              <a:buSzPts val="1200"/>
              <a:buFont typeface="Arial" panose="020B0604020202020204" pitchFamily="34" charset="0"/>
              <a:buChar char="•"/>
            </a:pPr>
            <a:r>
              <a:rPr lang="en-IN" sz="1100" dirty="0"/>
              <a:t>Taco Cohen and Max Welling. Group equivariant convolutional networks. In International Conference on Machine Learning, pp. 2990–2999. PMLR, 2016</a:t>
            </a:r>
            <a:endParaRPr lang="en-IN" sz="1100" b="1" dirty="0">
              <a:ea typeface="Times New Roman" panose="02020603050405020304"/>
              <a:cs typeface="Calibri" panose="020F0502020204030204" pitchFamily="34" charset="0"/>
              <a:sym typeface="Times New Roman" panose="02020603050405020304"/>
            </a:endParaRPr>
          </a:p>
        </p:txBody>
      </p:sp>
      <p:sp>
        <p:nvSpPr>
          <p:cNvPr id="10" name="Google Shape;59;p1">
            <a:extLst>
              <a:ext uri="{FF2B5EF4-FFF2-40B4-BE49-F238E27FC236}">
                <a16:creationId xmlns:a16="http://schemas.microsoft.com/office/drawing/2014/main" id="{D19A5F28-CB71-B3DE-F067-62892187F19B}"/>
              </a:ext>
            </a:extLst>
          </p:cNvPr>
          <p:cNvSpPr txBox="1"/>
          <p:nvPr/>
        </p:nvSpPr>
        <p:spPr>
          <a:xfrm>
            <a:off x="27501" y="4650193"/>
            <a:ext cx="4573996" cy="2191822"/>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US" sz="1400" b="1" dirty="0">
                <a:ea typeface="Times New Roman" panose="02020603050405020304"/>
                <a:cs typeface="Calibri" panose="020F0502020204030204" pitchFamily="34" charset="0"/>
                <a:sym typeface="Times New Roman" panose="02020603050405020304"/>
              </a:rPr>
              <a:t>Conclusion : </a:t>
            </a:r>
            <a:r>
              <a:rPr lang="en-US" sz="1400" dirty="0">
                <a:ea typeface="Times New Roman" panose="02020603050405020304"/>
                <a:cs typeface="Calibri" panose="020F0502020204030204" pitchFamily="34" charset="0"/>
                <a:sym typeface="Times New Roman" panose="02020603050405020304"/>
              </a:rPr>
              <a:t>EKAN successfully integrates equivariance into KANs, enabling them to outperform non-equivariant models like MLPs and KANs on tasks with known symmetries. The results demonstrate that EKAN provides higher accuracy and requires fewer parameters than its counterparts, particularly in tasks involving symmetry, such as particle scattering. EKAN shows promise as a general framework for applying KANs to a wide variety of fields, potentially broadening their applicability to areas like computer vision and natural language processing.</a:t>
            </a:r>
            <a:endParaRPr lang="en-IN" sz="1400" dirty="0">
              <a:ea typeface="Times New Roman" panose="02020603050405020304"/>
              <a:cs typeface="Calibri" panose="020F0502020204030204" pitchFamily="34" charset="0"/>
              <a:sym typeface="Times New Roman" panose="02020603050405020304"/>
            </a:endParaRPr>
          </a:p>
        </p:txBody>
      </p:sp>
    </p:spTree>
    <p:extLst>
      <p:ext uri="{BB962C8B-B14F-4D97-AF65-F5344CB8AC3E}">
        <p14:creationId xmlns:p14="http://schemas.microsoft.com/office/powerpoint/2010/main" val="554461916"/>
      </p:ext>
    </p:extLst>
  </p:cSld>
  <p:clrMapOvr>
    <a:masterClrMapping/>
  </p:clrMapOvr>
  <mc:AlternateContent xmlns:mc="http://schemas.openxmlformats.org/markup-compatibility/2006" xmlns:p14="http://schemas.microsoft.com/office/powerpoint/2010/main">
    <mc:Choice Requires="p14">
      <p:transition p14:dur="0" advClick="0" advTm="6000"/>
    </mc:Choice>
    <mc:Fallback xmlns="">
      <p:transition advClick="0" advTm="6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
          <p:cNvSpPr txBox="1"/>
          <p:nvPr/>
        </p:nvSpPr>
        <p:spPr>
          <a:xfrm>
            <a:off x="11932920" y="68580"/>
            <a:ext cx="342800" cy="154000"/>
          </a:xfrm>
          <a:prstGeom prst="rect">
            <a:avLst/>
          </a:prstGeom>
          <a:noFill/>
          <a:ln>
            <a:noFill/>
          </a:ln>
        </p:spPr>
        <p:txBody>
          <a:bodyPr spcFirstLastPara="1" wrap="square" lIns="91433" tIns="45700" rIns="91433" bIns="45700" anchor="t" anchorCtr="0">
            <a:noAutofit/>
          </a:bodyPr>
          <a:lstStyle/>
          <a:p>
            <a:pPr>
              <a:buClr>
                <a:srgbClr val="FFFFFF"/>
              </a:buClr>
              <a:buSzPts val="300"/>
            </a:pPr>
            <a:r>
              <a:rPr lang="en-GB" sz="400">
                <a:solidFill>
                  <a:srgbClr val="FFFFFF"/>
                </a:solidFill>
                <a:latin typeface="Trebuchet MS" panose="020B0603020202020204"/>
                <a:ea typeface="Trebuchet MS" panose="020B0603020202020204"/>
                <a:cs typeface="Trebuchet MS" panose="020B0603020202020204"/>
                <a:sym typeface="Trebuchet MS" panose="020B0603020202020204"/>
              </a:rPr>
              <a:t>TM</a:t>
            </a:r>
            <a:endParaRPr sz="1467"/>
          </a:p>
        </p:txBody>
      </p:sp>
      <p:sp>
        <p:nvSpPr>
          <p:cNvPr id="56" name="Google Shape;56;p1"/>
          <p:cNvSpPr/>
          <p:nvPr/>
        </p:nvSpPr>
        <p:spPr>
          <a:xfrm>
            <a:off x="32335" y="804322"/>
            <a:ext cx="5034967" cy="757780"/>
          </a:xfrm>
          <a:prstGeom prst="rect">
            <a:avLst/>
          </a:prstGeom>
          <a:solidFill>
            <a:srgbClr val="FFFFFF"/>
          </a:solidFill>
          <a:ln>
            <a:noFill/>
          </a:ln>
        </p:spPr>
        <p:txBody>
          <a:bodyPr spcFirstLastPara="1" wrap="square" lIns="91433" tIns="45700" rIns="91433" bIns="45700" anchor="ctr" anchorCtr="0">
            <a:noAutofit/>
          </a:bodyPr>
          <a:lstStyle/>
          <a:p>
            <a:pPr algn="ctr">
              <a:buClr>
                <a:srgbClr val="FFFFFF"/>
              </a:buClr>
              <a:buSzPts val="1400"/>
            </a:pPr>
            <a:endParaRPr sz="2400" dirty="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68" name="Google Shape;68;p1"/>
          <p:cNvSpPr/>
          <p:nvPr/>
        </p:nvSpPr>
        <p:spPr>
          <a:xfrm>
            <a:off x="58656" y="5160611"/>
            <a:ext cx="5008645" cy="1630464"/>
          </a:xfrm>
          <a:prstGeom prst="rect">
            <a:avLst/>
          </a:prstGeom>
          <a:solidFill>
            <a:srgbClr val="FFFFFF"/>
          </a:solidFill>
          <a:ln>
            <a:noFill/>
          </a:ln>
        </p:spPr>
        <p:txBody>
          <a:bodyPr spcFirstLastPara="1" wrap="square" lIns="91433" tIns="45700" rIns="91433" bIns="45700" anchor="ctr" anchorCtr="0">
            <a:noAutofit/>
          </a:bodyPr>
          <a:lstStyle/>
          <a:p>
            <a:pPr algn="just">
              <a:buClr>
                <a:schemeClr val="dk1"/>
              </a:buClr>
              <a:buSzPts val="1100"/>
            </a:pPr>
            <a:endParaRPr sz="1333" dirty="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74" name="Google Shape;74;p1"/>
          <p:cNvSpPr txBox="1"/>
          <p:nvPr/>
        </p:nvSpPr>
        <p:spPr>
          <a:xfrm>
            <a:off x="-24161" y="740240"/>
            <a:ext cx="5091461" cy="1074100"/>
          </a:xfrm>
          <a:prstGeom prst="rect">
            <a:avLst/>
          </a:prstGeom>
          <a:noFill/>
          <a:ln>
            <a:noFill/>
          </a:ln>
        </p:spPr>
        <p:txBody>
          <a:bodyPr spcFirstLastPara="1" wrap="square" lIns="121900" tIns="121900" rIns="121900" bIns="121900" anchor="t" anchorCtr="0">
            <a:spAutoFit/>
          </a:bodyPr>
          <a:lstStyle/>
          <a:p>
            <a:pPr algn="just">
              <a:lnSpc>
                <a:spcPct val="115000"/>
              </a:lnSpc>
              <a:spcBef>
                <a:spcPts val="2400"/>
              </a:spcBef>
              <a:spcAft>
                <a:spcPts val="2400"/>
              </a:spcAft>
              <a:buClr>
                <a:schemeClr val="dk1"/>
              </a:buClr>
              <a:buSzPts val="1100"/>
            </a:pPr>
            <a:endParaRPr lang="en-US" sz="1200" kern="100" dirty="0">
              <a:latin typeface="Book Antiqua" panose="02040602050305030304" pitchFamily="18" charset="0"/>
              <a:ea typeface="SimSun" panose="02010600030101010101" pitchFamily="2" charset="-122"/>
            </a:endParaRPr>
          </a:p>
        </p:txBody>
      </p:sp>
      <p:sp>
        <p:nvSpPr>
          <p:cNvPr id="33" name="Google Shape;60;p1"/>
          <p:cNvSpPr/>
          <p:nvPr/>
        </p:nvSpPr>
        <p:spPr>
          <a:xfrm>
            <a:off x="32333" y="-34149"/>
            <a:ext cx="12101011" cy="775449"/>
          </a:xfrm>
          <a:prstGeom prst="rect">
            <a:avLst/>
          </a:prstGeom>
          <a:solidFill>
            <a:schemeClr val="tx1"/>
          </a:solidFill>
          <a:ln w="19050" cap="flat" cmpd="sng">
            <a:solidFill>
              <a:schemeClr val="lt1"/>
            </a:solidFill>
            <a:prstDash val="solid"/>
            <a:miter lim="800000"/>
            <a:headEnd type="none" w="sm" len="sm"/>
            <a:tailEnd type="none" w="sm" len="sm"/>
          </a:ln>
        </p:spPr>
        <p:txBody>
          <a:bodyPr spcFirstLastPara="1" wrap="square" lIns="91433" tIns="45700" rIns="91433" bIns="45700" anchor="ctr" anchorCtr="0">
            <a:noAutofit/>
          </a:bodyPr>
          <a:lstStyle/>
          <a:p>
            <a:pPr algn="ctr">
              <a:buClr>
                <a:schemeClr val="accent2"/>
              </a:buClr>
              <a:buSzPts val="2400"/>
            </a:pPr>
            <a:endParaRPr lang="en-US" sz="1333" dirty="0">
              <a:latin typeface="Book Antiqua" panose="02040602050305030304" pitchFamily="18" charset="0"/>
            </a:endParaRPr>
          </a:p>
        </p:txBody>
      </p:sp>
      <p:sp>
        <p:nvSpPr>
          <p:cNvPr id="34" name="Google Shape;61;p1"/>
          <p:cNvSpPr/>
          <p:nvPr/>
        </p:nvSpPr>
        <p:spPr>
          <a:xfrm>
            <a:off x="2003339" y="159026"/>
            <a:ext cx="8826800" cy="598142"/>
          </a:xfrm>
          <a:prstGeom prst="rect">
            <a:avLst/>
          </a:prstGeom>
          <a:noFill/>
          <a:ln>
            <a:noFill/>
          </a:ln>
        </p:spPr>
        <p:txBody>
          <a:bodyPr spcFirstLastPara="1" wrap="square" lIns="91433" tIns="45700" rIns="91433" bIns="45700" anchor="t" anchorCtr="0">
            <a:noAutofit/>
          </a:bodyPr>
          <a:lstStyle/>
          <a:p>
            <a:pPr lvl="0" algn="ctr">
              <a:buClr>
                <a:srgbClr val="2F5496"/>
              </a:buClr>
              <a:buSzPts val="1200"/>
            </a:pPr>
            <a:r>
              <a:rPr lang="en-US" dirty="0">
                <a:solidFill>
                  <a:schemeClr val="bg1"/>
                </a:solidFill>
              </a:rPr>
              <a:t>Kolmogorov-Arnold Networks (KAN) for Time Series Classification and Robust Analysis</a:t>
            </a:r>
            <a:endParaRPr lang="en-US" dirty="0">
              <a:solidFill>
                <a:schemeClr val="bg1"/>
              </a:solidFill>
              <a:latin typeface="Book Antiqua" panose="02040602050305030304" pitchFamily="18" charset="0"/>
              <a:ea typeface="Times New Roman" panose="02020603050405020304"/>
              <a:cs typeface="Times New Roman" panose="02020603050405020304"/>
              <a:sym typeface="Times New Roman" panose="02020603050405020304"/>
            </a:endParaRPr>
          </a:p>
        </p:txBody>
      </p:sp>
      <p:pic>
        <p:nvPicPr>
          <p:cNvPr id="35" name="Google Shape;62;p1"/>
          <p:cNvPicPr preferRelativeResize="0"/>
          <p:nvPr/>
        </p:nvPicPr>
        <p:blipFill rotWithShape="1">
          <a:blip r:embed="rId3"/>
          <a:srcRect/>
          <a:stretch>
            <a:fillRect/>
          </a:stretch>
        </p:blipFill>
        <p:spPr>
          <a:xfrm>
            <a:off x="106248" y="12700"/>
            <a:ext cx="656800" cy="656800"/>
          </a:xfrm>
          <a:prstGeom prst="rect">
            <a:avLst/>
          </a:prstGeom>
          <a:noFill/>
          <a:ln>
            <a:noFill/>
          </a:ln>
        </p:spPr>
      </p:pic>
      <p:sp>
        <p:nvSpPr>
          <p:cNvPr id="36" name="Google Shape;59;p1"/>
          <p:cNvSpPr txBox="1"/>
          <p:nvPr/>
        </p:nvSpPr>
        <p:spPr>
          <a:xfrm>
            <a:off x="58655" y="769034"/>
            <a:ext cx="4013615" cy="1155459"/>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US" sz="1400" b="1" dirty="0">
                <a:ea typeface="Times New Roman" panose="02020603050405020304"/>
                <a:cs typeface="Calibri" panose="020F0502020204030204" pitchFamily="34" charset="0"/>
                <a:sym typeface="Times New Roman" panose="02020603050405020304"/>
              </a:rPr>
              <a:t>Problem Statement: </a:t>
            </a:r>
            <a:endParaRPr lang="en-US" sz="800" b="1" dirty="0">
              <a:ea typeface="Times New Roman" panose="02020603050405020304"/>
              <a:cs typeface="Calibri" panose="020F0502020204030204" pitchFamily="34" charset="0"/>
              <a:sym typeface="Times New Roman" panose="02020603050405020304"/>
            </a:endParaRPr>
          </a:p>
          <a:p>
            <a:pPr>
              <a:buClr>
                <a:srgbClr val="2F5496"/>
              </a:buClr>
              <a:buSzPts val="1200"/>
            </a:pPr>
            <a:r>
              <a:rPr lang="en-US" sz="1400" dirty="0">
                <a:ea typeface="Times New Roman" panose="02020603050405020304"/>
                <a:cs typeface="Calibri" panose="020F0502020204030204" pitchFamily="34" charset="0"/>
                <a:sym typeface="Times New Roman" panose="02020603050405020304"/>
              </a:rPr>
              <a:t>The paper investigates the use of Kolmogorov-Arnold Networks (KAN) for time series classification, comparing their performance and robustness to traditional MLPs.</a:t>
            </a:r>
            <a:endParaRPr lang="en-IN" sz="1400" dirty="0">
              <a:ea typeface="Times New Roman" panose="02020603050405020304"/>
              <a:cs typeface="Calibri" panose="020F0502020204030204" pitchFamily="34" charset="0"/>
              <a:sym typeface="Times New Roman" panose="02020603050405020304"/>
            </a:endParaRPr>
          </a:p>
        </p:txBody>
      </p:sp>
      <p:sp>
        <p:nvSpPr>
          <p:cNvPr id="39" name="Google Shape;58;p1"/>
          <p:cNvSpPr/>
          <p:nvPr/>
        </p:nvSpPr>
        <p:spPr>
          <a:xfrm>
            <a:off x="8704144" y="819996"/>
            <a:ext cx="3332243" cy="3889248"/>
          </a:xfrm>
          <a:prstGeom prst="rect">
            <a:avLst/>
          </a:prstGeom>
          <a:solidFill>
            <a:srgbClr val="FFFFFF"/>
          </a:solidFill>
          <a:ln>
            <a:noFill/>
          </a:ln>
        </p:spPr>
        <p:txBody>
          <a:bodyPr spcFirstLastPara="1" wrap="square" lIns="91433" tIns="45700" rIns="91433" bIns="45700" anchor="ctr" anchorCtr="0">
            <a:noAutofit/>
          </a:bodyPr>
          <a:lstStyle/>
          <a:p>
            <a:endParaRPr sz="1600">
              <a:solidFill>
                <a:schemeClr val="dk1"/>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2650193593"/>
              </p:ext>
            </p:extLst>
          </p:nvPr>
        </p:nvGraphicFramePr>
        <p:xfrm>
          <a:off x="9271591" y="769034"/>
          <a:ext cx="2861752" cy="4480560"/>
        </p:xfrm>
        <a:graphic>
          <a:graphicData uri="http://schemas.openxmlformats.org/drawingml/2006/table">
            <a:tbl>
              <a:tblPr/>
              <a:tblGrid>
                <a:gridCol w="2861752">
                  <a:extLst>
                    <a:ext uri="{9D8B030D-6E8A-4147-A177-3AD203B41FA5}">
                      <a16:colId xmlns:a16="http://schemas.microsoft.com/office/drawing/2014/main" val="20000"/>
                    </a:ext>
                  </a:extLst>
                </a:gridCol>
              </a:tblGrid>
              <a:tr h="4066064">
                <a:tc>
                  <a:txBody>
                    <a:bodyPr/>
                    <a:lstStyle/>
                    <a:p>
                      <a:r>
                        <a:rPr lang="en-IN" sz="1300" b="1" dirty="0"/>
                        <a:t>Results :</a:t>
                      </a:r>
                    </a:p>
                    <a:p>
                      <a:pPr marL="285750" indent="-285750">
                        <a:buFont typeface="Arial" panose="020B0604020202020204" pitchFamily="34" charset="0"/>
                        <a:buChar char="•"/>
                      </a:pPr>
                      <a:r>
                        <a:rPr lang="en-US" sz="1300" b="0" dirty="0"/>
                        <a:t>KANs outperformed MLPs on certain time series datasets, especially in terms of robustness.</a:t>
                      </a:r>
                    </a:p>
                    <a:p>
                      <a:pPr marL="285750" indent="-285750">
                        <a:buFont typeface="Arial" panose="020B0604020202020204" pitchFamily="34" charset="0"/>
                        <a:buChar char="•"/>
                      </a:pPr>
                      <a:endParaRPr lang="en-US" sz="1300" b="0" dirty="0"/>
                    </a:p>
                    <a:p>
                      <a:pPr marL="285750" indent="-285750">
                        <a:buFont typeface="Arial" panose="020B0604020202020204" pitchFamily="34" charset="0"/>
                        <a:buChar char="•"/>
                      </a:pPr>
                      <a:r>
                        <a:rPr lang="en-US" sz="1300" b="0" dirty="0"/>
                        <a:t>KAN models maintained higher accuracy with fewer parameters compared to MLPs.</a:t>
                      </a:r>
                    </a:p>
                    <a:p>
                      <a:pPr marL="285750" indent="-285750">
                        <a:buFont typeface="Arial" panose="020B0604020202020204" pitchFamily="34" charset="0"/>
                        <a:buChar char="•"/>
                      </a:pPr>
                      <a:endParaRPr lang="en-US" sz="1300" b="0" dirty="0"/>
                    </a:p>
                    <a:p>
                      <a:pPr marL="285750" indent="-285750">
                        <a:buFont typeface="Arial" panose="020B0604020202020204" pitchFamily="34" charset="0"/>
                        <a:buChar char="•"/>
                      </a:pPr>
                      <a:r>
                        <a:rPr lang="en-US" sz="1300" b="0" dirty="0"/>
                        <a:t>KANs showed superior resistance to adversarial attacks, improving stability in challenging scenarios.</a:t>
                      </a:r>
                    </a:p>
                    <a:p>
                      <a:pPr marL="285750" indent="-285750">
                        <a:buFont typeface="Arial" panose="020B0604020202020204" pitchFamily="34" charset="0"/>
                        <a:buChar char="•"/>
                      </a:pPr>
                      <a:endParaRPr lang="en-US" sz="1300" b="0" dirty="0"/>
                    </a:p>
                    <a:p>
                      <a:pPr marL="285750" indent="-285750">
                        <a:buFont typeface="Arial" panose="020B0604020202020204" pitchFamily="34" charset="0"/>
                        <a:buChar char="•"/>
                      </a:pPr>
                      <a:r>
                        <a:rPr lang="en-US" sz="1300" b="0" dirty="0"/>
                        <a:t>Ablation studies revealed that the base function played a more significant role than the B-spline component in classification accuracy.</a:t>
                      </a:r>
                    </a:p>
                    <a:p>
                      <a:pPr marL="285750" indent="-285750">
                        <a:buFont typeface="Arial" panose="020B0604020202020204" pitchFamily="34" charset="0"/>
                        <a:buChar char="•"/>
                      </a:pPr>
                      <a:endParaRPr lang="en-US" sz="1300" b="0" dirty="0"/>
                    </a:p>
                    <a:p>
                      <a:pPr marL="285750" indent="-285750">
                        <a:buFont typeface="Arial" panose="020B0604020202020204" pitchFamily="34" charset="0"/>
                        <a:buChar char="•"/>
                      </a:pPr>
                      <a:r>
                        <a:rPr lang="en-US" sz="1300" b="0" dirty="0"/>
                        <a:t>Larger grid sizes complicated optimization, leading to performance drops in some cases.</a:t>
                      </a:r>
                      <a:endParaRPr lang="en-IN" sz="1300" b="0" dirty="0"/>
                    </a:p>
                  </a:txBody>
                  <a:tcPr marL="121920" marR="121920" marT="60960" marB="609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sp>
        <p:nvSpPr>
          <p:cNvPr id="2" name="Google Shape;59;p1">
            <a:extLst>
              <a:ext uri="{FF2B5EF4-FFF2-40B4-BE49-F238E27FC236}">
                <a16:creationId xmlns:a16="http://schemas.microsoft.com/office/drawing/2014/main" id="{831F612F-9D72-E8B4-D439-5E4D0FE4E0BC}"/>
              </a:ext>
            </a:extLst>
          </p:cNvPr>
          <p:cNvSpPr txBox="1"/>
          <p:nvPr/>
        </p:nvSpPr>
        <p:spPr>
          <a:xfrm>
            <a:off x="58655" y="1971647"/>
            <a:ext cx="4013615" cy="3015813"/>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Methodology</a:t>
            </a:r>
            <a:r>
              <a:rPr lang="en-IN" sz="1400" dirty="0">
                <a:ea typeface="Times New Roman" panose="02020603050405020304"/>
                <a:cs typeface="Calibri" panose="020F0502020204030204" pitchFamily="34" charset="0"/>
                <a:sym typeface="Times New Roman" panose="02020603050405020304"/>
              </a:rPr>
              <a:t>:</a:t>
            </a:r>
          </a:p>
          <a:p>
            <a:pPr marL="285750" indent="-285750">
              <a:buClr>
                <a:srgbClr val="2F5496"/>
              </a:buClr>
              <a:buSzPts val="1200"/>
              <a:buFont typeface="Arial" panose="020B0604020202020204" pitchFamily="34" charset="0"/>
              <a:buChar char="•"/>
            </a:pPr>
            <a:r>
              <a:rPr lang="en-IN" sz="1400" dirty="0">
                <a:ea typeface="Times New Roman" panose="02020603050405020304"/>
                <a:cs typeface="Calibri" panose="020F0502020204030204" pitchFamily="34" charset="0"/>
                <a:sym typeface="Times New Roman" panose="02020603050405020304"/>
              </a:rPr>
              <a:t>Conduct a comparison across 128 UCR time series datasets between KAN, MLP, and hybrid models (KAN-MLP, MLP-KAN).</a:t>
            </a:r>
          </a:p>
          <a:p>
            <a:pPr marL="285750" indent="-285750">
              <a:buClr>
                <a:srgbClr val="2F5496"/>
              </a:buClr>
              <a:buSzPts val="1200"/>
              <a:buFont typeface="Arial" panose="020B0604020202020204" pitchFamily="34" charset="0"/>
              <a:buChar char="•"/>
            </a:pPr>
            <a:r>
              <a:rPr lang="en-IN" sz="1400" dirty="0">
                <a:ea typeface="Times New Roman" panose="02020603050405020304"/>
                <a:cs typeface="Calibri" panose="020F0502020204030204" pitchFamily="34" charset="0"/>
                <a:sym typeface="Times New Roman" panose="02020603050405020304"/>
              </a:rPr>
              <a:t>Train KAN models with multi-layer architecture using B-spline activations.</a:t>
            </a:r>
          </a:p>
          <a:p>
            <a:pPr marL="285750" indent="-285750">
              <a:buClr>
                <a:srgbClr val="2F5496"/>
              </a:buClr>
              <a:buSzPts val="1200"/>
              <a:buFont typeface="Arial" panose="020B0604020202020204" pitchFamily="34" charset="0"/>
              <a:buChar char="•"/>
            </a:pPr>
            <a:r>
              <a:rPr lang="en-IN" sz="1400" dirty="0">
                <a:ea typeface="Times New Roman" panose="02020603050405020304"/>
                <a:cs typeface="Calibri" panose="020F0502020204030204" pitchFamily="34" charset="0"/>
                <a:sym typeface="Times New Roman" panose="02020603050405020304"/>
              </a:rPr>
              <a:t>Perform an ablation study on the contributions of KAN’s spline and base components by varying grid sizes.</a:t>
            </a:r>
          </a:p>
          <a:p>
            <a:pPr marL="285750" indent="-285750">
              <a:buClr>
                <a:srgbClr val="2F5496"/>
              </a:buClr>
              <a:buSzPts val="1200"/>
              <a:buFont typeface="Arial" panose="020B0604020202020204" pitchFamily="34" charset="0"/>
              <a:buChar char="•"/>
            </a:pPr>
            <a:r>
              <a:rPr lang="en-IN" sz="1400" dirty="0">
                <a:ea typeface="Times New Roman" panose="02020603050405020304"/>
                <a:cs typeface="Calibri" panose="020F0502020204030204" pitchFamily="34" charset="0"/>
                <a:sym typeface="Times New Roman" panose="02020603050405020304"/>
              </a:rPr>
              <a:t>Use batch normalization to keep inputs within the B-spline fitting interval.</a:t>
            </a:r>
          </a:p>
          <a:p>
            <a:pPr marL="285750" indent="-285750">
              <a:buClr>
                <a:srgbClr val="2F5496"/>
              </a:buClr>
              <a:buSzPts val="1200"/>
              <a:buFont typeface="Arial" panose="020B0604020202020204" pitchFamily="34" charset="0"/>
              <a:buChar char="•"/>
            </a:pPr>
            <a:r>
              <a:rPr lang="en-IN" sz="1400" dirty="0">
                <a:ea typeface="Times New Roman" panose="02020603050405020304"/>
                <a:cs typeface="Calibri" panose="020F0502020204030204" pitchFamily="34" charset="0"/>
                <a:sym typeface="Times New Roman" panose="02020603050405020304"/>
              </a:rPr>
              <a:t>Assess model robustness through adversarial attacks using PGD with different perturbation magnitudes.</a:t>
            </a:r>
          </a:p>
        </p:txBody>
      </p:sp>
      <p:sp>
        <p:nvSpPr>
          <p:cNvPr id="3" name="Google Shape;59;p1">
            <a:extLst>
              <a:ext uri="{FF2B5EF4-FFF2-40B4-BE49-F238E27FC236}">
                <a16:creationId xmlns:a16="http://schemas.microsoft.com/office/drawing/2014/main" id="{2980D475-7C7C-2654-21C0-0EFC3403E6DC}"/>
              </a:ext>
            </a:extLst>
          </p:cNvPr>
          <p:cNvSpPr txBox="1"/>
          <p:nvPr/>
        </p:nvSpPr>
        <p:spPr>
          <a:xfrm>
            <a:off x="4114799" y="772985"/>
            <a:ext cx="5091461" cy="1555545"/>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Implementation :</a:t>
            </a:r>
          </a:p>
          <a:p>
            <a:pPr marL="285750" indent="-285750">
              <a:buClr>
                <a:srgbClr val="2F5496"/>
              </a:buClr>
              <a:buSzPts val="1200"/>
              <a:buFont typeface="Arial" panose="020B0604020202020204" pitchFamily="34" charset="0"/>
              <a:buChar char="•"/>
            </a:pPr>
            <a:r>
              <a:rPr lang="en-US" sz="1400" b="0" i="0" dirty="0">
                <a:effectLst/>
                <a:latin typeface="__fkGroteskNeue_598ab8"/>
              </a:rPr>
              <a:t>Use UCR 128 time series datasets for model training.</a:t>
            </a:r>
          </a:p>
          <a:p>
            <a:pPr marL="285750" indent="-285750">
              <a:buClr>
                <a:srgbClr val="2F5496"/>
              </a:buClr>
              <a:buSzPts val="1200"/>
              <a:buFont typeface="Arial" panose="020B0604020202020204" pitchFamily="34" charset="0"/>
              <a:buChar char="•"/>
            </a:pPr>
            <a:r>
              <a:rPr lang="en-US" sz="1400" b="0" i="0" dirty="0">
                <a:effectLst/>
                <a:latin typeface="__fkGroteskNeue_598ab8"/>
              </a:rPr>
              <a:t>Construct a multi-layer KAN with B-spline activations and batch normalization</a:t>
            </a:r>
          </a:p>
          <a:p>
            <a:pPr marL="285750" indent="-285750">
              <a:buClr>
                <a:srgbClr val="2F5496"/>
              </a:buClr>
              <a:buSzPts val="1200"/>
              <a:buFont typeface="Arial" panose="020B0604020202020204" pitchFamily="34" charset="0"/>
              <a:buChar char="•"/>
            </a:pPr>
            <a:r>
              <a:rPr lang="en-US" sz="1400" b="0" i="0" dirty="0">
                <a:effectLst/>
                <a:latin typeface="__fkGroteskNeue_598ab8"/>
              </a:rPr>
              <a:t>Train the model with the </a:t>
            </a:r>
            <a:r>
              <a:rPr lang="en-US" sz="1400" b="0" i="0" dirty="0" err="1">
                <a:effectLst/>
                <a:latin typeface="__fkGroteskNeue_598ab8"/>
              </a:rPr>
              <a:t>AdamW</a:t>
            </a:r>
            <a:r>
              <a:rPr lang="en-US" sz="1400" b="0" i="0" dirty="0">
                <a:effectLst/>
                <a:latin typeface="__fkGroteskNeue_598ab8"/>
              </a:rPr>
              <a:t> optimizer for 1000 epochs.</a:t>
            </a:r>
          </a:p>
          <a:p>
            <a:pPr marL="285750" indent="-285750">
              <a:buClr>
                <a:srgbClr val="2F5496"/>
              </a:buClr>
              <a:buSzPts val="1200"/>
              <a:buFont typeface="Arial" panose="020B0604020202020204" pitchFamily="34" charset="0"/>
              <a:buChar char="•"/>
            </a:pPr>
            <a:r>
              <a:rPr lang="en-US" sz="1400" b="0" i="0" dirty="0">
                <a:effectLst/>
                <a:latin typeface="__fkGroteskNeue_598ab8"/>
              </a:rPr>
              <a:t>Test robustness via PGD adversarial attacks and compare performance with MLP and hybrid models.</a:t>
            </a:r>
          </a:p>
        </p:txBody>
      </p:sp>
      <p:sp>
        <p:nvSpPr>
          <p:cNvPr id="4" name="Google Shape;59;p1">
            <a:extLst>
              <a:ext uri="{FF2B5EF4-FFF2-40B4-BE49-F238E27FC236}">
                <a16:creationId xmlns:a16="http://schemas.microsoft.com/office/drawing/2014/main" id="{0918358B-8C09-18B6-499B-9335BF327077}"/>
              </a:ext>
            </a:extLst>
          </p:cNvPr>
          <p:cNvSpPr txBox="1"/>
          <p:nvPr/>
        </p:nvSpPr>
        <p:spPr>
          <a:xfrm>
            <a:off x="4114800" y="2391358"/>
            <a:ext cx="5091460" cy="1781921"/>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Objective:</a:t>
            </a:r>
          </a:p>
          <a:p>
            <a:pPr marL="285750" indent="-285750">
              <a:buClr>
                <a:srgbClr val="2F5496"/>
              </a:buClr>
              <a:buSzPts val="1200"/>
              <a:buFont typeface="Arial" panose="020B0604020202020204" pitchFamily="34" charset="0"/>
              <a:buChar char="•"/>
            </a:pPr>
            <a:r>
              <a:rPr lang="en-IN" sz="1400" dirty="0">
                <a:ea typeface="Times New Roman" panose="02020603050405020304"/>
                <a:cs typeface="Calibri" panose="020F0502020204030204" pitchFamily="34" charset="0"/>
                <a:sym typeface="Times New Roman" panose="02020603050405020304"/>
              </a:rPr>
              <a:t>Evaluate the performance of KAN for time series classification compared to MLP and hybrid models.</a:t>
            </a:r>
          </a:p>
          <a:p>
            <a:pPr marL="285750" indent="-285750">
              <a:buClr>
                <a:srgbClr val="2F5496"/>
              </a:buClr>
              <a:buSzPts val="1200"/>
              <a:buFont typeface="Arial" panose="020B0604020202020204" pitchFamily="34" charset="0"/>
              <a:buChar char="•"/>
            </a:pPr>
            <a:r>
              <a:rPr lang="en-IN" sz="1400" dirty="0">
                <a:ea typeface="Times New Roman" panose="02020603050405020304"/>
                <a:cs typeface="Calibri" panose="020F0502020204030204" pitchFamily="34" charset="0"/>
                <a:sym typeface="Times New Roman" panose="02020603050405020304"/>
              </a:rPr>
              <a:t>Analyse the contribution of KAN’s B-spline and base components in classification accuracy.</a:t>
            </a:r>
          </a:p>
          <a:p>
            <a:pPr marL="285750" indent="-285750">
              <a:buClr>
                <a:srgbClr val="2F5496"/>
              </a:buClr>
              <a:buSzPts val="1200"/>
              <a:buFont typeface="Arial" panose="020B0604020202020204" pitchFamily="34" charset="0"/>
              <a:buChar char="•"/>
            </a:pPr>
            <a:r>
              <a:rPr lang="en-IN" sz="1400" dirty="0">
                <a:ea typeface="Times New Roman" panose="02020603050405020304"/>
                <a:cs typeface="Calibri" panose="020F0502020204030204" pitchFamily="34" charset="0"/>
                <a:sym typeface="Times New Roman" panose="02020603050405020304"/>
              </a:rPr>
              <a:t>Assess KAN’s robustness against adversarial attacks.</a:t>
            </a:r>
          </a:p>
          <a:p>
            <a:pPr marL="285750" indent="-285750">
              <a:buClr>
                <a:srgbClr val="2F5496"/>
              </a:buClr>
              <a:buSzPts val="1200"/>
              <a:buFont typeface="Arial" panose="020B0604020202020204" pitchFamily="34" charset="0"/>
              <a:buChar char="•"/>
            </a:pPr>
            <a:r>
              <a:rPr lang="en-IN" sz="1400" dirty="0">
                <a:ea typeface="Times New Roman" panose="02020603050405020304"/>
                <a:cs typeface="Calibri" panose="020F0502020204030204" pitchFamily="34" charset="0"/>
                <a:sym typeface="Times New Roman" panose="02020603050405020304"/>
              </a:rPr>
              <a:t>Investigate the impact of varying grid sizes on KAN performance and optimize model configurations.</a:t>
            </a:r>
          </a:p>
        </p:txBody>
      </p:sp>
      <p:sp>
        <p:nvSpPr>
          <p:cNvPr id="6" name="Google Shape;59;p1">
            <a:extLst>
              <a:ext uri="{FF2B5EF4-FFF2-40B4-BE49-F238E27FC236}">
                <a16:creationId xmlns:a16="http://schemas.microsoft.com/office/drawing/2014/main" id="{4BE98EE8-2249-4E48-A415-E28D97468C48}"/>
              </a:ext>
            </a:extLst>
          </p:cNvPr>
          <p:cNvSpPr txBox="1"/>
          <p:nvPr/>
        </p:nvSpPr>
        <p:spPr>
          <a:xfrm>
            <a:off x="9271590" y="5312422"/>
            <a:ext cx="2861754" cy="1469197"/>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t>References:</a:t>
            </a:r>
          </a:p>
          <a:p>
            <a:pPr>
              <a:buClr>
                <a:srgbClr val="2F5496"/>
              </a:buClr>
              <a:buSzPts val="1200"/>
            </a:pPr>
            <a:endParaRPr lang="en-IN" sz="1400" b="1" dirty="0"/>
          </a:p>
          <a:p>
            <a:pPr>
              <a:buClr>
                <a:srgbClr val="2F5496"/>
              </a:buClr>
              <a:buSzPts val="1200"/>
            </a:pPr>
            <a:r>
              <a:rPr lang="en-IN" sz="1400" b="1" dirty="0"/>
              <a:t>Liu, Z., Wang, Y., Vaidya, S., et al.</a:t>
            </a:r>
            <a:r>
              <a:rPr lang="en-IN" sz="1400" dirty="0"/>
              <a:t> "Kolmogorov-Arnold Networks." </a:t>
            </a:r>
            <a:r>
              <a:rPr lang="en-IN" sz="1400" i="1" dirty="0" err="1"/>
              <a:t>arXiv</a:t>
            </a:r>
            <a:r>
              <a:rPr lang="en-IN" sz="1400" i="1" dirty="0"/>
              <a:t> preprint </a:t>
            </a:r>
          </a:p>
          <a:p>
            <a:pPr>
              <a:buClr>
                <a:srgbClr val="2F5496"/>
              </a:buClr>
              <a:buSzPts val="1200"/>
            </a:pPr>
            <a:r>
              <a:rPr lang="en-IN" sz="1400" i="1" dirty="0"/>
              <a:t>arXiv:2404.19756</a:t>
            </a:r>
            <a:r>
              <a:rPr lang="en-IN" sz="1400" dirty="0"/>
              <a:t>, 2024.</a:t>
            </a:r>
            <a:endParaRPr lang="en-IN" sz="1400" b="1" dirty="0">
              <a:ea typeface="Times New Roman" panose="02020603050405020304"/>
              <a:cs typeface="Calibri" panose="020F0502020204030204" pitchFamily="34" charset="0"/>
              <a:sym typeface="Times New Roman" panose="02020603050405020304"/>
            </a:endParaRPr>
          </a:p>
        </p:txBody>
      </p:sp>
      <p:sp>
        <p:nvSpPr>
          <p:cNvPr id="10" name="Google Shape;59;p1">
            <a:extLst>
              <a:ext uri="{FF2B5EF4-FFF2-40B4-BE49-F238E27FC236}">
                <a16:creationId xmlns:a16="http://schemas.microsoft.com/office/drawing/2014/main" id="{D19A5F28-CB71-B3DE-F067-62892187F19B}"/>
              </a:ext>
            </a:extLst>
          </p:cNvPr>
          <p:cNvSpPr txBox="1"/>
          <p:nvPr/>
        </p:nvSpPr>
        <p:spPr>
          <a:xfrm>
            <a:off x="58655" y="5034315"/>
            <a:ext cx="4013615" cy="1756760"/>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US" sz="1400" b="1" dirty="0">
                <a:ea typeface="Times New Roman" panose="02020603050405020304"/>
                <a:cs typeface="Calibri" panose="020F0502020204030204" pitchFamily="34" charset="0"/>
                <a:sym typeface="Times New Roman" panose="02020603050405020304"/>
              </a:rPr>
              <a:t>Conclusions: </a:t>
            </a:r>
            <a:r>
              <a:rPr lang="en-US" sz="1400" dirty="0">
                <a:ea typeface="Times New Roman" panose="02020603050405020304"/>
                <a:cs typeface="Calibri" panose="020F0502020204030204" pitchFamily="34" charset="0"/>
                <a:sym typeface="Times New Roman" panose="02020603050405020304"/>
              </a:rPr>
              <a:t>The paper concludes that Kolmogorov-Arnold Networks (KANs) perform as well as, or better than, traditional MLPs in classifying time series data. KANs are especially robust against adversarial attacks, meaning they can resist attempts to mislead the model, while maintaining accuracy. Their ability to achieve this with fewer parameters makes them efficient alternatives to MLPs.</a:t>
            </a:r>
            <a:endParaRPr lang="en-IN" sz="1400" dirty="0">
              <a:ea typeface="Times New Roman" panose="02020603050405020304"/>
              <a:cs typeface="Calibri" panose="020F0502020204030204" pitchFamily="34" charset="0"/>
              <a:sym typeface="Times New Roman" panose="02020603050405020304"/>
            </a:endParaRPr>
          </a:p>
        </p:txBody>
      </p:sp>
      <p:pic>
        <p:nvPicPr>
          <p:cNvPr id="7" name="Picture 6">
            <a:extLst>
              <a:ext uri="{FF2B5EF4-FFF2-40B4-BE49-F238E27FC236}">
                <a16:creationId xmlns:a16="http://schemas.microsoft.com/office/drawing/2014/main" id="{9DC03377-8C34-D244-E753-169246632C75}"/>
              </a:ext>
            </a:extLst>
          </p:cNvPr>
          <p:cNvPicPr>
            <a:picLocks noChangeAspect="1"/>
          </p:cNvPicPr>
          <p:nvPr/>
        </p:nvPicPr>
        <p:blipFill>
          <a:blip r:embed="rId4"/>
          <a:stretch>
            <a:fillRect/>
          </a:stretch>
        </p:blipFill>
        <p:spPr>
          <a:xfrm>
            <a:off x="4114799" y="4239394"/>
            <a:ext cx="5091461" cy="2542225"/>
          </a:xfrm>
          <a:prstGeom prst="rect">
            <a:avLst/>
          </a:prstGeom>
        </p:spPr>
      </p:pic>
    </p:spTree>
    <p:extLst>
      <p:ext uri="{BB962C8B-B14F-4D97-AF65-F5344CB8AC3E}">
        <p14:creationId xmlns:p14="http://schemas.microsoft.com/office/powerpoint/2010/main" val="19217024"/>
      </p:ext>
    </p:extLst>
  </p:cSld>
  <p:clrMapOvr>
    <a:masterClrMapping/>
  </p:clrMapOvr>
  <mc:AlternateContent xmlns:mc="http://schemas.openxmlformats.org/markup-compatibility/2006" xmlns:p14="http://schemas.microsoft.com/office/powerpoint/2010/main">
    <mc:Choice Requires="p14">
      <p:transition p14:dur="0" advClick="0" advTm="6000"/>
    </mc:Choice>
    <mc:Fallback xmlns="">
      <p:transition advClick="0" advTm="6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1875</TotalTime>
  <Words>3580</Words>
  <Application>Microsoft Office PowerPoint</Application>
  <PresentationFormat>Widescreen</PresentationFormat>
  <Paragraphs>258</Paragraphs>
  <Slides>11</Slides>
  <Notes>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vt:i4>
      </vt:variant>
    </vt:vector>
  </HeadingPairs>
  <TitlesOfParts>
    <vt:vector size="24" baseType="lpstr">
      <vt:lpstr>__fkGroteskNeue_598ab8</vt:lpstr>
      <vt:lpstr>Arial</vt:lpstr>
      <vt:lpstr>Book Antiqua</vt:lpstr>
      <vt:lpstr>Calibri</vt:lpstr>
      <vt:lpstr>Calibri  </vt:lpstr>
      <vt:lpstr>Calibri   </vt:lpstr>
      <vt:lpstr>Calibri    </vt:lpstr>
      <vt:lpstr>Calibri (Body)</vt:lpstr>
      <vt:lpstr>Calibri Light</vt:lpstr>
      <vt:lpstr>NimbusRomNo9L-Regu</vt:lpstr>
      <vt:lpstr>Times New Roman</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ADITI PONKSHE</dc:creator>
  <cp:lastModifiedBy>Aradhya Gaonkar</cp:lastModifiedBy>
  <cp:revision>10</cp:revision>
  <dcterms:created xsi:type="dcterms:W3CDTF">2024-09-17T11:21:29Z</dcterms:created>
  <dcterms:modified xsi:type="dcterms:W3CDTF">2024-10-04T04:45:20Z</dcterms:modified>
</cp:coreProperties>
</file>