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90" r:id="rId4"/>
    <p:sldId id="293" r:id="rId5"/>
    <p:sldId id="297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174" y="51"/>
      </p:cViewPr>
      <p:guideLst>
        <p:guide orient="horz" pos="21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dhya Gaonkar" userId="1d52ee6f-e529-4a61-9239-f9e43a6526a6" providerId="ADAL" clId="{5B41E973-047A-4B83-A4A6-168929131D39}"/>
    <pc:docChg chg="undo redo custSel modSld">
      <pc:chgData name="Aradhya Gaonkar" userId="1d52ee6f-e529-4a61-9239-f9e43a6526a6" providerId="ADAL" clId="{5B41E973-047A-4B83-A4A6-168929131D39}" dt="2024-09-16T17:58:45.768" v="327" actId="1076"/>
      <pc:docMkLst>
        <pc:docMk/>
      </pc:docMkLst>
      <pc:sldChg chg="addSp modSp mod">
        <pc:chgData name="Aradhya Gaonkar" userId="1d52ee6f-e529-4a61-9239-f9e43a6526a6" providerId="ADAL" clId="{5B41E973-047A-4B83-A4A6-168929131D39}" dt="2024-09-16T17:58:45.768" v="327" actId="1076"/>
        <pc:sldMkLst>
          <pc:docMk/>
          <pc:sldMk cId="0" sldId="290"/>
        </pc:sldMkLst>
        <pc:spChg chg="add mod">
          <ac:chgData name="Aradhya Gaonkar" userId="1d52ee6f-e529-4a61-9239-f9e43a6526a6" providerId="ADAL" clId="{5B41E973-047A-4B83-A4A6-168929131D39}" dt="2024-09-16T17:58:45.768" v="327" actId="1076"/>
          <ac:spMkLst>
            <pc:docMk/>
            <pc:sldMk cId="0" sldId="290"/>
            <ac:spMk id="2" creationId="{D1492500-2CB9-3DB2-C714-CDC28C760A11}"/>
          </ac:spMkLst>
        </pc:spChg>
        <pc:spChg chg="add mod">
          <ac:chgData name="Aradhya Gaonkar" userId="1d52ee6f-e529-4a61-9239-f9e43a6526a6" providerId="ADAL" clId="{5B41E973-047A-4B83-A4A6-168929131D39}" dt="2024-09-16T17:58:37.489" v="326" actId="2085"/>
          <ac:spMkLst>
            <pc:docMk/>
            <pc:sldMk cId="0" sldId="290"/>
            <ac:spMk id="3" creationId="{E4FCF483-10A7-8488-DAA3-A0F55539216A}"/>
          </ac:spMkLst>
        </pc:spChg>
        <pc:picChg chg="mod">
          <ac:chgData name="Aradhya Gaonkar" userId="1d52ee6f-e529-4a61-9239-f9e43a6526a6" providerId="ADAL" clId="{5B41E973-047A-4B83-A4A6-168929131D39}" dt="2024-09-16T17:58:17.267" v="322" actId="1076"/>
          <ac:picMkLst>
            <pc:docMk/>
            <pc:sldMk cId="0" sldId="290"/>
            <ac:picMk id="32" creationId="{D3DD4B0C-B79F-BFFD-5AD0-2763B22F8FC4}"/>
          </ac:picMkLst>
        </pc:picChg>
      </pc:sldChg>
      <pc:sldChg chg="addSp delSp modSp mod">
        <pc:chgData name="Aradhya Gaonkar" userId="1d52ee6f-e529-4a61-9239-f9e43a6526a6" providerId="ADAL" clId="{5B41E973-047A-4B83-A4A6-168929131D39}" dt="2024-09-16T17:57:19.644" v="282" actId="113"/>
        <pc:sldMkLst>
          <pc:docMk/>
          <pc:sldMk cId="2301138896" sldId="297"/>
        </pc:sldMkLst>
        <pc:spChg chg="mod">
          <ac:chgData name="Aradhya Gaonkar" userId="1d52ee6f-e529-4a61-9239-f9e43a6526a6" providerId="ADAL" clId="{5B41E973-047A-4B83-A4A6-168929131D39}" dt="2024-09-16T17:57:19.644" v="282" actId="113"/>
          <ac:spMkLst>
            <pc:docMk/>
            <pc:sldMk cId="2301138896" sldId="297"/>
            <ac:spMk id="2" creationId="{00000000-0000-0000-0000-000000000000}"/>
          </ac:spMkLst>
        </pc:spChg>
        <pc:spChg chg="del">
          <ac:chgData name="Aradhya Gaonkar" userId="1d52ee6f-e529-4a61-9239-f9e43a6526a6" providerId="ADAL" clId="{5B41E973-047A-4B83-A4A6-168929131D39}" dt="2024-09-16T17:43:08.668" v="2" actId="478"/>
          <ac:spMkLst>
            <pc:docMk/>
            <pc:sldMk cId="2301138896" sldId="297"/>
            <ac:spMk id="5" creationId="{3C1A1912-9C43-5291-2A17-D08CE37914FA}"/>
          </ac:spMkLst>
        </pc:spChg>
        <pc:spChg chg="mod">
          <ac:chgData name="Aradhya Gaonkar" userId="1d52ee6f-e529-4a61-9239-f9e43a6526a6" providerId="ADAL" clId="{5B41E973-047A-4B83-A4A6-168929131D39}" dt="2024-09-16T17:43:54.867" v="14" actId="1076"/>
          <ac:spMkLst>
            <pc:docMk/>
            <pc:sldMk cId="2301138896" sldId="297"/>
            <ac:spMk id="9" creationId="{E1FF2BBE-657C-FD92-4D51-C48617494AA0}"/>
          </ac:spMkLst>
        </pc:spChg>
        <pc:spChg chg="del">
          <ac:chgData name="Aradhya Gaonkar" userId="1d52ee6f-e529-4a61-9239-f9e43a6526a6" providerId="ADAL" clId="{5B41E973-047A-4B83-A4A6-168929131D39}" dt="2024-09-16T17:43:51.456" v="13" actId="478"/>
          <ac:spMkLst>
            <pc:docMk/>
            <pc:sldMk cId="2301138896" sldId="297"/>
            <ac:spMk id="11" creationId="{30DA7B96-1BAA-5311-D9B4-F5E33B3F28DF}"/>
          </ac:spMkLst>
        </pc:spChg>
        <pc:picChg chg="add mod">
          <ac:chgData name="Aradhya Gaonkar" userId="1d52ee6f-e529-4a61-9239-f9e43a6526a6" providerId="ADAL" clId="{5B41E973-047A-4B83-A4A6-168929131D39}" dt="2024-09-16T17:55:19.001" v="273" actId="14100"/>
          <ac:picMkLst>
            <pc:docMk/>
            <pc:sldMk cId="2301138896" sldId="297"/>
            <ac:picMk id="12" creationId="{3D3DE5DE-1890-E695-2D8E-F80715826859}"/>
          </ac:picMkLst>
        </pc:picChg>
        <pc:picChg chg="add del mod">
          <ac:chgData name="Aradhya Gaonkar" userId="1d52ee6f-e529-4a61-9239-f9e43a6526a6" providerId="ADAL" clId="{5B41E973-047A-4B83-A4A6-168929131D39}" dt="2024-09-16T17:44:20.360" v="17" actId="478"/>
          <ac:picMkLst>
            <pc:docMk/>
            <pc:sldMk cId="2301138896" sldId="297"/>
            <ac:picMk id="14" creationId="{0AC6A143-1EAC-754D-7660-DC7F510F6558}"/>
          </ac:picMkLst>
        </pc:picChg>
        <pc:picChg chg="add del mod">
          <ac:chgData name="Aradhya Gaonkar" userId="1d52ee6f-e529-4a61-9239-f9e43a6526a6" providerId="ADAL" clId="{5B41E973-047A-4B83-A4A6-168929131D39}" dt="2024-09-16T17:44:42.408" v="23" actId="478"/>
          <ac:picMkLst>
            <pc:docMk/>
            <pc:sldMk cId="2301138896" sldId="297"/>
            <ac:picMk id="16" creationId="{3D470044-3876-3B70-B9F4-EA256D30B0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48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letechacin-my.sharepoint.com/personal/01fe22bci019_kletech_ac_in/Documents/Desktop/Learn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repository.kaust.edu.sa/handle/10754/692551" TargetMode="External"/><Relationship Id="rId4" Type="http://schemas.openxmlformats.org/officeDocument/2006/relationships/hyperlink" Target="https://arxiv.org/abs/2312.149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91478" y="1703422"/>
            <a:ext cx="9144000" cy="7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/>
              <a:t>Title Page</a:t>
            </a:r>
            <a:endParaRPr b="1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085862" y="2615982"/>
            <a:ext cx="10508974" cy="407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Problem Statement ID – 1593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Problem Statement Title – Student Innovation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Theme- Robotics and Drones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PS Category – Software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Team ID – 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Team Name (Registered on  portal)- </a:t>
            </a:r>
            <a:r>
              <a:rPr lang="en-US" b="1" dirty="0" err="1">
                <a:solidFill>
                  <a:schemeClr val="tx1"/>
                </a:solidFill>
              </a:rPr>
              <a:t>Polluxpenguin</a:t>
            </a:r>
            <a:endParaRPr b="1" dirty="0">
              <a:solidFill>
                <a:schemeClr val="tx1"/>
              </a:solidFill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1647" y="0"/>
            <a:ext cx="3369199" cy="172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" y="0"/>
            <a:ext cx="10972800" cy="93726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PolluxPenguin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/>
          <p:cNvSpPr/>
          <p:nvPr/>
        </p:nvSpPr>
        <p:spPr>
          <a:xfrm>
            <a:off x="141514" y="210394"/>
            <a:ext cx="243462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Pollux</a:t>
            </a:r>
            <a:r>
              <a:rPr lang="en-US" sz="2000" b="1" dirty="0">
                <a:solidFill>
                  <a:schemeClr val="tx1"/>
                </a:solidFill>
              </a:rPr>
              <a:t>Pe</a:t>
            </a:r>
            <a:r>
              <a:rPr lang="en-US" sz="2000" b="1" dirty="0">
                <a:solidFill>
                  <a:schemeClr val="accent6"/>
                </a:solidFill>
              </a:rPr>
              <a:t>ng</a:t>
            </a:r>
            <a:r>
              <a:rPr lang="en-US" sz="2000" b="1" dirty="0"/>
              <a:t>uin</a:t>
            </a:r>
            <a:endParaRPr lang="en-IN" sz="2000" b="1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97205" y="1227305"/>
            <a:ext cx="541909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What is PolluxPenguin?</a:t>
            </a:r>
            <a:r>
              <a:rPr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: </a:t>
            </a:r>
          </a:p>
          <a:p>
            <a:r>
              <a:rPr lang="en-US" b="1" dirty="0"/>
              <a:t>PolluxPenguin </a:t>
            </a:r>
            <a:r>
              <a:rPr lang="en-US" dirty="0"/>
              <a:t>is an </a:t>
            </a:r>
            <a:r>
              <a:rPr lang="en-US" b="1" dirty="0"/>
              <a:t>AI-Enabled </a:t>
            </a:r>
            <a:r>
              <a:rPr lang="en-US" dirty="0"/>
              <a:t>System that aims at  </a:t>
            </a:r>
            <a:r>
              <a:rPr lang="en-US" b="1" dirty="0"/>
              <a:t>automating</a:t>
            </a:r>
            <a:r>
              <a:rPr lang="en-US" dirty="0"/>
              <a:t> and </a:t>
            </a:r>
            <a:r>
              <a:rPr lang="en-US" b="1" dirty="0"/>
              <a:t>optimizing</a:t>
            </a:r>
            <a:r>
              <a:rPr lang="en-US" dirty="0"/>
              <a:t> </a:t>
            </a:r>
            <a:r>
              <a:rPr lang="en-US" b="1" dirty="0"/>
              <a:t>UAV</a:t>
            </a:r>
            <a:r>
              <a:rPr lang="en-US" dirty="0"/>
              <a:t> applications in </a:t>
            </a:r>
            <a:r>
              <a:rPr lang="en-US" b="1" dirty="0"/>
              <a:t>cinematography, survey, agriculture, defense</a:t>
            </a:r>
            <a:r>
              <a:rPr lang="en-US" dirty="0"/>
              <a:t>, </a:t>
            </a:r>
            <a:r>
              <a:rPr lang="en-US" b="1" dirty="0"/>
              <a:t>emergencies</a:t>
            </a:r>
            <a:r>
              <a:rPr lang="en-US" dirty="0"/>
              <a:t> and </a:t>
            </a:r>
            <a:r>
              <a:rPr lang="en-US" b="1" dirty="0"/>
              <a:t>search and rescue</a:t>
            </a:r>
            <a:r>
              <a:rPr lang="en-US" dirty="0"/>
              <a:t>.</a:t>
            </a:r>
            <a:r>
              <a:rPr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  <a:endParaRPr lang="en-US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endParaRPr lang="en-IN" sz="6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The Basic concept is as such:</a:t>
            </a:r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endParaRPr sz="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An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RAG(Retrieval Augmented Generation)-LLM 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sits at the core of the system, generating drone executable code for any particular situation or desired workflow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sz="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The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LLM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is supported by an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LVM(Large Vision Model) 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that provides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contextua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 and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visual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information 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of the drone’s environment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IN" sz="800" b="1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This system Provides a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framework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for LLMs to efficiently interact with</a:t>
            </a:r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a wide range of UAVs and hardware already used in many industries</a:t>
            </a:r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8909" y="3725787"/>
            <a:ext cx="59381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Unique Value Propositions (UVP)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 :</a:t>
            </a:r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endParaRPr sz="6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cs typeface="Calibri" panose="020F0502020204030204" pitchFamily="34" charset="0"/>
              </a:rPr>
              <a:t>Use of </a:t>
            </a: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Generative AI 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in cooperation with traditional </a:t>
            </a: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Computer Vision 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to enhance information extraction from the environment.</a:t>
            </a:r>
            <a:r>
              <a:rPr sz="18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endParaRPr lang="en-US" sz="1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IN" sz="2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Simple text-based customization provides unprecedented </a:t>
            </a: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flexibility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sz="2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800" b="1" dirty="0">
                <a:solidFill>
                  <a:srgbClr val="000000"/>
                </a:solidFill>
                <a:cs typeface="Calibri" panose="020F0502020204030204" pitchFamily="34" charset="0"/>
              </a:rPr>
              <a:t>Adaptability</a:t>
            </a:r>
            <a:r>
              <a:rPr lang="en-US" sz="1800" dirty="0">
                <a:solidFill>
                  <a:srgbClr val="000000"/>
                </a:solidFill>
                <a:cs typeface="Calibri" panose="020F0502020204030204" pitchFamily="34" charset="0"/>
              </a:rPr>
              <a:t> to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 various hardware already used in industry makes </a:t>
            </a: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adoption seamless 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easy</a:t>
            </a:r>
            <a:endParaRPr lang="en-US" sz="1800" b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18909" y="1183518"/>
            <a:ext cx="6855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UAV Industry Problems Solved by PolluxPenguin: </a:t>
            </a:r>
          </a:p>
          <a:p>
            <a:endParaRPr sz="8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818072" y="1206181"/>
            <a:ext cx="5839056" cy="2462213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818909" y="3779094"/>
            <a:ext cx="5839056" cy="245374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34975" y="1206181"/>
            <a:ext cx="5268503" cy="502666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33906-7232-ACCD-BFFA-A59D18F1DE61}"/>
              </a:ext>
            </a:extLst>
          </p:cNvPr>
          <p:cNvSpPr txBox="1"/>
          <p:nvPr/>
        </p:nvSpPr>
        <p:spPr>
          <a:xfrm>
            <a:off x="5916295" y="1567885"/>
            <a:ext cx="531627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Complex programming requirements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Limited flexibility for hardware integration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Dependence on technical experts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High costs for customization and maintenance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Inability to adapt quickly to new tasks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Inconsistent real-time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27227" y="-56"/>
            <a:ext cx="2081648" cy="9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46231" y="1470661"/>
            <a:ext cx="4067175" cy="424434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1" u="sng" dirty="0"/>
              <a:t>Algorithm</a:t>
            </a:r>
            <a:r>
              <a:rPr b="1" u="sng" dirty="0"/>
              <a:t> Development</a:t>
            </a:r>
            <a:r>
              <a:rPr lang="en-IN" b="1" u="sng" dirty="0"/>
              <a:t>:</a:t>
            </a:r>
          </a:p>
          <a:p>
            <a:r>
              <a:rPr lang="en-IN" sz="1600" dirty="0"/>
              <a:t>Python and Bash are used to implement the entire system. LangChain is used to build the RAG system. YOLOv8 is used as the CNN*</a:t>
            </a:r>
          </a:p>
          <a:p>
            <a:endParaRPr sz="800" dirty="0"/>
          </a:p>
          <a:p>
            <a:r>
              <a:rPr b="1" u="sng" dirty="0"/>
              <a:t>Application Development:</a:t>
            </a:r>
            <a:endParaRPr u="sng" dirty="0"/>
          </a:p>
          <a:p>
            <a:r>
              <a:rPr lang="en-IN" sz="1600" dirty="0"/>
              <a:t>React JS + Vite for the frontend web application with Node.js used for backend</a:t>
            </a:r>
            <a:br>
              <a:rPr lang="en-IN" sz="1600" dirty="0"/>
            </a:br>
            <a:br>
              <a:rPr lang="en-IN" sz="800" dirty="0"/>
            </a:br>
            <a:r>
              <a:rPr lang="en-IN" b="1" u="sng" dirty="0"/>
              <a:t>Framework testing:</a:t>
            </a:r>
          </a:p>
          <a:p>
            <a:r>
              <a:rPr lang="en-IN" sz="1600" dirty="0"/>
              <a:t>Different Ports were written for proprietary LLMs (Google’s Gemini, OpenAI’s ChatGPT, their frontier and free-tier models) and other </a:t>
            </a:r>
            <a:r>
              <a:rPr lang="en-IN" sz="1600" b="1" dirty="0"/>
              <a:t>Open-Source models </a:t>
            </a:r>
            <a:r>
              <a:rPr lang="en-IN" sz="1600" dirty="0"/>
              <a:t>(LLAMA 2, Phi2, QuenB2,  Mistral, etc)</a:t>
            </a:r>
            <a:br>
              <a:rPr lang="en-IN" sz="800" dirty="0"/>
            </a:br>
            <a:r>
              <a:rPr lang="en-IN" sz="1600" dirty="0"/>
              <a:t>PolluxPenguin was connected to </a:t>
            </a:r>
            <a:r>
              <a:rPr lang="en-IN" sz="1600" b="1" dirty="0" err="1"/>
              <a:t>Ardupilot’s</a:t>
            </a:r>
            <a:r>
              <a:rPr lang="en-IN" sz="1600" b="1" dirty="0"/>
              <a:t> Iris </a:t>
            </a:r>
            <a:r>
              <a:rPr lang="en-IN" sz="1600" b="1" dirty="0" err="1"/>
              <a:t>arducopter</a:t>
            </a:r>
            <a:r>
              <a:rPr lang="en-IN" sz="1600" b="1" dirty="0"/>
              <a:t> </a:t>
            </a:r>
            <a:r>
              <a:rPr lang="en-IN" sz="1600" dirty="0"/>
              <a:t>(a virtual quadcopter) simulated on </a:t>
            </a:r>
            <a:r>
              <a:rPr lang="en-IN" sz="1600" b="1" dirty="0"/>
              <a:t>GAZEBO simulator </a:t>
            </a:r>
            <a:r>
              <a:rPr lang="en-IN" sz="1600" dirty="0"/>
              <a:t>running on Ubuntu 20.04 to test the system practically</a:t>
            </a:r>
            <a:br>
              <a:rPr lang="en-IN" sz="1100" dirty="0"/>
            </a:br>
            <a:br>
              <a:rPr lang="en-IN" sz="1100" dirty="0"/>
            </a:br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sz="1600" dirty="0"/>
          </a:p>
          <a:p>
            <a:endParaRPr sz="1600" b="1" dirty="0"/>
          </a:p>
        </p:txBody>
      </p:sp>
      <p:sp>
        <p:nvSpPr>
          <p:cNvPr id="12" name="Rectangles 11"/>
          <p:cNvSpPr/>
          <p:nvPr/>
        </p:nvSpPr>
        <p:spPr>
          <a:xfrm>
            <a:off x="434975" y="1470660"/>
            <a:ext cx="4027920" cy="46088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D3DD4B0C-B79F-BFFD-5AD0-2763B22F8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39542" y="1142944"/>
            <a:ext cx="7292686" cy="5204151"/>
          </a:xfrm>
        </p:spPr>
      </p:pic>
      <p:sp>
        <p:nvSpPr>
          <p:cNvPr id="5" name="Text Box 4"/>
          <p:cNvSpPr txBox="1"/>
          <p:nvPr/>
        </p:nvSpPr>
        <p:spPr>
          <a:xfrm>
            <a:off x="4589031" y="1052185"/>
            <a:ext cx="386898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SYSTEM ARCHITECTURE</a:t>
            </a:r>
          </a:p>
        </p:txBody>
      </p:sp>
      <p:sp>
        <p:nvSpPr>
          <p:cNvPr id="33" name="Oval 32" descr="Your startup LOGO">
            <a:extLst>
              <a:ext uri="{FF2B5EF4-FFF2-40B4-BE49-F238E27FC236}">
                <a16:creationId xmlns:a16="http://schemas.microsoft.com/office/drawing/2014/main" id="{C62DCE8E-8455-E19C-BE0C-06E2312D9CEE}"/>
              </a:ext>
            </a:extLst>
          </p:cNvPr>
          <p:cNvSpPr/>
          <p:nvPr/>
        </p:nvSpPr>
        <p:spPr>
          <a:xfrm>
            <a:off x="329564" y="252095"/>
            <a:ext cx="224657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Pollux</a:t>
            </a:r>
            <a:r>
              <a:rPr lang="en-US" b="1" dirty="0">
                <a:solidFill>
                  <a:schemeClr val="tx1"/>
                </a:solidFill>
              </a:rPr>
              <a:t>Pe</a:t>
            </a:r>
            <a:r>
              <a:rPr lang="en-US" b="1" dirty="0">
                <a:solidFill>
                  <a:schemeClr val="accent6"/>
                </a:solidFill>
              </a:rPr>
              <a:t>ng</a:t>
            </a:r>
            <a:r>
              <a:rPr lang="en-US" b="1" dirty="0"/>
              <a:t>uin</a:t>
            </a:r>
            <a:endParaRPr lang="en-IN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64BC54-CE73-ECE7-E821-AD45F25104F4}"/>
              </a:ext>
            </a:extLst>
          </p:cNvPr>
          <p:cNvSpPr/>
          <p:nvPr/>
        </p:nvSpPr>
        <p:spPr>
          <a:xfrm>
            <a:off x="9526729" y="5858351"/>
            <a:ext cx="179110" cy="100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1519E-1249-8E5A-CA0B-8603767FACE4}"/>
              </a:ext>
            </a:extLst>
          </p:cNvPr>
          <p:cNvSpPr txBox="1"/>
          <p:nvPr/>
        </p:nvSpPr>
        <p:spPr>
          <a:xfrm>
            <a:off x="9449706" y="5755266"/>
            <a:ext cx="333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2F695E-9D3F-824C-C280-5A77913AFB99}"/>
              </a:ext>
            </a:extLst>
          </p:cNvPr>
          <p:cNvSpPr txBox="1"/>
          <p:nvPr/>
        </p:nvSpPr>
        <p:spPr>
          <a:xfrm>
            <a:off x="0" y="6488978"/>
            <a:ext cx="2579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*CNN = Convolutional Neural Network</a:t>
            </a:r>
          </a:p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B1D3AE-5C69-DD9D-1C87-F983208FE321}"/>
              </a:ext>
            </a:extLst>
          </p:cNvPr>
          <p:cNvSpPr txBox="1"/>
          <p:nvPr/>
        </p:nvSpPr>
        <p:spPr>
          <a:xfrm>
            <a:off x="9102437" y="208319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92500-2CB9-3DB2-C714-CDC28C760A11}"/>
              </a:ext>
            </a:extLst>
          </p:cNvPr>
          <p:cNvSpPr txBox="1"/>
          <p:nvPr/>
        </p:nvSpPr>
        <p:spPr>
          <a:xfrm>
            <a:off x="5854383" y="2239571"/>
            <a:ext cx="125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WebApp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FCF483-10A7-8488-DAA3-A0F55539216A}"/>
              </a:ext>
            </a:extLst>
          </p:cNvPr>
          <p:cNvSpPr/>
          <p:nvPr/>
        </p:nvSpPr>
        <p:spPr>
          <a:xfrm>
            <a:off x="4789967" y="3334624"/>
            <a:ext cx="1244010" cy="6148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8128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537000" y="1213497"/>
            <a:ext cx="5843541" cy="4601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Feasibility:</a:t>
            </a:r>
          </a:p>
          <a:p>
            <a:pPr algn="just">
              <a:defRPr/>
            </a:pP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Integrating LLM with RAG for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MAVLink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is feasible due to its simple structure. Vision capability boosts navigation, and natural language input enables scalability across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virtually every industry.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IN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Financial: </a:t>
            </a:r>
            <a:r>
              <a:rPr lang="en-US" sz="2000" dirty="0"/>
              <a:t>Initial GPU or cloud costs may be high, but integration with latest lightweight </a:t>
            </a:r>
            <a:r>
              <a:rPr lang="en-US" sz="2000" b="1" dirty="0"/>
              <a:t>open-source</a:t>
            </a:r>
            <a:r>
              <a:rPr lang="en-US" sz="2000" dirty="0"/>
              <a:t> </a:t>
            </a:r>
            <a:r>
              <a:rPr lang="en-US" sz="2000" b="1" dirty="0"/>
              <a:t>models</a:t>
            </a:r>
            <a:r>
              <a:rPr lang="en-US" sz="2000" dirty="0"/>
              <a:t> can </a:t>
            </a:r>
            <a:r>
              <a:rPr lang="en-US" sz="2000" b="1" dirty="0"/>
              <a:t>lower long term expenses</a:t>
            </a:r>
            <a:r>
              <a:rPr lang="en-US" sz="2000" dirty="0"/>
              <a:t>, with strong market demand supporting investment.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IN" sz="2000" b="1" dirty="0"/>
              <a:t>Market &amp; Operational</a:t>
            </a:r>
            <a:r>
              <a:rPr lang="en-IN" sz="2000" dirty="0"/>
              <a:t>:</a:t>
            </a:r>
            <a:r>
              <a:rPr lang="en-US" sz="2000" dirty="0"/>
              <a:t> The system’s adaptability to hardware and sub-systems already used in Industry makes adoption extremely easy and simple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AB82D7-B584-AD94-99E3-32630D6BD890}"/>
              </a:ext>
            </a:extLst>
          </p:cNvPr>
          <p:cNvSpPr txBox="1"/>
          <p:nvPr/>
        </p:nvSpPr>
        <p:spPr>
          <a:xfrm>
            <a:off x="6645349" y="1246517"/>
            <a:ext cx="5236536" cy="55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b="1" u="sng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Potential challenges and risks: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Challenges include </a:t>
            </a:r>
            <a:r>
              <a:rPr lang="en-US" sz="2000" b="1" dirty="0">
                <a:latin typeface="+mn-lt"/>
              </a:rPr>
              <a:t>real-time accuracy</a:t>
            </a:r>
            <a:r>
              <a:rPr lang="en-US" sz="2000" dirty="0">
                <a:latin typeface="+mn-lt"/>
              </a:rPr>
              <a:t>, hardware </a:t>
            </a:r>
            <a:r>
              <a:rPr lang="en-US" sz="2000" b="1" dirty="0">
                <a:latin typeface="+mn-lt"/>
              </a:rPr>
              <a:t>compatibility </a:t>
            </a:r>
            <a:r>
              <a:rPr lang="en-US" sz="2000" dirty="0">
                <a:latin typeface="+mn-lt"/>
              </a:rPr>
              <a:t>and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high computational costs. Robust testing and troubleshooting will be crucial for success.</a:t>
            </a:r>
          </a:p>
          <a:p>
            <a:endParaRPr lang="en-US" sz="105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Strategies</a:t>
            </a:r>
            <a:r>
              <a:rPr kumimoji="0" lang="en-US" sz="2000" b="1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 for overcoming these challenges: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800" b="1" i="0" u="sng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Use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modular testing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for hardware </a:t>
            </a:r>
            <a:endParaRPr lang="en-US" sz="200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integration.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Fine-tune LLMs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with existing protocols.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Optimize algorithms to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reduce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 computation costs.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Implement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safety protocols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and redundancy.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Use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reinforcement learning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for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adaptability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 across environments.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2400" b="1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EEE4B277-4CDC-1EDA-E5BD-E073CFD89C43}"/>
              </a:ext>
            </a:extLst>
          </p:cNvPr>
          <p:cNvSpPr/>
          <p:nvPr/>
        </p:nvSpPr>
        <p:spPr>
          <a:xfrm>
            <a:off x="329564" y="252095"/>
            <a:ext cx="224657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Pollux</a:t>
            </a:r>
            <a:r>
              <a:rPr lang="en-US" b="1" dirty="0">
                <a:solidFill>
                  <a:schemeClr val="tx1"/>
                </a:solidFill>
              </a:rPr>
              <a:t>Pe</a:t>
            </a:r>
            <a:r>
              <a:rPr lang="en-US" b="1" dirty="0">
                <a:solidFill>
                  <a:schemeClr val="accent6"/>
                </a:solidFill>
              </a:rPr>
              <a:t>ng</a:t>
            </a:r>
            <a:r>
              <a:rPr lang="en-US" b="1" dirty="0"/>
              <a:t>uin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30A01-F779-AE6B-302B-B83539250B85}"/>
              </a:ext>
            </a:extLst>
          </p:cNvPr>
          <p:cNvSpPr txBox="1"/>
          <p:nvPr/>
        </p:nvSpPr>
        <p:spPr>
          <a:xfrm>
            <a:off x="-42531" y="6420407"/>
            <a:ext cx="513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*MAVlink = A communication protocol widely used by UAVs</a:t>
            </a:r>
          </a:p>
        </p:txBody>
      </p:sp>
      <p:sp>
        <p:nvSpPr>
          <p:cNvPr id="5" name="Rectangles 11">
            <a:extLst>
              <a:ext uri="{FF2B5EF4-FFF2-40B4-BE49-F238E27FC236}">
                <a16:creationId xmlns:a16="http://schemas.microsoft.com/office/drawing/2014/main" id="{5A21B037-B6CF-2312-4D75-1E510052624C}"/>
              </a:ext>
            </a:extLst>
          </p:cNvPr>
          <p:cNvSpPr/>
          <p:nvPr/>
        </p:nvSpPr>
        <p:spPr>
          <a:xfrm>
            <a:off x="537001" y="1213497"/>
            <a:ext cx="5916962" cy="4714154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s 11">
            <a:extLst>
              <a:ext uri="{FF2B5EF4-FFF2-40B4-BE49-F238E27FC236}">
                <a16:creationId xmlns:a16="http://schemas.microsoft.com/office/drawing/2014/main" id="{3BCFF1DA-B803-4441-0B73-B6CDAC97011E}"/>
              </a:ext>
            </a:extLst>
          </p:cNvPr>
          <p:cNvSpPr/>
          <p:nvPr/>
        </p:nvSpPr>
        <p:spPr>
          <a:xfrm>
            <a:off x="6607426" y="1209271"/>
            <a:ext cx="5047574" cy="173063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s 11">
            <a:extLst>
              <a:ext uri="{FF2B5EF4-FFF2-40B4-BE49-F238E27FC236}">
                <a16:creationId xmlns:a16="http://schemas.microsoft.com/office/drawing/2014/main" id="{2864742C-129E-2A81-45EE-ACD8303669AE}"/>
              </a:ext>
            </a:extLst>
          </p:cNvPr>
          <p:cNvSpPr/>
          <p:nvPr/>
        </p:nvSpPr>
        <p:spPr>
          <a:xfrm>
            <a:off x="6607426" y="3052783"/>
            <a:ext cx="5047574" cy="287486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15870" y="1"/>
            <a:ext cx="1970821" cy="9434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3827721" y="943453"/>
            <a:ext cx="7852144" cy="52814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Barriers: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technical expertise required for UAV operation improves access, making the technology more affordable and </a:t>
            </a:r>
            <a:r>
              <a:rPr lang="en-US" sz="178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empowering startups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small businesses.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17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17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Creation: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implementation empowers more companies to adopt UAV services, resulting in new job creation across industries and providing an </a:t>
            </a:r>
            <a:r>
              <a:rPr lang="en-US" sz="178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boost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17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17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Productivity</a:t>
            </a:r>
            <a:r>
              <a:rPr lang="en-US" sz="178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Parallelization of workflows boosts productivity, allowing industries to scale efficiently and tap into niche markets, further driving economic growth.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17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en-US" sz="17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Cost-Effective Integration: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LLMs' adaptability reduces overhead costs for UAV integration, leading to faster adoption and </a:t>
            </a:r>
            <a:r>
              <a:rPr lang="en-US" sz="178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minimizing risks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associated with complex deployments.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8133A815-62A9-FE2B-BD7C-5F329A81007E}"/>
              </a:ext>
            </a:extLst>
          </p:cNvPr>
          <p:cNvSpPr/>
          <p:nvPr/>
        </p:nvSpPr>
        <p:spPr>
          <a:xfrm>
            <a:off x="141514" y="136367"/>
            <a:ext cx="224657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Pollux</a:t>
            </a:r>
            <a:r>
              <a:rPr lang="en-US" b="1" dirty="0">
                <a:solidFill>
                  <a:schemeClr val="tx1"/>
                </a:solidFill>
              </a:rPr>
              <a:t>Pe</a:t>
            </a:r>
            <a:r>
              <a:rPr lang="en-US" b="1" dirty="0">
                <a:solidFill>
                  <a:schemeClr val="accent6"/>
                </a:solidFill>
              </a:rPr>
              <a:t>ng</a:t>
            </a:r>
            <a:r>
              <a:rPr lang="en-US" b="1" dirty="0"/>
              <a:t>uin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F2BBE-657C-FD92-4D51-C48617494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042" y="6905624"/>
            <a:ext cx="5263116" cy="52014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	</a:t>
            </a:r>
            <a:r>
              <a:rPr lang="en-US" sz="2400" b="1" u="sng" dirty="0"/>
              <a:t>Benefits of the Solution</a:t>
            </a:r>
          </a:p>
          <a:p>
            <a:endParaRPr lang="en-US" sz="10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Improved Access</a:t>
            </a:r>
            <a:r>
              <a:rPr lang="en-US" dirty="0"/>
              <a:t>: The system can empower individuals, especially vulnerable populations, by providing quick access to security, such as deploying drones for safety in emergencies.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Empowerment</a:t>
            </a:r>
            <a:r>
              <a:rPr lang="en-US" dirty="0"/>
              <a:t>: By simplifying UAV use, it gives people and industries more control over their surroundings.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Reduction</a:t>
            </a:r>
            <a:r>
              <a:rPr lang="en-US" dirty="0"/>
              <a:t>: It helps reduce risks in unsafe situations, providing real-time solutions such as deploying a drone for surveillance in case of emergencies, like a woman feeling unsafe.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Economic: </a:t>
            </a:r>
            <a:r>
              <a:rPr lang="en-US" dirty="0"/>
              <a:t>Governments can easily implement the system for law enforcement, encouraging investments in UAV infrastructure and creating more jobs.</a:t>
            </a:r>
            <a:endParaRPr 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3DE5DE-1890-E695-2D8E-F80715826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2820" y="943453"/>
            <a:ext cx="4282680" cy="52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3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1" charset="-128"/>
                <a:cs typeface="+mn-cs"/>
              </a:rPr>
              <a:t>`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65514" y="1030227"/>
            <a:ext cx="9385300" cy="5324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LLM-informed Drone Visual Inspection for Civil Infrastructure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Authors: </a:t>
            </a:r>
            <a:r>
              <a:rPr lang="en-IN" dirty="0" err="1"/>
              <a:t>Jiucai</a:t>
            </a:r>
            <a:r>
              <a:rPr lang="en-IN" dirty="0"/>
              <a:t> Liu, </a:t>
            </a:r>
            <a:r>
              <a:rPr lang="en-IN" dirty="0" err="1"/>
              <a:t>Chengzhang</a:t>
            </a:r>
            <a:r>
              <a:rPr lang="en-IN" dirty="0"/>
              <a:t> Chai, </a:t>
            </a:r>
            <a:r>
              <a:rPr lang="en-IN" dirty="0" err="1"/>
              <a:t>Haijiang</a:t>
            </a:r>
            <a:r>
              <a:rPr lang="en-IN" dirty="0"/>
              <a:t> Li, Yan Gao, </a:t>
            </a:r>
            <a:r>
              <a:rPr lang="en-IN" dirty="0" err="1"/>
              <a:t>Xiaofeng</a:t>
            </a:r>
            <a:r>
              <a:rPr lang="en-IN" dirty="0"/>
              <a:t> Zhu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Institution: BIM for Smart Engineering Centre, School of Engineering, </a:t>
            </a:r>
            <a:r>
              <a:rPr lang="en-IN" b="1" dirty="0"/>
              <a:t>Cardiff University, UK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link:</a:t>
            </a:r>
            <a:r>
              <a:rPr lang="en-IN" dirty="0" err="1">
                <a:hlinkClick r:id="rId3"/>
              </a:rPr>
              <a:t>https</a:t>
            </a:r>
            <a:r>
              <a:rPr lang="en-IN" dirty="0">
                <a:hlinkClick r:id="rId3"/>
              </a:rPr>
              <a:t>://orca.cardiff.ac.uk/id/</a:t>
            </a:r>
            <a:r>
              <a:rPr lang="en-IN" dirty="0" err="1">
                <a:hlinkClick r:id="rId3"/>
              </a:rPr>
              <a:t>eprint</a:t>
            </a:r>
            <a:r>
              <a:rPr lang="en-IN" dirty="0">
                <a:hlinkClick r:id="rId3"/>
              </a:rPr>
              <a:t>/170899/1/%28PrintVersion%29LLM-informed%20drone%20visual%20inspection%20for%20infrastructure.pdf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800" dirty="0"/>
          </a:p>
          <a:p>
            <a:pPr>
              <a:buFont typeface="+mj-lt"/>
              <a:buAutoNum type="arabicPeriod"/>
            </a:pPr>
            <a:r>
              <a:rPr lang="en-IN" b="1" dirty="0" err="1"/>
              <a:t>TypeFly</a:t>
            </a:r>
            <a:r>
              <a:rPr lang="en-IN" b="1" dirty="0"/>
              <a:t>: Flying Drones with Large Language Models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Authors: </a:t>
            </a:r>
            <a:r>
              <a:rPr lang="en-IN" dirty="0" err="1"/>
              <a:t>Guojun</a:t>
            </a:r>
            <a:r>
              <a:rPr lang="en-IN" dirty="0"/>
              <a:t> Chen, </a:t>
            </a:r>
            <a:r>
              <a:rPr lang="en-IN" dirty="0" err="1"/>
              <a:t>Xiaojing</a:t>
            </a:r>
            <a:r>
              <a:rPr lang="en-IN" dirty="0"/>
              <a:t> Yu, Lin Zhong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Institution: </a:t>
            </a:r>
            <a:r>
              <a:rPr lang="en-IN" b="1" dirty="0"/>
              <a:t>Yale University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Link: </a:t>
            </a:r>
            <a:r>
              <a:rPr lang="en-IN" dirty="0">
                <a:hlinkClick r:id="rId4"/>
              </a:rPr>
              <a:t>https://arxiv.org/abs/2312.14950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800" dirty="0"/>
          </a:p>
          <a:p>
            <a:pPr>
              <a:buFont typeface="+mj-lt"/>
              <a:buAutoNum type="arabicPeriod"/>
            </a:pPr>
            <a:r>
              <a:rPr lang="en-IN" b="1" dirty="0"/>
              <a:t>LLM as A Robotic Brain: Unifying Egocentric Memory and Control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Authors: </a:t>
            </a:r>
            <a:r>
              <a:rPr lang="en-IN" dirty="0" err="1"/>
              <a:t>Jinjie</a:t>
            </a:r>
            <a:r>
              <a:rPr lang="en-IN" dirty="0"/>
              <a:t> Mai, Jun Chen, Bing Li, </a:t>
            </a:r>
            <a:r>
              <a:rPr lang="en-IN" dirty="0" err="1"/>
              <a:t>Guocheng</a:t>
            </a:r>
            <a:r>
              <a:rPr lang="en-IN" dirty="0"/>
              <a:t> Qian, Mohamed </a:t>
            </a:r>
            <a:r>
              <a:rPr lang="en-IN" dirty="0" err="1"/>
              <a:t>Elhoseiny</a:t>
            </a:r>
            <a:r>
              <a:rPr lang="en-IN" dirty="0"/>
              <a:t>, Bernard Ghanem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Link: </a:t>
            </a:r>
            <a:r>
              <a:rPr lang="en-IN" dirty="0">
                <a:hlinkClick r:id="rId5"/>
              </a:rPr>
              <a:t>https://repository.kaust.edu.sa/handle/10754/692551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800" dirty="0"/>
          </a:p>
          <a:p>
            <a:pPr>
              <a:buFont typeface="+mj-lt"/>
              <a:buAutoNum type="arabicPeriod"/>
            </a:pPr>
            <a:r>
              <a:rPr lang="en-IN" b="1" dirty="0"/>
              <a:t>Enhancing the LLM-Based Robot Manipulation Through Human-Robot Collaboration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Authors: </a:t>
            </a:r>
            <a:r>
              <a:rPr lang="en-IN" dirty="0" err="1"/>
              <a:t>Haokun</a:t>
            </a:r>
            <a:r>
              <a:rPr lang="en-IN" dirty="0"/>
              <a:t> Liu, </a:t>
            </a:r>
            <a:r>
              <a:rPr lang="en-IN" dirty="0" err="1"/>
              <a:t>Yaonan</a:t>
            </a:r>
            <a:r>
              <a:rPr lang="en-IN" dirty="0"/>
              <a:t> Zhu, Kenji Kato, Atsushi Tsukahara, Izumi Kondo, Tadayoshi Aoyama, Yasuhisa Hasegawa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https://arxiv.org/abs/2406.14097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27C993A0-7AD9-3FE6-B11C-94DA86CE03AF}"/>
              </a:ext>
            </a:extLst>
          </p:cNvPr>
          <p:cNvSpPr/>
          <p:nvPr/>
        </p:nvSpPr>
        <p:spPr>
          <a:xfrm>
            <a:off x="141514" y="120332"/>
            <a:ext cx="224657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Pollux</a:t>
            </a:r>
            <a:r>
              <a:rPr lang="en-US" b="1" dirty="0">
                <a:solidFill>
                  <a:schemeClr val="tx1"/>
                </a:solidFill>
              </a:rPr>
              <a:t>Pe</a:t>
            </a:r>
            <a:r>
              <a:rPr lang="en-US" b="1" dirty="0">
                <a:solidFill>
                  <a:schemeClr val="accent6"/>
                </a:solidFill>
              </a:rPr>
              <a:t>ng</a:t>
            </a:r>
            <a:r>
              <a:rPr lang="en-US" b="1" dirty="0"/>
              <a:t>uin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965</Words>
  <Application>Microsoft Office PowerPoint</Application>
  <PresentationFormat>Widescreen</PresentationFormat>
  <Paragraphs>133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Arial</vt:lpstr>
      <vt:lpstr>Calibri</vt:lpstr>
      <vt:lpstr>Franklin Gothic Medium</vt:lpstr>
      <vt:lpstr>Times New Roman</vt:lpstr>
      <vt:lpstr>TradeGothic</vt:lpstr>
      <vt:lpstr>Wingdings</vt:lpstr>
      <vt:lpstr>Office Theme</vt:lpstr>
      <vt:lpstr>Title Page</vt:lpstr>
      <vt:lpstr> PolluxPenguin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Aradhya Gaonkar</cp:lastModifiedBy>
  <cp:revision>158</cp:revision>
  <dcterms:created xsi:type="dcterms:W3CDTF">2013-12-12T18:46:00Z</dcterms:created>
  <dcterms:modified xsi:type="dcterms:W3CDTF">2024-09-16T18:15:00Z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F549C18D903C4E5EBEC3E7EB818338FD_12</vt:lpwstr>
  </property>
  <property fmtid="{D5CDD505-2E9C-101B-9397-08002B2CF9AE}" pid="3" name="KSOProductBuildVer">
    <vt:lpwstr>1033-12.2.0.18165</vt:lpwstr>
  </property>
</Properties>
</file>