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90" r:id="rId4"/>
    <p:sldId id="293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 snapToObjects="1" showGuides="1">
      <p:cViewPr varScale="1">
        <p:scale>
          <a:sx n="92" d="100"/>
          <a:sy n="92" d="100"/>
        </p:scale>
        <p:origin x="153" y="60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48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letechacin-my.sharepoint.com/personal/01fe22bci019_kletech_ac_in/Documents/Desktop/Learn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repository.kaust.edu.sa/handle/10754/692551" TargetMode="External"/><Relationship Id="rId4" Type="http://schemas.openxmlformats.org/officeDocument/2006/relationships/hyperlink" Target="https://arxiv.org/abs/2312.14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91478" y="1703422"/>
            <a:ext cx="9144000" cy="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Title Page</a:t>
            </a:r>
            <a:endParaRPr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85862" y="2615982"/>
            <a:ext cx="10508974" cy="407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ID – 1593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Title – Student Innovation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Theme- Robotics and Drones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PS Category – Software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ID – 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Name (Registered on  portal)- </a:t>
            </a:r>
            <a:r>
              <a:rPr lang="en-US" b="1" dirty="0" err="1">
                <a:solidFill>
                  <a:schemeClr val="tx1"/>
                </a:solidFill>
              </a:rPr>
              <a:t>Polluxpenguin</a:t>
            </a:r>
            <a:endParaRPr b="1" dirty="0">
              <a:solidFill>
                <a:schemeClr val="tx1"/>
              </a:solidFill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47" y="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PolluxPenguin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141514" y="210394"/>
            <a:ext cx="243462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Pollux</a:t>
            </a:r>
            <a:r>
              <a:rPr lang="en-US" sz="2000" b="1" dirty="0">
                <a:solidFill>
                  <a:schemeClr val="tx1"/>
                </a:solidFill>
              </a:rPr>
              <a:t>Pe</a:t>
            </a:r>
            <a:r>
              <a:rPr lang="en-US" sz="2000" b="1" dirty="0">
                <a:solidFill>
                  <a:schemeClr val="accent6"/>
                </a:solidFill>
              </a:rPr>
              <a:t>ng</a:t>
            </a:r>
            <a:r>
              <a:rPr lang="en-US" sz="2000" b="1" dirty="0"/>
              <a:t>uin</a:t>
            </a:r>
            <a:endParaRPr lang="en-IN" sz="20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7205" y="1227305"/>
            <a:ext cx="54190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What is PolluxPenguin?</a:t>
            </a:r>
            <a:r>
              <a:rPr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 </a:t>
            </a:r>
          </a:p>
          <a:p>
            <a:r>
              <a:rPr lang="en-US" b="1" dirty="0"/>
              <a:t>PolluxPenguin </a:t>
            </a:r>
            <a:r>
              <a:rPr lang="en-US" dirty="0"/>
              <a:t>is an </a:t>
            </a:r>
            <a:r>
              <a:rPr lang="en-US" b="1" dirty="0"/>
              <a:t>AI-Enabled </a:t>
            </a:r>
            <a:r>
              <a:rPr lang="en-US" dirty="0"/>
              <a:t>System that aims at  </a:t>
            </a:r>
            <a:r>
              <a:rPr lang="en-US" b="1" dirty="0"/>
              <a:t>automating</a:t>
            </a:r>
            <a:r>
              <a:rPr lang="en-US" dirty="0"/>
              <a:t> and </a:t>
            </a:r>
            <a:r>
              <a:rPr lang="en-US" b="1" dirty="0"/>
              <a:t>optimizing</a:t>
            </a:r>
            <a:r>
              <a:rPr lang="en-US" dirty="0"/>
              <a:t> </a:t>
            </a:r>
            <a:r>
              <a:rPr lang="en-US" b="1" dirty="0"/>
              <a:t>UAV</a:t>
            </a:r>
            <a:r>
              <a:rPr lang="en-US" dirty="0"/>
              <a:t> applications in </a:t>
            </a:r>
            <a:r>
              <a:rPr lang="en-US" b="1" dirty="0"/>
              <a:t>cinematography, survey, agriculture, defense</a:t>
            </a:r>
            <a:r>
              <a:rPr lang="en-US" dirty="0"/>
              <a:t>, </a:t>
            </a:r>
            <a:r>
              <a:rPr lang="en-US" b="1" dirty="0"/>
              <a:t>emergencies</a:t>
            </a:r>
            <a:r>
              <a:rPr lang="en-US" dirty="0"/>
              <a:t> and </a:t>
            </a:r>
            <a:r>
              <a:rPr lang="en-US" b="1" dirty="0"/>
              <a:t>search and rescue</a:t>
            </a:r>
            <a:r>
              <a:rPr lang="en-US" dirty="0"/>
              <a:t>.</a:t>
            </a:r>
            <a:r>
              <a:rPr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lang="en-IN" sz="6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 Basic concept is as such: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sz="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An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RAG(Retrieval Augmented Generation)-LLM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sits at the core of the system, generating drone executable code for any particular situation or desired workflow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sz="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LLM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is supported by an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LVM(Large Vision Model)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that provides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contextua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 and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visual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information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of the drone’s environment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IN" sz="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This system Provides a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framework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LLMs to efficiently interact with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 wide range of UAVs and hardware already used in many industries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8909" y="3725787"/>
            <a:ext cx="5938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Use of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Generative AI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in cooperation with traditional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Computer Vision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to enhance information extraction from the environment.</a:t>
            </a:r>
            <a:r>
              <a:rPr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sz="2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Simple text-based customization provides unprecedented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flexibility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Adaptability</a:t>
            </a:r>
            <a:r>
              <a:rPr 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to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various hardware already used in industry makes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adoption seamless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easy</a:t>
            </a:r>
            <a:endParaRPr lang="en-US"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8909" y="1183518"/>
            <a:ext cx="6855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UAV Industry Problems Solved by PolluxPenguin: </a:t>
            </a:r>
          </a:p>
          <a:p>
            <a:endParaRPr sz="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818072" y="1206181"/>
            <a:ext cx="5839056" cy="246221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18909" y="3779094"/>
            <a:ext cx="5839056" cy="245374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206181"/>
            <a:ext cx="5268503" cy="502666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33906-7232-ACCD-BFFA-A59D18F1DE61}"/>
              </a:ext>
            </a:extLst>
          </p:cNvPr>
          <p:cNvSpPr txBox="1"/>
          <p:nvPr/>
        </p:nvSpPr>
        <p:spPr>
          <a:xfrm>
            <a:off x="5916295" y="1567885"/>
            <a:ext cx="531627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Complex programming requirements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Limited flexibility for hardware integration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Dependence on technical experts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 costs for customization and maintenance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Inability to adapt quickly to new tasks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Inconsistent real-time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27227" y="-56"/>
            <a:ext cx="2081648" cy="96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46231" y="1470661"/>
            <a:ext cx="4067175" cy="424434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b="1" u="sng" dirty="0"/>
              <a:t>Algorithm</a:t>
            </a:r>
            <a:r>
              <a:rPr b="1" u="sng" dirty="0"/>
              <a:t> Development</a:t>
            </a:r>
            <a:r>
              <a:rPr lang="en-IN" b="1" u="sng" dirty="0"/>
              <a:t>:</a:t>
            </a:r>
          </a:p>
          <a:p>
            <a:r>
              <a:rPr lang="en-IN" sz="1600" dirty="0"/>
              <a:t>Python and Bash are used to implement the entire system. </a:t>
            </a:r>
            <a:r>
              <a:rPr lang="en-IN" sz="1600" dirty="0" err="1"/>
              <a:t>LangChain</a:t>
            </a:r>
            <a:r>
              <a:rPr lang="en-IN" sz="1600" dirty="0"/>
              <a:t> is used to build the RAG system. YOLOv8 is used as the CNN*</a:t>
            </a:r>
          </a:p>
          <a:p>
            <a:endParaRPr sz="800" dirty="0"/>
          </a:p>
          <a:p>
            <a:r>
              <a:rPr b="1" u="sng" dirty="0"/>
              <a:t>Application Development:</a:t>
            </a:r>
            <a:endParaRPr u="sng" dirty="0"/>
          </a:p>
          <a:p>
            <a:r>
              <a:rPr lang="en-IN" sz="1600" dirty="0"/>
              <a:t>React JS + Vite for the frontend web application with Node.js used for backend</a:t>
            </a:r>
            <a:br>
              <a:rPr lang="en-IN" sz="1600" dirty="0"/>
            </a:br>
            <a:br>
              <a:rPr lang="en-IN" sz="800" dirty="0"/>
            </a:br>
            <a:r>
              <a:rPr lang="en-IN" b="1" u="sng" dirty="0"/>
              <a:t>Framework testing:</a:t>
            </a:r>
          </a:p>
          <a:p>
            <a:r>
              <a:rPr lang="en-IN" sz="1600" dirty="0"/>
              <a:t>Different Ports were written for proprietary LLMs (Google’s Gemini, OpenAI’s ChatGPT, their frontier and free-tier models) and other </a:t>
            </a:r>
            <a:r>
              <a:rPr lang="en-IN" sz="1600" b="1" dirty="0"/>
              <a:t>Open-Source models </a:t>
            </a:r>
            <a:r>
              <a:rPr lang="en-IN" sz="1600" dirty="0"/>
              <a:t>(LLAMA 2, Phi2, QuenB2,  Mistral, etc)</a:t>
            </a:r>
            <a:br>
              <a:rPr lang="en-IN" sz="800" dirty="0"/>
            </a:br>
            <a:r>
              <a:rPr lang="en-IN" sz="1600" dirty="0"/>
              <a:t>PolluxPenguin was connected to </a:t>
            </a:r>
            <a:r>
              <a:rPr lang="en-IN" sz="1600" b="1" dirty="0" err="1"/>
              <a:t>Ardupilot’s</a:t>
            </a:r>
            <a:r>
              <a:rPr lang="en-IN" sz="1600" b="1" dirty="0"/>
              <a:t> Iris </a:t>
            </a:r>
            <a:r>
              <a:rPr lang="en-IN" sz="1600" b="1" dirty="0" err="1"/>
              <a:t>arducopter</a:t>
            </a:r>
            <a:r>
              <a:rPr lang="en-IN" sz="1600" b="1" dirty="0"/>
              <a:t> </a:t>
            </a:r>
            <a:r>
              <a:rPr lang="en-IN" sz="1600" dirty="0"/>
              <a:t>(a virtual quadcopter) simulated on </a:t>
            </a:r>
            <a:r>
              <a:rPr lang="en-IN" sz="1600" b="1" dirty="0"/>
              <a:t>GAZEBO simulator </a:t>
            </a:r>
            <a:r>
              <a:rPr lang="en-IN" sz="1600" dirty="0"/>
              <a:t>running on Ubuntu 20.04 to test the system practically</a:t>
            </a:r>
            <a:br>
              <a:rPr lang="en-IN" sz="1100" dirty="0"/>
            </a:br>
            <a:br>
              <a:rPr lang="en-IN" sz="11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sz="1600" dirty="0"/>
          </a:p>
          <a:p>
            <a:endParaRPr sz="1600" b="1" dirty="0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402792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D3DD4B0C-B79F-BFFD-5AD0-2763B22F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39542" y="1149815"/>
            <a:ext cx="7292686" cy="5204151"/>
          </a:xfrm>
        </p:spPr>
      </p:pic>
      <p:sp>
        <p:nvSpPr>
          <p:cNvPr id="5" name="Text Box 4"/>
          <p:cNvSpPr txBox="1"/>
          <p:nvPr/>
        </p:nvSpPr>
        <p:spPr>
          <a:xfrm>
            <a:off x="4589031" y="1052185"/>
            <a:ext cx="386898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SYSTEM ARCHITECTURE</a:t>
            </a:r>
          </a:p>
        </p:txBody>
      </p:sp>
      <p:sp>
        <p:nvSpPr>
          <p:cNvPr id="33" name="Oval 32" descr="Your startup LOGO">
            <a:extLst>
              <a:ext uri="{FF2B5EF4-FFF2-40B4-BE49-F238E27FC236}">
                <a16:creationId xmlns:a16="http://schemas.microsoft.com/office/drawing/2014/main" id="{C62DCE8E-8455-E19C-BE0C-06E2312D9CEE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4BC54-CE73-ECE7-E821-AD45F25104F4}"/>
              </a:ext>
            </a:extLst>
          </p:cNvPr>
          <p:cNvSpPr/>
          <p:nvPr/>
        </p:nvSpPr>
        <p:spPr>
          <a:xfrm>
            <a:off x="9526729" y="5858351"/>
            <a:ext cx="179110" cy="100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1519E-1249-8E5A-CA0B-8603767FACE4}"/>
              </a:ext>
            </a:extLst>
          </p:cNvPr>
          <p:cNvSpPr txBox="1"/>
          <p:nvPr/>
        </p:nvSpPr>
        <p:spPr>
          <a:xfrm>
            <a:off x="9449706" y="5755266"/>
            <a:ext cx="333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F695E-9D3F-824C-C280-5A77913AFB99}"/>
              </a:ext>
            </a:extLst>
          </p:cNvPr>
          <p:cNvSpPr txBox="1"/>
          <p:nvPr/>
        </p:nvSpPr>
        <p:spPr>
          <a:xfrm>
            <a:off x="0" y="6488978"/>
            <a:ext cx="2579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*CNN = Convolutional Neural Network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B1D3AE-5C69-DD9D-1C87-F983208FE321}"/>
              </a:ext>
            </a:extLst>
          </p:cNvPr>
          <p:cNvSpPr txBox="1"/>
          <p:nvPr/>
        </p:nvSpPr>
        <p:spPr>
          <a:xfrm>
            <a:off x="9102437" y="208319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37000" y="1213497"/>
            <a:ext cx="5843541" cy="460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Feasibility:</a:t>
            </a:r>
          </a:p>
          <a:p>
            <a:pPr algn="just"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LLM with RAG for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MAVLink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is feasible due to its simple structure. Vision capability boosts navigation, and natural language input enables scalability across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virtually every industry.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IN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Financial: </a:t>
            </a:r>
            <a:r>
              <a:rPr lang="en-US" sz="2000" dirty="0"/>
              <a:t>Initial GPU or cloud costs may be high, but integration with latest lightweight </a:t>
            </a:r>
            <a:r>
              <a:rPr lang="en-US" sz="2000" b="1" dirty="0"/>
              <a:t>open-source</a:t>
            </a:r>
            <a:r>
              <a:rPr lang="en-US" sz="2000" dirty="0"/>
              <a:t> </a:t>
            </a:r>
            <a:r>
              <a:rPr lang="en-US" sz="2000" b="1" dirty="0"/>
              <a:t>models</a:t>
            </a:r>
            <a:r>
              <a:rPr lang="en-US" sz="2000" dirty="0"/>
              <a:t> can </a:t>
            </a:r>
            <a:r>
              <a:rPr lang="en-US" sz="2000" b="1" dirty="0"/>
              <a:t>lower long term expenses</a:t>
            </a:r>
            <a:r>
              <a:rPr lang="en-US" sz="2000" dirty="0"/>
              <a:t>, with strong market demand supporting investment.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Market &amp; Operational</a:t>
            </a:r>
            <a:r>
              <a:rPr lang="en-IN" sz="2000" dirty="0"/>
              <a:t>:</a:t>
            </a:r>
            <a:r>
              <a:rPr lang="en-US" sz="2000" dirty="0"/>
              <a:t> The system’s adaptability to hardware and sub-systems already used in Industry makes adoption extremely easy and simple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B82D7-B584-AD94-99E3-32630D6BD890}"/>
              </a:ext>
            </a:extLst>
          </p:cNvPr>
          <p:cNvSpPr txBox="1"/>
          <p:nvPr/>
        </p:nvSpPr>
        <p:spPr>
          <a:xfrm>
            <a:off x="6645349" y="1246517"/>
            <a:ext cx="5236536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b="1" u="sng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Potential challenges and risks: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Challenges include </a:t>
            </a:r>
            <a:r>
              <a:rPr lang="en-US" sz="2000" b="1" dirty="0">
                <a:latin typeface="+mn-lt"/>
              </a:rPr>
              <a:t>real-time accuracy</a:t>
            </a:r>
            <a:r>
              <a:rPr lang="en-US" sz="2000" dirty="0">
                <a:latin typeface="+mn-lt"/>
              </a:rPr>
              <a:t>, hardware </a:t>
            </a:r>
            <a:r>
              <a:rPr lang="en-US" sz="2000" b="1" dirty="0">
                <a:latin typeface="+mn-lt"/>
              </a:rPr>
              <a:t>compatibility </a:t>
            </a:r>
            <a:r>
              <a:rPr lang="en-US" sz="2000" dirty="0">
                <a:latin typeface="+mn-lt"/>
              </a:rPr>
              <a:t>and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high computational costs. Robust testing and troubleshooting will be crucial for success.</a:t>
            </a:r>
          </a:p>
          <a:p>
            <a:endParaRPr lang="en-US" sz="105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0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800" b="1" i="0" u="sng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modular testing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hardware </a:t>
            </a:r>
            <a:endParaRPr lang="en-US" sz="2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integration.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Fine-tune LLMs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with existing protocols.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Optimize algorithms to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reduce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computation costs.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Implement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safety protocols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and redundancy.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reinforcement learning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adaptability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across environments.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EE4B277-4CDC-1EDA-E5BD-E073CFD89C43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0A01-F779-AE6B-302B-B83539250B85}"/>
              </a:ext>
            </a:extLst>
          </p:cNvPr>
          <p:cNvSpPr txBox="1"/>
          <p:nvPr/>
        </p:nvSpPr>
        <p:spPr>
          <a:xfrm>
            <a:off x="-42531" y="6420407"/>
            <a:ext cx="513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*MAVlink = A communication protocol widely used by UAVs</a:t>
            </a:r>
          </a:p>
        </p:txBody>
      </p:sp>
      <p:sp>
        <p:nvSpPr>
          <p:cNvPr id="5" name="Rectangles 11">
            <a:extLst>
              <a:ext uri="{FF2B5EF4-FFF2-40B4-BE49-F238E27FC236}">
                <a16:creationId xmlns:a16="http://schemas.microsoft.com/office/drawing/2014/main" id="{5A21B037-B6CF-2312-4D75-1E510052624C}"/>
              </a:ext>
            </a:extLst>
          </p:cNvPr>
          <p:cNvSpPr/>
          <p:nvPr/>
        </p:nvSpPr>
        <p:spPr>
          <a:xfrm>
            <a:off x="537001" y="1213497"/>
            <a:ext cx="5916962" cy="4714154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s 11">
            <a:extLst>
              <a:ext uri="{FF2B5EF4-FFF2-40B4-BE49-F238E27FC236}">
                <a16:creationId xmlns:a16="http://schemas.microsoft.com/office/drawing/2014/main" id="{3BCFF1DA-B803-4441-0B73-B6CDAC97011E}"/>
              </a:ext>
            </a:extLst>
          </p:cNvPr>
          <p:cNvSpPr/>
          <p:nvPr/>
        </p:nvSpPr>
        <p:spPr>
          <a:xfrm>
            <a:off x="6607426" y="1209271"/>
            <a:ext cx="5047574" cy="173063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s 11">
            <a:extLst>
              <a:ext uri="{FF2B5EF4-FFF2-40B4-BE49-F238E27FC236}">
                <a16:creationId xmlns:a16="http://schemas.microsoft.com/office/drawing/2014/main" id="{2864742C-129E-2A81-45EE-ACD8303669AE}"/>
              </a:ext>
            </a:extLst>
          </p:cNvPr>
          <p:cNvSpPr/>
          <p:nvPr/>
        </p:nvSpPr>
        <p:spPr>
          <a:xfrm>
            <a:off x="6607426" y="3052783"/>
            <a:ext cx="5047574" cy="28748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15870" y="1"/>
            <a:ext cx="1970821" cy="9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-328326" y="1159618"/>
            <a:ext cx="7099936" cy="51090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Barriers: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reduction in the technical expertise required for UAV operation will make drone technology more accessible and affordable, particularly for startups and smaller businesses.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Creation: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easier implementation, more companies will be able to add UAV services, leading to the creation of new roles and opportunities across various industries.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Productivity: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parallelization of workflows will significantly boost productivity, allowing industries to scale more efficiently and foster niche market growth.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 Integration: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LLMs' adaptability to general conditions reduces overhead costs for integrating UAVs, enabling faster adoption without the need for extensive technical support.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8133A815-62A9-FE2B-BD7C-5F329A81007E}"/>
              </a:ext>
            </a:extLst>
          </p:cNvPr>
          <p:cNvSpPr/>
          <p:nvPr/>
        </p:nvSpPr>
        <p:spPr>
          <a:xfrm>
            <a:off x="141514" y="136367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5" name="Rectangles 11">
            <a:extLst>
              <a:ext uri="{FF2B5EF4-FFF2-40B4-BE49-F238E27FC236}">
                <a16:creationId xmlns:a16="http://schemas.microsoft.com/office/drawing/2014/main" id="{3C1A1912-9C43-5291-2A17-D08CE37914FA}"/>
              </a:ext>
            </a:extLst>
          </p:cNvPr>
          <p:cNvSpPr/>
          <p:nvPr/>
        </p:nvSpPr>
        <p:spPr>
          <a:xfrm>
            <a:off x="164860" y="1127444"/>
            <a:ext cx="6650563" cy="5047026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F2BBE-657C-FD92-4D51-C48617494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298" y="1123745"/>
            <a:ext cx="5263116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	</a:t>
            </a:r>
            <a:r>
              <a:rPr lang="en-US" sz="2400" b="1" u="sng" dirty="0"/>
              <a:t>Benefits of the Solution</a:t>
            </a:r>
          </a:p>
          <a:p>
            <a:endParaRPr lang="en-US" sz="10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Improved Access</a:t>
            </a:r>
            <a:r>
              <a:rPr lang="en-US" dirty="0"/>
              <a:t>: The system can empower individuals, especially vulnerable populations, by providing quick access to security, such as deploying drones for safety in emergencies.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Empowerment</a:t>
            </a:r>
            <a:r>
              <a:rPr lang="en-US" dirty="0"/>
              <a:t>: By simplifying UAV use, it gives people and industries more control over their surroundings.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Reduction</a:t>
            </a:r>
            <a:r>
              <a:rPr lang="en-US" dirty="0"/>
              <a:t>: It helps reduce risks in unsafe situations, providing real-time solutions such as deploying a drone for surveillance in case of emergencies, like a woman feeling unsafe.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Economic: </a:t>
            </a:r>
            <a:r>
              <a:rPr lang="en-US" dirty="0"/>
              <a:t>Governments can easily implement the system for law enforcement, encouraging investments in UAV infrastructure and creating more jobs.</a:t>
            </a:r>
            <a:endParaRPr 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s 11">
            <a:extLst>
              <a:ext uri="{FF2B5EF4-FFF2-40B4-BE49-F238E27FC236}">
                <a16:creationId xmlns:a16="http://schemas.microsoft.com/office/drawing/2014/main" id="{30DA7B96-1BAA-5311-D9B4-F5E33B3F28DF}"/>
              </a:ext>
            </a:extLst>
          </p:cNvPr>
          <p:cNvSpPr/>
          <p:nvPr/>
        </p:nvSpPr>
        <p:spPr>
          <a:xfrm>
            <a:off x="6998594" y="1127444"/>
            <a:ext cx="5028546" cy="5047026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1" charset="-128"/>
                <a:cs typeface="+mn-cs"/>
              </a:rPr>
              <a:t>`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65514" y="1030227"/>
            <a:ext cx="9385300" cy="53245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LLM-informed Drone Visual Inspection for Civil Infrastructure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Jiucai</a:t>
            </a:r>
            <a:r>
              <a:rPr lang="en-IN" dirty="0"/>
              <a:t> Liu, </a:t>
            </a:r>
            <a:r>
              <a:rPr lang="en-IN" dirty="0" err="1"/>
              <a:t>Chengzhang</a:t>
            </a:r>
            <a:r>
              <a:rPr lang="en-IN" dirty="0"/>
              <a:t> Chai, </a:t>
            </a:r>
            <a:r>
              <a:rPr lang="en-IN" dirty="0" err="1"/>
              <a:t>Haijiang</a:t>
            </a:r>
            <a:r>
              <a:rPr lang="en-IN" dirty="0"/>
              <a:t> Li, Yan Gao, </a:t>
            </a:r>
            <a:r>
              <a:rPr lang="en-IN" dirty="0" err="1"/>
              <a:t>Xiaofeng</a:t>
            </a:r>
            <a:r>
              <a:rPr lang="en-IN" dirty="0"/>
              <a:t> Zhu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Institution: BIM for Smart Engineering Centre, School of Engineering, </a:t>
            </a:r>
            <a:r>
              <a:rPr lang="en-IN" b="1" dirty="0"/>
              <a:t>Cardiff University, 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link:</a:t>
            </a:r>
            <a:r>
              <a:rPr lang="en-IN" dirty="0" err="1">
                <a:hlinkClick r:id="rId3"/>
              </a:rPr>
              <a:t>https</a:t>
            </a:r>
            <a:r>
              <a:rPr lang="en-IN" dirty="0">
                <a:hlinkClick r:id="rId3"/>
              </a:rPr>
              <a:t>://orca.cardiff.ac.uk/id/</a:t>
            </a:r>
            <a:r>
              <a:rPr lang="en-IN" dirty="0" err="1">
                <a:hlinkClick r:id="rId3"/>
              </a:rPr>
              <a:t>eprint</a:t>
            </a:r>
            <a:r>
              <a:rPr lang="en-IN" dirty="0">
                <a:hlinkClick r:id="rId3"/>
              </a:rPr>
              <a:t>/170899/1/%28PrintVersion%29LLM-informed%20drone%20visual%20inspection%20for%20infrastructure.pdf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>
              <a:buFont typeface="+mj-lt"/>
              <a:buAutoNum type="arabicPeriod"/>
            </a:pPr>
            <a:r>
              <a:rPr lang="en-IN" b="1" dirty="0" err="1"/>
              <a:t>TypeFly</a:t>
            </a:r>
            <a:r>
              <a:rPr lang="en-IN" b="1" dirty="0"/>
              <a:t>: Flying Drones with Large Language Models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Guojun</a:t>
            </a:r>
            <a:r>
              <a:rPr lang="en-IN" dirty="0"/>
              <a:t> Chen, </a:t>
            </a:r>
            <a:r>
              <a:rPr lang="en-IN" dirty="0" err="1"/>
              <a:t>Xiaojing</a:t>
            </a:r>
            <a:r>
              <a:rPr lang="en-IN" dirty="0"/>
              <a:t> Yu, Lin Zhong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Institution: </a:t>
            </a:r>
            <a:r>
              <a:rPr lang="en-IN" b="1" dirty="0"/>
              <a:t>Yale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Link: </a:t>
            </a:r>
            <a:r>
              <a:rPr lang="en-IN" dirty="0">
                <a:hlinkClick r:id="rId4"/>
              </a:rPr>
              <a:t>https://arxiv.org/abs/2312.14950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>
              <a:buFont typeface="+mj-lt"/>
              <a:buAutoNum type="arabicPeriod"/>
            </a:pPr>
            <a:r>
              <a:rPr lang="en-IN" b="1" dirty="0"/>
              <a:t>LLM as A Robotic Brain: Unifying Egocentric Memory and Control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Jinjie</a:t>
            </a:r>
            <a:r>
              <a:rPr lang="en-IN" dirty="0"/>
              <a:t> Mai, Jun Chen, Bing Li, </a:t>
            </a:r>
            <a:r>
              <a:rPr lang="en-IN" dirty="0" err="1"/>
              <a:t>Guocheng</a:t>
            </a:r>
            <a:r>
              <a:rPr lang="en-IN" dirty="0"/>
              <a:t> Qian, Mohamed </a:t>
            </a:r>
            <a:r>
              <a:rPr lang="en-IN" dirty="0" err="1"/>
              <a:t>Elhoseiny</a:t>
            </a:r>
            <a:r>
              <a:rPr lang="en-IN" dirty="0"/>
              <a:t>, Bernard Ghanem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Link: </a:t>
            </a:r>
            <a:r>
              <a:rPr lang="en-IN" dirty="0">
                <a:hlinkClick r:id="rId5"/>
              </a:rPr>
              <a:t>https://repository.kaust.edu.sa/handle/10754/692551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800" dirty="0"/>
          </a:p>
          <a:p>
            <a:pPr>
              <a:buFont typeface="+mj-lt"/>
              <a:buAutoNum type="arabicPeriod"/>
            </a:pPr>
            <a:r>
              <a:rPr lang="en-IN" b="1" dirty="0"/>
              <a:t>Enhancing the LLM-Based Robot Manipulation Through Human-Robot Collaboration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Authors: </a:t>
            </a:r>
            <a:r>
              <a:rPr lang="en-IN" dirty="0" err="1"/>
              <a:t>Haokun</a:t>
            </a:r>
            <a:r>
              <a:rPr lang="en-IN" dirty="0"/>
              <a:t> Liu, </a:t>
            </a:r>
            <a:r>
              <a:rPr lang="en-IN" dirty="0" err="1"/>
              <a:t>Yaonan</a:t>
            </a:r>
            <a:r>
              <a:rPr lang="en-IN" dirty="0"/>
              <a:t> Zhu, Kenji Kato, Atsushi Tsukahara, Izumi Kondo, Tadayoshi Aoyama, Yasuhisa Hasegawa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https://arxiv.org/abs/2406.14097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27C993A0-7AD9-3FE6-B11C-94DA86CE03AF}"/>
              </a:ext>
            </a:extLst>
          </p:cNvPr>
          <p:cNvSpPr/>
          <p:nvPr/>
        </p:nvSpPr>
        <p:spPr>
          <a:xfrm>
            <a:off x="141514" y="120332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979</Words>
  <Application>Microsoft Office PowerPoint</Application>
  <PresentationFormat>Widescreen</PresentationFormat>
  <Paragraphs>130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Franklin Gothic Medium</vt:lpstr>
      <vt:lpstr>Times New Roman</vt:lpstr>
      <vt:lpstr>TradeGothic</vt:lpstr>
      <vt:lpstr>Wingdings</vt:lpstr>
      <vt:lpstr>Office Theme</vt:lpstr>
      <vt:lpstr>Title Page</vt:lpstr>
      <vt:lpstr> PolluxPenguin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Aradhya Gaonkar</cp:lastModifiedBy>
  <cp:revision>158</cp:revision>
  <dcterms:created xsi:type="dcterms:W3CDTF">2013-12-12T18:46:00Z</dcterms:created>
  <dcterms:modified xsi:type="dcterms:W3CDTF">2024-09-14T19:14:59Z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