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69" r:id="rId3"/>
    <p:sldId id="270" r:id="rId4"/>
    <p:sldId id="275" r:id="rId5"/>
    <p:sldId id="276" r:id="rId6"/>
    <p:sldId id="277" r:id="rId7"/>
    <p:sldId id="280" r:id="rId8"/>
    <p:sldId id="274" r:id="rId9"/>
    <p:sldId id="265" r:id="rId10"/>
    <p:sldId id="266" r:id="rId11"/>
    <p:sldId id="267" r:id="rId12"/>
    <p:sldId id="268" r:id="rId13"/>
    <p:sldId id="281" r:id="rId14"/>
    <p:sldId id="257" r:id="rId15"/>
    <p:sldId id="258" r:id="rId16"/>
    <p:sldId id="259" r:id="rId17"/>
    <p:sldId id="260" r:id="rId18"/>
    <p:sldId id="261" r:id="rId19"/>
    <p:sldId id="262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4" d="100"/>
          <a:sy n="74" d="100"/>
        </p:scale>
        <p:origin x="27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18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4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4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9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6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66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3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3637241" y="3498430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err="1">
                <a:solidFill>
                  <a:srgbClr val="A04CE0"/>
                </a:solidFill>
                <a:latin typeface="Fira Mono"/>
                <a:ea typeface="Fira Mono"/>
                <a:cs typeface="Fira Mono" pitchFamily="34" charset="-120"/>
              </a:rPr>
              <a:t>Pollux</a:t>
            </a:r>
            <a:r>
              <a:rPr lang="en-US" sz="7200" b="1" err="1">
                <a:solidFill>
                  <a:schemeClr val="tx1">
                    <a:lumMod val="49000"/>
                    <a:lumOff val="51000"/>
                  </a:schemeClr>
                </a:solidFill>
                <a:latin typeface="Fira Mono"/>
                <a:ea typeface="Fira Mono"/>
                <a:cs typeface="Fira Mono" pitchFamily="34" charset="-120"/>
              </a:rPr>
              <a:t>P</a:t>
            </a:r>
            <a:r>
              <a:rPr lang="en-US" sz="7200" b="1" err="1">
                <a:solidFill>
                  <a:srgbClr val="FFC000"/>
                </a:solidFill>
                <a:latin typeface="Fira Mono"/>
                <a:ea typeface="Fira Mono"/>
                <a:cs typeface="Fira Mono" pitchFamily="34" charset="-120"/>
              </a:rPr>
              <a:t>e</a:t>
            </a:r>
            <a:r>
              <a:rPr lang="en-US" sz="7200" b="1" err="1">
                <a:solidFill>
                  <a:schemeClr val="bg1"/>
                </a:solidFill>
                <a:latin typeface="Fira Mono"/>
                <a:ea typeface="Fira Mono"/>
                <a:cs typeface="Fira Mono" pitchFamily="34" charset="-120"/>
              </a:rPr>
              <a:t>ngu</a:t>
            </a:r>
            <a:r>
              <a:rPr lang="en-US" sz="7200" b="1" err="1">
                <a:solidFill>
                  <a:schemeClr val="tx1">
                    <a:lumMod val="65000"/>
                    <a:lumOff val="35000"/>
                  </a:schemeClr>
                </a:solidFill>
                <a:latin typeface="Fira Mono"/>
                <a:ea typeface="Fira Mono"/>
                <a:cs typeface="Fira Mono" pitchFamily="34" charset="-120"/>
              </a:rPr>
              <a:t>in</a:t>
            </a:r>
            <a:endParaRPr lang="en-US" sz="7200" b="1">
              <a:solidFill>
                <a:schemeClr val="tx1">
                  <a:lumMod val="65000"/>
                  <a:lumOff val="35000"/>
                </a:schemeClr>
              </a:solidFill>
              <a:latin typeface="Fira Mono"/>
              <a:ea typeface="Fira Mon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3828E-713B-1277-1743-4CE5349598E2}"/>
              </a:ext>
            </a:extLst>
          </p:cNvPr>
          <p:cNvSpPr/>
          <p:nvPr/>
        </p:nvSpPr>
        <p:spPr>
          <a:xfrm>
            <a:off x="-601771" y="3165231"/>
            <a:ext cx="4291924" cy="1548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AB935E6-2EDF-B481-D17E-ED1564C99A0C}"/>
              </a:ext>
            </a:extLst>
          </p:cNvPr>
          <p:cNvSpPr/>
          <p:nvPr/>
        </p:nvSpPr>
        <p:spPr>
          <a:xfrm>
            <a:off x="14632968" y="3488989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 err="1">
                <a:solidFill>
                  <a:schemeClr val="bg1"/>
                </a:solidFill>
                <a:latin typeface="Fira Mono"/>
                <a:ea typeface="Fira Mono"/>
              </a:rPr>
              <a:t>emini</a:t>
            </a:r>
            <a:endParaRPr lang="en-US" sz="7200" b="1" dirty="0" err="1">
              <a:solidFill>
                <a:schemeClr val="tx1">
                  <a:lumMod val="65000"/>
                  <a:lumOff val="35000"/>
                </a:schemeClr>
              </a:solidFill>
              <a:latin typeface="Fira Mono"/>
              <a:ea typeface="Fira Mon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9DA971-CEA2-82FA-19C4-B0CCDF07D62B}"/>
              </a:ext>
            </a:extLst>
          </p:cNvPr>
          <p:cNvSpPr/>
          <p:nvPr/>
        </p:nvSpPr>
        <p:spPr>
          <a:xfrm>
            <a:off x="4389915" y="4457114"/>
            <a:ext cx="1801943" cy="15484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236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1824990"/>
            <a:ext cx="7415927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D10C0-7B57-2F16-4191-095C2C8D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024" y="-4135902"/>
            <a:ext cx="33996775" cy="123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86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1824990"/>
            <a:ext cx="7415927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D10C0-7B57-2F16-4191-095C2C8D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17780" y="0"/>
            <a:ext cx="29648180" cy="1078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03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1824990"/>
            <a:ext cx="7415927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D10C0-7B57-2F16-4191-095C2C8D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2024" y="-4135902"/>
            <a:ext cx="33996775" cy="1236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83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3637241" y="3498430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/>
                </a:solidFill>
                <a:latin typeface="Fira Mono"/>
                <a:ea typeface="Fira Mono"/>
              </a:rPr>
              <a:t>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3828E-713B-1277-1743-4CE5349598E2}"/>
              </a:ext>
            </a:extLst>
          </p:cNvPr>
          <p:cNvSpPr/>
          <p:nvPr/>
        </p:nvSpPr>
        <p:spPr>
          <a:xfrm>
            <a:off x="-601771" y="3165231"/>
            <a:ext cx="4291924" cy="1548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AB935E6-2EDF-B481-D17E-ED1564C99A0C}"/>
              </a:ext>
            </a:extLst>
          </p:cNvPr>
          <p:cNvSpPr/>
          <p:nvPr/>
        </p:nvSpPr>
        <p:spPr>
          <a:xfrm>
            <a:off x="14632968" y="3488989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 err="1">
                <a:solidFill>
                  <a:schemeClr val="bg1"/>
                </a:solidFill>
                <a:latin typeface="Fira Mono"/>
                <a:ea typeface="Fira Mono"/>
              </a:rPr>
              <a:t>emini</a:t>
            </a:r>
            <a:endParaRPr lang="en-US" sz="7200" b="1" dirty="0" err="1">
              <a:solidFill>
                <a:schemeClr val="tx1">
                  <a:lumMod val="65000"/>
                  <a:lumOff val="35000"/>
                </a:schemeClr>
              </a:solidFill>
              <a:latin typeface="Fira Mono"/>
              <a:ea typeface="Fira Mon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9DA971-CEA2-82FA-19C4-B0CCDF07D62B}"/>
              </a:ext>
            </a:extLst>
          </p:cNvPr>
          <p:cNvSpPr/>
          <p:nvPr/>
        </p:nvSpPr>
        <p:spPr>
          <a:xfrm>
            <a:off x="4389915" y="4457114"/>
            <a:ext cx="1801943" cy="15484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417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7233999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kern="0" spc="-14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Effortless Food Deliveries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Logistics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PolluxPenguin's precise navigation and autonomous flight capabilities make drone-based food delivery a seamless and reliable reality.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Service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drones, food can be delivered directly to customers' doorsteps in a fraction of the time, enhancing the overall customer experience.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kern="0" spc="-73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Costs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 delivery eliminates the need for traditional transportation, resulting in significant cost savings for businesses and consumers.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148" y="2045613"/>
            <a:ext cx="5015984" cy="413825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8535" y="1263372"/>
            <a:ext cx="7098387" cy="5879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30"/>
              </a:lnSpc>
              <a:buNone/>
            </a:pPr>
            <a:r>
              <a:rPr lang="en-US" sz="3704" b="1" kern="0" spc="-11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Revolutionizing Rescue Missions</a:t>
            </a:r>
            <a:endParaRPr lang="en-US" sz="3704" dirty="0"/>
          </a:p>
        </p:txBody>
      </p:sp>
      <p:sp>
        <p:nvSpPr>
          <p:cNvPr id="7" name="Shape 3"/>
          <p:cNvSpPr/>
          <p:nvPr/>
        </p:nvSpPr>
        <p:spPr>
          <a:xfrm>
            <a:off x="929283" y="2133481"/>
            <a:ext cx="22860" cy="4832747"/>
          </a:xfrm>
          <a:prstGeom prst="roundRect">
            <a:avLst>
              <a:gd name="adj" fmla="val 345722"/>
            </a:avLst>
          </a:prstGeom>
          <a:solidFill>
            <a:srgbClr val="2A1999"/>
          </a:solidFill>
          <a:ln/>
        </p:spPr>
      </p:sp>
      <p:sp>
        <p:nvSpPr>
          <p:cNvPr id="8" name="Shape 4"/>
          <p:cNvSpPr/>
          <p:nvPr/>
        </p:nvSpPr>
        <p:spPr>
          <a:xfrm>
            <a:off x="1129486" y="2545199"/>
            <a:ext cx="658535" cy="22860"/>
          </a:xfrm>
          <a:prstGeom prst="roundRect">
            <a:avLst>
              <a:gd name="adj" fmla="val 345722"/>
            </a:avLst>
          </a:prstGeom>
          <a:solidFill>
            <a:srgbClr val="2A1999"/>
          </a:solidFill>
          <a:ln/>
        </p:spPr>
      </p:sp>
      <p:sp>
        <p:nvSpPr>
          <p:cNvPr id="9" name="Shape 5"/>
          <p:cNvSpPr/>
          <p:nvPr/>
        </p:nvSpPr>
        <p:spPr>
          <a:xfrm>
            <a:off x="729079" y="2345055"/>
            <a:ext cx="423267" cy="423267"/>
          </a:xfrm>
          <a:prstGeom prst="roundRect">
            <a:avLst>
              <a:gd name="adj" fmla="val 1867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84099" y="2415540"/>
            <a:ext cx="113228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2"/>
              </a:lnSpc>
              <a:buNone/>
            </a:pPr>
            <a:r>
              <a:rPr lang="en-US" sz="2222" b="1" kern="0" spc="-6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22" dirty="0"/>
          </a:p>
        </p:txBody>
      </p:sp>
      <p:sp>
        <p:nvSpPr>
          <p:cNvPr id="11" name="Text 7"/>
          <p:cNvSpPr/>
          <p:nvPr/>
        </p:nvSpPr>
        <p:spPr>
          <a:xfrm>
            <a:off x="1975604" y="2321600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5"/>
              </a:lnSpc>
              <a:buNone/>
            </a:pPr>
            <a:r>
              <a:rPr lang="en-US" sz="1852" b="1" kern="0" spc="-5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Rapid Response</a:t>
            </a:r>
            <a:endParaRPr lang="en-US" sz="1852" dirty="0"/>
          </a:p>
        </p:txBody>
      </p:sp>
      <p:sp>
        <p:nvSpPr>
          <p:cNvPr id="12" name="Text 8"/>
          <p:cNvSpPr/>
          <p:nvPr/>
        </p:nvSpPr>
        <p:spPr>
          <a:xfrm>
            <a:off x="1975604" y="2728555"/>
            <a:ext cx="6509861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Drones can be deployed quickly to reach remote or inaccessible areas, providing vital aid and support during emergency situations.</a:t>
            </a:r>
            <a:endParaRPr lang="en-US" sz="1482" dirty="0"/>
          </a:p>
        </p:txBody>
      </p:sp>
      <p:sp>
        <p:nvSpPr>
          <p:cNvPr id="13" name="Shape 9"/>
          <p:cNvSpPr/>
          <p:nvPr/>
        </p:nvSpPr>
        <p:spPr>
          <a:xfrm>
            <a:off x="1129486" y="4118491"/>
            <a:ext cx="658535" cy="22860"/>
          </a:xfrm>
          <a:prstGeom prst="roundRect">
            <a:avLst>
              <a:gd name="adj" fmla="val 345722"/>
            </a:avLst>
          </a:prstGeom>
          <a:solidFill>
            <a:srgbClr val="2A1999"/>
          </a:solidFill>
          <a:ln/>
        </p:spPr>
      </p:sp>
      <p:sp>
        <p:nvSpPr>
          <p:cNvPr id="14" name="Shape 10"/>
          <p:cNvSpPr/>
          <p:nvPr/>
        </p:nvSpPr>
        <p:spPr>
          <a:xfrm>
            <a:off x="729079" y="3918347"/>
            <a:ext cx="423267" cy="423267"/>
          </a:xfrm>
          <a:prstGeom prst="roundRect">
            <a:avLst>
              <a:gd name="adj" fmla="val 1867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856000" y="3988832"/>
            <a:ext cx="169307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2"/>
              </a:lnSpc>
              <a:buNone/>
            </a:pPr>
            <a:r>
              <a:rPr lang="en-US" sz="2222" b="1" kern="0" spc="-6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22" dirty="0"/>
          </a:p>
        </p:txBody>
      </p:sp>
      <p:sp>
        <p:nvSpPr>
          <p:cNvPr id="16" name="Text 12"/>
          <p:cNvSpPr/>
          <p:nvPr/>
        </p:nvSpPr>
        <p:spPr>
          <a:xfrm>
            <a:off x="1975604" y="3894892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5"/>
              </a:lnSpc>
              <a:buNone/>
            </a:pPr>
            <a:r>
              <a:rPr lang="en-US" sz="1852" b="1" kern="0" spc="-5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Aerial Surveillance</a:t>
            </a:r>
            <a:endParaRPr lang="en-US" sz="1852" dirty="0"/>
          </a:p>
        </p:txBody>
      </p:sp>
      <p:sp>
        <p:nvSpPr>
          <p:cNvPr id="17" name="Text 13"/>
          <p:cNvSpPr/>
          <p:nvPr/>
        </p:nvSpPr>
        <p:spPr>
          <a:xfrm>
            <a:off x="1975604" y="4301847"/>
            <a:ext cx="6509861" cy="902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PolluxPenguin-powered drones can survey disaster zones, identify survivors, and guide rescue teams to maximize the effectiveness of rescue efforts.</a:t>
            </a:r>
            <a:endParaRPr lang="en-US" sz="1482" dirty="0"/>
          </a:p>
        </p:txBody>
      </p:sp>
      <p:sp>
        <p:nvSpPr>
          <p:cNvPr id="18" name="Shape 14"/>
          <p:cNvSpPr/>
          <p:nvPr/>
        </p:nvSpPr>
        <p:spPr>
          <a:xfrm>
            <a:off x="1129486" y="5992773"/>
            <a:ext cx="658535" cy="22860"/>
          </a:xfrm>
          <a:prstGeom prst="roundRect">
            <a:avLst>
              <a:gd name="adj" fmla="val 345722"/>
            </a:avLst>
          </a:prstGeom>
          <a:solidFill>
            <a:srgbClr val="2A1999"/>
          </a:solidFill>
          <a:ln/>
        </p:spPr>
      </p:sp>
      <p:sp>
        <p:nvSpPr>
          <p:cNvPr id="19" name="Shape 15"/>
          <p:cNvSpPr/>
          <p:nvPr/>
        </p:nvSpPr>
        <p:spPr>
          <a:xfrm>
            <a:off x="729079" y="5792629"/>
            <a:ext cx="423267" cy="423267"/>
          </a:xfrm>
          <a:prstGeom prst="roundRect">
            <a:avLst>
              <a:gd name="adj" fmla="val 18672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53857" y="5863114"/>
            <a:ext cx="173712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2"/>
              </a:lnSpc>
              <a:buNone/>
            </a:pPr>
            <a:r>
              <a:rPr lang="en-US" sz="2222" b="1" kern="0" spc="-6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22" dirty="0"/>
          </a:p>
        </p:txBody>
      </p:sp>
      <p:sp>
        <p:nvSpPr>
          <p:cNvPr id="21" name="Text 17"/>
          <p:cNvSpPr/>
          <p:nvPr/>
        </p:nvSpPr>
        <p:spPr>
          <a:xfrm>
            <a:off x="1975604" y="5769173"/>
            <a:ext cx="2352080" cy="2940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15"/>
              </a:lnSpc>
              <a:buNone/>
            </a:pPr>
            <a:r>
              <a:rPr lang="en-US" sz="1852" b="1" kern="0" spc="-5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Delivery of Supplies</a:t>
            </a:r>
            <a:endParaRPr lang="en-US" sz="1852" dirty="0"/>
          </a:p>
        </p:txBody>
      </p:sp>
      <p:sp>
        <p:nvSpPr>
          <p:cNvPr id="22" name="Text 18"/>
          <p:cNvSpPr/>
          <p:nvPr/>
        </p:nvSpPr>
        <p:spPr>
          <a:xfrm>
            <a:off x="1975604" y="6176129"/>
            <a:ext cx="6509861" cy="6019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71"/>
              </a:lnSpc>
              <a:buNone/>
            </a:pPr>
            <a:r>
              <a:rPr lang="en-US" sz="1482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Drones can transport essential supplies, such as medical kits, food, and water, directly to those in need during emergency situations.</a:t>
            </a:r>
            <a:endParaRPr lang="en-US" sz="1482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575" y="2693551"/>
            <a:ext cx="5053251" cy="284249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6385" y="891659"/>
            <a:ext cx="4928473" cy="54137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63"/>
              </a:lnSpc>
              <a:buNone/>
            </a:pPr>
            <a:r>
              <a:rPr lang="en-US" sz="3411" b="1" kern="0" spc="-102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Empowering Filmmakers</a:t>
            </a:r>
            <a:endParaRPr lang="en-US" sz="341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85" y="1692831"/>
            <a:ext cx="433030" cy="4330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6385" y="2299097"/>
            <a:ext cx="2293501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2"/>
              </a:lnSpc>
              <a:buNone/>
            </a:pPr>
            <a:r>
              <a:rPr lang="en-US" sz="1705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Aerial Cinematography</a:t>
            </a:r>
            <a:endParaRPr lang="en-US" sz="1705" dirty="0"/>
          </a:p>
        </p:txBody>
      </p:sp>
      <p:sp>
        <p:nvSpPr>
          <p:cNvPr id="9" name="Text 4"/>
          <p:cNvSpPr/>
          <p:nvPr/>
        </p:nvSpPr>
        <p:spPr>
          <a:xfrm>
            <a:off x="606385" y="2673668"/>
            <a:ext cx="7931229" cy="5543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3"/>
              </a:lnSpc>
              <a:buNone/>
            </a:pPr>
            <a:r>
              <a:rPr lang="en-US" sz="1364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PolluxPenguin's user-friendly interface allows filmmakers to capture breathtaking aerial footage without the need for extensive drone piloting skills.</a:t>
            </a:r>
            <a:endParaRPr lang="en-US" sz="136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385" y="3747730"/>
            <a:ext cx="433030" cy="43303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6385" y="4353997"/>
            <a:ext cx="2165628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2"/>
              </a:lnSpc>
              <a:buNone/>
            </a:pPr>
            <a:r>
              <a:rPr lang="en-US" sz="1705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Artistic Expression</a:t>
            </a:r>
            <a:endParaRPr lang="en-US" sz="1705" dirty="0"/>
          </a:p>
        </p:txBody>
      </p:sp>
      <p:sp>
        <p:nvSpPr>
          <p:cNvPr id="12" name="Text 6"/>
          <p:cNvSpPr/>
          <p:nvPr/>
        </p:nvSpPr>
        <p:spPr>
          <a:xfrm>
            <a:off x="606385" y="4728567"/>
            <a:ext cx="7931229" cy="5543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3"/>
              </a:lnSpc>
              <a:buNone/>
            </a:pPr>
            <a:r>
              <a:rPr lang="en-US" sz="1364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Drones equipped with PolluxPenguin's advanced capabilities unlock new creative possibilities, enabling filmmakers to tell their stories in innovative ways.</a:t>
            </a:r>
            <a:endParaRPr lang="en-US" sz="136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385" y="5802630"/>
            <a:ext cx="433030" cy="43303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6385" y="6408896"/>
            <a:ext cx="2343745" cy="2706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32"/>
              </a:lnSpc>
              <a:buNone/>
            </a:pPr>
            <a:r>
              <a:rPr lang="en-US" sz="1705" b="1" kern="0" spc="-5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Production</a:t>
            </a:r>
            <a:endParaRPr lang="en-US" sz="1705" dirty="0"/>
          </a:p>
        </p:txBody>
      </p:sp>
      <p:sp>
        <p:nvSpPr>
          <p:cNvPr id="15" name="Text 8"/>
          <p:cNvSpPr/>
          <p:nvPr/>
        </p:nvSpPr>
        <p:spPr>
          <a:xfrm>
            <a:off x="606385" y="6783467"/>
            <a:ext cx="7931229" cy="5543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83"/>
              </a:lnSpc>
              <a:buNone/>
            </a:pPr>
            <a:r>
              <a:rPr lang="en-US" sz="1364" kern="0" spc="-27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PolluxPenguin's automated flight and stabilization features save filmmakers time and resources, allowing them to focus on their craft.</a:t>
            </a:r>
            <a:endParaRPr lang="en-US" sz="1364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42" y="2015490"/>
            <a:ext cx="4973598" cy="41986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04228" y="982266"/>
            <a:ext cx="6877526" cy="6409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47"/>
              </a:lnSpc>
              <a:buNone/>
            </a:pPr>
            <a:r>
              <a:rPr lang="en-US" sz="4038" b="1" kern="0" spc="-12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Lifesaving Medical Deliveries</a:t>
            </a:r>
            <a:endParaRPr lang="en-US" sz="403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228" y="1930837"/>
            <a:ext cx="1025485" cy="1640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7371" y="2135862"/>
            <a:ext cx="2572464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Emergency Response</a:t>
            </a:r>
            <a:endParaRPr lang="en-US" sz="2019" dirty="0"/>
          </a:p>
        </p:txBody>
      </p:sp>
      <p:sp>
        <p:nvSpPr>
          <p:cNvPr id="9" name="Text 4"/>
          <p:cNvSpPr/>
          <p:nvPr/>
        </p:nvSpPr>
        <p:spPr>
          <a:xfrm>
            <a:off x="7537371" y="2579251"/>
            <a:ext cx="6375202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PolluxPenguin-powered drones can rapidly transport critical medical supplies to remote or inaccessible areas during emergencies.</a:t>
            </a:r>
            <a:endParaRPr lang="en-US" sz="161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228" y="3571637"/>
            <a:ext cx="1025485" cy="18378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7371" y="3776663"/>
            <a:ext cx="273141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Delivery Time</a:t>
            </a:r>
            <a:endParaRPr lang="en-US" sz="2019" dirty="0"/>
          </a:p>
        </p:txBody>
      </p:sp>
      <p:sp>
        <p:nvSpPr>
          <p:cNvPr id="12" name="Text 6"/>
          <p:cNvSpPr/>
          <p:nvPr/>
        </p:nvSpPr>
        <p:spPr>
          <a:xfrm>
            <a:off x="7537371" y="4220051"/>
            <a:ext cx="6375202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Drones can reach their destinations much faster than traditional ground-based transportation, potentially saving lives in critical situations.</a:t>
            </a:r>
            <a:endParaRPr lang="en-US" sz="1615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228" y="5409486"/>
            <a:ext cx="1025485" cy="183784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37371" y="5614511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23"/>
              </a:lnSpc>
              <a:buNone/>
            </a:pPr>
            <a:r>
              <a:rPr lang="en-US" sz="2019" b="1" kern="0" spc="-6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Access</a:t>
            </a:r>
            <a:endParaRPr lang="en-US" sz="2019" dirty="0"/>
          </a:p>
        </p:txBody>
      </p:sp>
      <p:sp>
        <p:nvSpPr>
          <p:cNvPr id="15" name="Text 8"/>
          <p:cNvSpPr/>
          <p:nvPr/>
        </p:nvSpPr>
        <p:spPr>
          <a:xfrm>
            <a:off x="7537371" y="6057900"/>
            <a:ext cx="6375202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1615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PolluxPenguin's advanced navigation capabilities enable drones to access areas that may be difficult or impossible for other vehicles to reach.</a:t>
            </a:r>
            <a:endParaRPr lang="en-US" sz="1615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9" y="2699028"/>
            <a:ext cx="5033843" cy="28315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19932" y="1076563"/>
            <a:ext cx="4556522" cy="5656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54"/>
              </a:lnSpc>
              <a:buNone/>
            </a:pPr>
            <a:r>
              <a:rPr lang="en-US" sz="3563" b="1" kern="0" spc="-10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Versatile Applications</a:t>
            </a:r>
            <a:endParaRPr lang="en-US" sz="3563" dirty="0"/>
          </a:p>
        </p:txBody>
      </p:sp>
      <p:sp>
        <p:nvSpPr>
          <p:cNvPr id="7" name="Shape 3"/>
          <p:cNvSpPr/>
          <p:nvPr/>
        </p:nvSpPr>
        <p:spPr>
          <a:xfrm>
            <a:off x="6119932" y="2117288"/>
            <a:ext cx="407194" cy="407194"/>
          </a:xfrm>
          <a:prstGeom prst="roundRect">
            <a:avLst>
              <a:gd name="adj" fmla="val 18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68998" y="2185035"/>
            <a:ext cx="108942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8"/>
              </a:lnSpc>
              <a:buNone/>
            </a:pPr>
            <a:r>
              <a:rPr lang="en-US" sz="2138" b="1" kern="0" spc="-6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38" dirty="0"/>
          </a:p>
        </p:txBody>
      </p:sp>
      <p:sp>
        <p:nvSpPr>
          <p:cNvPr id="9" name="Text 5"/>
          <p:cNvSpPr/>
          <p:nvPr/>
        </p:nvSpPr>
        <p:spPr>
          <a:xfrm>
            <a:off x="6708100" y="2117288"/>
            <a:ext cx="2411730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7"/>
              </a:lnSpc>
              <a:buNone/>
            </a:pPr>
            <a:r>
              <a:rPr lang="en-US" sz="1782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Agricultural Monitoring</a:t>
            </a:r>
            <a:endParaRPr lang="en-US" sz="1782" dirty="0"/>
          </a:p>
        </p:txBody>
      </p:sp>
      <p:sp>
        <p:nvSpPr>
          <p:cNvPr id="10" name="Text 6"/>
          <p:cNvSpPr/>
          <p:nvPr/>
        </p:nvSpPr>
        <p:spPr>
          <a:xfrm>
            <a:off x="6708100" y="2508647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1"/>
              </a:lnSpc>
              <a:buNone/>
            </a:pPr>
            <a:r>
              <a:rPr lang="en-US" sz="1425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PolluxPenguin-equipped drones can provide farmers with real-time data on crop health, irrigation needs, and pest management, optimizing agricultural operations.</a:t>
            </a:r>
            <a:endParaRPr lang="en-US" sz="1425" dirty="0"/>
          </a:p>
        </p:txBody>
      </p:sp>
      <p:sp>
        <p:nvSpPr>
          <p:cNvPr id="11" name="Shape 7"/>
          <p:cNvSpPr/>
          <p:nvPr/>
        </p:nvSpPr>
        <p:spPr>
          <a:xfrm>
            <a:off x="6119932" y="3472339"/>
            <a:ext cx="407194" cy="407194"/>
          </a:xfrm>
          <a:prstGeom prst="roundRect">
            <a:avLst>
              <a:gd name="adj" fmla="val 18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242090" y="3540085"/>
            <a:ext cx="162878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8"/>
              </a:lnSpc>
              <a:buNone/>
            </a:pPr>
            <a:r>
              <a:rPr lang="en-US" sz="2138" b="1" kern="0" spc="-6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38" dirty="0"/>
          </a:p>
        </p:txBody>
      </p:sp>
      <p:sp>
        <p:nvSpPr>
          <p:cNvPr id="13" name="Text 9"/>
          <p:cNvSpPr/>
          <p:nvPr/>
        </p:nvSpPr>
        <p:spPr>
          <a:xfrm>
            <a:off x="6708100" y="3472339"/>
            <a:ext cx="2584490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7"/>
              </a:lnSpc>
              <a:buNone/>
            </a:pPr>
            <a:r>
              <a:rPr lang="en-US" sz="1782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Infrastructure Inspection</a:t>
            </a:r>
            <a:endParaRPr lang="en-US" sz="1782" dirty="0"/>
          </a:p>
        </p:txBody>
      </p:sp>
      <p:sp>
        <p:nvSpPr>
          <p:cNvPr id="14" name="Text 10"/>
          <p:cNvSpPr/>
          <p:nvPr/>
        </p:nvSpPr>
        <p:spPr>
          <a:xfrm>
            <a:off x="6708100" y="3863697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1"/>
              </a:lnSpc>
              <a:buNone/>
            </a:pPr>
            <a:r>
              <a:rPr lang="en-US" sz="1425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Drones can be used to inspect bridges, power lines, and other infrastructure, helping to identify potential issues and prioritize maintenance efforts.</a:t>
            </a:r>
            <a:endParaRPr lang="en-US" sz="1425" dirty="0"/>
          </a:p>
        </p:txBody>
      </p:sp>
      <p:sp>
        <p:nvSpPr>
          <p:cNvPr id="15" name="Shape 11"/>
          <p:cNvSpPr/>
          <p:nvPr/>
        </p:nvSpPr>
        <p:spPr>
          <a:xfrm>
            <a:off x="6119932" y="4827389"/>
            <a:ext cx="407194" cy="407194"/>
          </a:xfrm>
          <a:prstGeom prst="roundRect">
            <a:avLst>
              <a:gd name="adj" fmla="val 18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239947" y="4895136"/>
            <a:ext cx="167164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8"/>
              </a:lnSpc>
              <a:buNone/>
            </a:pPr>
            <a:r>
              <a:rPr lang="en-US" sz="2138" b="1" kern="0" spc="-6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38" dirty="0"/>
          </a:p>
        </p:txBody>
      </p:sp>
      <p:sp>
        <p:nvSpPr>
          <p:cNvPr id="17" name="Text 13"/>
          <p:cNvSpPr/>
          <p:nvPr/>
        </p:nvSpPr>
        <p:spPr>
          <a:xfrm>
            <a:off x="6708100" y="4827389"/>
            <a:ext cx="2965728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7"/>
              </a:lnSpc>
              <a:buNone/>
            </a:pPr>
            <a:r>
              <a:rPr lang="en-US" sz="1782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Environmental Conservation</a:t>
            </a:r>
            <a:endParaRPr lang="en-US" sz="1782" dirty="0"/>
          </a:p>
        </p:txBody>
      </p:sp>
      <p:sp>
        <p:nvSpPr>
          <p:cNvPr id="18" name="Text 14"/>
          <p:cNvSpPr/>
          <p:nvPr/>
        </p:nvSpPr>
        <p:spPr>
          <a:xfrm>
            <a:off x="6708100" y="5218748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1"/>
              </a:lnSpc>
              <a:buNone/>
            </a:pPr>
            <a:r>
              <a:rPr lang="en-US" sz="1425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PolluxPenguin's drones can assist in wildlife tracking, habitat monitoring, and anti-poaching efforts, contributing to the preservation of natural ecosystems.</a:t>
            </a:r>
            <a:endParaRPr lang="en-US" sz="1425" dirty="0"/>
          </a:p>
        </p:txBody>
      </p:sp>
      <p:sp>
        <p:nvSpPr>
          <p:cNvPr id="19" name="Shape 15"/>
          <p:cNvSpPr/>
          <p:nvPr/>
        </p:nvSpPr>
        <p:spPr>
          <a:xfrm>
            <a:off x="6119932" y="6182439"/>
            <a:ext cx="407194" cy="407194"/>
          </a:xfrm>
          <a:prstGeom prst="roundRect">
            <a:avLst>
              <a:gd name="adj" fmla="val 18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235779" y="6250186"/>
            <a:ext cx="175498" cy="271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38"/>
              </a:lnSpc>
              <a:buNone/>
            </a:pPr>
            <a:r>
              <a:rPr lang="en-US" sz="2138" b="1" kern="0" spc="-64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138" dirty="0"/>
          </a:p>
        </p:txBody>
      </p:sp>
      <p:sp>
        <p:nvSpPr>
          <p:cNvPr id="21" name="Text 17"/>
          <p:cNvSpPr/>
          <p:nvPr/>
        </p:nvSpPr>
        <p:spPr>
          <a:xfrm>
            <a:off x="6708100" y="6182439"/>
            <a:ext cx="2262664" cy="282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27"/>
              </a:lnSpc>
              <a:buNone/>
            </a:pPr>
            <a:r>
              <a:rPr lang="en-US" sz="1782" b="1" kern="0" spc="-53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Search and Rescue</a:t>
            </a:r>
            <a:endParaRPr lang="en-US" sz="1782" dirty="0"/>
          </a:p>
        </p:txBody>
      </p:sp>
      <p:sp>
        <p:nvSpPr>
          <p:cNvPr id="22" name="Text 18"/>
          <p:cNvSpPr/>
          <p:nvPr/>
        </p:nvSpPr>
        <p:spPr>
          <a:xfrm>
            <a:off x="6708100" y="6573798"/>
            <a:ext cx="7288768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81"/>
              </a:lnSpc>
              <a:buNone/>
            </a:pPr>
            <a:r>
              <a:rPr lang="en-US" sz="1425" kern="0" spc="-2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Drones equipped with PolluxPenguin's advanced sensors and navigation can aid in search and rescue operations, locating and assisting individuals in need.</a:t>
            </a:r>
            <a:endParaRPr lang="en-US" sz="1425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030" y="2706767"/>
            <a:ext cx="5006340" cy="28160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2346" y="1297662"/>
            <a:ext cx="5685115" cy="600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27"/>
              </a:lnSpc>
              <a:buNone/>
            </a:pPr>
            <a:r>
              <a:rPr lang="en-US" sz="3782" dirty="0">
                <a:solidFill>
                  <a:schemeClr val="bg1">
                    <a:lumMod val="95000"/>
                  </a:schemeClr>
                </a:solidFill>
              </a:rPr>
              <a:t>Summary</a:t>
            </a:r>
          </a:p>
        </p:txBody>
      </p:sp>
      <p:sp>
        <p:nvSpPr>
          <p:cNvPr id="7" name="Shape 3"/>
          <p:cNvSpPr/>
          <p:nvPr/>
        </p:nvSpPr>
        <p:spPr>
          <a:xfrm>
            <a:off x="672346" y="2186107"/>
            <a:ext cx="7799308" cy="4745831"/>
          </a:xfrm>
          <a:prstGeom prst="roundRect">
            <a:avLst>
              <a:gd name="adj" fmla="val 17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79966" y="2193727"/>
            <a:ext cx="7784068" cy="1474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872014" y="2316599"/>
            <a:ext cx="3504128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513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Flight</a:t>
            </a:r>
            <a:endParaRPr lang="en-US" sz="1513" dirty="0"/>
          </a:p>
        </p:txBody>
      </p:sp>
      <p:sp>
        <p:nvSpPr>
          <p:cNvPr id="10" name="Text 6"/>
          <p:cNvSpPr/>
          <p:nvPr/>
        </p:nvSpPr>
        <p:spPr>
          <a:xfrm>
            <a:off x="4767858" y="2316599"/>
            <a:ext cx="3504128" cy="1228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513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PolluxPenguin's algorithms enable drones to navigate and perform complex maneuvers autonomously, reducing the need for manual control.</a:t>
            </a:r>
            <a:endParaRPr lang="en-US" sz="1513" dirty="0"/>
          </a:p>
        </p:txBody>
      </p:sp>
      <p:sp>
        <p:nvSpPr>
          <p:cNvPr id="11" name="Shape 7"/>
          <p:cNvSpPr/>
          <p:nvPr/>
        </p:nvSpPr>
        <p:spPr>
          <a:xfrm>
            <a:off x="679966" y="3668197"/>
            <a:ext cx="7784068" cy="1474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872014" y="3791069"/>
            <a:ext cx="3504128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513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 Sensing</a:t>
            </a:r>
            <a:endParaRPr lang="en-US" sz="1513" dirty="0"/>
          </a:p>
        </p:txBody>
      </p:sp>
      <p:sp>
        <p:nvSpPr>
          <p:cNvPr id="13" name="Text 9"/>
          <p:cNvSpPr/>
          <p:nvPr/>
        </p:nvSpPr>
        <p:spPr>
          <a:xfrm>
            <a:off x="4767858" y="3791069"/>
            <a:ext cx="3504128" cy="1228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513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Drones equipped with PolluxPenguin can utilize advanced sensors to gather detailed data and insights, enhancing decision-making capabilities.</a:t>
            </a:r>
            <a:endParaRPr lang="en-US" sz="1513" dirty="0"/>
          </a:p>
        </p:txBody>
      </p:sp>
      <p:sp>
        <p:nvSpPr>
          <p:cNvPr id="14" name="Shape 10"/>
          <p:cNvSpPr/>
          <p:nvPr/>
        </p:nvSpPr>
        <p:spPr>
          <a:xfrm>
            <a:off x="679966" y="5142667"/>
            <a:ext cx="7784068" cy="178165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5" name="Text 11"/>
          <p:cNvSpPr/>
          <p:nvPr/>
        </p:nvSpPr>
        <p:spPr>
          <a:xfrm>
            <a:off x="872014" y="5265539"/>
            <a:ext cx="3504128" cy="3071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513" kern="0" spc="-30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Contextual Awareness</a:t>
            </a:r>
            <a:endParaRPr lang="en-US" sz="1513" dirty="0"/>
          </a:p>
        </p:txBody>
      </p:sp>
      <p:sp>
        <p:nvSpPr>
          <p:cNvPr id="16" name="Text 12"/>
          <p:cNvSpPr/>
          <p:nvPr/>
        </p:nvSpPr>
        <p:spPr>
          <a:xfrm>
            <a:off x="4767858" y="5265539"/>
            <a:ext cx="3504128" cy="15359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20"/>
              </a:lnSpc>
              <a:buNone/>
            </a:pPr>
            <a:r>
              <a:rPr lang="en-US" sz="1513" dirty="0">
                <a:solidFill>
                  <a:schemeClr val="bg1">
                    <a:lumMod val="95000"/>
                  </a:schemeClr>
                </a:solidFill>
              </a:rPr>
              <a:t>Contextual awareness ensures that emergency situations are handled properly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-1379821" y="3498430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err="1">
                <a:solidFill>
                  <a:srgbClr val="A04CE0"/>
                </a:solidFill>
                <a:latin typeface="Fira Mono"/>
                <a:ea typeface="Fira Mono"/>
                <a:cs typeface="Fira Mono" pitchFamily="34" charset="-120"/>
              </a:rPr>
              <a:t>Pollux</a:t>
            </a:r>
            <a:r>
              <a:rPr lang="en-US" sz="7200" b="1" err="1">
                <a:solidFill>
                  <a:schemeClr val="tx1">
                    <a:lumMod val="49000"/>
                    <a:lumOff val="51000"/>
                  </a:schemeClr>
                </a:solidFill>
                <a:latin typeface="Fira Mono"/>
                <a:ea typeface="Fira Mono"/>
                <a:cs typeface="Fira Mono" pitchFamily="34" charset="-120"/>
              </a:rPr>
              <a:t>P</a:t>
            </a:r>
            <a:r>
              <a:rPr lang="en-US" sz="7200" b="1" err="1">
                <a:solidFill>
                  <a:srgbClr val="FFC000"/>
                </a:solidFill>
                <a:latin typeface="Fira Mono"/>
                <a:ea typeface="Fira Mono"/>
                <a:cs typeface="Fira Mono" pitchFamily="34" charset="-120"/>
              </a:rPr>
              <a:t>e</a:t>
            </a:r>
            <a:r>
              <a:rPr lang="en-US" sz="7200" b="1" err="1">
                <a:solidFill>
                  <a:schemeClr val="bg1"/>
                </a:solidFill>
                <a:latin typeface="Fira Mono"/>
                <a:ea typeface="Fira Mono"/>
                <a:cs typeface="Fira Mono" pitchFamily="34" charset="-120"/>
              </a:rPr>
              <a:t>ngu</a:t>
            </a:r>
            <a:r>
              <a:rPr lang="en-US" sz="7200" b="1" err="1">
                <a:solidFill>
                  <a:schemeClr val="tx1">
                    <a:lumMod val="65000"/>
                    <a:lumOff val="35000"/>
                  </a:schemeClr>
                </a:solidFill>
                <a:latin typeface="Fira Mono"/>
                <a:ea typeface="Fira Mono"/>
                <a:cs typeface="Fira Mono" pitchFamily="34" charset="-120"/>
              </a:rPr>
              <a:t>in</a:t>
            </a:r>
            <a:endParaRPr lang="en-US" sz="7200" b="1">
              <a:solidFill>
                <a:schemeClr val="tx1">
                  <a:lumMod val="65000"/>
                  <a:lumOff val="35000"/>
                </a:schemeClr>
              </a:solidFill>
              <a:latin typeface="Fira Mono"/>
              <a:ea typeface="Fira Mon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B6BC3-9446-2595-9AE4-659D076FD428}"/>
              </a:ext>
            </a:extLst>
          </p:cNvPr>
          <p:cNvSpPr/>
          <p:nvPr/>
        </p:nvSpPr>
        <p:spPr>
          <a:xfrm>
            <a:off x="-601771" y="3165231"/>
            <a:ext cx="4291924" cy="1548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DDBA8-ED85-E36F-281A-C973C92F053F}"/>
              </a:ext>
            </a:extLst>
          </p:cNvPr>
          <p:cNvSpPr/>
          <p:nvPr/>
        </p:nvSpPr>
        <p:spPr>
          <a:xfrm>
            <a:off x="3695909" y="4951827"/>
            <a:ext cx="4291924" cy="15484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93F1A0-FFF1-BDBB-8206-4978E83F8D5C}"/>
              </a:ext>
            </a:extLst>
          </p:cNvPr>
          <p:cNvSpPr/>
          <p:nvPr/>
        </p:nvSpPr>
        <p:spPr>
          <a:xfrm>
            <a:off x="4171866" y="3183987"/>
            <a:ext cx="1801943" cy="15484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AB935E6-2EDF-B481-D17E-ED1564C99A0C}"/>
              </a:ext>
            </a:extLst>
          </p:cNvPr>
          <p:cNvSpPr/>
          <p:nvPr/>
        </p:nvSpPr>
        <p:spPr>
          <a:xfrm>
            <a:off x="4173826" y="3504115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/>
                </a:solidFill>
                <a:latin typeface="Fira Mono"/>
                <a:ea typeface="Fira Mono"/>
              </a:rPr>
              <a:t>et tasks done</a:t>
            </a:r>
            <a:endParaRPr lang="en-US" sz="7200" b="1" dirty="0">
              <a:solidFill>
                <a:schemeClr val="tx1">
                  <a:lumMod val="65000"/>
                  <a:lumOff val="35000"/>
                </a:schemeClr>
              </a:solidFill>
              <a:latin typeface="Fira Mono"/>
              <a:ea typeface="Fira Mono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452FC37E-1F13-DFAF-B3B1-5403846F0740}"/>
              </a:ext>
            </a:extLst>
          </p:cNvPr>
          <p:cNvSpPr/>
          <p:nvPr/>
        </p:nvSpPr>
        <p:spPr>
          <a:xfrm>
            <a:off x="1786675" y="1942352"/>
            <a:ext cx="11186375" cy="1233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/>
                </a:solidFill>
                <a:latin typeface="Fira Mono"/>
                <a:ea typeface="Fira Mono"/>
              </a:rPr>
              <a:t>Talk to your drone</a:t>
            </a: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EE212D74-D8AA-871C-F5BE-6C5704886CF2}"/>
              </a:ext>
            </a:extLst>
          </p:cNvPr>
          <p:cNvSpPr/>
          <p:nvPr/>
        </p:nvSpPr>
        <p:spPr>
          <a:xfrm>
            <a:off x="5999947" y="4952837"/>
            <a:ext cx="7257135" cy="1233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7200" b="1" dirty="0">
              <a:solidFill>
                <a:schemeClr val="bg1"/>
              </a:solidFill>
              <a:latin typeface="Fira Mono"/>
              <a:ea typeface="Fira Mono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D35431B-1650-23BF-9181-CE10608D2C9F}"/>
              </a:ext>
            </a:extLst>
          </p:cNvPr>
          <p:cNvSpPr/>
          <p:nvPr/>
        </p:nvSpPr>
        <p:spPr>
          <a:xfrm>
            <a:off x="4926103" y="4980608"/>
            <a:ext cx="11186375" cy="1233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/>
                </a:solidFill>
                <a:latin typeface="Fira Mono"/>
                <a:ea typeface="Fira Mono"/>
              </a:rPr>
              <a:t>It’s that simple</a:t>
            </a:r>
          </a:p>
        </p:txBody>
      </p:sp>
    </p:spTree>
    <p:extLst>
      <p:ext uri="{BB962C8B-B14F-4D97-AF65-F5344CB8AC3E}">
        <p14:creationId xmlns:p14="http://schemas.microsoft.com/office/powerpoint/2010/main" val="124679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4371336" y="3054109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5871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4371336" y="3054109"/>
            <a:ext cx="7351189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How do drones work?</a:t>
            </a:r>
          </a:p>
        </p:txBody>
      </p:sp>
    </p:spTree>
    <p:extLst>
      <p:ext uri="{BB962C8B-B14F-4D97-AF65-F5344CB8AC3E}">
        <p14:creationId xmlns:p14="http://schemas.microsoft.com/office/powerpoint/2010/main" val="215055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2175489" y="510532"/>
            <a:ext cx="11257176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How do drones work?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DD99496-6AB3-44AF-6940-7E22D2E7CF24}"/>
              </a:ext>
            </a:extLst>
          </p:cNvPr>
          <p:cNvSpPr/>
          <p:nvPr/>
        </p:nvSpPr>
        <p:spPr>
          <a:xfrm>
            <a:off x="251171" y="3181459"/>
            <a:ext cx="4040713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Ground Station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E954AE-5ECA-6A45-A97A-1318AB74C2A7}"/>
              </a:ext>
            </a:extLst>
          </p:cNvPr>
          <p:cNvSpPr/>
          <p:nvPr/>
        </p:nvSpPr>
        <p:spPr>
          <a:xfrm>
            <a:off x="5496059" y="3143542"/>
            <a:ext cx="3638282" cy="1300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1B30F58-6BFD-E3DC-D36B-8CE8E4C34841}"/>
              </a:ext>
            </a:extLst>
          </p:cNvPr>
          <p:cNvSpPr/>
          <p:nvPr/>
        </p:nvSpPr>
        <p:spPr>
          <a:xfrm flipH="1">
            <a:off x="11024316" y="3407559"/>
            <a:ext cx="3206839" cy="955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drone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E4289D05-45E9-7E4E-4172-E6C54B4FD856}"/>
              </a:ext>
            </a:extLst>
          </p:cNvPr>
          <p:cNvSpPr/>
          <p:nvPr/>
        </p:nvSpPr>
        <p:spPr>
          <a:xfrm flipH="1">
            <a:off x="5080714" y="4371010"/>
            <a:ext cx="4842457" cy="955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Mavlink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 messages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D61C3-A68E-A842-69BD-594FF94F9DB8}"/>
              </a:ext>
            </a:extLst>
          </p:cNvPr>
          <p:cNvSpPr txBox="1"/>
          <p:nvPr/>
        </p:nvSpPr>
        <p:spPr>
          <a:xfrm>
            <a:off x="614965" y="4929056"/>
            <a:ext cx="3222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(Any Computer, server, which has hardware that connects to the drone’s microcontroller)</a:t>
            </a:r>
          </a:p>
        </p:txBody>
      </p:sp>
    </p:spTree>
    <p:extLst>
      <p:ext uri="{BB962C8B-B14F-4D97-AF65-F5344CB8AC3E}">
        <p14:creationId xmlns:p14="http://schemas.microsoft.com/office/powerpoint/2010/main" val="4181524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E4289D05-45E9-7E4E-4172-E6C54B4FD856}"/>
              </a:ext>
            </a:extLst>
          </p:cNvPr>
          <p:cNvSpPr/>
          <p:nvPr/>
        </p:nvSpPr>
        <p:spPr>
          <a:xfrm flipH="1">
            <a:off x="2897746" y="1267202"/>
            <a:ext cx="9897414" cy="955024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600" b="1" dirty="0" err="1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Mavlink</a:t>
            </a:r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 messages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75989-41D7-E2CC-70B0-8AD401A7F0CE}"/>
              </a:ext>
            </a:extLst>
          </p:cNvPr>
          <p:cNvSpPr txBox="1"/>
          <p:nvPr/>
        </p:nvSpPr>
        <p:spPr>
          <a:xfrm>
            <a:off x="2897746" y="2884868"/>
            <a:ext cx="84421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Special communication Protocol which is used by most open source  autopilot firmware distributions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5896C-6ADF-330A-0B43-5F55D73BA754}"/>
              </a:ext>
            </a:extLst>
          </p:cNvPr>
          <p:cNvSpPr txBox="1"/>
          <p:nvPr/>
        </p:nvSpPr>
        <p:spPr>
          <a:xfrm>
            <a:off x="2897746" y="5194479"/>
            <a:ext cx="8442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Is basically text in a particular format that the drone’s firmware can interpret </a:t>
            </a:r>
          </a:p>
        </p:txBody>
      </p:sp>
    </p:spTree>
    <p:extLst>
      <p:ext uri="{BB962C8B-B14F-4D97-AF65-F5344CB8AC3E}">
        <p14:creationId xmlns:p14="http://schemas.microsoft.com/office/powerpoint/2010/main" val="18305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  <p:txBody>
          <a:bodyPr/>
          <a:lstStyle/>
          <a:p>
            <a:r>
              <a:rPr lang="en-IN" dirty="0"/>
              <a:t>Tr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1E0EC-31F2-AFA4-4E56-A90917138687}"/>
              </a:ext>
            </a:extLst>
          </p:cNvPr>
          <p:cNvSpPr txBox="1"/>
          <p:nvPr/>
        </p:nvSpPr>
        <p:spPr>
          <a:xfrm>
            <a:off x="3361385" y="480812"/>
            <a:ext cx="8442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Is basically text in a particular format that the drone’s firmware can interpret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E21088-CA29-09CB-A417-31942AC685E0}"/>
              </a:ext>
            </a:extLst>
          </p:cNvPr>
          <p:cNvSpPr/>
          <p:nvPr/>
        </p:nvSpPr>
        <p:spPr>
          <a:xfrm>
            <a:off x="5660265" y="605307"/>
            <a:ext cx="965916" cy="52159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8F37E-2504-9D03-EDA2-FF46FB51AE6A}"/>
              </a:ext>
            </a:extLst>
          </p:cNvPr>
          <p:cNvSpPr txBox="1"/>
          <p:nvPr/>
        </p:nvSpPr>
        <p:spPr>
          <a:xfrm>
            <a:off x="2318197" y="2414789"/>
            <a:ext cx="10811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>
                <a:solidFill>
                  <a:schemeClr val="bg1">
                    <a:lumMod val="95000"/>
                  </a:schemeClr>
                </a:solidFill>
              </a:rPr>
              <a:t>Traditonally</a:t>
            </a: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, we have always used API and function calls to generate text as per our requirements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B9D13-42A1-D571-7DD0-1E3CA723DFCD}"/>
              </a:ext>
            </a:extLst>
          </p:cNvPr>
          <p:cNvSpPr/>
          <p:nvPr/>
        </p:nvSpPr>
        <p:spPr>
          <a:xfrm>
            <a:off x="8879983" y="3166056"/>
            <a:ext cx="3050148" cy="521594"/>
          </a:xfrm>
          <a:prstGeom prst="round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6B99A-2900-B62C-E793-DC3B761B8D64}"/>
              </a:ext>
            </a:extLst>
          </p:cNvPr>
          <p:cNvSpPr txBox="1"/>
          <p:nvPr/>
        </p:nvSpPr>
        <p:spPr>
          <a:xfrm>
            <a:off x="2318197" y="4131035"/>
            <a:ext cx="10811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But now, we have a better way of generating</a:t>
            </a:r>
            <a:r>
              <a:rPr lang="en-IN" sz="4000" dirty="0">
                <a:solidFill>
                  <a:srgbClr val="FF0000"/>
                </a:solidFill>
              </a:rPr>
              <a:t> text </a:t>
            </a: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as per our </a:t>
            </a:r>
            <a:r>
              <a:rPr lang="en-IN" sz="4000" dirty="0">
                <a:solidFill>
                  <a:srgbClr val="00B050"/>
                </a:solidFill>
              </a:rPr>
              <a:t>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13573-1B03-5E1F-1451-686D7B6E16AE}"/>
              </a:ext>
            </a:extLst>
          </p:cNvPr>
          <p:cNvSpPr txBox="1"/>
          <p:nvPr/>
        </p:nvSpPr>
        <p:spPr>
          <a:xfrm>
            <a:off x="2192914" y="5711780"/>
            <a:ext cx="109370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</a:rPr>
              <a:t>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43571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4" grpId="0" animBg="1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2729281" y="366268"/>
            <a:ext cx="9898455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Core Components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BF11AEB-38CC-C5B0-1477-B0F3AEA8DC8E}"/>
              </a:ext>
            </a:extLst>
          </p:cNvPr>
          <p:cNvSpPr/>
          <p:nvPr/>
        </p:nvSpPr>
        <p:spPr>
          <a:xfrm>
            <a:off x="679946" y="2249179"/>
            <a:ext cx="4588066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App/frontend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167DDF4-E5AA-DB4B-79F0-76A2C70F3FCA}"/>
              </a:ext>
            </a:extLst>
          </p:cNvPr>
          <p:cNvSpPr/>
          <p:nvPr/>
        </p:nvSpPr>
        <p:spPr>
          <a:xfrm>
            <a:off x="679946" y="3296932"/>
            <a:ext cx="4588066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LLM</a:t>
            </a: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A24A4F41-EC4B-315C-D162-A924491670D6}"/>
              </a:ext>
            </a:extLst>
          </p:cNvPr>
          <p:cNvSpPr/>
          <p:nvPr/>
        </p:nvSpPr>
        <p:spPr>
          <a:xfrm>
            <a:off x="679946" y="4339790"/>
            <a:ext cx="14298184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Controller – interprets to MAVLINK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A7736E7-81FD-EE30-2342-4B6E9A91E2EB}"/>
              </a:ext>
            </a:extLst>
          </p:cNvPr>
          <p:cNvSpPr/>
          <p:nvPr/>
        </p:nvSpPr>
        <p:spPr>
          <a:xfrm>
            <a:off x="679945" y="5309999"/>
            <a:ext cx="5572747" cy="122493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Fira Mono"/>
                <a:ea typeface="Fira Mono"/>
              </a:rPr>
              <a:t>Vision modules</a:t>
            </a:r>
          </a:p>
        </p:txBody>
      </p:sp>
    </p:spTree>
    <p:extLst>
      <p:ext uri="{BB962C8B-B14F-4D97-AF65-F5344CB8AC3E}">
        <p14:creationId xmlns:p14="http://schemas.microsoft.com/office/powerpoint/2010/main" val="40358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1824990"/>
            <a:ext cx="7415927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D10C0-7B57-2F16-4191-095C2C8D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60" y="-4304714"/>
            <a:ext cx="34460895" cy="125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32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608</Words>
  <Application>Microsoft Office PowerPoint</Application>
  <PresentationFormat>Custom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Fira Mono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Aradhya Gaonkar</cp:lastModifiedBy>
  <cp:revision>3</cp:revision>
  <dcterms:created xsi:type="dcterms:W3CDTF">2024-08-12T22:35:27Z</dcterms:created>
  <dcterms:modified xsi:type="dcterms:W3CDTF">2024-09-03T09:46:46Z</dcterms:modified>
</cp:coreProperties>
</file>