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8"/>
  </p:notesMasterIdLst>
  <p:sldIdLst>
    <p:sldId id="256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92" d="100"/>
          <a:sy n="92" d="100"/>
        </p:scale>
        <p:origin x="66" y="57"/>
      </p:cViewPr>
      <p:guideLst>
        <p:guide orient="horz" pos="211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MS PGothic" panose="020B0600070205080204" pitchFamily="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5F62A7E-A2F8-438F-9CF8-47DE63F471B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A7B74D-3791-4AC6-8451-F10DBCCCDD9A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391478" y="1703422"/>
            <a:ext cx="9144000" cy="78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 dirty="0"/>
              <a:t>Title Page</a:t>
            </a:r>
            <a:endParaRPr b="1"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085862" y="2615982"/>
            <a:ext cx="10508974" cy="4073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</a:rPr>
              <a:t>Problem Statement ID – 1593</a:t>
            </a:r>
            <a:endParaRPr b="1" dirty="0">
              <a:solidFill>
                <a:schemeClr val="tx1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</a:rPr>
              <a:t>Problem Statement Title – Student Innovation</a:t>
            </a:r>
            <a:endParaRPr b="1" dirty="0">
              <a:solidFill>
                <a:schemeClr val="tx1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</a:rPr>
              <a:t>Theme- Robotics and Drones</a:t>
            </a:r>
            <a:endParaRPr b="1" dirty="0">
              <a:solidFill>
                <a:schemeClr val="tx1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</a:rPr>
              <a:t>PS Category – Software</a:t>
            </a:r>
            <a:endParaRPr b="1" dirty="0">
              <a:solidFill>
                <a:schemeClr val="tx1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</a:rPr>
              <a:t>Team ID – </a:t>
            </a:r>
            <a:endParaRPr b="1" dirty="0">
              <a:solidFill>
                <a:schemeClr val="tx1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</a:rPr>
              <a:t>Team Name (Registered on  portal)- Polluxpenguin</a:t>
            </a:r>
            <a:endParaRPr b="1" dirty="0">
              <a:solidFill>
                <a:schemeClr val="tx1"/>
              </a:solidFill>
            </a:endParaRPr>
          </a:p>
          <a:p>
            <a:pPr marL="34290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 </a:t>
            </a:r>
            <a:endParaRPr dirty="0"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1647" y="0"/>
            <a:ext cx="3369199" cy="1723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98120" y="0"/>
            <a:ext cx="10972800" cy="93726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</a:t>
            </a:r>
          </a:p>
        </p:txBody>
      </p:sp>
      <p:sp>
        <p:nvSpPr>
          <p:cNvPr id="10" name="Oval 9" descr="Your startup LOGO"/>
          <p:cNvSpPr/>
          <p:nvPr/>
        </p:nvSpPr>
        <p:spPr>
          <a:xfrm>
            <a:off x="329564" y="252095"/>
            <a:ext cx="2246575" cy="80708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Polluxpenguin</a:t>
            </a:r>
            <a:endParaRPr lang="en-IN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546100" y="1722755"/>
            <a:ext cx="541909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IDEA / SOLUTION : </a:t>
            </a:r>
          </a:p>
          <a:p>
            <a:r>
              <a:rPr lang="en-US" dirty="0"/>
              <a:t>Development of a real-time </a:t>
            </a:r>
            <a:r>
              <a:rPr lang="en-US" b="1" dirty="0"/>
              <a:t>GNC Assistant </a:t>
            </a:r>
            <a:r>
              <a:rPr lang="en-US" dirty="0"/>
              <a:t>specialized for optimizing drone applications in critical missions like medical emergencies and search and rescue.</a:t>
            </a:r>
            <a:r>
              <a:rPr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</a:t>
            </a:r>
          </a:p>
          <a:p>
            <a:endParaRPr sz="1800" dirty="0">
              <a:solidFill>
                <a:srgbClr val="000000"/>
              </a:solidFill>
              <a:ea typeface="Franklin Gothic Medium" panose="020B0603020102020204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sz="1800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RAG-LLM</a:t>
            </a:r>
            <a:r>
              <a:rPr lang="en-IN"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Centered</a:t>
            </a:r>
            <a:r>
              <a:rPr lang="en-IN"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Control for enhanced and simplified drone operations</a:t>
            </a:r>
            <a:r>
              <a:rPr lang="en-IN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.</a:t>
            </a:r>
            <a:endParaRPr sz="1800" b="1" dirty="0">
              <a:solidFill>
                <a:srgbClr val="000000"/>
              </a:solidFill>
              <a:ea typeface="Franklin Gothic Medium" panose="020B0603020102020204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Multiple LLMs work in tandem for contextual and </a:t>
            </a:r>
            <a:r>
              <a:rPr lang="en-IN" sz="1800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spatial awareness</a:t>
            </a: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Provides a </a:t>
            </a:r>
            <a:r>
              <a:rPr lang="en-IN" sz="1800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framework</a:t>
            </a:r>
            <a:r>
              <a:rPr lang="en-IN"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for drone control hardware to efficiently interact with </a:t>
            </a:r>
            <a:r>
              <a:rPr lang="en-IN" sz="1800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Large Language Models</a:t>
            </a:r>
            <a:endParaRPr sz="1800" dirty="0">
              <a:solidFill>
                <a:srgbClr val="000000"/>
              </a:solidFill>
              <a:ea typeface="Franklin Gothic Medium" panose="020B0603020102020204"/>
              <a:cs typeface="Calibri" panose="020F050202020403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243955" y="3891915"/>
            <a:ext cx="55130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Unique Value Propositions (UVP)</a:t>
            </a:r>
            <a:r>
              <a:rPr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 : </a:t>
            </a:r>
          </a:p>
          <a:p>
            <a:endParaRPr sz="18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sz="1800" dirty="0">
                <a:solidFill>
                  <a:srgbClr val="000000"/>
                </a:solidFill>
                <a:cs typeface="Calibri" panose="020F0502020204030204" pitchFamily="34" charset="0"/>
              </a:rPr>
              <a:t>Use of </a:t>
            </a:r>
            <a:r>
              <a:rPr lang="en-IN" dirty="0">
                <a:solidFill>
                  <a:srgbClr val="000000"/>
                </a:solidFill>
                <a:cs typeface="Calibri" panose="020F0502020204030204" pitchFamily="34" charset="0"/>
              </a:rPr>
              <a:t>traditional </a:t>
            </a:r>
            <a:r>
              <a:rPr lang="en-IN" b="1" dirty="0">
                <a:solidFill>
                  <a:srgbClr val="000000"/>
                </a:solidFill>
                <a:cs typeface="Calibri" panose="020F0502020204030204" pitchFamily="34" charset="0"/>
              </a:rPr>
              <a:t>Computer Vision </a:t>
            </a:r>
            <a:r>
              <a:rPr lang="en-IN" dirty="0">
                <a:solidFill>
                  <a:srgbClr val="000000"/>
                </a:solidFill>
                <a:cs typeface="Calibri" panose="020F0502020204030204" pitchFamily="34" charset="0"/>
              </a:rPr>
              <a:t>software to enhance information extraction from the environment.</a:t>
            </a:r>
            <a:r>
              <a:rPr sz="1800" dirty="0">
                <a:solidFill>
                  <a:srgbClr val="000000"/>
                </a:solidFill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dirty="0">
                <a:solidFill>
                  <a:srgbClr val="000000"/>
                </a:solidFill>
                <a:cs typeface="Calibri" panose="020F0502020204030204" pitchFamily="34" charset="0"/>
              </a:rPr>
              <a:t>Highly customizable </a:t>
            </a:r>
            <a:r>
              <a:rPr lang="en-IN" b="1" dirty="0">
                <a:solidFill>
                  <a:srgbClr val="000000"/>
                </a:solidFill>
                <a:cs typeface="Calibri" panose="020F0502020204030204" pitchFamily="34" charset="0"/>
              </a:rPr>
              <a:t>system prompt </a:t>
            </a:r>
            <a:r>
              <a:rPr lang="en-IN" dirty="0">
                <a:solidFill>
                  <a:srgbClr val="000000"/>
                </a:solidFill>
                <a:cs typeface="Calibri" panose="020F0502020204030204" pitchFamily="34" charset="0"/>
              </a:rPr>
              <a:t>(text based) with </a:t>
            </a:r>
            <a:r>
              <a:rPr lang="en-IN" b="1" dirty="0">
                <a:solidFill>
                  <a:srgbClr val="000000"/>
                </a:solidFill>
                <a:cs typeface="Calibri" panose="020F0502020204030204" pitchFamily="34" charset="0"/>
              </a:rPr>
              <a:t>virtually unlimited </a:t>
            </a:r>
            <a:r>
              <a:rPr lang="en-IN" dirty="0">
                <a:solidFill>
                  <a:srgbClr val="000000"/>
                </a:solidFill>
                <a:cs typeface="Calibri" panose="020F0502020204030204" pitchFamily="34" charset="0"/>
              </a:rPr>
              <a:t>hardware connection possibilities</a:t>
            </a:r>
            <a:endParaRPr sz="1800" b="1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243955" y="1470660"/>
            <a:ext cx="55130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Problem Resolution</a:t>
            </a:r>
            <a:r>
              <a:rPr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 : </a:t>
            </a:r>
          </a:p>
          <a:p>
            <a:endParaRPr sz="18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sz="1800" b="1" dirty="0">
                <a:solidFill>
                  <a:srgbClr val="000000"/>
                </a:solidFill>
                <a:cs typeface="Calibri" panose="020F0502020204030204" pitchFamily="34" charset="0"/>
              </a:rPr>
              <a:t>RAG-LLM</a:t>
            </a:r>
            <a:r>
              <a:rPr lang="en-IN" sz="1800" dirty="0">
                <a:solidFill>
                  <a:srgbClr val="000000"/>
                </a:solidFill>
                <a:cs typeface="Calibri" panose="020F0502020204030204" pitchFamily="34" charset="0"/>
              </a:rPr>
              <a:t> System offers unbeatable context awareness</a:t>
            </a: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sz="1800" b="1" dirty="0">
                <a:solidFill>
                  <a:srgbClr val="000000"/>
                </a:solidFill>
                <a:cs typeface="Calibri" panose="020F0502020204030204" pitchFamily="34" charset="0"/>
              </a:rPr>
              <a:t>Large Vision Models </a:t>
            </a:r>
            <a:r>
              <a:rPr lang="en-IN" sz="1800" dirty="0">
                <a:solidFill>
                  <a:srgbClr val="000000"/>
                </a:solidFill>
                <a:cs typeface="Calibri" panose="020F0502020204030204" pitchFamily="34" charset="0"/>
              </a:rPr>
              <a:t>combined with traditional </a:t>
            </a:r>
            <a:r>
              <a:rPr lang="en-IN" sz="1800" b="1" dirty="0">
                <a:solidFill>
                  <a:srgbClr val="000000"/>
                </a:solidFill>
                <a:cs typeface="Calibri" panose="020F0502020204030204" pitchFamily="34" charset="0"/>
              </a:rPr>
              <a:t>predictive AI </a:t>
            </a:r>
            <a:r>
              <a:rPr lang="en-IN" sz="1800" dirty="0">
                <a:solidFill>
                  <a:srgbClr val="000000"/>
                </a:solidFill>
                <a:cs typeface="Calibri" panose="020F0502020204030204" pitchFamily="34" charset="0"/>
              </a:rPr>
              <a:t>provide for enhanced Spatial and visual awareness</a:t>
            </a:r>
          </a:p>
        </p:txBody>
      </p:sp>
      <p:sp>
        <p:nvSpPr>
          <p:cNvPr id="5" name="Rectangles 4"/>
          <p:cNvSpPr/>
          <p:nvPr/>
        </p:nvSpPr>
        <p:spPr>
          <a:xfrm>
            <a:off x="6114415" y="1463040"/>
            <a:ext cx="5543550" cy="235267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6114415" y="3908425"/>
            <a:ext cx="5543550" cy="217741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434975" y="1470660"/>
            <a:ext cx="5543550" cy="460883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609600" y="1591945"/>
            <a:ext cx="4067175" cy="426656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1600" b="1" dirty="0"/>
              <a:t>Algorithm</a:t>
            </a:r>
            <a:r>
              <a:rPr sz="1600" b="1" dirty="0"/>
              <a:t> Development:</a:t>
            </a:r>
            <a:endParaRPr sz="1600" dirty="0"/>
          </a:p>
          <a:p>
            <a:r>
              <a:rPr lang="en-IN" sz="1600" dirty="0"/>
              <a:t>Python and Bash – Core technologies used to implement the computation and control systems</a:t>
            </a:r>
          </a:p>
          <a:p>
            <a:endParaRPr sz="1600" dirty="0"/>
          </a:p>
          <a:p>
            <a:r>
              <a:rPr sz="1600" b="1" dirty="0"/>
              <a:t>Application Development:</a:t>
            </a:r>
            <a:endParaRPr sz="1600" dirty="0"/>
          </a:p>
          <a:p>
            <a:r>
              <a:rPr lang="en-IN" sz="1600" dirty="0"/>
              <a:t>React JS + </a:t>
            </a:r>
            <a:r>
              <a:rPr lang="en-IN" sz="1600" dirty="0" err="1"/>
              <a:t>Vite</a:t>
            </a:r>
            <a:r>
              <a:rPr lang="en-IN" sz="1600" dirty="0"/>
              <a:t> for the frontend web application with Node.js used for backend</a:t>
            </a:r>
            <a:br>
              <a:rPr lang="en-IN" sz="1600" dirty="0"/>
            </a:br>
            <a:br>
              <a:rPr lang="en-IN" sz="1600" dirty="0"/>
            </a:br>
            <a:r>
              <a:rPr lang="en-IN" sz="1600" b="1" dirty="0"/>
              <a:t>Framework testing:</a:t>
            </a:r>
          </a:p>
          <a:p>
            <a:r>
              <a:rPr lang="en-IN" sz="1600" dirty="0"/>
              <a:t>Different Ports were written for different LLMs (Google’s Gemini, OpenAI’s ChatGPT, their frontier and free-tier models)</a:t>
            </a:r>
            <a:br>
              <a:rPr lang="en-IN" sz="1600" dirty="0"/>
            </a:br>
            <a:br>
              <a:rPr lang="en-IN" sz="1600" dirty="0"/>
            </a:br>
            <a:r>
              <a:rPr lang="en-IN" sz="1600" b="1" dirty="0"/>
              <a:t>GAZEBO + ROS </a:t>
            </a:r>
            <a:r>
              <a:rPr lang="en-IN" sz="1600" dirty="0"/>
              <a:t>for simulation of drone dynamics using </a:t>
            </a:r>
            <a:r>
              <a:rPr lang="en-IN" sz="1600" b="1" dirty="0" err="1"/>
              <a:t>Ardupilot’s</a:t>
            </a:r>
            <a:r>
              <a:rPr lang="en-IN" sz="1600" b="1" dirty="0"/>
              <a:t> iris </a:t>
            </a:r>
            <a:r>
              <a:rPr lang="en-IN" sz="1600" b="1" dirty="0" err="1"/>
              <a:t>arducopter</a:t>
            </a:r>
            <a:r>
              <a:rPr lang="en-IN" sz="1600" b="1" dirty="0"/>
              <a:t> </a:t>
            </a:r>
            <a:r>
              <a:rPr lang="en-IN" sz="1600" dirty="0"/>
              <a:t>on </a:t>
            </a:r>
            <a:r>
              <a:rPr lang="en-IN" sz="1600" b="1" dirty="0"/>
              <a:t>Linux </a:t>
            </a:r>
            <a:r>
              <a:rPr lang="en-IN" sz="1600" dirty="0"/>
              <a:t>(Ubuntu 20.04 LTS)</a:t>
            </a:r>
          </a:p>
          <a:p>
            <a:endParaRPr lang="en-IN" sz="1600" dirty="0"/>
          </a:p>
          <a:p>
            <a:br>
              <a:rPr lang="en-IN" sz="1600" dirty="0"/>
            </a:br>
            <a:br>
              <a:rPr lang="en-IN" sz="1600" dirty="0"/>
            </a:br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sz="1600" dirty="0"/>
          </a:p>
          <a:p>
            <a:endParaRPr sz="1600" b="1" dirty="0"/>
          </a:p>
        </p:txBody>
      </p:sp>
      <p:sp>
        <p:nvSpPr>
          <p:cNvPr id="12" name="Rectangles 11"/>
          <p:cNvSpPr/>
          <p:nvPr/>
        </p:nvSpPr>
        <p:spPr>
          <a:xfrm>
            <a:off x="434975" y="1470660"/>
            <a:ext cx="4258310" cy="460883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Oval 2" descr="Your startup LOGO">
            <a:extLst>
              <a:ext uri="{FF2B5EF4-FFF2-40B4-BE49-F238E27FC236}">
                <a16:creationId xmlns:a16="http://schemas.microsoft.com/office/drawing/2014/main" id="{C9C928C9-9D01-8415-B410-A797000023BC}"/>
              </a:ext>
            </a:extLst>
          </p:cNvPr>
          <p:cNvSpPr/>
          <p:nvPr/>
        </p:nvSpPr>
        <p:spPr>
          <a:xfrm>
            <a:off x="329564" y="252095"/>
            <a:ext cx="2246575" cy="80708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Polluxpenguin</a:t>
            </a:r>
            <a:endParaRPr lang="en-IN" dirty="0"/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494E34B7-F9EB-3B95-B1AF-D89E9E2B5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85921" y="1224376"/>
            <a:ext cx="7188041" cy="5086986"/>
          </a:xfrm>
        </p:spPr>
      </p:pic>
      <p:sp>
        <p:nvSpPr>
          <p:cNvPr id="5" name="Text Box 4"/>
          <p:cNvSpPr txBox="1"/>
          <p:nvPr/>
        </p:nvSpPr>
        <p:spPr>
          <a:xfrm>
            <a:off x="4785921" y="1230451"/>
            <a:ext cx="288798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PROCESS FLOW ARCHITECTURE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8128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8"/>
          <p:cNvSpPr txBox="1">
            <a:spLocks noChangeArrowheads="1"/>
          </p:cNvSpPr>
          <p:nvPr/>
        </p:nvSpPr>
        <p:spPr bwMode="auto">
          <a:xfrm>
            <a:off x="537000" y="1395095"/>
            <a:ext cx="5879040" cy="50860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Feasibility:</a:t>
            </a:r>
          </a:p>
          <a:p>
            <a:pPr algn="just">
              <a:defRPr/>
            </a:pPr>
            <a:endParaRPr lang="en-US" sz="1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Technical: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Integrating LLM with RAG for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MAVLink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feasible due to its structure. Multimodal vision boosts navigation, and natural language input enables scalability across hardware.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IN" sz="10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Financial: </a:t>
            </a:r>
            <a:r>
              <a:rPr lang="en-US" sz="2000" dirty="0"/>
              <a:t>Initial GPU or cloud costs may be high, but </a:t>
            </a:r>
            <a:r>
              <a:rPr lang="en-US" sz="2000" b="1" dirty="0"/>
              <a:t>open-source</a:t>
            </a:r>
            <a:r>
              <a:rPr lang="en-US" sz="2000" dirty="0"/>
              <a:t> components can lower long-term expenses, with strong market demand supporting investment.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IN" sz="2000" b="1" dirty="0"/>
              <a:t>Market &amp; Operational</a:t>
            </a:r>
            <a:r>
              <a:rPr lang="en-IN" sz="2000" dirty="0"/>
              <a:t>:</a:t>
            </a:r>
            <a:r>
              <a:rPr lang="en-US" dirty="0"/>
              <a:t> </a:t>
            </a:r>
            <a:r>
              <a:rPr lang="en-US" sz="2000" dirty="0"/>
              <a:t>The system's adaptability fits </a:t>
            </a:r>
            <a:r>
              <a:rPr lang="en-US" sz="2000" b="1" dirty="0"/>
              <a:t>agriculture, defense, and logistics</a:t>
            </a:r>
            <a:r>
              <a:rPr lang="en-US" sz="2000" dirty="0"/>
              <a:t>, providing a unique hardware integration advantage. Real-world testing and strong </a:t>
            </a:r>
            <a:r>
              <a:rPr lang="en-US" sz="2000" b="1" dirty="0"/>
              <a:t>troubleshooting </a:t>
            </a:r>
            <a:r>
              <a:rPr lang="en-US" sz="2000" dirty="0"/>
              <a:t>will be crucial.</a:t>
            </a:r>
            <a:endParaRPr lang="en-IN" sz="2000" dirty="0"/>
          </a:p>
        </p:txBody>
      </p:sp>
      <p:sp>
        <p:nvSpPr>
          <p:cNvPr id="3" name="Oval 2" descr="Your startup LOGO">
            <a:extLst>
              <a:ext uri="{FF2B5EF4-FFF2-40B4-BE49-F238E27FC236}">
                <a16:creationId xmlns:a16="http://schemas.microsoft.com/office/drawing/2014/main" id="{B02E2C4E-1596-7AF0-AC62-9A4141BD11D9}"/>
              </a:ext>
            </a:extLst>
          </p:cNvPr>
          <p:cNvSpPr/>
          <p:nvPr/>
        </p:nvSpPr>
        <p:spPr>
          <a:xfrm>
            <a:off x="329564" y="252095"/>
            <a:ext cx="2246575" cy="80708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Polluxpenguin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AB82D7-B584-AD94-99E3-32630D6BD890}"/>
              </a:ext>
            </a:extLst>
          </p:cNvPr>
          <p:cNvSpPr txBox="1"/>
          <p:nvPr/>
        </p:nvSpPr>
        <p:spPr>
          <a:xfrm>
            <a:off x="6652260" y="1402790"/>
            <a:ext cx="5539740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sz="2400" b="1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Potential challenges and risks: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Challenges include </a:t>
            </a:r>
            <a:r>
              <a:rPr lang="en-US" sz="2000" b="1" dirty="0">
                <a:latin typeface="+mn-lt"/>
              </a:rPr>
              <a:t>real-time accuracy</a:t>
            </a:r>
            <a:r>
              <a:rPr lang="en-US" sz="2000" dirty="0">
                <a:latin typeface="+mn-lt"/>
              </a:rPr>
              <a:t>, hardware </a:t>
            </a:r>
            <a:r>
              <a:rPr lang="en-US" sz="2000" b="1" dirty="0">
                <a:latin typeface="+mn-lt"/>
              </a:rPr>
              <a:t>compatibility</a:t>
            </a:r>
            <a:r>
              <a:rPr lang="en-US" sz="2000" dirty="0">
                <a:latin typeface="+mn-lt"/>
              </a:rPr>
              <a:t>, high computational costs, and slow market adoption. Robust testing and troubleshooting will be crucial for success.</a:t>
            </a:r>
          </a:p>
          <a:p>
            <a:pPr lvl="1" algn="just">
              <a:defRPr/>
            </a:pPr>
            <a:endParaRPr lang="en-US" sz="1050" dirty="0">
              <a:solidFill>
                <a:prstClr val="black"/>
              </a:solidFill>
              <a:latin typeface="+mn-lt"/>
              <a:cs typeface="Arial" panose="020B0604020202020204" pitchFamily="34" charset="0"/>
            </a:endParaRPr>
          </a:p>
          <a:p>
            <a:pPr lvl="1" algn="just">
              <a:defRPr/>
            </a:pPr>
            <a:endParaRPr lang="en-US" sz="1050" dirty="0">
              <a:solidFill>
                <a:prstClr val="black"/>
              </a:solidFill>
              <a:latin typeface="+mn-lt"/>
              <a:cs typeface="Arial" panose="020B060402020202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Strategies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 for overcoming these challenges: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Use modular testing for hardware integration.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Fine-tune LLMs 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with existing protocols.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Optimize algorithms to 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reduce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 computation costs.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Implement 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safety protocols 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and redundancy.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Use 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reinforcement learning 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for adaptability across environments.</a:t>
            </a: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kumimoji="0" lang="en-US" sz="2400" b="1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11582400" cy="26149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Potential impact on the target audience</a:t>
            </a:r>
          </a:p>
          <a:p>
            <a:pPr lvl="1" indent="0" algn="l">
              <a:buNone/>
              <a:defRPr/>
            </a:pPr>
            <a:r>
              <a:rPr lang="en-IN" dirty="0"/>
              <a:t>Positive- Improvement , Economical, New Opportunities, </a:t>
            </a:r>
            <a:r>
              <a:rPr lang="en-IN" dirty="0" err="1"/>
              <a:t>socialbenefits</a:t>
            </a:r>
            <a:br>
              <a:rPr lang="en-IN" dirty="0"/>
            </a:br>
            <a:r>
              <a:rPr lang="en-IN" dirty="0"/>
              <a:t>negative- Cost, Technology Adoption Issues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 of the solution (social, economic, environmental, etc.)</a:t>
            </a:r>
          </a:p>
          <a:p>
            <a:pPr marL="457200" marR="0" lvl="1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- </a:t>
            </a:r>
            <a:r>
              <a:rPr lang="en-IN" dirty="0"/>
              <a:t>Improved Access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dirty="0"/>
              <a:t>Empowerment, Reduction</a:t>
            </a:r>
          </a:p>
          <a:p>
            <a:pPr marL="457200" marR="0" lvl="1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Economic – </a:t>
            </a:r>
            <a:r>
              <a:rPr lang="en-IN" dirty="0"/>
              <a:t>Productivity, Cost, Market </a:t>
            </a:r>
          </a:p>
          <a:p>
            <a:pPr marL="457200" marR="0" lvl="1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IN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 – </a:t>
            </a:r>
            <a:r>
              <a:rPr lang="en-IN" dirty="0"/>
              <a:t>Energy, Reduction, Waste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 descr="Your startup LOGO">
            <a:extLst>
              <a:ext uri="{FF2B5EF4-FFF2-40B4-BE49-F238E27FC236}">
                <a16:creationId xmlns:a16="http://schemas.microsoft.com/office/drawing/2014/main" id="{8D85F9CA-7B04-D8D0-C7F1-15E3C6600485}"/>
              </a:ext>
            </a:extLst>
          </p:cNvPr>
          <p:cNvSpPr/>
          <p:nvPr/>
        </p:nvSpPr>
        <p:spPr>
          <a:xfrm>
            <a:off x="329564" y="252095"/>
            <a:ext cx="2246575" cy="80708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Polluxpenguin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1" charset="-128"/>
                <a:cs typeface="+mn-cs"/>
              </a:rPr>
              <a:t>`</a:t>
            </a: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795263"/>
            <a:ext cx="9385300" cy="1383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 / Links of the reference and research work</a:t>
            </a: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Elsevier , Science Direct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49FF550B-E09E-3A66-D9D3-4D1A636F6F14}"/>
              </a:ext>
            </a:extLst>
          </p:cNvPr>
          <p:cNvSpPr/>
          <p:nvPr/>
        </p:nvSpPr>
        <p:spPr>
          <a:xfrm>
            <a:off x="329564" y="252095"/>
            <a:ext cx="2246575" cy="80708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Polluxpenguin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519</Words>
  <Application>Microsoft Office PowerPoint</Application>
  <PresentationFormat>Widescreen</PresentationFormat>
  <Paragraphs>89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MS PGothic</vt:lpstr>
      <vt:lpstr>Arial</vt:lpstr>
      <vt:lpstr>Calibri</vt:lpstr>
      <vt:lpstr>Franklin Gothic Medium</vt:lpstr>
      <vt:lpstr>Times New Roman</vt:lpstr>
      <vt:lpstr>TradeGothic</vt:lpstr>
      <vt:lpstr>Wingdings</vt:lpstr>
      <vt:lpstr>Office Theme</vt:lpstr>
      <vt:lpstr>Title Page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Company>Crowdfunder,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Aradhya Gaonkar</cp:lastModifiedBy>
  <cp:revision>154</cp:revision>
  <dcterms:created xsi:type="dcterms:W3CDTF">2013-12-12T18:46:00Z</dcterms:created>
  <dcterms:modified xsi:type="dcterms:W3CDTF">2024-09-09T09:46:14Z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F549C18D903C4E5EBEC3E7EB818338FD_12</vt:lpwstr>
  </property>
  <property fmtid="{D5CDD505-2E9C-101B-9397-08002B2CF9AE}" pid="3" name="KSOProductBuildVer">
    <vt:lpwstr>1033-12.2.0.18165</vt:lpwstr>
  </property>
</Properties>
</file>