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87" r:id="rId2"/>
    <p:sldId id="28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0F80FE-39A9-4918-9A4E-ADAEDD713B0D}" type="datetimeFigureOut">
              <a:rPr lang="en-IN" smtClean="0"/>
              <a:t>18-10-2024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F34B91-4D51-4081-829A-BB1F405F140C}" type="slidenum">
              <a:rPr lang="en-IN" smtClean="0"/>
              <a:t>‹#›</a:t>
            </a:fld>
            <a:endParaRPr lang="en-IN"/>
          </a:p>
        </p:txBody>
      </p:sp>
    </p:spTree>
    <p:extLst>
      <p:ext uri="{BB962C8B-B14F-4D97-AF65-F5344CB8AC3E}">
        <p14:creationId xmlns:p14="http://schemas.microsoft.com/office/powerpoint/2010/main" val="3383813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7652D9E1-040D-6C08-9DA1-6F30D7E887A9}"/>
            </a:ext>
          </a:extLst>
        </p:cNvPr>
        <p:cNvGrpSpPr/>
        <p:nvPr/>
      </p:nvGrpSpPr>
      <p:grpSpPr>
        <a:xfrm>
          <a:off x="0" y="0"/>
          <a:ext cx="0" cy="0"/>
          <a:chOff x="0" y="0"/>
          <a:chExt cx="0" cy="0"/>
        </a:xfrm>
      </p:grpSpPr>
      <p:sp>
        <p:nvSpPr>
          <p:cNvPr id="51" name="Google Shape;51;p1:notes">
            <a:extLst>
              <a:ext uri="{FF2B5EF4-FFF2-40B4-BE49-F238E27FC236}">
                <a16:creationId xmlns:a16="http://schemas.microsoft.com/office/drawing/2014/main" id="{11E46D4E-57DB-A5B1-30DD-D32DEB42917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 name="Google Shape;52;p1:notes">
            <a:extLst>
              <a:ext uri="{FF2B5EF4-FFF2-40B4-BE49-F238E27FC236}">
                <a16:creationId xmlns:a16="http://schemas.microsoft.com/office/drawing/2014/main" id="{6E78D2A4-2164-F510-2947-B614A2675F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02559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80B4F-84CE-B9FE-A282-42549980D3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27C369-C3A8-7BDD-5D32-81859C5A0A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774A11-A0A7-C668-546B-7819597E2590}"/>
              </a:ext>
            </a:extLst>
          </p:cNvPr>
          <p:cNvSpPr>
            <a:spLocks noGrp="1"/>
          </p:cNvSpPr>
          <p:nvPr>
            <p:ph type="dt" sz="half" idx="10"/>
          </p:nvPr>
        </p:nvSpPr>
        <p:spPr/>
        <p:txBody>
          <a:bodyPr/>
          <a:lstStyle/>
          <a:p>
            <a:fld id="{47072913-019A-4223-90A4-04DEEFB688C7}" type="datetimeFigureOut">
              <a:rPr lang="en-IN" smtClean="0"/>
              <a:t>18-10-2024</a:t>
            </a:fld>
            <a:endParaRPr lang="en-IN"/>
          </a:p>
        </p:txBody>
      </p:sp>
      <p:sp>
        <p:nvSpPr>
          <p:cNvPr id="5" name="Footer Placeholder 4">
            <a:extLst>
              <a:ext uri="{FF2B5EF4-FFF2-40B4-BE49-F238E27FC236}">
                <a16:creationId xmlns:a16="http://schemas.microsoft.com/office/drawing/2014/main" id="{E0FC15E7-CDD9-EBD2-35C8-4A8DF3019F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C5175C-5D94-3262-3C53-5309D368EF34}"/>
              </a:ext>
            </a:extLst>
          </p:cNvPr>
          <p:cNvSpPr>
            <a:spLocks noGrp="1"/>
          </p:cNvSpPr>
          <p:nvPr>
            <p:ph type="sldNum" sz="quarter" idx="12"/>
          </p:nvPr>
        </p:nvSpPr>
        <p:spPr/>
        <p:txBody>
          <a:bodyPr/>
          <a:lstStyle/>
          <a:p>
            <a:fld id="{93E0C3BF-863D-4918-8BF2-234537740C58}" type="slidenum">
              <a:rPr lang="en-IN" smtClean="0"/>
              <a:t>‹#›</a:t>
            </a:fld>
            <a:endParaRPr lang="en-IN"/>
          </a:p>
        </p:txBody>
      </p:sp>
    </p:spTree>
    <p:extLst>
      <p:ext uri="{BB962C8B-B14F-4D97-AF65-F5344CB8AC3E}">
        <p14:creationId xmlns:p14="http://schemas.microsoft.com/office/powerpoint/2010/main" val="1103184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5848-EC95-01CE-A338-F9DDAB5DDF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A73422-B875-6DCD-8F99-DB2D6E165F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A3F602-C24E-F38F-FB28-35709CB43DFF}"/>
              </a:ext>
            </a:extLst>
          </p:cNvPr>
          <p:cNvSpPr>
            <a:spLocks noGrp="1"/>
          </p:cNvSpPr>
          <p:nvPr>
            <p:ph type="dt" sz="half" idx="10"/>
          </p:nvPr>
        </p:nvSpPr>
        <p:spPr/>
        <p:txBody>
          <a:bodyPr/>
          <a:lstStyle/>
          <a:p>
            <a:fld id="{47072913-019A-4223-90A4-04DEEFB688C7}" type="datetimeFigureOut">
              <a:rPr lang="en-IN" smtClean="0"/>
              <a:t>18-10-2024</a:t>
            </a:fld>
            <a:endParaRPr lang="en-IN"/>
          </a:p>
        </p:txBody>
      </p:sp>
      <p:sp>
        <p:nvSpPr>
          <p:cNvPr id="5" name="Footer Placeholder 4">
            <a:extLst>
              <a:ext uri="{FF2B5EF4-FFF2-40B4-BE49-F238E27FC236}">
                <a16:creationId xmlns:a16="http://schemas.microsoft.com/office/drawing/2014/main" id="{FA77F886-129F-33B2-56E4-58A7FEB538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58DCE4-6275-3EC5-5E79-E151830C3823}"/>
              </a:ext>
            </a:extLst>
          </p:cNvPr>
          <p:cNvSpPr>
            <a:spLocks noGrp="1"/>
          </p:cNvSpPr>
          <p:nvPr>
            <p:ph type="sldNum" sz="quarter" idx="12"/>
          </p:nvPr>
        </p:nvSpPr>
        <p:spPr/>
        <p:txBody>
          <a:bodyPr/>
          <a:lstStyle/>
          <a:p>
            <a:fld id="{93E0C3BF-863D-4918-8BF2-234537740C58}" type="slidenum">
              <a:rPr lang="en-IN" smtClean="0"/>
              <a:t>‹#›</a:t>
            </a:fld>
            <a:endParaRPr lang="en-IN"/>
          </a:p>
        </p:txBody>
      </p:sp>
    </p:spTree>
    <p:extLst>
      <p:ext uri="{BB962C8B-B14F-4D97-AF65-F5344CB8AC3E}">
        <p14:creationId xmlns:p14="http://schemas.microsoft.com/office/powerpoint/2010/main" val="3146696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68BB7A-3206-3076-C79B-C6F7DE3558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235D8B-0BE7-320C-754E-0B4DB705D3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72E714-91D3-FD0D-1F58-937F59ACF1DC}"/>
              </a:ext>
            </a:extLst>
          </p:cNvPr>
          <p:cNvSpPr>
            <a:spLocks noGrp="1"/>
          </p:cNvSpPr>
          <p:nvPr>
            <p:ph type="dt" sz="half" idx="10"/>
          </p:nvPr>
        </p:nvSpPr>
        <p:spPr/>
        <p:txBody>
          <a:bodyPr/>
          <a:lstStyle/>
          <a:p>
            <a:fld id="{47072913-019A-4223-90A4-04DEEFB688C7}" type="datetimeFigureOut">
              <a:rPr lang="en-IN" smtClean="0"/>
              <a:t>18-10-2024</a:t>
            </a:fld>
            <a:endParaRPr lang="en-IN"/>
          </a:p>
        </p:txBody>
      </p:sp>
      <p:sp>
        <p:nvSpPr>
          <p:cNvPr id="5" name="Footer Placeholder 4">
            <a:extLst>
              <a:ext uri="{FF2B5EF4-FFF2-40B4-BE49-F238E27FC236}">
                <a16:creationId xmlns:a16="http://schemas.microsoft.com/office/drawing/2014/main" id="{38A2AE27-1C0A-DE1D-16C2-FC782A7877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CB738B-1ABA-ECFB-BD4A-5328FCE929DB}"/>
              </a:ext>
            </a:extLst>
          </p:cNvPr>
          <p:cNvSpPr>
            <a:spLocks noGrp="1"/>
          </p:cNvSpPr>
          <p:nvPr>
            <p:ph type="sldNum" sz="quarter" idx="12"/>
          </p:nvPr>
        </p:nvSpPr>
        <p:spPr/>
        <p:txBody>
          <a:bodyPr/>
          <a:lstStyle/>
          <a:p>
            <a:fld id="{93E0C3BF-863D-4918-8BF2-234537740C58}" type="slidenum">
              <a:rPr lang="en-IN" smtClean="0"/>
              <a:t>‹#›</a:t>
            </a:fld>
            <a:endParaRPr lang="en-IN"/>
          </a:p>
        </p:txBody>
      </p:sp>
    </p:spTree>
    <p:extLst>
      <p:ext uri="{BB962C8B-B14F-4D97-AF65-F5344CB8AC3E}">
        <p14:creationId xmlns:p14="http://schemas.microsoft.com/office/powerpoint/2010/main" val="929198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8FEAE-065F-A4E3-9FD6-CAAA2A7864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B73E28-F2C8-009A-498A-09E623162E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0B3914-5AC3-9771-BAE0-309111B695A2}"/>
              </a:ext>
            </a:extLst>
          </p:cNvPr>
          <p:cNvSpPr>
            <a:spLocks noGrp="1"/>
          </p:cNvSpPr>
          <p:nvPr>
            <p:ph type="dt" sz="half" idx="10"/>
          </p:nvPr>
        </p:nvSpPr>
        <p:spPr/>
        <p:txBody>
          <a:bodyPr/>
          <a:lstStyle/>
          <a:p>
            <a:fld id="{47072913-019A-4223-90A4-04DEEFB688C7}" type="datetimeFigureOut">
              <a:rPr lang="en-IN" smtClean="0"/>
              <a:t>18-10-2024</a:t>
            </a:fld>
            <a:endParaRPr lang="en-IN"/>
          </a:p>
        </p:txBody>
      </p:sp>
      <p:sp>
        <p:nvSpPr>
          <p:cNvPr id="5" name="Footer Placeholder 4">
            <a:extLst>
              <a:ext uri="{FF2B5EF4-FFF2-40B4-BE49-F238E27FC236}">
                <a16:creationId xmlns:a16="http://schemas.microsoft.com/office/drawing/2014/main" id="{9CA0B13C-34B9-8736-610D-1F974162B6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B0B01A-5591-6BA1-B359-82004A1C10C3}"/>
              </a:ext>
            </a:extLst>
          </p:cNvPr>
          <p:cNvSpPr>
            <a:spLocks noGrp="1"/>
          </p:cNvSpPr>
          <p:nvPr>
            <p:ph type="sldNum" sz="quarter" idx="12"/>
          </p:nvPr>
        </p:nvSpPr>
        <p:spPr/>
        <p:txBody>
          <a:bodyPr/>
          <a:lstStyle/>
          <a:p>
            <a:fld id="{93E0C3BF-863D-4918-8BF2-234537740C58}" type="slidenum">
              <a:rPr lang="en-IN" smtClean="0"/>
              <a:t>‹#›</a:t>
            </a:fld>
            <a:endParaRPr lang="en-IN"/>
          </a:p>
        </p:txBody>
      </p:sp>
    </p:spTree>
    <p:extLst>
      <p:ext uri="{BB962C8B-B14F-4D97-AF65-F5344CB8AC3E}">
        <p14:creationId xmlns:p14="http://schemas.microsoft.com/office/powerpoint/2010/main" val="2160344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71C93-41D5-9698-F85E-EB16904778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E0258E9-9FF6-4A18-82F7-BB9FE20ACA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EDC9A2-22E2-FAD0-5674-E6E955B76A8F}"/>
              </a:ext>
            </a:extLst>
          </p:cNvPr>
          <p:cNvSpPr>
            <a:spLocks noGrp="1"/>
          </p:cNvSpPr>
          <p:nvPr>
            <p:ph type="dt" sz="half" idx="10"/>
          </p:nvPr>
        </p:nvSpPr>
        <p:spPr/>
        <p:txBody>
          <a:bodyPr/>
          <a:lstStyle/>
          <a:p>
            <a:fld id="{47072913-019A-4223-90A4-04DEEFB688C7}" type="datetimeFigureOut">
              <a:rPr lang="en-IN" smtClean="0"/>
              <a:t>18-10-2024</a:t>
            </a:fld>
            <a:endParaRPr lang="en-IN"/>
          </a:p>
        </p:txBody>
      </p:sp>
      <p:sp>
        <p:nvSpPr>
          <p:cNvPr id="5" name="Footer Placeholder 4">
            <a:extLst>
              <a:ext uri="{FF2B5EF4-FFF2-40B4-BE49-F238E27FC236}">
                <a16:creationId xmlns:a16="http://schemas.microsoft.com/office/drawing/2014/main" id="{06ED29F6-861E-0AB0-F50E-D9FD5367DE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FBDB0D-93D4-C9A8-FA15-E8FFB36632B2}"/>
              </a:ext>
            </a:extLst>
          </p:cNvPr>
          <p:cNvSpPr>
            <a:spLocks noGrp="1"/>
          </p:cNvSpPr>
          <p:nvPr>
            <p:ph type="sldNum" sz="quarter" idx="12"/>
          </p:nvPr>
        </p:nvSpPr>
        <p:spPr/>
        <p:txBody>
          <a:bodyPr/>
          <a:lstStyle/>
          <a:p>
            <a:fld id="{93E0C3BF-863D-4918-8BF2-234537740C58}" type="slidenum">
              <a:rPr lang="en-IN" smtClean="0"/>
              <a:t>‹#›</a:t>
            </a:fld>
            <a:endParaRPr lang="en-IN"/>
          </a:p>
        </p:txBody>
      </p:sp>
    </p:spTree>
    <p:extLst>
      <p:ext uri="{BB962C8B-B14F-4D97-AF65-F5344CB8AC3E}">
        <p14:creationId xmlns:p14="http://schemas.microsoft.com/office/powerpoint/2010/main" val="35974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AC964-67D1-4B6E-D6BB-436B299D2B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A2B781-B8DB-E53A-E9B0-F5F248FEF7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1CAEAC0-28F4-76A1-1DAE-EEB09AE3AD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B7207C8-4BC9-2062-A421-BE15478AC78A}"/>
              </a:ext>
            </a:extLst>
          </p:cNvPr>
          <p:cNvSpPr>
            <a:spLocks noGrp="1"/>
          </p:cNvSpPr>
          <p:nvPr>
            <p:ph type="dt" sz="half" idx="10"/>
          </p:nvPr>
        </p:nvSpPr>
        <p:spPr/>
        <p:txBody>
          <a:bodyPr/>
          <a:lstStyle/>
          <a:p>
            <a:fld id="{47072913-019A-4223-90A4-04DEEFB688C7}" type="datetimeFigureOut">
              <a:rPr lang="en-IN" smtClean="0"/>
              <a:t>18-10-2024</a:t>
            </a:fld>
            <a:endParaRPr lang="en-IN"/>
          </a:p>
        </p:txBody>
      </p:sp>
      <p:sp>
        <p:nvSpPr>
          <p:cNvPr id="6" name="Footer Placeholder 5">
            <a:extLst>
              <a:ext uri="{FF2B5EF4-FFF2-40B4-BE49-F238E27FC236}">
                <a16:creationId xmlns:a16="http://schemas.microsoft.com/office/drawing/2014/main" id="{2D3BAAD2-15C2-6097-EA8A-B3CF88B89E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C08953-5A2E-346F-B02D-4B2049666528}"/>
              </a:ext>
            </a:extLst>
          </p:cNvPr>
          <p:cNvSpPr>
            <a:spLocks noGrp="1"/>
          </p:cNvSpPr>
          <p:nvPr>
            <p:ph type="sldNum" sz="quarter" idx="12"/>
          </p:nvPr>
        </p:nvSpPr>
        <p:spPr/>
        <p:txBody>
          <a:bodyPr/>
          <a:lstStyle/>
          <a:p>
            <a:fld id="{93E0C3BF-863D-4918-8BF2-234537740C58}" type="slidenum">
              <a:rPr lang="en-IN" smtClean="0"/>
              <a:t>‹#›</a:t>
            </a:fld>
            <a:endParaRPr lang="en-IN"/>
          </a:p>
        </p:txBody>
      </p:sp>
    </p:spTree>
    <p:extLst>
      <p:ext uri="{BB962C8B-B14F-4D97-AF65-F5344CB8AC3E}">
        <p14:creationId xmlns:p14="http://schemas.microsoft.com/office/powerpoint/2010/main" val="760514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72D1E-695B-75A1-B7BE-497988A5E47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469961-3BB2-7EF0-42FC-911AA40BAD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B6C535-CC13-86DA-A768-488AA6DF23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17EC58-AC92-1C08-1C6B-050745288B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DA5EBF-C623-06FA-E0F6-7D24C5B35C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881839-3F96-5F9B-FD2C-793A38393892}"/>
              </a:ext>
            </a:extLst>
          </p:cNvPr>
          <p:cNvSpPr>
            <a:spLocks noGrp="1"/>
          </p:cNvSpPr>
          <p:nvPr>
            <p:ph type="dt" sz="half" idx="10"/>
          </p:nvPr>
        </p:nvSpPr>
        <p:spPr/>
        <p:txBody>
          <a:bodyPr/>
          <a:lstStyle/>
          <a:p>
            <a:fld id="{47072913-019A-4223-90A4-04DEEFB688C7}" type="datetimeFigureOut">
              <a:rPr lang="en-IN" smtClean="0"/>
              <a:t>18-10-2024</a:t>
            </a:fld>
            <a:endParaRPr lang="en-IN"/>
          </a:p>
        </p:txBody>
      </p:sp>
      <p:sp>
        <p:nvSpPr>
          <p:cNvPr id="8" name="Footer Placeholder 7">
            <a:extLst>
              <a:ext uri="{FF2B5EF4-FFF2-40B4-BE49-F238E27FC236}">
                <a16:creationId xmlns:a16="http://schemas.microsoft.com/office/drawing/2014/main" id="{D6FF4DDF-4366-73EE-57D8-81648F26B35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442781-A44B-EC49-A27D-4506F6AB0133}"/>
              </a:ext>
            </a:extLst>
          </p:cNvPr>
          <p:cNvSpPr>
            <a:spLocks noGrp="1"/>
          </p:cNvSpPr>
          <p:nvPr>
            <p:ph type="sldNum" sz="quarter" idx="12"/>
          </p:nvPr>
        </p:nvSpPr>
        <p:spPr/>
        <p:txBody>
          <a:bodyPr/>
          <a:lstStyle/>
          <a:p>
            <a:fld id="{93E0C3BF-863D-4918-8BF2-234537740C58}" type="slidenum">
              <a:rPr lang="en-IN" smtClean="0"/>
              <a:t>‹#›</a:t>
            </a:fld>
            <a:endParaRPr lang="en-IN"/>
          </a:p>
        </p:txBody>
      </p:sp>
    </p:spTree>
    <p:extLst>
      <p:ext uri="{BB962C8B-B14F-4D97-AF65-F5344CB8AC3E}">
        <p14:creationId xmlns:p14="http://schemas.microsoft.com/office/powerpoint/2010/main" val="231672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4DDA4-F5B4-1999-93C6-798E5089C7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63EF1B-071A-08BD-FF6A-11AB00611FF3}"/>
              </a:ext>
            </a:extLst>
          </p:cNvPr>
          <p:cNvSpPr>
            <a:spLocks noGrp="1"/>
          </p:cNvSpPr>
          <p:nvPr>
            <p:ph type="dt" sz="half" idx="10"/>
          </p:nvPr>
        </p:nvSpPr>
        <p:spPr/>
        <p:txBody>
          <a:bodyPr/>
          <a:lstStyle/>
          <a:p>
            <a:fld id="{47072913-019A-4223-90A4-04DEEFB688C7}" type="datetimeFigureOut">
              <a:rPr lang="en-IN" smtClean="0"/>
              <a:t>18-10-2024</a:t>
            </a:fld>
            <a:endParaRPr lang="en-IN"/>
          </a:p>
        </p:txBody>
      </p:sp>
      <p:sp>
        <p:nvSpPr>
          <p:cNvPr id="4" name="Footer Placeholder 3">
            <a:extLst>
              <a:ext uri="{FF2B5EF4-FFF2-40B4-BE49-F238E27FC236}">
                <a16:creationId xmlns:a16="http://schemas.microsoft.com/office/drawing/2014/main" id="{D19F056B-0ABE-6187-2A48-0706D5648B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320C655-5646-DDE7-012A-F673CB620A4B}"/>
              </a:ext>
            </a:extLst>
          </p:cNvPr>
          <p:cNvSpPr>
            <a:spLocks noGrp="1"/>
          </p:cNvSpPr>
          <p:nvPr>
            <p:ph type="sldNum" sz="quarter" idx="12"/>
          </p:nvPr>
        </p:nvSpPr>
        <p:spPr/>
        <p:txBody>
          <a:bodyPr/>
          <a:lstStyle/>
          <a:p>
            <a:fld id="{93E0C3BF-863D-4918-8BF2-234537740C58}" type="slidenum">
              <a:rPr lang="en-IN" smtClean="0"/>
              <a:t>‹#›</a:t>
            </a:fld>
            <a:endParaRPr lang="en-IN"/>
          </a:p>
        </p:txBody>
      </p:sp>
    </p:spTree>
    <p:extLst>
      <p:ext uri="{BB962C8B-B14F-4D97-AF65-F5344CB8AC3E}">
        <p14:creationId xmlns:p14="http://schemas.microsoft.com/office/powerpoint/2010/main" val="3154334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26E849-35E3-9AAF-4212-68097DB85CEB}"/>
              </a:ext>
            </a:extLst>
          </p:cNvPr>
          <p:cNvSpPr>
            <a:spLocks noGrp="1"/>
          </p:cNvSpPr>
          <p:nvPr>
            <p:ph type="dt" sz="half" idx="10"/>
          </p:nvPr>
        </p:nvSpPr>
        <p:spPr/>
        <p:txBody>
          <a:bodyPr/>
          <a:lstStyle/>
          <a:p>
            <a:fld id="{47072913-019A-4223-90A4-04DEEFB688C7}" type="datetimeFigureOut">
              <a:rPr lang="en-IN" smtClean="0"/>
              <a:t>18-10-2024</a:t>
            </a:fld>
            <a:endParaRPr lang="en-IN"/>
          </a:p>
        </p:txBody>
      </p:sp>
      <p:sp>
        <p:nvSpPr>
          <p:cNvPr id="3" name="Footer Placeholder 2">
            <a:extLst>
              <a:ext uri="{FF2B5EF4-FFF2-40B4-BE49-F238E27FC236}">
                <a16:creationId xmlns:a16="http://schemas.microsoft.com/office/drawing/2014/main" id="{C3E7EECA-D6D5-55EE-034B-FD1D245AFE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957689-35E5-6DB9-8019-7239581794EB}"/>
              </a:ext>
            </a:extLst>
          </p:cNvPr>
          <p:cNvSpPr>
            <a:spLocks noGrp="1"/>
          </p:cNvSpPr>
          <p:nvPr>
            <p:ph type="sldNum" sz="quarter" idx="12"/>
          </p:nvPr>
        </p:nvSpPr>
        <p:spPr/>
        <p:txBody>
          <a:bodyPr/>
          <a:lstStyle/>
          <a:p>
            <a:fld id="{93E0C3BF-863D-4918-8BF2-234537740C58}" type="slidenum">
              <a:rPr lang="en-IN" smtClean="0"/>
              <a:t>‹#›</a:t>
            </a:fld>
            <a:endParaRPr lang="en-IN"/>
          </a:p>
        </p:txBody>
      </p:sp>
    </p:spTree>
    <p:extLst>
      <p:ext uri="{BB962C8B-B14F-4D97-AF65-F5344CB8AC3E}">
        <p14:creationId xmlns:p14="http://schemas.microsoft.com/office/powerpoint/2010/main" val="2846476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89F64-CFDD-A810-2741-589CA69ABA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D7D6C69-9A37-534E-ABB8-395A1D1E60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349F80-2C50-1241-4985-E4A787DA5D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F4A652-A5D3-8346-16E7-E2A31C3D94DF}"/>
              </a:ext>
            </a:extLst>
          </p:cNvPr>
          <p:cNvSpPr>
            <a:spLocks noGrp="1"/>
          </p:cNvSpPr>
          <p:nvPr>
            <p:ph type="dt" sz="half" idx="10"/>
          </p:nvPr>
        </p:nvSpPr>
        <p:spPr/>
        <p:txBody>
          <a:bodyPr/>
          <a:lstStyle/>
          <a:p>
            <a:fld id="{47072913-019A-4223-90A4-04DEEFB688C7}" type="datetimeFigureOut">
              <a:rPr lang="en-IN" smtClean="0"/>
              <a:t>18-10-2024</a:t>
            </a:fld>
            <a:endParaRPr lang="en-IN"/>
          </a:p>
        </p:txBody>
      </p:sp>
      <p:sp>
        <p:nvSpPr>
          <p:cNvPr id="6" name="Footer Placeholder 5">
            <a:extLst>
              <a:ext uri="{FF2B5EF4-FFF2-40B4-BE49-F238E27FC236}">
                <a16:creationId xmlns:a16="http://schemas.microsoft.com/office/drawing/2014/main" id="{AB478D9D-5B6B-E694-F52A-C0F4B3031C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AD926D-5AD2-91D8-B858-DB7E72351DA1}"/>
              </a:ext>
            </a:extLst>
          </p:cNvPr>
          <p:cNvSpPr>
            <a:spLocks noGrp="1"/>
          </p:cNvSpPr>
          <p:nvPr>
            <p:ph type="sldNum" sz="quarter" idx="12"/>
          </p:nvPr>
        </p:nvSpPr>
        <p:spPr/>
        <p:txBody>
          <a:bodyPr/>
          <a:lstStyle/>
          <a:p>
            <a:fld id="{93E0C3BF-863D-4918-8BF2-234537740C58}" type="slidenum">
              <a:rPr lang="en-IN" smtClean="0"/>
              <a:t>‹#›</a:t>
            </a:fld>
            <a:endParaRPr lang="en-IN"/>
          </a:p>
        </p:txBody>
      </p:sp>
    </p:spTree>
    <p:extLst>
      <p:ext uri="{BB962C8B-B14F-4D97-AF65-F5344CB8AC3E}">
        <p14:creationId xmlns:p14="http://schemas.microsoft.com/office/powerpoint/2010/main" val="87978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CA3DB-5409-AE1F-3709-EEFFAF896E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3D718C-8F4A-A82C-77A5-D5AE3324D6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FCFCE07-3B2D-C3F5-6A7C-BB38C62058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1B9FB-2C93-D3D2-DBC7-BA71B58789DB}"/>
              </a:ext>
            </a:extLst>
          </p:cNvPr>
          <p:cNvSpPr>
            <a:spLocks noGrp="1"/>
          </p:cNvSpPr>
          <p:nvPr>
            <p:ph type="dt" sz="half" idx="10"/>
          </p:nvPr>
        </p:nvSpPr>
        <p:spPr/>
        <p:txBody>
          <a:bodyPr/>
          <a:lstStyle/>
          <a:p>
            <a:fld id="{47072913-019A-4223-90A4-04DEEFB688C7}" type="datetimeFigureOut">
              <a:rPr lang="en-IN" smtClean="0"/>
              <a:t>18-10-2024</a:t>
            </a:fld>
            <a:endParaRPr lang="en-IN"/>
          </a:p>
        </p:txBody>
      </p:sp>
      <p:sp>
        <p:nvSpPr>
          <p:cNvPr id="6" name="Footer Placeholder 5">
            <a:extLst>
              <a:ext uri="{FF2B5EF4-FFF2-40B4-BE49-F238E27FC236}">
                <a16:creationId xmlns:a16="http://schemas.microsoft.com/office/drawing/2014/main" id="{AB46F84C-BD4C-6009-DD10-068220438E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88DDDD-5892-B2C2-8957-4407AE55F2AA}"/>
              </a:ext>
            </a:extLst>
          </p:cNvPr>
          <p:cNvSpPr>
            <a:spLocks noGrp="1"/>
          </p:cNvSpPr>
          <p:nvPr>
            <p:ph type="sldNum" sz="quarter" idx="12"/>
          </p:nvPr>
        </p:nvSpPr>
        <p:spPr/>
        <p:txBody>
          <a:bodyPr/>
          <a:lstStyle/>
          <a:p>
            <a:fld id="{93E0C3BF-863D-4918-8BF2-234537740C58}" type="slidenum">
              <a:rPr lang="en-IN" smtClean="0"/>
              <a:t>‹#›</a:t>
            </a:fld>
            <a:endParaRPr lang="en-IN"/>
          </a:p>
        </p:txBody>
      </p:sp>
    </p:spTree>
    <p:extLst>
      <p:ext uri="{BB962C8B-B14F-4D97-AF65-F5344CB8AC3E}">
        <p14:creationId xmlns:p14="http://schemas.microsoft.com/office/powerpoint/2010/main" val="1960293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385B14-DEB9-6D41-5C10-AAD698A1CE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9966C9-7B0A-C33C-765A-663C63890B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508A61-0A60-FEA5-F375-A17AB3BD38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072913-019A-4223-90A4-04DEEFB688C7}" type="datetimeFigureOut">
              <a:rPr lang="en-IN" smtClean="0"/>
              <a:t>18-10-2024</a:t>
            </a:fld>
            <a:endParaRPr lang="en-IN"/>
          </a:p>
        </p:txBody>
      </p:sp>
      <p:sp>
        <p:nvSpPr>
          <p:cNvPr id="5" name="Footer Placeholder 4">
            <a:extLst>
              <a:ext uri="{FF2B5EF4-FFF2-40B4-BE49-F238E27FC236}">
                <a16:creationId xmlns:a16="http://schemas.microsoft.com/office/drawing/2014/main" id="{7D51D8C0-1378-B9D7-875A-5D48A23E98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6AFFF24-CC44-2D9F-C908-9030E88652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E0C3BF-863D-4918-8BF2-234537740C58}" type="slidenum">
              <a:rPr lang="en-IN" smtClean="0"/>
              <a:t>‹#›</a:t>
            </a:fld>
            <a:endParaRPr lang="en-IN"/>
          </a:p>
        </p:txBody>
      </p:sp>
    </p:spTree>
    <p:extLst>
      <p:ext uri="{BB962C8B-B14F-4D97-AF65-F5344CB8AC3E}">
        <p14:creationId xmlns:p14="http://schemas.microsoft.com/office/powerpoint/2010/main" val="3502340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arxiv.org/abs/2402.16347"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arxiv.org/abs/2410.0714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
          <p:cNvSpPr txBox="1"/>
          <p:nvPr/>
        </p:nvSpPr>
        <p:spPr>
          <a:xfrm>
            <a:off x="11932920" y="68580"/>
            <a:ext cx="342800" cy="154000"/>
          </a:xfrm>
          <a:prstGeom prst="rect">
            <a:avLst/>
          </a:prstGeom>
          <a:noFill/>
          <a:ln>
            <a:noFill/>
          </a:ln>
        </p:spPr>
        <p:txBody>
          <a:bodyPr spcFirstLastPara="1" wrap="square" lIns="91433" tIns="45700" rIns="91433" bIns="45700" anchor="t" anchorCtr="0">
            <a:noAutofit/>
          </a:bodyPr>
          <a:lstStyle/>
          <a:p>
            <a:pPr>
              <a:buClr>
                <a:srgbClr val="FFFFFF"/>
              </a:buClr>
              <a:buSzPts val="300"/>
            </a:pPr>
            <a:r>
              <a:rPr lang="en-GB" sz="400">
                <a:solidFill>
                  <a:srgbClr val="FFFFFF"/>
                </a:solidFill>
                <a:latin typeface="Trebuchet MS" panose="020B0603020202020204"/>
                <a:ea typeface="Trebuchet MS" panose="020B0603020202020204"/>
                <a:cs typeface="Trebuchet MS" panose="020B0603020202020204"/>
                <a:sym typeface="Trebuchet MS" panose="020B0603020202020204"/>
              </a:rPr>
              <a:t>TM</a:t>
            </a:r>
            <a:endParaRPr sz="1467"/>
          </a:p>
        </p:txBody>
      </p:sp>
      <p:sp>
        <p:nvSpPr>
          <p:cNvPr id="56" name="Google Shape;56;p1"/>
          <p:cNvSpPr/>
          <p:nvPr/>
        </p:nvSpPr>
        <p:spPr>
          <a:xfrm>
            <a:off x="32335" y="804322"/>
            <a:ext cx="5034967" cy="757780"/>
          </a:xfrm>
          <a:prstGeom prst="rect">
            <a:avLst/>
          </a:prstGeom>
          <a:solidFill>
            <a:srgbClr val="FFFFFF"/>
          </a:solidFill>
          <a:ln>
            <a:noFill/>
          </a:ln>
        </p:spPr>
        <p:txBody>
          <a:bodyPr spcFirstLastPara="1" wrap="square" lIns="91433" tIns="45700" rIns="91433" bIns="45700" anchor="ctr" anchorCtr="0">
            <a:noAutofit/>
          </a:bodyPr>
          <a:lstStyle/>
          <a:p>
            <a:pPr algn="ctr">
              <a:buClr>
                <a:srgbClr val="FFFFFF"/>
              </a:buClr>
              <a:buSzPts val="1400"/>
            </a:pPr>
            <a:endParaRPr sz="2400" dirty="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58" name="Google Shape;58;p1"/>
          <p:cNvSpPr/>
          <p:nvPr/>
        </p:nvSpPr>
        <p:spPr>
          <a:xfrm>
            <a:off x="5102415" y="819839"/>
            <a:ext cx="3633216" cy="4299624"/>
          </a:xfrm>
          <a:prstGeom prst="rect">
            <a:avLst/>
          </a:prstGeom>
          <a:solidFill>
            <a:srgbClr val="FFFFFF"/>
          </a:solidFill>
          <a:ln>
            <a:noFill/>
          </a:ln>
        </p:spPr>
        <p:txBody>
          <a:bodyPr spcFirstLastPara="1" wrap="square" lIns="91433" tIns="45700" rIns="91433" bIns="45700" anchor="ctr" anchorCtr="0">
            <a:noAutofit/>
          </a:bodyPr>
          <a:lstStyle/>
          <a:p>
            <a:endParaRPr sz="1600">
              <a:solidFill>
                <a:schemeClr val="dk1"/>
              </a:solidFill>
            </a:endParaRPr>
          </a:p>
        </p:txBody>
      </p:sp>
      <p:sp>
        <p:nvSpPr>
          <p:cNvPr id="68" name="Google Shape;68;p1"/>
          <p:cNvSpPr/>
          <p:nvPr/>
        </p:nvSpPr>
        <p:spPr>
          <a:xfrm>
            <a:off x="58656" y="5160611"/>
            <a:ext cx="5008645" cy="1630464"/>
          </a:xfrm>
          <a:prstGeom prst="rect">
            <a:avLst/>
          </a:prstGeom>
          <a:solidFill>
            <a:srgbClr val="FFFFFF"/>
          </a:solidFill>
          <a:ln>
            <a:noFill/>
          </a:ln>
        </p:spPr>
        <p:txBody>
          <a:bodyPr spcFirstLastPara="1" wrap="square" lIns="91433" tIns="45700" rIns="91433" bIns="45700" anchor="ctr" anchorCtr="0">
            <a:noAutofit/>
          </a:bodyPr>
          <a:lstStyle/>
          <a:p>
            <a:pPr algn="just">
              <a:buClr>
                <a:schemeClr val="dk1"/>
              </a:buClr>
              <a:buSzPts val="1100"/>
            </a:pPr>
            <a:endParaRPr sz="1333" dirty="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74" name="Google Shape;74;p1"/>
          <p:cNvSpPr txBox="1"/>
          <p:nvPr/>
        </p:nvSpPr>
        <p:spPr>
          <a:xfrm>
            <a:off x="-24161" y="740240"/>
            <a:ext cx="5091461" cy="1074100"/>
          </a:xfrm>
          <a:prstGeom prst="rect">
            <a:avLst/>
          </a:prstGeom>
          <a:noFill/>
          <a:ln>
            <a:noFill/>
          </a:ln>
        </p:spPr>
        <p:txBody>
          <a:bodyPr spcFirstLastPara="1" wrap="square" lIns="121900" tIns="121900" rIns="121900" bIns="121900" anchor="t" anchorCtr="0">
            <a:spAutoFit/>
          </a:bodyPr>
          <a:lstStyle/>
          <a:p>
            <a:pPr algn="just">
              <a:lnSpc>
                <a:spcPct val="115000"/>
              </a:lnSpc>
              <a:spcBef>
                <a:spcPts val="2400"/>
              </a:spcBef>
              <a:spcAft>
                <a:spcPts val="2400"/>
              </a:spcAft>
              <a:buClr>
                <a:schemeClr val="dk1"/>
              </a:buClr>
              <a:buSzPts val="1100"/>
            </a:pPr>
            <a:endParaRPr lang="en-US" sz="1200" kern="100" dirty="0">
              <a:latin typeface="Book Antiqua" panose="02040602050305030304" pitchFamily="18" charset="0"/>
              <a:ea typeface="SimSun" panose="02010600030101010101" pitchFamily="2" charset="-122"/>
            </a:endParaRPr>
          </a:p>
        </p:txBody>
      </p:sp>
      <p:sp>
        <p:nvSpPr>
          <p:cNvPr id="33" name="Google Shape;60;p1"/>
          <p:cNvSpPr/>
          <p:nvPr/>
        </p:nvSpPr>
        <p:spPr>
          <a:xfrm>
            <a:off x="58656" y="-2306"/>
            <a:ext cx="12101011" cy="775449"/>
          </a:xfrm>
          <a:prstGeom prst="rect">
            <a:avLst/>
          </a:prstGeom>
          <a:solidFill>
            <a:schemeClr val="tx1"/>
          </a:solidFill>
          <a:ln w="19050" cap="flat" cmpd="sng">
            <a:solidFill>
              <a:schemeClr val="lt1"/>
            </a:solidFill>
            <a:prstDash val="solid"/>
            <a:miter lim="800000"/>
            <a:headEnd type="none" w="sm" len="sm"/>
            <a:tailEnd type="none" w="sm" len="sm"/>
          </a:ln>
        </p:spPr>
        <p:txBody>
          <a:bodyPr spcFirstLastPara="1" wrap="square" lIns="91433" tIns="45700" rIns="91433" bIns="45700" anchor="ctr" anchorCtr="0">
            <a:noAutofit/>
          </a:bodyPr>
          <a:lstStyle/>
          <a:p>
            <a:pPr algn="ctr">
              <a:buClr>
                <a:schemeClr val="accent2"/>
              </a:buClr>
              <a:buSzPts val="2400"/>
            </a:pPr>
            <a:r>
              <a:rPr lang="en-US" sz="1400">
                <a:solidFill>
                  <a:schemeClr val="bg1"/>
                </a:solidFill>
                <a:latin typeface="+mj-lt"/>
              </a:rPr>
              <a:t>CodeS: Towards Building Open-source Language Models for Text-to-SQL</a:t>
            </a:r>
          </a:p>
          <a:p>
            <a:pPr algn="ctr">
              <a:buClr>
                <a:schemeClr val="accent2"/>
              </a:buClr>
              <a:buSzPts val="2400"/>
            </a:pPr>
            <a:r>
              <a:rPr lang="en-US" sz="1400">
                <a:solidFill>
                  <a:schemeClr val="bg1"/>
                </a:solidFill>
                <a:latin typeface="+mj-lt"/>
              </a:rPr>
              <a:t>By: </a:t>
            </a:r>
            <a:r>
              <a:rPr lang="en-IN" sz="1400">
                <a:solidFill>
                  <a:schemeClr val="bg1"/>
                </a:solidFill>
                <a:latin typeface="+mj-lt"/>
              </a:rPr>
              <a:t>Haoyang Li, Jing Zhang, Hanbing Liu , Ju Fan , Xiaokang Zhang , Jun Zhu , Renjie Wei , Hongyan Pan , Cuiping Li , Hong Chen </a:t>
            </a:r>
            <a:endParaRPr lang="en-US" sz="1333" dirty="0">
              <a:solidFill>
                <a:schemeClr val="bg1"/>
              </a:solidFill>
              <a:latin typeface="+mj-lt"/>
            </a:endParaRPr>
          </a:p>
        </p:txBody>
      </p:sp>
      <p:pic>
        <p:nvPicPr>
          <p:cNvPr id="35" name="Google Shape;62;p1"/>
          <p:cNvPicPr preferRelativeResize="0"/>
          <p:nvPr/>
        </p:nvPicPr>
        <p:blipFill rotWithShape="1">
          <a:blip r:embed="rId3"/>
          <a:srcRect/>
          <a:stretch>
            <a:fillRect/>
          </a:stretch>
        </p:blipFill>
        <p:spPr>
          <a:xfrm>
            <a:off x="106248" y="12700"/>
            <a:ext cx="656800" cy="656800"/>
          </a:xfrm>
          <a:prstGeom prst="rect">
            <a:avLst/>
          </a:prstGeom>
          <a:noFill/>
          <a:ln>
            <a:noFill/>
          </a:ln>
        </p:spPr>
      </p:pic>
      <p:sp>
        <p:nvSpPr>
          <p:cNvPr id="36" name="Google Shape;59;p1"/>
          <p:cNvSpPr txBox="1"/>
          <p:nvPr/>
        </p:nvSpPr>
        <p:spPr>
          <a:xfrm>
            <a:off x="32335" y="801222"/>
            <a:ext cx="4852181" cy="988035"/>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700" b="1">
                <a:ea typeface="Times New Roman" panose="02020603050405020304"/>
                <a:cs typeface="Calibri" panose="020F0502020204030204" pitchFamily="34" charset="0"/>
                <a:sym typeface="Times New Roman" panose="02020603050405020304"/>
              </a:rPr>
              <a:t>Problem Statement : </a:t>
            </a:r>
            <a:r>
              <a:rPr lang="en-US" sz="1600"/>
              <a:t>Addressing the limitations of closed-source LLMs for Text-to-SQL with an efficient, open-source alternative.</a:t>
            </a:r>
            <a:endParaRPr lang="en-IN" sz="1700" b="1" dirty="0">
              <a:ea typeface="Times New Roman" panose="02020603050405020304"/>
              <a:cs typeface="Calibri" panose="020F0502020204030204" pitchFamily="34" charset="0"/>
              <a:sym typeface="Times New Roman" panose="02020603050405020304"/>
            </a:endParaRPr>
          </a:p>
        </p:txBody>
      </p:sp>
      <p:sp>
        <p:nvSpPr>
          <p:cNvPr id="39" name="Google Shape;58;p1"/>
          <p:cNvSpPr/>
          <p:nvPr/>
        </p:nvSpPr>
        <p:spPr>
          <a:xfrm>
            <a:off x="8704144" y="819996"/>
            <a:ext cx="3332243" cy="3889248"/>
          </a:xfrm>
          <a:prstGeom prst="rect">
            <a:avLst/>
          </a:prstGeom>
          <a:solidFill>
            <a:srgbClr val="FFFFFF"/>
          </a:solidFill>
          <a:ln>
            <a:noFill/>
          </a:ln>
        </p:spPr>
        <p:txBody>
          <a:bodyPr spcFirstLastPara="1" wrap="square" lIns="91433" tIns="45700" rIns="91433" bIns="45700" anchor="ctr" anchorCtr="0">
            <a:noAutofit/>
          </a:bodyPr>
          <a:lstStyle/>
          <a:p>
            <a:endParaRPr sz="1600">
              <a:solidFill>
                <a:schemeClr val="dk1"/>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632207191"/>
              </p:ext>
            </p:extLst>
          </p:nvPr>
        </p:nvGraphicFramePr>
        <p:xfrm>
          <a:off x="8762030" y="785157"/>
          <a:ext cx="3348111" cy="4711236"/>
        </p:xfrm>
        <a:graphic>
          <a:graphicData uri="http://schemas.openxmlformats.org/drawingml/2006/table">
            <a:tbl>
              <a:tblPr/>
              <a:tblGrid>
                <a:gridCol w="3348111">
                  <a:extLst>
                    <a:ext uri="{9D8B030D-6E8A-4147-A177-3AD203B41FA5}">
                      <a16:colId xmlns:a16="http://schemas.microsoft.com/office/drawing/2014/main" val="20000"/>
                    </a:ext>
                  </a:extLst>
                </a:gridCol>
              </a:tblGrid>
              <a:tr h="4711236">
                <a:tc>
                  <a:txBody>
                    <a:bodyPr/>
                    <a:lstStyle/>
                    <a:p>
                      <a:r>
                        <a:rPr lang="en-IN" sz="1200" b="1"/>
                        <a:t>Results:</a:t>
                      </a:r>
                    </a:p>
                    <a:p>
                      <a:endParaRPr lang="en-IN" sz="1200" b="1"/>
                    </a:p>
                    <a:p>
                      <a:endParaRPr lang="en-IN" sz="1200" b="1"/>
                    </a:p>
                    <a:p>
                      <a:endParaRPr lang="en-IN" sz="1200" b="1"/>
                    </a:p>
                    <a:p>
                      <a:endParaRPr lang="en-IN" sz="1200" b="1"/>
                    </a:p>
                    <a:p>
                      <a:endParaRPr lang="en-IN" sz="1200" b="1"/>
                    </a:p>
                    <a:p>
                      <a:endParaRPr lang="en-IN" sz="1200" b="1"/>
                    </a:p>
                    <a:p>
                      <a:endParaRPr lang="en-IN" sz="1200" b="1"/>
                    </a:p>
                    <a:p>
                      <a:endParaRPr lang="en-IN" sz="1200" b="1"/>
                    </a:p>
                    <a:p>
                      <a:endParaRPr lang="en-IN" sz="1200" b="1"/>
                    </a:p>
                    <a:p>
                      <a:endParaRPr lang="en-IN" sz="1200" b="1"/>
                    </a:p>
                    <a:p>
                      <a:endParaRPr lang="en-IN" sz="1200" b="1"/>
                    </a:p>
                    <a:p>
                      <a:endParaRPr lang="en-IN" sz="1200" b="1"/>
                    </a:p>
                    <a:p>
                      <a:endParaRPr lang="en-IN" sz="1200" b="1"/>
                    </a:p>
                    <a:p>
                      <a:endParaRPr lang="en-IN" sz="1200" b="1"/>
                    </a:p>
                    <a:p>
                      <a:endParaRPr lang="en-IN" sz="1200" b="1"/>
                    </a:p>
                    <a:p>
                      <a:endParaRPr lang="en-IN" sz="1200" b="1"/>
                    </a:p>
                    <a:p>
                      <a:pPr marL="171450" indent="-171450">
                        <a:buFont typeface="Arial" panose="020B0604020202020204" pitchFamily="34" charset="0"/>
                        <a:buChar char="•"/>
                      </a:pPr>
                      <a:r>
                        <a:rPr lang="en-US" sz="1000"/>
                        <a:t>SFT CodeS-3B outperforms the leading GPT4-based method (i.e., DIN-SQL and DAIL-SQL), illustrating the potential of smaller models to excel as text-to-SQL parsers after finetuning.</a:t>
                      </a:r>
                    </a:p>
                    <a:p>
                      <a:pPr marL="171450" indent="-171450">
                        <a:buFont typeface="Arial" panose="020B0604020202020204" pitchFamily="34" charset="0"/>
                        <a:buChar char="•"/>
                      </a:pPr>
                      <a:r>
                        <a:rPr lang="en-US" sz="1000"/>
                        <a:t>SFT CodeS-7B and SFT CodeS-15B achieve new SOTA performance on Spider’s development set. </a:t>
                      </a:r>
                    </a:p>
                    <a:p>
                      <a:pPr marL="171450" indent="-171450">
                        <a:buFont typeface="Arial" panose="020B0604020202020204" pitchFamily="34" charset="0"/>
                        <a:buChar char="•"/>
                      </a:pPr>
                      <a:r>
                        <a:rPr lang="en-US" sz="1000"/>
                        <a:t>SFT CodeS-15B demonstrates strong generalization, achieving near SOTA results while remaining significantly smaller than closed-source models like GPT-4.</a:t>
                      </a:r>
                      <a:endParaRPr lang="en-IN" sz="1000" b="1"/>
                    </a:p>
                  </a:txBody>
                  <a:tcPr marL="121920" marR="121920" marT="60960" marB="609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sp>
        <p:nvSpPr>
          <p:cNvPr id="2" name="Google Shape;59;p1">
            <a:extLst>
              <a:ext uri="{FF2B5EF4-FFF2-40B4-BE49-F238E27FC236}">
                <a16:creationId xmlns:a16="http://schemas.microsoft.com/office/drawing/2014/main" id="{831F612F-9D72-E8B4-D439-5E4D0FE4E0BC}"/>
              </a:ext>
            </a:extLst>
          </p:cNvPr>
          <p:cNvSpPr txBox="1"/>
          <p:nvPr/>
        </p:nvSpPr>
        <p:spPr>
          <a:xfrm>
            <a:off x="32336" y="1814340"/>
            <a:ext cx="4852180" cy="5017887"/>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300" b="1">
                <a:ea typeface="Times New Roman" panose="02020603050405020304"/>
                <a:cs typeface="Calibri" panose="020F0502020204030204" pitchFamily="34" charset="0"/>
                <a:sym typeface="Times New Roman" panose="02020603050405020304"/>
              </a:rPr>
              <a:t>Methodology:</a:t>
            </a:r>
          </a:p>
          <a:p>
            <a:pPr>
              <a:buClr>
                <a:srgbClr val="2F5496"/>
              </a:buClr>
              <a:buSzPts val="1200"/>
            </a:pPr>
            <a:endParaRPr lang="en-IN" sz="1300" b="1">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300" b="1">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300" b="1">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300" b="1">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300" b="1">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300" b="1">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300" b="1">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300" b="1">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300" b="1">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300" b="1">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300" b="1">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300" b="1">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300" b="1">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300" b="1">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300">
              <a:ea typeface="Times New Roman" panose="02020603050405020304"/>
              <a:cs typeface="Calibri" panose="020F0502020204030204" pitchFamily="34" charset="0"/>
              <a:sym typeface="Times New Roman" panose="02020603050405020304"/>
            </a:endParaRPr>
          </a:p>
          <a:p>
            <a:pPr marL="285750" indent="-285750">
              <a:buClr>
                <a:srgbClr val="2F5496"/>
              </a:buClr>
              <a:buSzPts val="1200"/>
              <a:buFont typeface="Arial" panose="020B0604020202020204" pitchFamily="34" charset="0"/>
              <a:buChar char="•"/>
            </a:pPr>
            <a:r>
              <a:rPr lang="en-IN" sz="1300">
                <a:ea typeface="Times New Roman" panose="02020603050405020304"/>
                <a:cs typeface="Calibri" panose="020F0502020204030204" pitchFamily="34" charset="0"/>
                <a:sym typeface="Times New Roman" panose="02020603050405020304"/>
              </a:rPr>
              <a:t>Incremental pre-training on a curated SQL-related dataset to enhance SQL reasoning.</a:t>
            </a:r>
          </a:p>
          <a:p>
            <a:pPr marL="285750" indent="-285750">
              <a:buClr>
                <a:srgbClr val="2F5496"/>
              </a:buClr>
              <a:buSzPts val="1200"/>
              <a:buFont typeface="Arial" panose="020B0604020202020204" pitchFamily="34" charset="0"/>
              <a:buChar char="•"/>
            </a:pPr>
            <a:r>
              <a:rPr lang="en-IN" sz="1300">
                <a:ea typeface="Times New Roman" panose="02020603050405020304"/>
                <a:cs typeface="Calibri" panose="020F0502020204030204" pitchFamily="34" charset="0"/>
                <a:sym typeface="Times New Roman" panose="02020603050405020304"/>
              </a:rPr>
              <a:t>Schema filtering to handle schema linking (matching database elements with user queries).</a:t>
            </a:r>
          </a:p>
          <a:p>
            <a:pPr marL="285750" indent="-285750">
              <a:buClr>
                <a:srgbClr val="2F5496"/>
              </a:buClr>
              <a:buSzPts val="1200"/>
              <a:buFont typeface="Arial" panose="020B0604020202020204" pitchFamily="34" charset="0"/>
              <a:buChar char="•"/>
            </a:pPr>
            <a:r>
              <a:rPr lang="en-IN" sz="1300">
                <a:ea typeface="Times New Roman" panose="02020603050405020304"/>
                <a:cs typeface="Calibri" panose="020F0502020204030204" pitchFamily="34" charset="0"/>
                <a:sym typeface="Times New Roman" panose="02020603050405020304"/>
              </a:rPr>
              <a:t>Bi-directional data augmentation for generating more text-to-SQL training data in various domains.</a:t>
            </a:r>
          </a:p>
          <a:p>
            <a:pPr marL="285750" indent="-285750">
              <a:buClr>
                <a:srgbClr val="2F5496"/>
              </a:buClr>
              <a:buSzPts val="1200"/>
              <a:buFont typeface="Arial" panose="020B0604020202020204" pitchFamily="34" charset="0"/>
              <a:buChar char="•"/>
            </a:pPr>
            <a:r>
              <a:rPr lang="en-IN" sz="1300">
                <a:ea typeface="Times New Roman" panose="02020603050405020304"/>
                <a:cs typeface="Calibri" panose="020F0502020204030204" pitchFamily="34" charset="0"/>
                <a:sym typeface="Times New Roman" panose="02020603050405020304"/>
              </a:rPr>
              <a:t>Use of smaller LLMs (1B-15B parameters) for efficiency and reduced computational costs.</a:t>
            </a:r>
          </a:p>
        </p:txBody>
      </p:sp>
      <p:sp>
        <p:nvSpPr>
          <p:cNvPr id="3" name="Google Shape;59;p1">
            <a:extLst>
              <a:ext uri="{FF2B5EF4-FFF2-40B4-BE49-F238E27FC236}">
                <a16:creationId xmlns:a16="http://schemas.microsoft.com/office/drawing/2014/main" id="{2980D475-7C7C-2654-21C0-0EFC3403E6DC}"/>
              </a:ext>
            </a:extLst>
          </p:cNvPr>
          <p:cNvSpPr txBox="1"/>
          <p:nvPr/>
        </p:nvSpPr>
        <p:spPr>
          <a:xfrm>
            <a:off x="4926659" y="814293"/>
            <a:ext cx="3793227" cy="3954313"/>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200" b="1">
                <a:ea typeface="Times New Roman" panose="02020603050405020304"/>
                <a:cs typeface="Calibri" panose="020F0502020204030204" pitchFamily="34" charset="0"/>
                <a:sym typeface="Times New Roman" panose="02020603050405020304"/>
              </a:rPr>
              <a:t>Implementation:</a:t>
            </a:r>
          </a:p>
          <a:p>
            <a:pPr>
              <a:buClr>
                <a:srgbClr val="2F5496"/>
              </a:buClr>
              <a:buSzPts val="1200"/>
            </a:pPr>
            <a:endParaRPr lang="en-IN" sz="1400" b="1">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400" b="1">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400" b="1">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400" b="1">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400" b="1">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400" b="1">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400" b="1">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400" b="1">
              <a:ea typeface="Times New Roman" panose="02020603050405020304"/>
              <a:cs typeface="Calibri" panose="020F0502020204030204" pitchFamily="34" charset="0"/>
              <a:sym typeface="Times New Roman" panose="02020603050405020304"/>
            </a:endParaRPr>
          </a:p>
          <a:p>
            <a:pPr algn="ctr">
              <a:buClr>
                <a:srgbClr val="2F5496"/>
              </a:buClr>
              <a:buSzPts val="1200"/>
            </a:pPr>
            <a:endParaRPr lang="en-IN" sz="900" b="1">
              <a:ea typeface="Times New Roman" panose="02020603050405020304"/>
              <a:cs typeface="Calibri" panose="020F0502020204030204" pitchFamily="34" charset="0"/>
              <a:sym typeface="Times New Roman" panose="02020603050405020304"/>
            </a:endParaRPr>
          </a:p>
          <a:p>
            <a:pPr algn="ctr">
              <a:buClr>
                <a:srgbClr val="2F5496"/>
              </a:buClr>
              <a:buSzPts val="1200"/>
            </a:pPr>
            <a:r>
              <a:rPr lang="en-IN" sz="900" b="1">
                <a:ea typeface="Times New Roman" panose="02020603050405020304"/>
                <a:cs typeface="Calibri" panose="020F0502020204030204" pitchFamily="34" charset="0"/>
                <a:sym typeface="Times New Roman" panose="02020603050405020304"/>
              </a:rPr>
              <a:t>Figure 3: </a:t>
            </a:r>
            <a:r>
              <a:rPr lang="en-US" sz="900"/>
              <a:t>Illustration of the comprehensive framework</a:t>
            </a:r>
            <a:endParaRPr lang="en-IN" sz="900" b="1">
              <a:ea typeface="Times New Roman" panose="02020603050405020304"/>
              <a:cs typeface="Calibri" panose="020F0502020204030204" pitchFamily="34" charset="0"/>
              <a:sym typeface="Times New Roman" panose="02020603050405020304"/>
            </a:endParaRPr>
          </a:p>
          <a:p>
            <a:pPr>
              <a:buClr>
                <a:srgbClr val="2F5496"/>
              </a:buClr>
              <a:buSzPts val="1200"/>
            </a:pPr>
            <a:endParaRPr lang="en-US" sz="600" b="1">
              <a:ea typeface="Times New Roman" panose="02020603050405020304"/>
              <a:cs typeface="Calibri" panose="020F0502020204030204" pitchFamily="34" charset="0"/>
              <a:sym typeface="Times New Roman" panose="02020603050405020304"/>
            </a:endParaRPr>
          </a:p>
          <a:p>
            <a:pPr marL="171450" indent="-171450">
              <a:buClr>
                <a:srgbClr val="2F5496"/>
              </a:buClr>
              <a:buSzPts val="1200"/>
              <a:buFont typeface="Arial" panose="020B0604020202020204" pitchFamily="34" charset="0"/>
              <a:buChar char="•"/>
            </a:pPr>
            <a:r>
              <a:rPr lang="en-US" sz="1100" b="1">
                <a:ea typeface="Times New Roman" panose="02020603050405020304"/>
                <a:cs typeface="Calibri" panose="020F0502020204030204" pitchFamily="34" charset="0"/>
                <a:sym typeface="Times New Roman" panose="02020603050405020304"/>
              </a:rPr>
              <a:t>CodeS that is incrementally pre-trained on top of StarCoder using our specially curated SQL-focused dataset. </a:t>
            </a:r>
          </a:p>
          <a:p>
            <a:pPr marL="171450" indent="-171450">
              <a:buClr>
                <a:srgbClr val="2F5496"/>
              </a:buClr>
              <a:buSzPts val="1200"/>
              <a:buFont typeface="Arial" panose="020B0604020202020204" pitchFamily="34" charset="0"/>
              <a:buChar char="•"/>
            </a:pPr>
            <a:r>
              <a:rPr lang="en-US" sz="1100" b="1">
                <a:ea typeface="Times New Roman" panose="02020603050405020304"/>
                <a:cs typeface="Calibri" panose="020F0502020204030204" pitchFamily="34" charset="0"/>
                <a:sym typeface="Times New Roman" panose="02020603050405020304"/>
              </a:rPr>
              <a:t>Our unique method for database prompt construction. </a:t>
            </a:r>
          </a:p>
          <a:p>
            <a:pPr marL="171450" indent="-171450">
              <a:buClr>
                <a:srgbClr val="2F5496"/>
              </a:buClr>
              <a:buSzPts val="1200"/>
              <a:buFont typeface="Arial" panose="020B0604020202020204" pitchFamily="34" charset="0"/>
              <a:buChar char="•"/>
            </a:pPr>
            <a:r>
              <a:rPr lang="en-US" sz="1100" b="1">
                <a:ea typeface="Times New Roman" panose="02020603050405020304"/>
                <a:cs typeface="Calibri" panose="020F0502020204030204" pitchFamily="34" charset="0"/>
                <a:sym typeface="Times New Roman" panose="02020603050405020304"/>
              </a:rPr>
              <a:t>The proposed bi-directional data augmentation technique for adapting to new domains. CodeS can be employed in two distinct manners: </a:t>
            </a:r>
          </a:p>
          <a:p>
            <a:pPr>
              <a:buClr>
                <a:srgbClr val="2F5496"/>
              </a:buClr>
              <a:buSzPts val="1200"/>
            </a:pPr>
            <a:r>
              <a:rPr lang="en-US" sz="1000" b="1">
                <a:ea typeface="Times New Roman" panose="02020603050405020304"/>
                <a:cs typeface="Calibri" panose="020F0502020204030204" pitchFamily="34" charset="0"/>
                <a:sym typeface="Times New Roman" panose="02020603050405020304"/>
              </a:rPr>
              <a:t>1. Inferring after a supervised fine-tuning of CodeS on a training dataset, sourced from text-to-SQL  benchmarks along with our enriched (question, SQL) pairs. </a:t>
            </a:r>
          </a:p>
          <a:p>
            <a:pPr>
              <a:buClr>
                <a:srgbClr val="2F5496"/>
              </a:buClr>
              <a:buSzPts val="1200"/>
            </a:pPr>
            <a:r>
              <a:rPr lang="en-US" sz="1000" b="1">
                <a:ea typeface="Times New Roman" panose="02020603050405020304"/>
                <a:cs typeface="Calibri" panose="020F0502020204030204" pitchFamily="34" charset="0"/>
                <a:sym typeface="Times New Roman" panose="02020603050405020304"/>
              </a:rPr>
              <a:t>2. Direct inference through few-shot in-context learning on CodeS.</a:t>
            </a:r>
            <a:endParaRPr lang="en-IN" sz="1000" b="1">
              <a:ea typeface="Times New Roman" panose="02020603050405020304"/>
              <a:cs typeface="Calibri" panose="020F0502020204030204" pitchFamily="34" charset="0"/>
              <a:sym typeface="Times New Roman" panose="02020603050405020304"/>
            </a:endParaRPr>
          </a:p>
        </p:txBody>
      </p:sp>
      <p:sp>
        <p:nvSpPr>
          <p:cNvPr id="4" name="Google Shape;59;p1">
            <a:extLst>
              <a:ext uri="{FF2B5EF4-FFF2-40B4-BE49-F238E27FC236}">
                <a16:creationId xmlns:a16="http://schemas.microsoft.com/office/drawing/2014/main" id="{0918358B-8C09-18B6-499B-9335BF327077}"/>
              </a:ext>
            </a:extLst>
          </p:cNvPr>
          <p:cNvSpPr txBox="1"/>
          <p:nvPr/>
        </p:nvSpPr>
        <p:spPr>
          <a:xfrm>
            <a:off x="4926660" y="4815303"/>
            <a:ext cx="3793226" cy="923809"/>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100" b="1">
                <a:ea typeface="Times New Roman" panose="02020603050405020304"/>
                <a:cs typeface="Calibri" panose="020F0502020204030204" pitchFamily="34" charset="0"/>
                <a:sym typeface="Times New Roman" panose="02020603050405020304"/>
              </a:rPr>
              <a:t>Objective: </a:t>
            </a:r>
            <a:r>
              <a:rPr lang="en-IN" sz="1100">
                <a:ea typeface="Times New Roman" panose="02020603050405020304"/>
                <a:cs typeface="Calibri" panose="020F0502020204030204" pitchFamily="34" charset="0"/>
                <a:sym typeface="Times New Roman" panose="02020603050405020304"/>
              </a:rPr>
              <a:t>To develop an efficient, open-source LLM (CodeS) for Text-to-SQL tasks,</a:t>
            </a:r>
            <a:r>
              <a:rPr lang="en-US" sz="1100"/>
              <a:t> to overcome the limitations of existing closed-source models by reducing computational costs, enhancing privacy, and improving adaptability but with state-of-the-art performance on SQL generation results.</a:t>
            </a:r>
            <a:endParaRPr lang="en-IN" sz="1100" b="1">
              <a:ea typeface="Times New Roman" panose="02020603050405020304"/>
              <a:cs typeface="Calibri" panose="020F0502020204030204" pitchFamily="34" charset="0"/>
              <a:sym typeface="Times New Roman" panose="02020603050405020304"/>
            </a:endParaRPr>
          </a:p>
        </p:txBody>
      </p:sp>
      <p:sp>
        <p:nvSpPr>
          <p:cNvPr id="6" name="Google Shape;59;p1">
            <a:extLst>
              <a:ext uri="{FF2B5EF4-FFF2-40B4-BE49-F238E27FC236}">
                <a16:creationId xmlns:a16="http://schemas.microsoft.com/office/drawing/2014/main" id="{4BE98EE8-2249-4E48-A415-E28D97468C48}"/>
              </a:ext>
            </a:extLst>
          </p:cNvPr>
          <p:cNvSpPr txBox="1"/>
          <p:nvPr/>
        </p:nvSpPr>
        <p:spPr>
          <a:xfrm>
            <a:off x="8763317" y="5537545"/>
            <a:ext cx="3345535" cy="1251874"/>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100" b="1">
                <a:ea typeface="Times New Roman" panose="02020603050405020304"/>
                <a:cs typeface="Calibri" panose="020F0502020204030204" pitchFamily="34" charset="0"/>
                <a:sym typeface="Times New Roman" panose="02020603050405020304"/>
              </a:rPr>
              <a:t>References:</a:t>
            </a:r>
          </a:p>
          <a:p>
            <a:pPr>
              <a:buClr>
                <a:srgbClr val="2F5496"/>
              </a:buClr>
              <a:buSzPts val="1200"/>
            </a:pPr>
            <a:r>
              <a:rPr lang="en-IN" sz="1100"/>
              <a:t>Li, H., Zhang, J., Liu, H., Fan, J., Zhang, X., Zhu, J., Wei, R., Pan, H., Li, C., &amp; Chen, H. </a:t>
            </a:r>
            <a:r>
              <a:rPr lang="en-IN" sz="1100" i="1"/>
              <a:t>CodeS: Towards Building Open-source Language Models for Text-to-SQL (2024)</a:t>
            </a:r>
            <a:r>
              <a:rPr lang="en-IN" sz="1100"/>
              <a:t>. arXiv:2402.16347. </a:t>
            </a:r>
            <a:r>
              <a:rPr lang="en-IN" sz="1100">
                <a:hlinkClick r:id="rId4"/>
              </a:rPr>
              <a:t>https://arxiv.org/abs/2402.16347</a:t>
            </a:r>
            <a:endParaRPr lang="en-IN" sz="1100" b="1">
              <a:ea typeface="Times New Roman" panose="02020603050405020304"/>
              <a:cs typeface="Calibri" panose="020F0502020204030204" pitchFamily="34" charset="0"/>
              <a:sym typeface="Times New Roman" panose="02020603050405020304"/>
            </a:endParaRPr>
          </a:p>
        </p:txBody>
      </p:sp>
      <p:sp>
        <p:nvSpPr>
          <p:cNvPr id="10" name="Google Shape;59;p1">
            <a:extLst>
              <a:ext uri="{FF2B5EF4-FFF2-40B4-BE49-F238E27FC236}">
                <a16:creationId xmlns:a16="http://schemas.microsoft.com/office/drawing/2014/main" id="{3F38616E-025F-F987-1634-FE963E951486}"/>
              </a:ext>
            </a:extLst>
          </p:cNvPr>
          <p:cNvSpPr txBox="1"/>
          <p:nvPr/>
        </p:nvSpPr>
        <p:spPr>
          <a:xfrm>
            <a:off x="4947660" y="5780265"/>
            <a:ext cx="3772227" cy="1009153"/>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150" b="1">
                <a:ea typeface="Times New Roman" panose="02020603050405020304"/>
                <a:cs typeface="Calibri" panose="020F0502020204030204" pitchFamily="34" charset="0"/>
                <a:sym typeface="Times New Roman" panose="02020603050405020304"/>
              </a:rPr>
              <a:t>Conclusion: </a:t>
            </a:r>
            <a:r>
              <a:rPr lang="en-US" sz="1150"/>
              <a:t>CodeS achieves state-of-the-art or better results on key text-to-SQL benchmarks (e.g., Spider), outperforming some large closed-source models in certain aspects while offering significant advantages in efficiency, cost, and is also open-source.</a:t>
            </a:r>
            <a:endParaRPr lang="en-IN" sz="1150" b="1">
              <a:ea typeface="Times New Roman" panose="02020603050405020304"/>
              <a:cs typeface="Calibri" panose="020F0502020204030204" pitchFamily="34" charset="0"/>
              <a:sym typeface="Times New Roman" panose="02020603050405020304"/>
            </a:endParaRPr>
          </a:p>
        </p:txBody>
      </p:sp>
      <p:pic>
        <p:nvPicPr>
          <p:cNvPr id="18" name="Picture 17">
            <a:extLst>
              <a:ext uri="{FF2B5EF4-FFF2-40B4-BE49-F238E27FC236}">
                <a16:creationId xmlns:a16="http://schemas.microsoft.com/office/drawing/2014/main" id="{8FE83B25-1FCB-DD77-65D1-D442DF8B3CA6}"/>
              </a:ext>
            </a:extLst>
          </p:cNvPr>
          <p:cNvPicPr>
            <a:picLocks noChangeAspect="1"/>
          </p:cNvPicPr>
          <p:nvPr/>
        </p:nvPicPr>
        <p:blipFill>
          <a:blip r:embed="rId5"/>
          <a:stretch>
            <a:fillRect/>
          </a:stretch>
        </p:blipFill>
        <p:spPr>
          <a:xfrm>
            <a:off x="5028660" y="1077735"/>
            <a:ext cx="3633216" cy="1792762"/>
          </a:xfrm>
          <a:prstGeom prst="rect">
            <a:avLst/>
          </a:prstGeom>
        </p:spPr>
      </p:pic>
      <p:pic>
        <p:nvPicPr>
          <p:cNvPr id="7" name="Picture 6">
            <a:extLst>
              <a:ext uri="{FF2B5EF4-FFF2-40B4-BE49-F238E27FC236}">
                <a16:creationId xmlns:a16="http://schemas.microsoft.com/office/drawing/2014/main" id="{54F9051B-8E99-E4DC-93A2-26BC42909070}"/>
              </a:ext>
            </a:extLst>
          </p:cNvPr>
          <p:cNvPicPr>
            <a:picLocks noChangeAspect="1"/>
          </p:cNvPicPr>
          <p:nvPr/>
        </p:nvPicPr>
        <p:blipFill>
          <a:blip r:embed="rId6"/>
          <a:stretch>
            <a:fillRect/>
          </a:stretch>
        </p:blipFill>
        <p:spPr>
          <a:xfrm>
            <a:off x="8816488" y="1018084"/>
            <a:ext cx="3219899" cy="2808481"/>
          </a:xfrm>
          <a:prstGeom prst="rect">
            <a:avLst/>
          </a:prstGeom>
        </p:spPr>
      </p:pic>
      <p:pic>
        <p:nvPicPr>
          <p:cNvPr id="8" name="Picture 7">
            <a:extLst>
              <a:ext uri="{FF2B5EF4-FFF2-40B4-BE49-F238E27FC236}">
                <a16:creationId xmlns:a16="http://schemas.microsoft.com/office/drawing/2014/main" id="{A940F6B6-18E6-E9FA-3DDF-3C0BE459EC7B}"/>
              </a:ext>
            </a:extLst>
          </p:cNvPr>
          <p:cNvPicPr>
            <a:picLocks noChangeAspect="1"/>
          </p:cNvPicPr>
          <p:nvPr/>
        </p:nvPicPr>
        <p:blipFill>
          <a:blip r:embed="rId7"/>
          <a:stretch>
            <a:fillRect/>
          </a:stretch>
        </p:blipFill>
        <p:spPr>
          <a:xfrm>
            <a:off x="106248" y="2134564"/>
            <a:ext cx="4668905" cy="263404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Click="0" advTm="6000"/>
    </mc:Choice>
    <mc:Fallback xmlns="">
      <p:transition advClick="0" advTm="6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F6BD6CE6-C8C0-485C-A11E-2F3A41814E5B}"/>
            </a:ext>
          </a:extLst>
        </p:cNvPr>
        <p:cNvGrpSpPr/>
        <p:nvPr/>
      </p:nvGrpSpPr>
      <p:grpSpPr>
        <a:xfrm>
          <a:off x="0" y="0"/>
          <a:ext cx="0" cy="0"/>
          <a:chOff x="0" y="0"/>
          <a:chExt cx="0" cy="0"/>
        </a:xfrm>
      </p:grpSpPr>
      <p:sp>
        <p:nvSpPr>
          <p:cNvPr id="55" name="Google Shape;55;p1">
            <a:extLst>
              <a:ext uri="{FF2B5EF4-FFF2-40B4-BE49-F238E27FC236}">
                <a16:creationId xmlns:a16="http://schemas.microsoft.com/office/drawing/2014/main" id="{2E0FAB30-B3A0-E1C1-E9CC-24AA25122E61}"/>
              </a:ext>
            </a:extLst>
          </p:cNvPr>
          <p:cNvSpPr txBox="1"/>
          <p:nvPr/>
        </p:nvSpPr>
        <p:spPr>
          <a:xfrm>
            <a:off x="11932920" y="68580"/>
            <a:ext cx="342800" cy="154000"/>
          </a:xfrm>
          <a:prstGeom prst="rect">
            <a:avLst/>
          </a:prstGeom>
          <a:noFill/>
          <a:ln>
            <a:noFill/>
          </a:ln>
        </p:spPr>
        <p:txBody>
          <a:bodyPr spcFirstLastPara="1" wrap="square" lIns="91433" tIns="45700" rIns="91433" bIns="45700" anchor="t" anchorCtr="0">
            <a:noAutofit/>
          </a:bodyPr>
          <a:lstStyle/>
          <a:p>
            <a:pPr>
              <a:buClr>
                <a:srgbClr val="FFFFFF"/>
              </a:buClr>
              <a:buSzPts val="300"/>
            </a:pPr>
            <a:r>
              <a:rPr lang="en-GB" sz="400">
                <a:solidFill>
                  <a:srgbClr val="FFFFFF"/>
                </a:solidFill>
                <a:latin typeface="Trebuchet MS" panose="020B0603020202020204"/>
                <a:ea typeface="Trebuchet MS" panose="020B0603020202020204"/>
                <a:cs typeface="Trebuchet MS" panose="020B0603020202020204"/>
                <a:sym typeface="Trebuchet MS" panose="020B0603020202020204"/>
              </a:rPr>
              <a:t>TM</a:t>
            </a:r>
            <a:endParaRPr sz="1467"/>
          </a:p>
        </p:txBody>
      </p:sp>
      <p:sp>
        <p:nvSpPr>
          <p:cNvPr id="56" name="Google Shape;56;p1">
            <a:extLst>
              <a:ext uri="{FF2B5EF4-FFF2-40B4-BE49-F238E27FC236}">
                <a16:creationId xmlns:a16="http://schemas.microsoft.com/office/drawing/2014/main" id="{4517F371-D510-FF82-96EA-2A69EC01DCB4}"/>
              </a:ext>
            </a:extLst>
          </p:cNvPr>
          <p:cNvSpPr/>
          <p:nvPr/>
        </p:nvSpPr>
        <p:spPr>
          <a:xfrm>
            <a:off x="32335" y="804322"/>
            <a:ext cx="5034967" cy="757780"/>
          </a:xfrm>
          <a:prstGeom prst="rect">
            <a:avLst/>
          </a:prstGeom>
          <a:solidFill>
            <a:srgbClr val="FFFFFF"/>
          </a:solidFill>
          <a:ln>
            <a:noFill/>
          </a:ln>
        </p:spPr>
        <p:txBody>
          <a:bodyPr spcFirstLastPara="1" wrap="square" lIns="91433" tIns="45700" rIns="91433" bIns="45700" anchor="ctr" anchorCtr="0">
            <a:noAutofit/>
          </a:bodyPr>
          <a:lstStyle/>
          <a:p>
            <a:pPr algn="ctr">
              <a:buClr>
                <a:srgbClr val="FFFFFF"/>
              </a:buClr>
              <a:buSzPts val="1400"/>
            </a:pPr>
            <a:endParaRPr sz="2400" dirty="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58" name="Google Shape;58;p1">
            <a:extLst>
              <a:ext uri="{FF2B5EF4-FFF2-40B4-BE49-F238E27FC236}">
                <a16:creationId xmlns:a16="http://schemas.microsoft.com/office/drawing/2014/main" id="{CC9E78B2-D78E-BA52-614F-07E7E1880D29}"/>
              </a:ext>
            </a:extLst>
          </p:cNvPr>
          <p:cNvSpPr/>
          <p:nvPr/>
        </p:nvSpPr>
        <p:spPr>
          <a:xfrm>
            <a:off x="5102415" y="819839"/>
            <a:ext cx="3633216" cy="4299624"/>
          </a:xfrm>
          <a:prstGeom prst="rect">
            <a:avLst/>
          </a:prstGeom>
          <a:solidFill>
            <a:srgbClr val="FFFFFF"/>
          </a:solidFill>
          <a:ln>
            <a:noFill/>
          </a:ln>
        </p:spPr>
        <p:txBody>
          <a:bodyPr spcFirstLastPara="1" wrap="square" lIns="91433" tIns="45700" rIns="91433" bIns="45700" anchor="ctr" anchorCtr="0">
            <a:noAutofit/>
          </a:bodyPr>
          <a:lstStyle/>
          <a:p>
            <a:endParaRPr sz="1600">
              <a:solidFill>
                <a:schemeClr val="dk1"/>
              </a:solidFill>
            </a:endParaRPr>
          </a:p>
        </p:txBody>
      </p:sp>
      <p:sp>
        <p:nvSpPr>
          <p:cNvPr id="68" name="Google Shape;68;p1">
            <a:extLst>
              <a:ext uri="{FF2B5EF4-FFF2-40B4-BE49-F238E27FC236}">
                <a16:creationId xmlns:a16="http://schemas.microsoft.com/office/drawing/2014/main" id="{F81D994C-9C08-FCA6-2ABA-1C65BB7D8FCF}"/>
              </a:ext>
            </a:extLst>
          </p:cNvPr>
          <p:cNvSpPr/>
          <p:nvPr/>
        </p:nvSpPr>
        <p:spPr>
          <a:xfrm>
            <a:off x="58656" y="5160611"/>
            <a:ext cx="5008645" cy="1630464"/>
          </a:xfrm>
          <a:prstGeom prst="rect">
            <a:avLst/>
          </a:prstGeom>
          <a:solidFill>
            <a:srgbClr val="FFFFFF"/>
          </a:solidFill>
          <a:ln>
            <a:noFill/>
          </a:ln>
        </p:spPr>
        <p:txBody>
          <a:bodyPr spcFirstLastPara="1" wrap="square" lIns="91433" tIns="45700" rIns="91433" bIns="45700" anchor="ctr" anchorCtr="0">
            <a:noAutofit/>
          </a:bodyPr>
          <a:lstStyle/>
          <a:p>
            <a:pPr algn="just">
              <a:buClr>
                <a:schemeClr val="dk1"/>
              </a:buClr>
              <a:buSzPts val="1100"/>
            </a:pPr>
            <a:endParaRPr sz="1333" dirty="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74" name="Google Shape;74;p1">
            <a:extLst>
              <a:ext uri="{FF2B5EF4-FFF2-40B4-BE49-F238E27FC236}">
                <a16:creationId xmlns:a16="http://schemas.microsoft.com/office/drawing/2014/main" id="{04F635D6-CD99-A215-AD4A-215C86C2C8D6}"/>
              </a:ext>
            </a:extLst>
          </p:cNvPr>
          <p:cNvSpPr txBox="1"/>
          <p:nvPr/>
        </p:nvSpPr>
        <p:spPr>
          <a:xfrm>
            <a:off x="-24161" y="740240"/>
            <a:ext cx="5091461" cy="1074100"/>
          </a:xfrm>
          <a:prstGeom prst="rect">
            <a:avLst/>
          </a:prstGeom>
          <a:noFill/>
          <a:ln>
            <a:noFill/>
          </a:ln>
        </p:spPr>
        <p:txBody>
          <a:bodyPr spcFirstLastPara="1" wrap="square" lIns="121900" tIns="121900" rIns="121900" bIns="121900" anchor="t" anchorCtr="0">
            <a:spAutoFit/>
          </a:bodyPr>
          <a:lstStyle/>
          <a:p>
            <a:pPr algn="just">
              <a:lnSpc>
                <a:spcPct val="115000"/>
              </a:lnSpc>
              <a:spcBef>
                <a:spcPts val="2400"/>
              </a:spcBef>
              <a:spcAft>
                <a:spcPts val="2400"/>
              </a:spcAft>
              <a:buClr>
                <a:schemeClr val="dk1"/>
              </a:buClr>
              <a:buSzPts val="1100"/>
            </a:pPr>
            <a:endParaRPr lang="en-US" sz="1200" kern="100" dirty="0">
              <a:latin typeface="Book Antiqua" panose="02040602050305030304" pitchFamily="18" charset="0"/>
              <a:ea typeface="SimSun" panose="02010600030101010101" pitchFamily="2" charset="-122"/>
            </a:endParaRPr>
          </a:p>
        </p:txBody>
      </p:sp>
      <p:sp>
        <p:nvSpPr>
          <p:cNvPr id="33" name="Google Shape;60;p1">
            <a:extLst>
              <a:ext uri="{FF2B5EF4-FFF2-40B4-BE49-F238E27FC236}">
                <a16:creationId xmlns:a16="http://schemas.microsoft.com/office/drawing/2014/main" id="{90EF4DC1-BE4E-F953-343A-E82B4BA0BFB8}"/>
              </a:ext>
            </a:extLst>
          </p:cNvPr>
          <p:cNvSpPr/>
          <p:nvPr/>
        </p:nvSpPr>
        <p:spPr>
          <a:xfrm>
            <a:off x="58656" y="-2306"/>
            <a:ext cx="12101011" cy="775449"/>
          </a:xfrm>
          <a:prstGeom prst="rect">
            <a:avLst/>
          </a:prstGeom>
          <a:solidFill>
            <a:schemeClr val="tx1"/>
          </a:solidFill>
          <a:ln w="19050" cap="flat" cmpd="sng">
            <a:solidFill>
              <a:schemeClr val="lt1"/>
            </a:solidFill>
            <a:prstDash val="solid"/>
            <a:miter lim="800000"/>
            <a:headEnd type="none" w="sm" len="sm"/>
            <a:tailEnd type="none" w="sm" len="sm"/>
          </a:ln>
        </p:spPr>
        <p:txBody>
          <a:bodyPr spcFirstLastPara="1" wrap="square" lIns="91433" tIns="45700" rIns="91433" bIns="45700" anchor="ctr" anchorCtr="0">
            <a:noAutofit/>
          </a:bodyPr>
          <a:lstStyle/>
          <a:p>
            <a:pPr algn="ctr">
              <a:buClr>
                <a:schemeClr val="accent2"/>
              </a:buClr>
              <a:buSzPts val="2400"/>
            </a:pPr>
            <a:r>
              <a:rPr lang="en-US" sz="1400">
                <a:solidFill>
                  <a:schemeClr val="bg1"/>
                </a:solidFill>
                <a:latin typeface="+mj-lt"/>
              </a:rPr>
              <a:t>Natural Language Query Engine for Relational Databases using Generative AI </a:t>
            </a:r>
          </a:p>
          <a:p>
            <a:pPr algn="ctr">
              <a:buClr>
                <a:schemeClr val="accent2"/>
              </a:buClr>
              <a:buSzPts val="2400"/>
            </a:pPr>
            <a:r>
              <a:rPr lang="en-US" sz="1400">
                <a:solidFill>
                  <a:schemeClr val="bg1"/>
                </a:solidFill>
                <a:latin typeface="+mj-lt"/>
              </a:rPr>
              <a:t>By: Steve Tueno </a:t>
            </a:r>
            <a:r>
              <a:rPr lang="en-US" sz="1400">
                <a:solidFill>
                  <a:schemeClr val="bg1"/>
                </a:solidFill>
              </a:rPr>
              <a:t>Fotso</a:t>
            </a:r>
            <a:endParaRPr lang="en-US" sz="1333" dirty="0">
              <a:solidFill>
                <a:schemeClr val="bg1"/>
              </a:solidFill>
              <a:latin typeface="+mj-lt"/>
            </a:endParaRPr>
          </a:p>
        </p:txBody>
      </p:sp>
      <p:pic>
        <p:nvPicPr>
          <p:cNvPr id="35" name="Google Shape;62;p1">
            <a:extLst>
              <a:ext uri="{FF2B5EF4-FFF2-40B4-BE49-F238E27FC236}">
                <a16:creationId xmlns:a16="http://schemas.microsoft.com/office/drawing/2014/main" id="{FB16760F-5DC7-2D6E-D5E5-0A9EE3147821}"/>
              </a:ext>
            </a:extLst>
          </p:cNvPr>
          <p:cNvPicPr preferRelativeResize="0"/>
          <p:nvPr/>
        </p:nvPicPr>
        <p:blipFill rotWithShape="1">
          <a:blip r:embed="rId3"/>
          <a:srcRect/>
          <a:stretch>
            <a:fillRect/>
          </a:stretch>
        </p:blipFill>
        <p:spPr>
          <a:xfrm>
            <a:off x="106248" y="12700"/>
            <a:ext cx="656800" cy="656800"/>
          </a:xfrm>
          <a:prstGeom prst="rect">
            <a:avLst/>
          </a:prstGeom>
          <a:noFill/>
          <a:ln>
            <a:noFill/>
          </a:ln>
        </p:spPr>
      </p:pic>
      <p:sp>
        <p:nvSpPr>
          <p:cNvPr id="36" name="Google Shape;59;p1">
            <a:extLst>
              <a:ext uri="{FF2B5EF4-FFF2-40B4-BE49-F238E27FC236}">
                <a16:creationId xmlns:a16="http://schemas.microsoft.com/office/drawing/2014/main" id="{FF291EAF-71D1-6B74-66F7-0AFF4A679E5E}"/>
              </a:ext>
            </a:extLst>
          </p:cNvPr>
          <p:cNvSpPr txBox="1"/>
          <p:nvPr/>
        </p:nvSpPr>
        <p:spPr>
          <a:xfrm>
            <a:off x="32335" y="801222"/>
            <a:ext cx="4852181" cy="1042706"/>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700" b="1">
                <a:ea typeface="Times New Roman" panose="02020603050405020304"/>
                <a:cs typeface="Calibri" panose="020F0502020204030204" pitchFamily="34" charset="0"/>
                <a:sym typeface="Times New Roman" panose="02020603050405020304"/>
              </a:rPr>
              <a:t>Problem Statement : </a:t>
            </a:r>
            <a:r>
              <a:rPr lang="en-US" sz="1600"/>
              <a:t>Developing a natural language query engine that accurately translates user queries into SQL while integrating complex business rules and also ensuring syntactic and semantic correctness.</a:t>
            </a:r>
            <a:endParaRPr lang="en-IN" sz="1700" b="1" dirty="0">
              <a:ea typeface="Times New Roman" panose="02020603050405020304"/>
              <a:cs typeface="Calibri" panose="020F0502020204030204" pitchFamily="34" charset="0"/>
              <a:sym typeface="Times New Roman" panose="02020603050405020304"/>
            </a:endParaRPr>
          </a:p>
        </p:txBody>
      </p:sp>
      <p:sp>
        <p:nvSpPr>
          <p:cNvPr id="39" name="Google Shape;58;p1">
            <a:extLst>
              <a:ext uri="{FF2B5EF4-FFF2-40B4-BE49-F238E27FC236}">
                <a16:creationId xmlns:a16="http://schemas.microsoft.com/office/drawing/2014/main" id="{C4610D3B-7D0B-BE58-E12A-54E252DD206A}"/>
              </a:ext>
            </a:extLst>
          </p:cNvPr>
          <p:cNvSpPr/>
          <p:nvPr/>
        </p:nvSpPr>
        <p:spPr>
          <a:xfrm>
            <a:off x="8704144" y="819996"/>
            <a:ext cx="3332243" cy="3889248"/>
          </a:xfrm>
          <a:prstGeom prst="rect">
            <a:avLst/>
          </a:prstGeom>
          <a:solidFill>
            <a:srgbClr val="FFFFFF"/>
          </a:solidFill>
          <a:ln>
            <a:noFill/>
          </a:ln>
        </p:spPr>
        <p:txBody>
          <a:bodyPr spcFirstLastPara="1" wrap="square" lIns="91433" tIns="45700" rIns="91433" bIns="45700" anchor="ctr" anchorCtr="0">
            <a:noAutofit/>
          </a:bodyPr>
          <a:lstStyle/>
          <a:p>
            <a:endParaRPr sz="1600">
              <a:solidFill>
                <a:schemeClr val="dk1"/>
              </a:solidFill>
            </a:endParaRPr>
          </a:p>
        </p:txBody>
      </p:sp>
      <p:graphicFrame>
        <p:nvGraphicFramePr>
          <p:cNvPr id="11" name="Table 10">
            <a:extLst>
              <a:ext uri="{FF2B5EF4-FFF2-40B4-BE49-F238E27FC236}">
                <a16:creationId xmlns:a16="http://schemas.microsoft.com/office/drawing/2014/main" id="{E03F6165-0427-9417-35A0-EA2518348548}"/>
              </a:ext>
            </a:extLst>
          </p:cNvPr>
          <p:cNvGraphicFramePr>
            <a:graphicFrameLocks noGrp="1"/>
          </p:cNvGraphicFramePr>
          <p:nvPr>
            <p:extLst>
              <p:ext uri="{D42A27DB-BD31-4B8C-83A1-F6EECF244321}">
                <p14:modId xmlns:p14="http://schemas.microsoft.com/office/powerpoint/2010/main" val="595924916"/>
              </p:ext>
            </p:extLst>
          </p:nvPr>
        </p:nvGraphicFramePr>
        <p:xfrm>
          <a:off x="8762030" y="785157"/>
          <a:ext cx="3348111" cy="4711236"/>
        </p:xfrm>
        <a:graphic>
          <a:graphicData uri="http://schemas.openxmlformats.org/drawingml/2006/table">
            <a:tbl>
              <a:tblPr/>
              <a:tblGrid>
                <a:gridCol w="3348111">
                  <a:extLst>
                    <a:ext uri="{9D8B030D-6E8A-4147-A177-3AD203B41FA5}">
                      <a16:colId xmlns:a16="http://schemas.microsoft.com/office/drawing/2014/main" val="20000"/>
                    </a:ext>
                  </a:extLst>
                </a:gridCol>
              </a:tblGrid>
              <a:tr h="4711236">
                <a:tc>
                  <a:txBody>
                    <a:bodyPr/>
                    <a:lstStyle/>
                    <a:p>
                      <a:r>
                        <a:rPr lang="en-IN" sz="1200" b="1"/>
                        <a:t>Results:</a:t>
                      </a:r>
                    </a:p>
                    <a:p>
                      <a:endParaRPr lang="en-IN" sz="1200" b="1"/>
                    </a:p>
                    <a:p>
                      <a:endParaRPr lang="en-IN" sz="1200" b="1"/>
                    </a:p>
                    <a:p>
                      <a:endParaRPr lang="en-IN" sz="1200" b="1"/>
                    </a:p>
                    <a:p>
                      <a:endParaRPr lang="en-IN" sz="1200" b="1"/>
                    </a:p>
                    <a:p>
                      <a:endParaRPr lang="en-IN" sz="1200" b="1"/>
                    </a:p>
                    <a:p>
                      <a:endParaRPr lang="en-IN" sz="1200" b="1"/>
                    </a:p>
                    <a:p>
                      <a:endParaRPr lang="en-IN" sz="1200" b="1"/>
                    </a:p>
                    <a:p>
                      <a:endParaRPr lang="en-IN" sz="1200" b="1"/>
                    </a:p>
                    <a:p>
                      <a:pPr marL="171450" indent="-171450">
                        <a:buFont typeface="Wingdings" panose="05000000000000000000" pitchFamily="2" charset="2"/>
                        <a:buChar char="q"/>
                      </a:pPr>
                      <a:r>
                        <a:rPr lang="en-US" sz="1200" b="1"/>
                        <a:t>Accuracy on Different Difficulty Levels</a:t>
                      </a:r>
                      <a:r>
                        <a:rPr lang="en-US" sz="1200"/>
                        <a:t>: </a:t>
                      </a:r>
                      <a:r>
                        <a:rPr lang="en-US" sz="1200" b="0"/>
                        <a:t>The system was tested using the Bird Dev Bench and got an overall accuracy of 53.59%. It worked best with easy queries, getting 58.49% accuracy, while for medium difficulty queries it got 47.63%, and for harder ones it dropped to 41.38%.</a:t>
                      </a:r>
                    </a:p>
                    <a:p>
                      <a:endParaRPr lang="en-US" sz="1200" b="1"/>
                    </a:p>
                    <a:p>
                      <a:pPr marL="171450" indent="-171450">
                        <a:buFont typeface="Wingdings" panose="05000000000000000000" pitchFamily="2" charset="2"/>
                        <a:buChar char="q"/>
                      </a:pPr>
                      <a:r>
                        <a:rPr lang="en-US" sz="1200" b="1"/>
                        <a:t>Testing on IBM’s watsonx Platform</a:t>
                      </a:r>
                      <a:r>
                        <a:rPr lang="en-US" sz="1200"/>
                        <a:t>: </a:t>
                      </a:r>
                      <a:r>
                        <a:rPr lang="en-US" sz="1200" b="0"/>
                        <a:t>When tested on IBM's watsonx.data and watsonx.ai platforms, the system showed good results, with more than 50% of the queries being correct. Over 90% of the responses in natural language were rated as "excellent" by users who were not technical experts, showing that users were happy with the results.</a:t>
                      </a:r>
                      <a:endParaRPr lang="en-IN" sz="1200" b="0"/>
                    </a:p>
                  </a:txBody>
                  <a:tcPr marL="121920" marR="121920" marT="60960" marB="6096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sp>
        <p:nvSpPr>
          <p:cNvPr id="2" name="Google Shape;59;p1">
            <a:extLst>
              <a:ext uri="{FF2B5EF4-FFF2-40B4-BE49-F238E27FC236}">
                <a16:creationId xmlns:a16="http://schemas.microsoft.com/office/drawing/2014/main" id="{9FE10295-79EE-CECC-ECC6-A7BA3E1E5C30}"/>
              </a:ext>
            </a:extLst>
          </p:cNvPr>
          <p:cNvSpPr txBox="1"/>
          <p:nvPr/>
        </p:nvSpPr>
        <p:spPr>
          <a:xfrm>
            <a:off x="32336" y="1885080"/>
            <a:ext cx="4852180" cy="4947147"/>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300" b="1">
                <a:ea typeface="Times New Roman" panose="02020603050405020304"/>
                <a:cs typeface="Calibri" panose="020F0502020204030204" pitchFamily="34" charset="0"/>
                <a:sym typeface="Times New Roman" panose="02020603050405020304"/>
              </a:rPr>
              <a:t>Methodology:</a:t>
            </a:r>
          </a:p>
          <a:p>
            <a:pPr>
              <a:buClr>
                <a:srgbClr val="2F5496"/>
              </a:buClr>
              <a:buSzPts val="1200"/>
            </a:pPr>
            <a:endParaRPr lang="en-IN" sz="1300" b="1">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300" b="1">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300" b="1">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300" b="1">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300" b="1">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300" b="1">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300" b="1">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300" b="1">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300" b="1">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300" b="1">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300" b="1">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300" b="1">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300">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300">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300">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300">
              <a:ea typeface="Times New Roman" panose="02020603050405020304"/>
              <a:cs typeface="Calibri" panose="020F0502020204030204" pitchFamily="34" charset="0"/>
              <a:sym typeface="Times New Roman" panose="02020603050405020304"/>
            </a:endParaRPr>
          </a:p>
          <a:p>
            <a:pPr algn="ctr">
              <a:buClr>
                <a:srgbClr val="2F5496"/>
              </a:buClr>
              <a:buSzPts val="1200"/>
            </a:pPr>
            <a:r>
              <a:rPr lang="en-US" sz="900"/>
              <a:t>Figure 4: Architecture of the Prototype of the Natural Language Assistant for Relational Databases</a:t>
            </a:r>
          </a:p>
          <a:p>
            <a:pPr algn="ctr">
              <a:buClr>
                <a:srgbClr val="2F5496"/>
              </a:buClr>
              <a:buSzPts val="1200"/>
            </a:pPr>
            <a:endParaRPr lang="en-US" sz="900">
              <a:ea typeface="Times New Roman" panose="02020603050405020304"/>
              <a:cs typeface="Calibri" panose="020F0502020204030204" pitchFamily="34" charset="0"/>
              <a:sym typeface="Times New Roman" panose="02020603050405020304"/>
            </a:endParaRPr>
          </a:p>
          <a:p>
            <a:pPr marL="171450" indent="-171450">
              <a:buClr>
                <a:srgbClr val="2F5496"/>
              </a:buClr>
              <a:buSzPts val="1200"/>
              <a:buFont typeface="Arial" panose="020B0604020202020204" pitchFamily="34" charset="0"/>
              <a:buChar char="•"/>
            </a:pPr>
            <a:r>
              <a:rPr lang="en-US" sz="1100"/>
              <a:t>The system first analyzes and vectorizes the database schema (tables, columns, relationships) and stores it in a vector database for quick retrieval during query processing.</a:t>
            </a:r>
          </a:p>
          <a:p>
            <a:pPr marL="171450" indent="-171450">
              <a:buClr>
                <a:srgbClr val="2F5496"/>
              </a:buClr>
              <a:buSzPts val="1200"/>
              <a:buFont typeface="Arial" panose="020B0604020202020204" pitchFamily="34" charset="0"/>
              <a:buChar char="•"/>
            </a:pPr>
            <a:r>
              <a:rPr lang="en-US" sz="1100"/>
              <a:t>Business rules are embedded into the query generation process by vectorizing domain-specific rules and applying them dynamically during SQL generation.</a:t>
            </a:r>
          </a:p>
          <a:p>
            <a:pPr marL="171450" indent="-171450">
              <a:buClr>
                <a:srgbClr val="2F5496"/>
              </a:buClr>
              <a:buSzPts val="1200"/>
              <a:buFont typeface="Arial" panose="020B0604020202020204" pitchFamily="34" charset="0"/>
              <a:buChar char="•"/>
            </a:pPr>
            <a:r>
              <a:rPr lang="en-US" sz="1100"/>
              <a:t>Generated SQL queries go through multiple validation steps—both syntactic and semantic—with iterative adjustments, ensuring accurate results</a:t>
            </a:r>
            <a:endParaRPr lang="en-IN" sz="1100">
              <a:ea typeface="Times New Roman" panose="02020603050405020304"/>
              <a:cs typeface="Calibri" panose="020F0502020204030204" pitchFamily="34" charset="0"/>
              <a:sym typeface="Times New Roman" panose="02020603050405020304"/>
            </a:endParaRPr>
          </a:p>
        </p:txBody>
      </p:sp>
      <p:sp>
        <p:nvSpPr>
          <p:cNvPr id="3" name="Google Shape;59;p1">
            <a:extLst>
              <a:ext uri="{FF2B5EF4-FFF2-40B4-BE49-F238E27FC236}">
                <a16:creationId xmlns:a16="http://schemas.microsoft.com/office/drawing/2014/main" id="{C906E0B8-81FC-4CF0-ADCF-1FAF005DA8E3}"/>
              </a:ext>
            </a:extLst>
          </p:cNvPr>
          <p:cNvSpPr txBox="1"/>
          <p:nvPr/>
        </p:nvSpPr>
        <p:spPr>
          <a:xfrm>
            <a:off x="4926659" y="814293"/>
            <a:ext cx="3793227" cy="3954313"/>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000" b="1">
                <a:ea typeface="Times New Roman" panose="02020603050405020304"/>
                <a:cs typeface="Calibri" panose="020F0502020204030204" pitchFamily="34" charset="0"/>
                <a:sym typeface="Times New Roman" panose="02020603050405020304"/>
              </a:rPr>
              <a:t>Implementation:</a:t>
            </a:r>
            <a:endParaRPr lang="en-IN" sz="1100" b="1">
              <a:ea typeface="Times New Roman" panose="02020603050405020304"/>
              <a:cs typeface="Calibri" panose="020F0502020204030204" pitchFamily="34" charset="0"/>
              <a:sym typeface="Times New Roman" panose="02020603050405020304"/>
            </a:endParaRPr>
          </a:p>
          <a:p>
            <a:pPr marL="171450" indent="-171450">
              <a:buClr>
                <a:srgbClr val="2F5496"/>
              </a:buClr>
              <a:buSzPts val="1200"/>
              <a:buFont typeface="Wingdings" panose="05000000000000000000" pitchFamily="2" charset="2"/>
              <a:buChar char="Ø"/>
            </a:pPr>
            <a:r>
              <a:rPr lang="en-US" sz="1100" b="1">
                <a:ea typeface="Times New Roman" panose="02020603050405020304"/>
                <a:cs typeface="Calibri" panose="020F0502020204030204" pitchFamily="34" charset="0"/>
                <a:sym typeface="Times New Roman" panose="02020603050405020304"/>
              </a:rPr>
              <a:t>Technology Stack:</a:t>
            </a:r>
          </a:p>
          <a:p>
            <a:pPr marL="171450" indent="-171450">
              <a:buClr>
                <a:srgbClr val="2F5496"/>
              </a:buClr>
              <a:buSzPts val="1200"/>
              <a:buFont typeface="Arial" panose="020B0604020202020204" pitchFamily="34" charset="0"/>
              <a:buChar char="•"/>
            </a:pPr>
            <a:r>
              <a:rPr lang="en-US" sz="1100">
                <a:ea typeface="Times New Roman" panose="02020603050405020304"/>
                <a:cs typeface="Calibri" panose="020F0502020204030204" pitchFamily="34" charset="0"/>
                <a:sym typeface="Times New Roman" panose="02020603050405020304"/>
              </a:rPr>
              <a:t>Milvus Vector Database: Used to store vectorized representations of the database schema and business rules.</a:t>
            </a:r>
          </a:p>
          <a:p>
            <a:pPr marL="171450" indent="-171450">
              <a:buClr>
                <a:srgbClr val="2F5496"/>
              </a:buClr>
              <a:buSzPts val="1200"/>
              <a:buFont typeface="Arial" panose="020B0604020202020204" pitchFamily="34" charset="0"/>
              <a:buChar char="•"/>
            </a:pPr>
            <a:r>
              <a:rPr lang="en-US" sz="1100">
                <a:ea typeface="Times New Roman" panose="02020603050405020304"/>
                <a:cs typeface="Calibri" panose="020F0502020204030204" pitchFamily="34" charset="0"/>
                <a:sym typeface="Times New Roman" panose="02020603050405020304"/>
              </a:rPr>
              <a:t>IBM watsonx.data: Acts as the relational database, using its SQL engine (Presto) to handle database queries.</a:t>
            </a:r>
          </a:p>
          <a:p>
            <a:pPr marL="171450" indent="-171450">
              <a:buClr>
                <a:srgbClr val="2F5496"/>
              </a:buClr>
              <a:buSzPts val="1200"/>
              <a:buFont typeface="Arial" panose="020B0604020202020204" pitchFamily="34" charset="0"/>
              <a:buChar char="•"/>
            </a:pPr>
            <a:r>
              <a:rPr lang="en-US" sz="1100">
                <a:ea typeface="Times New Roman" panose="02020603050405020304"/>
                <a:cs typeface="Calibri" panose="020F0502020204030204" pitchFamily="34" charset="0"/>
                <a:sym typeface="Times New Roman" panose="02020603050405020304"/>
              </a:rPr>
              <a:t>IBM watsonx.ai: Provides Large Language Models (LLMs) like LLama 3 and Mixtral for natural language processing, SQL generation, and natural language responses.</a:t>
            </a:r>
          </a:p>
          <a:p>
            <a:pPr marL="171450" indent="-171450">
              <a:buClr>
                <a:srgbClr val="2F5496"/>
              </a:buClr>
              <a:buSzPts val="1200"/>
              <a:buFont typeface="Arial" panose="020B0604020202020204" pitchFamily="34" charset="0"/>
              <a:buChar char="•"/>
            </a:pPr>
            <a:r>
              <a:rPr lang="en-US" sz="1100">
                <a:ea typeface="Times New Roman" panose="02020603050405020304"/>
                <a:cs typeface="Calibri" panose="020F0502020204030204" pitchFamily="34" charset="0"/>
                <a:sym typeface="Times New Roman" panose="02020603050405020304"/>
              </a:rPr>
              <a:t>Python for Orchestration: Manages interactions between components and powers the frontend (Streamlit) for user interaction.</a:t>
            </a:r>
          </a:p>
          <a:p>
            <a:pPr>
              <a:buClr>
                <a:srgbClr val="2F5496"/>
              </a:buClr>
              <a:buSzPts val="1200"/>
            </a:pPr>
            <a:endParaRPr lang="en-US" sz="1100">
              <a:ea typeface="Times New Roman" panose="02020603050405020304"/>
              <a:cs typeface="Calibri" panose="020F0502020204030204" pitchFamily="34" charset="0"/>
              <a:sym typeface="Times New Roman" panose="02020603050405020304"/>
            </a:endParaRPr>
          </a:p>
          <a:p>
            <a:pPr marL="171450" indent="-171450">
              <a:buClr>
                <a:srgbClr val="2F5496"/>
              </a:buClr>
              <a:buSzPts val="1200"/>
              <a:buFont typeface="Wingdings" panose="05000000000000000000" pitchFamily="2" charset="2"/>
              <a:buChar char="Ø"/>
            </a:pPr>
            <a:r>
              <a:rPr lang="en-US" sz="1100" b="1">
                <a:ea typeface="Times New Roman" panose="02020603050405020304"/>
                <a:cs typeface="Calibri" panose="020F0502020204030204" pitchFamily="34" charset="0"/>
                <a:sym typeface="Times New Roman" panose="02020603050405020304"/>
              </a:rPr>
              <a:t>SQL Generation and Validation:</a:t>
            </a:r>
          </a:p>
          <a:p>
            <a:pPr marL="171450" indent="-171450">
              <a:buClr>
                <a:srgbClr val="2F5496"/>
              </a:buClr>
              <a:buSzPts val="1200"/>
              <a:buFont typeface="Arial" panose="020B0604020202020204" pitchFamily="34" charset="0"/>
              <a:buChar char="•"/>
            </a:pPr>
            <a:r>
              <a:rPr lang="en-US" sz="1100">
                <a:ea typeface="Times New Roman" panose="02020603050405020304"/>
                <a:cs typeface="Calibri" panose="020F0502020204030204" pitchFamily="34" charset="0"/>
                <a:sym typeface="Times New Roman" panose="02020603050405020304"/>
              </a:rPr>
              <a:t>SQL Generation: LLMs generate SQL queries based on user input and database structure.</a:t>
            </a:r>
          </a:p>
          <a:p>
            <a:pPr marL="171450" indent="-171450">
              <a:buClr>
                <a:srgbClr val="2F5496"/>
              </a:buClr>
              <a:buSzPts val="1200"/>
              <a:buFont typeface="Arial" panose="020B0604020202020204" pitchFamily="34" charset="0"/>
              <a:buChar char="•"/>
            </a:pPr>
            <a:r>
              <a:rPr lang="en-US" sz="1100">
                <a:ea typeface="Times New Roman" panose="02020603050405020304"/>
                <a:cs typeface="Calibri" panose="020F0502020204030204" pitchFamily="34" charset="0"/>
                <a:sym typeface="Times New Roman" panose="02020603050405020304"/>
              </a:rPr>
              <a:t>Validation: Ensures the SQL is correct both syntactically (SQL syntax) and semantically (align business rules).</a:t>
            </a:r>
          </a:p>
          <a:p>
            <a:pPr>
              <a:buClr>
                <a:srgbClr val="2F5496"/>
              </a:buClr>
              <a:buSzPts val="1200"/>
            </a:pPr>
            <a:endParaRPr lang="en-US" sz="1100">
              <a:ea typeface="Times New Roman" panose="02020603050405020304"/>
              <a:cs typeface="Calibri" panose="020F0502020204030204" pitchFamily="34" charset="0"/>
              <a:sym typeface="Times New Roman" panose="02020603050405020304"/>
            </a:endParaRPr>
          </a:p>
          <a:p>
            <a:pPr marL="171450" indent="-171450">
              <a:buClr>
                <a:srgbClr val="2F5496"/>
              </a:buClr>
              <a:buSzPts val="1200"/>
              <a:buFont typeface="Wingdings" panose="05000000000000000000" pitchFamily="2" charset="2"/>
              <a:buChar char="Ø"/>
            </a:pPr>
            <a:r>
              <a:rPr lang="en-US" sz="1100" b="1">
                <a:ea typeface="Times New Roman" panose="02020603050405020304"/>
                <a:cs typeface="Calibri" panose="020F0502020204030204" pitchFamily="34" charset="0"/>
                <a:sym typeface="Times New Roman" panose="02020603050405020304"/>
              </a:rPr>
              <a:t>Prototyping and Evaluation:</a:t>
            </a:r>
          </a:p>
          <a:p>
            <a:pPr marL="171450" indent="-171450">
              <a:buClr>
                <a:srgbClr val="2F5496"/>
              </a:buClr>
              <a:buSzPts val="1200"/>
              <a:buFont typeface="Arial" panose="020B0604020202020204" pitchFamily="34" charset="0"/>
              <a:buChar char="•"/>
            </a:pPr>
            <a:r>
              <a:rPr lang="en-US" sz="1100">
                <a:ea typeface="Times New Roman" panose="02020603050405020304"/>
                <a:cs typeface="Calibri" panose="020F0502020204030204" pitchFamily="34" charset="0"/>
                <a:sym typeface="Times New Roman" panose="02020603050405020304"/>
              </a:rPr>
              <a:t>The system was tested using the BIRD Benchmark to assess its ability to handle various queries, including complex ones with multi-table joins and business rules.</a:t>
            </a:r>
            <a:endParaRPr lang="en-IN" sz="1100">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000" b="1">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000" b="1">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000" b="1">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000" b="1">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000" b="1">
              <a:ea typeface="Times New Roman" panose="02020603050405020304"/>
              <a:cs typeface="Calibri" panose="020F0502020204030204" pitchFamily="34" charset="0"/>
              <a:sym typeface="Times New Roman" panose="02020603050405020304"/>
            </a:endParaRPr>
          </a:p>
          <a:p>
            <a:pPr>
              <a:buClr>
                <a:srgbClr val="2F5496"/>
              </a:buClr>
              <a:buSzPts val="1200"/>
            </a:pPr>
            <a:endParaRPr lang="en-IN" sz="1000" b="1">
              <a:ea typeface="Times New Roman" panose="02020603050405020304"/>
              <a:cs typeface="Calibri" panose="020F0502020204030204" pitchFamily="34" charset="0"/>
              <a:sym typeface="Times New Roman" panose="02020603050405020304"/>
            </a:endParaRPr>
          </a:p>
          <a:p>
            <a:pPr algn="ctr">
              <a:buClr>
                <a:srgbClr val="2F5496"/>
              </a:buClr>
              <a:buSzPts val="1200"/>
            </a:pPr>
            <a:endParaRPr lang="en-IN" sz="1000" b="1">
              <a:ea typeface="Times New Roman" panose="02020603050405020304"/>
              <a:cs typeface="Calibri" panose="020F0502020204030204" pitchFamily="34" charset="0"/>
              <a:sym typeface="Times New Roman" panose="02020603050405020304"/>
            </a:endParaRPr>
          </a:p>
          <a:p>
            <a:pPr algn="ctr">
              <a:buClr>
                <a:srgbClr val="2F5496"/>
              </a:buClr>
              <a:buSzPts val="1200"/>
            </a:pPr>
            <a:endParaRPr lang="en-IN" sz="1000" b="1">
              <a:ea typeface="Times New Roman" panose="02020603050405020304"/>
              <a:cs typeface="Calibri" panose="020F0502020204030204" pitchFamily="34" charset="0"/>
              <a:sym typeface="Times New Roman" panose="02020603050405020304"/>
            </a:endParaRPr>
          </a:p>
        </p:txBody>
      </p:sp>
      <p:sp>
        <p:nvSpPr>
          <p:cNvPr id="4" name="Google Shape;59;p1">
            <a:extLst>
              <a:ext uri="{FF2B5EF4-FFF2-40B4-BE49-F238E27FC236}">
                <a16:creationId xmlns:a16="http://schemas.microsoft.com/office/drawing/2014/main" id="{6285EE23-A3CA-A44C-AA2C-75DAEDCEBC8E}"/>
              </a:ext>
            </a:extLst>
          </p:cNvPr>
          <p:cNvSpPr txBox="1"/>
          <p:nvPr/>
        </p:nvSpPr>
        <p:spPr>
          <a:xfrm>
            <a:off x="4926660" y="4815303"/>
            <a:ext cx="3793226" cy="923809"/>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100" b="1">
                <a:ea typeface="Times New Roman" panose="02020603050405020304"/>
                <a:cs typeface="Calibri" panose="020F0502020204030204" pitchFamily="34" charset="0"/>
                <a:sym typeface="Times New Roman" panose="02020603050405020304"/>
              </a:rPr>
              <a:t>Objective:  </a:t>
            </a:r>
            <a:r>
              <a:rPr lang="en-IN" sz="1200">
                <a:ea typeface="Times New Roman" panose="02020603050405020304"/>
                <a:cs typeface="Calibri" panose="020F0502020204030204" pitchFamily="34" charset="0"/>
                <a:sym typeface="Times New Roman" panose="02020603050405020304"/>
              </a:rPr>
              <a:t>T</a:t>
            </a:r>
            <a:r>
              <a:rPr lang="en-IN" sz="1200"/>
              <a:t>o develop a natural language query engine for relational databases using generative AI, which translates user queries into SQL, ensuring syntactic and semantic correctness while also integrating business rules for accurate data retrieval and response generation​.</a:t>
            </a:r>
            <a:endParaRPr lang="en-IN" sz="1200" b="1">
              <a:ea typeface="Times New Roman" panose="02020603050405020304"/>
              <a:cs typeface="Calibri" panose="020F0502020204030204" pitchFamily="34" charset="0"/>
              <a:sym typeface="Times New Roman" panose="02020603050405020304"/>
            </a:endParaRPr>
          </a:p>
        </p:txBody>
      </p:sp>
      <p:sp>
        <p:nvSpPr>
          <p:cNvPr id="6" name="Google Shape;59;p1">
            <a:extLst>
              <a:ext uri="{FF2B5EF4-FFF2-40B4-BE49-F238E27FC236}">
                <a16:creationId xmlns:a16="http://schemas.microsoft.com/office/drawing/2014/main" id="{5D2B3C3B-FBF4-C97F-F687-F118D9095864}"/>
              </a:ext>
            </a:extLst>
          </p:cNvPr>
          <p:cNvSpPr txBox="1"/>
          <p:nvPr/>
        </p:nvSpPr>
        <p:spPr>
          <a:xfrm>
            <a:off x="8763317" y="5537545"/>
            <a:ext cx="3345535" cy="1251874"/>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endParaRPr lang="en-IN" sz="1100" b="1">
              <a:ea typeface="Times New Roman" panose="02020603050405020304"/>
              <a:cs typeface="Calibri" panose="020F0502020204030204" pitchFamily="34" charset="0"/>
              <a:sym typeface="Times New Roman" panose="02020603050405020304"/>
            </a:endParaRPr>
          </a:p>
          <a:p>
            <a:pPr>
              <a:buClr>
                <a:srgbClr val="2F5496"/>
              </a:buClr>
              <a:buSzPts val="1200"/>
            </a:pPr>
            <a:r>
              <a:rPr lang="en-IN" sz="1100" b="1">
                <a:ea typeface="Times New Roman" panose="02020603050405020304"/>
                <a:cs typeface="Calibri" panose="020F0502020204030204" pitchFamily="34" charset="0"/>
                <a:sym typeface="Times New Roman" panose="02020603050405020304"/>
              </a:rPr>
              <a:t>References:</a:t>
            </a:r>
          </a:p>
          <a:p>
            <a:pPr>
              <a:buClr>
                <a:srgbClr val="2F5496"/>
              </a:buClr>
              <a:buSzPts val="1200"/>
            </a:pPr>
            <a:r>
              <a:rPr lang="en-US" sz="1100"/>
              <a:t>Fotso, S. T. Natural Language Query Engine for Relational Databases using Generative AI (2024). arXiv:2410.07144. </a:t>
            </a:r>
            <a:r>
              <a:rPr lang="en-US" sz="1100">
                <a:hlinkClick r:id="rId4"/>
              </a:rPr>
              <a:t>https://arxiv.org/abs/2410.07144</a:t>
            </a:r>
            <a:endParaRPr lang="en-IN" sz="1100" b="1">
              <a:ea typeface="Times New Roman" panose="02020603050405020304"/>
              <a:cs typeface="Calibri" panose="020F0502020204030204" pitchFamily="34" charset="0"/>
              <a:sym typeface="Times New Roman" panose="02020603050405020304"/>
            </a:endParaRPr>
          </a:p>
        </p:txBody>
      </p:sp>
      <p:sp>
        <p:nvSpPr>
          <p:cNvPr id="10" name="Google Shape;59;p1">
            <a:extLst>
              <a:ext uri="{FF2B5EF4-FFF2-40B4-BE49-F238E27FC236}">
                <a16:creationId xmlns:a16="http://schemas.microsoft.com/office/drawing/2014/main" id="{32DA3C74-4228-3555-A66D-7EEEBAD4A41C}"/>
              </a:ext>
            </a:extLst>
          </p:cNvPr>
          <p:cNvSpPr txBox="1"/>
          <p:nvPr/>
        </p:nvSpPr>
        <p:spPr>
          <a:xfrm>
            <a:off x="4947660" y="5780265"/>
            <a:ext cx="3772227" cy="1009153"/>
          </a:xfrm>
          <a:prstGeom prst="rect">
            <a:avLst/>
          </a:prstGeom>
          <a:noFill/>
          <a:ln>
            <a:solidFill>
              <a:schemeClr val="tx1"/>
            </a:solidFill>
          </a:ln>
        </p:spPr>
        <p:txBody>
          <a:bodyPr spcFirstLastPara="1" wrap="square" lIns="91433" tIns="45700" rIns="91433" bIns="45700" anchor="t" anchorCtr="0">
            <a:noAutofit/>
          </a:bodyPr>
          <a:lstStyle/>
          <a:p>
            <a:pPr>
              <a:buClr>
                <a:srgbClr val="2F5496"/>
              </a:buClr>
              <a:buSzPts val="1200"/>
            </a:pPr>
            <a:r>
              <a:rPr lang="en-IN" sz="1150" b="1">
                <a:ea typeface="Times New Roman" panose="02020603050405020304"/>
                <a:cs typeface="Calibri" panose="020F0502020204030204" pitchFamily="34" charset="0"/>
                <a:sym typeface="Times New Roman" panose="02020603050405020304"/>
              </a:rPr>
              <a:t>Conclusion: </a:t>
            </a:r>
            <a:r>
              <a:rPr lang="en-IN" sz="1100"/>
              <a:t>The system makes use of generative AI and vector databases to enable intuitive, natural language querying of relational databases, ensuring SQL accuracy and semantic correctness while enhancing accessibility for all users including people who aren’t familiar with technology.</a:t>
            </a:r>
            <a:endParaRPr lang="en-IN" sz="1100" b="1">
              <a:ea typeface="Times New Roman" panose="02020603050405020304"/>
              <a:cs typeface="Calibri" panose="020F0502020204030204" pitchFamily="34" charset="0"/>
              <a:sym typeface="Times New Roman" panose="02020603050405020304"/>
            </a:endParaRPr>
          </a:p>
        </p:txBody>
      </p:sp>
      <p:pic>
        <p:nvPicPr>
          <p:cNvPr id="9" name="Picture 8">
            <a:extLst>
              <a:ext uri="{FF2B5EF4-FFF2-40B4-BE49-F238E27FC236}">
                <a16:creationId xmlns:a16="http://schemas.microsoft.com/office/drawing/2014/main" id="{A93A81C8-E75E-8914-5B79-683BCF0149AF}"/>
              </a:ext>
            </a:extLst>
          </p:cNvPr>
          <p:cNvPicPr>
            <a:picLocks noChangeAspect="1"/>
          </p:cNvPicPr>
          <p:nvPr/>
        </p:nvPicPr>
        <p:blipFill>
          <a:blip r:embed="rId5"/>
          <a:stretch>
            <a:fillRect/>
          </a:stretch>
        </p:blipFill>
        <p:spPr>
          <a:xfrm>
            <a:off x="929096" y="2047379"/>
            <a:ext cx="3044307" cy="3115300"/>
          </a:xfrm>
          <a:prstGeom prst="rect">
            <a:avLst/>
          </a:prstGeom>
        </p:spPr>
      </p:pic>
      <p:pic>
        <p:nvPicPr>
          <p:cNvPr id="13" name="Picture 12">
            <a:extLst>
              <a:ext uri="{FF2B5EF4-FFF2-40B4-BE49-F238E27FC236}">
                <a16:creationId xmlns:a16="http://schemas.microsoft.com/office/drawing/2014/main" id="{29DF68F4-A092-DD64-2D04-7D633E6D86B2}"/>
              </a:ext>
            </a:extLst>
          </p:cNvPr>
          <p:cNvPicPr>
            <a:picLocks noChangeAspect="1"/>
          </p:cNvPicPr>
          <p:nvPr/>
        </p:nvPicPr>
        <p:blipFill>
          <a:blip r:embed="rId6"/>
          <a:stretch>
            <a:fillRect/>
          </a:stretch>
        </p:blipFill>
        <p:spPr>
          <a:xfrm>
            <a:off x="8805933" y="1277290"/>
            <a:ext cx="3260302" cy="1133253"/>
          </a:xfrm>
          <a:prstGeom prst="rect">
            <a:avLst/>
          </a:prstGeom>
        </p:spPr>
      </p:pic>
    </p:spTree>
    <p:extLst>
      <p:ext uri="{BB962C8B-B14F-4D97-AF65-F5344CB8AC3E}">
        <p14:creationId xmlns:p14="http://schemas.microsoft.com/office/powerpoint/2010/main" val="965566533"/>
      </p:ext>
    </p:extLst>
  </p:cSld>
  <p:clrMapOvr>
    <a:masterClrMapping/>
  </p:clrMapOvr>
  <mc:AlternateContent xmlns:mc="http://schemas.openxmlformats.org/markup-compatibility/2006">
    <mc:Choice xmlns:p14="http://schemas.microsoft.com/office/powerpoint/2010/main" Requires="p14">
      <p:transition p14:dur="0" advClick="0" advTm="6000"/>
    </mc:Choice>
    <mc:Fallback>
      <p:transition advClick="0" advTm="6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1129</TotalTime>
  <Words>970</Words>
  <Application>Microsoft Office PowerPoint</Application>
  <PresentationFormat>Widescreen</PresentationFormat>
  <Paragraphs>127</Paragraphs>
  <Slides>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Book Antiqua</vt:lpstr>
      <vt:lpstr>Calibri</vt:lpstr>
      <vt:lpstr>Calibri Light</vt:lpstr>
      <vt:lpstr>Times New Roman</vt:lpstr>
      <vt:lpstr>Trebuchet MS</vt:lpstr>
      <vt:lpstr>Wingdings</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ADITI PONKSHE</dc:creator>
  <cp:lastModifiedBy>aryan phadnis</cp:lastModifiedBy>
  <cp:revision>15</cp:revision>
  <dcterms:created xsi:type="dcterms:W3CDTF">2024-09-17T11:21:29Z</dcterms:created>
  <dcterms:modified xsi:type="dcterms:W3CDTF">2024-10-18T18:57:07Z</dcterms:modified>
</cp:coreProperties>
</file>