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8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81D3CD-A415-4B45-9615-29FF57157DE8}" v="1" dt="2024-10-14T16:45:5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chougule" userId="24024881c4d5b30f" providerId="LiveId" clId="{5D81D3CD-A415-4B45-9615-29FF57157DE8}"/>
    <pc:docChg chg="addSld delSld modSld">
      <pc:chgData name="vignesh chougule" userId="24024881c4d5b30f" providerId="LiveId" clId="{5D81D3CD-A415-4B45-9615-29FF57157DE8}" dt="2024-10-14T16:46:58.741" v="5" actId="207"/>
      <pc:docMkLst>
        <pc:docMk/>
      </pc:docMkLst>
      <pc:sldChg chg="new del">
        <pc:chgData name="vignesh chougule" userId="24024881c4d5b30f" providerId="LiveId" clId="{5D81D3CD-A415-4B45-9615-29FF57157DE8}" dt="2024-10-14T16:46:02.756" v="2" actId="47"/>
        <pc:sldMkLst>
          <pc:docMk/>
          <pc:sldMk cId="2891749065" sldId="256"/>
        </pc:sldMkLst>
      </pc:sldChg>
      <pc:sldChg chg="modSp add mod">
        <pc:chgData name="vignesh chougule" userId="24024881c4d5b30f" providerId="LiveId" clId="{5D81D3CD-A415-4B45-9615-29FF57157DE8}" dt="2024-10-14T16:46:58.741" v="5" actId="207"/>
        <pc:sldMkLst>
          <pc:docMk/>
          <pc:sldMk cId="4026455804" sldId="289"/>
        </pc:sldMkLst>
        <pc:spChg chg="mod">
          <ac:chgData name="vignesh chougule" userId="24024881c4d5b30f" providerId="LiveId" clId="{5D81D3CD-A415-4B45-9615-29FF57157DE8}" dt="2024-10-14T16:46:58.741" v="5" actId="207"/>
          <ac:spMkLst>
            <pc:docMk/>
            <pc:sldMk cId="4026455804" sldId="289"/>
            <ac:spMk id="3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9EDB05-9575-4C85-8D0F-A875CF9FACDA}"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9C049-C5D9-4266-A61C-1DB62BC27C35}" type="slidenum">
              <a:rPr lang="en-IN" smtClean="0"/>
              <a:t>‹#›</a:t>
            </a:fld>
            <a:endParaRPr lang="en-IN"/>
          </a:p>
        </p:txBody>
      </p:sp>
    </p:spTree>
    <p:extLst>
      <p:ext uri="{BB962C8B-B14F-4D97-AF65-F5344CB8AC3E}">
        <p14:creationId xmlns:p14="http://schemas.microsoft.com/office/powerpoint/2010/main" val="1432551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934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B855-4409-95D7-0649-56B185F86B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974463-9E1E-0DAF-337F-D360E23CD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F8C68-96D1-E626-4100-F5E05CEF4A75}"/>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752D2853-4878-A5FA-CC87-58EA6C05B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49919-9EC9-2F0E-E402-185F1CC8A8CA}"/>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107726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808A-E5FD-9596-21E5-80D9FE44CC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BE69A6-003E-630F-105F-E3C382AA02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D3588-3922-80E0-E132-2C52AE6520A7}"/>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43386CEA-8CBF-EEC9-B087-045DC76C0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D95E8-DD67-EEB0-5384-5AC503699D3F}"/>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1850118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381EA-539A-312C-5FBB-9F95155BE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789DB1-6DF2-7FA7-D524-9DC0317CE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52A87-1DFC-8E38-72E6-13F89E7BD29F}"/>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DB647888-5BCE-0B7E-12D6-5C607947D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BB15E-C83F-F4EE-58D8-6D8F2EE1509A}"/>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1593657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9FC2-F913-D068-F0EE-782B7E6DC6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852188-7EBF-BA46-3657-2519EF5FE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820DE3-6727-3E72-E0A1-0AB889CA191A}"/>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85FC37D5-4A88-A272-6470-98BA95A7FE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132DE-2C81-B16C-F343-8097EA15B575}"/>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4191773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5473-6C5C-0C0D-1FEF-381377A84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F00F1-87D0-83F7-6F1C-3F2D0FEF4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193DD-CD5E-1A0B-E049-497210FAC813}"/>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ABD5BD7A-F70B-C586-CBC7-05949333B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56D79-EB95-BC09-CF68-71066A90857D}"/>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277285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F4AD-C9D2-4595-8D64-F40DDE40C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E92276-8F1C-617A-766E-2B34FABA6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5653AC-6FEF-F132-5355-D1EF85222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D1798FE-9E1B-EAF2-6E24-5D63C735241E}"/>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6" name="Footer Placeholder 5">
            <a:extLst>
              <a:ext uri="{FF2B5EF4-FFF2-40B4-BE49-F238E27FC236}">
                <a16:creationId xmlns:a16="http://schemas.microsoft.com/office/drawing/2014/main" id="{62126F0A-7BFA-A7A0-963C-F1501B85CA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F8536-0C62-6F6A-BEF7-028FAD30B2B6}"/>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263382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CE6F-D33A-0FB8-43A8-A0ECB13934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A5C48-B3FB-8977-6D99-6BAD8D612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F71617-7615-3253-6756-4B91ADB74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28F857-777B-E7BD-2621-A9E4687E2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0F7335-896B-FE7A-0C9F-C47386A59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6A3497-7C43-79D6-9656-234C1CC1AF80}"/>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8" name="Footer Placeholder 7">
            <a:extLst>
              <a:ext uri="{FF2B5EF4-FFF2-40B4-BE49-F238E27FC236}">
                <a16:creationId xmlns:a16="http://schemas.microsoft.com/office/drawing/2014/main" id="{565E0095-43DC-3E79-269A-7EE59AE707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A069CF-3BDB-753D-9A99-B675CE4826F2}"/>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24037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09C30-2116-1A4B-7C6F-F32B8D238D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EE55A3-4B0D-E671-5265-28A650ACA49F}"/>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4" name="Footer Placeholder 3">
            <a:extLst>
              <a:ext uri="{FF2B5EF4-FFF2-40B4-BE49-F238E27FC236}">
                <a16:creationId xmlns:a16="http://schemas.microsoft.com/office/drawing/2014/main" id="{C57A13AA-4B2A-465C-F7AE-A655BBCC88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95150C-CECB-BFEA-91E4-01B6389E6DD8}"/>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1134075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F1A3E3-5B85-9944-064E-32C9E6B8AACB}"/>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3" name="Footer Placeholder 2">
            <a:extLst>
              <a:ext uri="{FF2B5EF4-FFF2-40B4-BE49-F238E27FC236}">
                <a16:creationId xmlns:a16="http://schemas.microsoft.com/office/drawing/2014/main" id="{25C2CB0C-2FDD-5323-DE28-B71EBB23A9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144043-428C-48A4-B53B-EA55BA6C1871}"/>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388770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A0CB-8D37-142D-4396-32B5F4BD3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EF66C8-A793-EC9D-E708-5D3EB0FB44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FAA6F4-1467-059D-AC9C-601121651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18346-2C71-8BC1-3F75-17025061E9BA}"/>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6" name="Footer Placeholder 5">
            <a:extLst>
              <a:ext uri="{FF2B5EF4-FFF2-40B4-BE49-F238E27FC236}">
                <a16:creationId xmlns:a16="http://schemas.microsoft.com/office/drawing/2014/main" id="{5FAF23E4-8F0C-D630-AA1D-8F01D90F8A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5AA66-AB24-73F0-8BE0-E6AD3CB2F4F4}"/>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30752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598C-82E7-D145-0264-CB09199C6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8F1A89-E117-C8B3-53B8-3DC5C25C4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ADD11C-2793-BE89-6E70-6B372F489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F9B94-46A8-5FC5-BAE9-C5AF8C823A0D}"/>
              </a:ext>
            </a:extLst>
          </p:cNvPr>
          <p:cNvSpPr>
            <a:spLocks noGrp="1"/>
          </p:cNvSpPr>
          <p:nvPr>
            <p:ph type="dt" sz="half" idx="10"/>
          </p:nvPr>
        </p:nvSpPr>
        <p:spPr/>
        <p:txBody>
          <a:bodyPr/>
          <a:lstStyle/>
          <a:p>
            <a:fld id="{F71E6E63-D822-4390-8C6B-1F767D4A19A9}" type="datetimeFigureOut">
              <a:rPr lang="en-IN" smtClean="0"/>
              <a:t>14-10-2024</a:t>
            </a:fld>
            <a:endParaRPr lang="en-IN"/>
          </a:p>
        </p:txBody>
      </p:sp>
      <p:sp>
        <p:nvSpPr>
          <p:cNvPr id="6" name="Footer Placeholder 5">
            <a:extLst>
              <a:ext uri="{FF2B5EF4-FFF2-40B4-BE49-F238E27FC236}">
                <a16:creationId xmlns:a16="http://schemas.microsoft.com/office/drawing/2014/main" id="{EE061638-A518-9F9B-DC3E-F52443C0B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7056C-1393-F94D-3073-CEABEEF30726}"/>
              </a:ext>
            </a:extLst>
          </p:cNvPr>
          <p:cNvSpPr>
            <a:spLocks noGrp="1"/>
          </p:cNvSpPr>
          <p:nvPr>
            <p:ph type="sldNum" sz="quarter" idx="12"/>
          </p:nvPr>
        </p:nvSpPr>
        <p:spPr/>
        <p:txBody>
          <a:bodyPr/>
          <a:lstStyle/>
          <a:p>
            <a:fld id="{F8F5B009-0F48-4F59-A4E1-86806DE7AF4C}" type="slidenum">
              <a:rPr lang="en-IN" smtClean="0"/>
              <a:t>‹#›</a:t>
            </a:fld>
            <a:endParaRPr lang="en-IN"/>
          </a:p>
        </p:txBody>
      </p:sp>
    </p:spTree>
    <p:extLst>
      <p:ext uri="{BB962C8B-B14F-4D97-AF65-F5344CB8AC3E}">
        <p14:creationId xmlns:p14="http://schemas.microsoft.com/office/powerpoint/2010/main" val="174535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1EC23-09A4-71CA-62B3-2EC253C2A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16502-E0E7-FA3F-96A6-699298C4F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761DF-0F23-CFE0-34E2-C9A8DBBA6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E6E63-D822-4390-8C6B-1F767D4A19A9}" type="datetimeFigureOut">
              <a:rPr lang="en-IN" smtClean="0"/>
              <a:t>14-10-2024</a:t>
            </a:fld>
            <a:endParaRPr lang="en-IN"/>
          </a:p>
        </p:txBody>
      </p:sp>
      <p:sp>
        <p:nvSpPr>
          <p:cNvPr id="5" name="Footer Placeholder 4">
            <a:extLst>
              <a:ext uri="{FF2B5EF4-FFF2-40B4-BE49-F238E27FC236}">
                <a16:creationId xmlns:a16="http://schemas.microsoft.com/office/drawing/2014/main" id="{169C1389-D12E-4E27-9DDD-267E0C226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8E7365-C5D0-4ACD-BFD0-E83EC0E1D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5B009-0F48-4F59-A4E1-86806DE7AF4C}" type="slidenum">
              <a:rPr lang="en-IN" smtClean="0"/>
              <a:t>‹#›</a:t>
            </a:fld>
            <a:endParaRPr lang="en-IN"/>
          </a:p>
        </p:txBody>
      </p:sp>
    </p:spTree>
    <p:extLst>
      <p:ext uri="{BB962C8B-B14F-4D97-AF65-F5344CB8AC3E}">
        <p14:creationId xmlns:p14="http://schemas.microsoft.com/office/powerpoint/2010/main" val="529233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32333" y="-34149"/>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endParaRPr lang="en-US" sz="1333" dirty="0">
              <a:latin typeface="Book Antiqua" panose="02040602050305030304" pitchFamily="18" charset="0"/>
            </a:endParaRPr>
          </a:p>
        </p:txBody>
      </p:sp>
      <p:sp>
        <p:nvSpPr>
          <p:cNvPr id="34" name="Google Shape;61;p1"/>
          <p:cNvSpPr/>
          <p:nvPr/>
        </p:nvSpPr>
        <p:spPr>
          <a:xfrm>
            <a:off x="2003339" y="15985"/>
            <a:ext cx="8826800" cy="741184"/>
          </a:xfrm>
          <a:prstGeom prst="rect">
            <a:avLst/>
          </a:prstGeom>
          <a:noFill/>
          <a:ln>
            <a:noFill/>
          </a:ln>
        </p:spPr>
        <p:txBody>
          <a:bodyPr spcFirstLastPara="1" wrap="square" lIns="91433" tIns="45700" rIns="91433" bIns="45700" anchor="t" anchorCtr="0">
            <a:noAutofit/>
          </a:bodyPr>
          <a:lstStyle/>
          <a:p>
            <a:pPr lvl="0" algn="ctr">
              <a:buClr>
                <a:srgbClr val="2F5496"/>
              </a:buClr>
              <a:buSzPts val="1200"/>
            </a:pPr>
            <a:r>
              <a:rPr lang="en-US" dirty="0">
                <a:solidFill>
                  <a:schemeClr val="bg2"/>
                </a:solidFill>
              </a:rPr>
              <a:t>Knowledge-to-SQL: Enhancing SQL Generation with Data Expert LLM</a:t>
            </a:r>
            <a:endParaRPr lang="en-US" dirty="0">
              <a:solidFill>
                <a:schemeClr val="bg2"/>
              </a:solidFill>
              <a:latin typeface="Book Antiqua" panose="02040602050305030304" pitchFamily="18" charset="0"/>
              <a:ea typeface="Times New Roman" panose="02020603050405020304"/>
              <a:cs typeface="Times New Roman" panose="02020603050405020304"/>
              <a:sym typeface="Times New Roman" panose="02020603050405020304"/>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46448" y="785158"/>
            <a:ext cx="4039669" cy="1348442"/>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Problem Statement </a:t>
            </a:r>
            <a:r>
              <a:rPr lang="en-IN" sz="1400" dirty="0">
                <a:ea typeface="Times New Roman" panose="02020603050405020304"/>
                <a:cs typeface="Calibri" panose="020F0502020204030204" pitchFamily="34" charset="0"/>
                <a:sym typeface="Times New Roman" panose="02020603050405020304"/>
              </a:rPr>
              <a:t>: </a:t>
            </a:r>
            <a:r>
              <a:rPr lang="en-US" sz="1400" dirty="0">
                <a:ea typeface="Times New Roman" panose="02020603050405020304"/>
                <a:cs typeface="Calibri" panose="020F0502020204030204" pitchFamily="34" charset="0"/>
                <a:sym typeface="Times New Roman" panose="02020603050405020304"/>
              </a:rPr>
              <a:t>Generating accurate SQL from natural language queries is challenging because it requires understanding both the user's question and database schema. Large language models often fail when key knowledge is missing, leading to inaccurate or unusable SQL, especially in complex cases</a:t>
            </a:r>
            <a:endParaRPr lang="en-IN" sz="1400"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nvGraphicFramePr>
        <p:xfrm>
          <a:off x="8675078" y="750276"/>
          <a:ext cx="3395352" cy="4103078"/>
        </p:xfrm>
        <a:graphic>
          <a:graphicData uri="http://schemas.openxmlformats.org/drawingml/2006/table">
            <a:tbl>
              <a:tblPr/>
              <a:tblGrid>
                <a:gridCol w="3395352">
                  <a:extLst>
                    <a:ext uri="{9D8B030D-6E8A-4147-A177-3AD203B41FA5}">
                      <a16:colId xmlns:a16="http://schemas.microsoft.com/office/drawing/2014/main" val="20000"/>
                    </a:ext>
                  </a:extLst>
                </a:gridCol>
              </a:tblGrid>
              <a:tr h="4103078">
                <a:tc>
                  <a:txBody>
                    <a:bodyPr/>
                    <a:lstStyle/>
                    <a:p>
                      <a:r>
                        <a:rPr lang="en-IN" sz="1300" b="1" dirty="0"/>
                        <a:t>Results</a:t>
                      </a:r>
                      <a:r>
                        <a:rPr lang="en-IN" sz="1300" b="0" dirty="0"/>
                        <a:t> : </a:t>
                      </a:r>
                      <a:r>
                        <a:rPr lang="en-US" sz="1300" b="0" dirty="0"/>
                        <a:t>The experimental results show that incorporating DELLM-generated knowledge improves execution accuracy (EX) and valid efficiency score (VES) across different models:</a:t>
                      </a:r>
                    </a:p>
                    <a:p>
                      <a:pPr marL="285750" indent="-285750">
                        <a:buFont typeface="Arial" panose="020B0604020202020204" pitchFamily="34" charset="0"/>
                        <a:buChar char="•"/>
                      </a:pPr>
                      <a:r>
                        <a:rPr lang="en-IN" sz="1300" b="0" dirty="0"/>
                        <a:t>GPT-3.5-Turbo: +5.67% EX, +7.48% VES</a:t>
                      </a:r>
                    </a:p>
                    <a:p>
                      <a:pPr marL="285750" indent="-285750">
                        <a:buFont typeface="Arial" panose="020B0604020202020204" pitchFamily="34" charset="0"/>
                        <a:buChar char="•"/>
                      </a:pPr>
                      <a:r>
                        <a:rPr lang="fr-FR" sz="1300" b="0" dirty="0"/>
                        <a:t>GPT-4: +4.69% EX, +6.23% VES</a:t>
                      </a:r>
                    </a:p>
                    <a:p>
                      <a:pPr marL="285750" indent="-285750">
                        <a:buFont typeface="Arial" panose="020B0604020202020204" pitchFamily="34" charset="0"/>
                        <a:buChar char="•"/>
                      </a:pPr>
                      <a:r>
                        <a:rPr lang="en-US" sz="1300" b="0" dirty="0"/>
                        <a:t>The results indicate that DELLM improves the performance of even advanced SQL generation models like GPT-4, especially in handling complex or domain-specific queries​(2402.11517v3).</a:t>
                      </a:r>
                      <a:endParaRPr lang="en-IN" sz="1300" b="0" dirty="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12442" y="2196623"/>
            <a:ext cx="4095981" cy="2847038"/>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Methodology</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Table Reading: Relevant tables from the database are selected using semantic similarity to the user’s query.</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Supervised Fine-tuning (SFT): DELLM generates expert knowledge based on the query and database schema to assist in SQL generation.</a:t>
            </a:r>
            <a:endParaRPr lang="en-IN" sz="1400" dirty="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Preference Learning via Database Feedback (PLDBF): Feedback is provided based on how well the generated SQL performs, refining DELLM’s knowledge generation capabilities through database execution and ground-truth SQL comparison.</a:t>
            </a:r>
            <a:endParaRPr lang="en-IN" sz="1400" dirty="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151586" y="789718"/>
            <a:ext cx="4458023" cy="1533068"/>
          </a:xfrm>
          <a:prstGeom prst="rect">
            <a:avLst/>
          </a:prstGeom>
          <a:noFill/>
          <a:ln>
            <a:solidFill>
              <a:schemeClr val="tx1"/>
            </a:solidFill>
          </a:ln>
        </p:spPr>
        <p:txBody>
          <a:bodyPr spcFirstLastPara="1" wrap="square" lIns="91433" tIns="45700" rIns="91433" bIns="45700" anchor="t" anchorCtr="0">
            <a:noAutofit/>
          </a:bodyPr>
          <a:lstStyle/>
          <a:p>
            <a:pPr marL="285750" indent="-285750">
              <a:buClr>
                <a:srgbClr val="2F5496"/>
              </a:buClr>
              <a:buSzPts val="1200"/>
              <a:buFont typeface="Arial" panose="020B0604020202020204" pitchFamily="34" charset="0"/>
              <a:buChar char="•"/>
            </a:pPr>
            <a:r>
              <a:rPr lang="en-IN" sz="1400" dirty="0">
                <a:ea typeface="Times New Roman" panose="02020603050405020304"/>
                <a:cs typeface="Calibri" panose="020F0502020204030204" pitchFamily="34" charset="0"/>
                <a:sym typeface="Times New Roman" panose="02020603050405020304"/>
              </a:rPr>
              <a:t>:</a:t>
            </a:r>
            <a:r>
              <a:rPr lang="en-US" sz="1400" dirty="0">
                <a:ea typeface="Times New Roman" panose="02020603050405020304"/>
                <a:cs typeface="Calibri" panose="020F0502020204030204" pitchFamily="34" charset="0"/>
                <a:sym typeface="Times New Roman" panose="02020603050405020304"/>
              </a:rPr>
              <a:t>using PLDBF, which evaluates the generated SQL based on the correctness of its execution and contribution to query accuracy.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SQL Generation: The refined DELLM generates expert knowledge, which is then integrated into the SQL generation process by off-the-shelf text-to-SQL models like GPT-3.5-Turbo or GPT-4.</a:t>
            </a:r>
            <a:endParaRPr lang="en-IN" sz="1400" dirty="0">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173070" y="2385455"/>
            <a:ext cx="4458023" cy="2014471"/>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Objective</a:t>
            </a:r>
            <a:r>
              <a:rPr lang="en-IN" sz="1400" dirty="0">
                <a:ea typeface="Times New Roman" panose="02020603050405020304"/>
                <a:cs typeface="Calibri" panose="020F0502020204030204" pitchFamily="34" charset="0"/>
                <a:sym typeface="Times New Roman" panose="02020603050405020304"/>
              </a:rPr>
              <a: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develop a framework that automatically generates expert knowledge to improve text-to-SQL accuracy.</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enhance SQL generation for complex, real-world database queries by incorporating domain-specific and expert-level knowledge without requiring human input.</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To create a robust, open-source tool for further research and application in SQL generation tasks.</a:t>
            </a:r>
            <a:endParaRPr lang="en-IN" sz="1400" dirty="0">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677654" y="5043661"/>
            <a:ext cx="3358733" cy="1737958"/>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References:</a:t>
            </a:r>
          </a:p>
          <a:p>
            <a:pPr marL="285750" indent="-285750">
              <a:buClr>
                <a:srgbClr val="2F5496"/>
              </a:buClr>
              <a:buSzPts val="1200"/>
              <a:buFont typeface="Arial" panose="020B0604020202020204" pitchFamily="34" charset="0"/>
              <a:buChar char="•"/>
            </a:pPr>
            <a:r>
              <a:rPr lang="en-US" sz="1400" dirty="0"/>
              <a:t>Zijin Hong and Jian Liu. 2024. Towards better ques </a:t>
            </a:r>
            <a:r>
              <a:rPr lang="en-US" sz="1400" dirty="0" err="1"/>
              <a:t>tion</a:t>
            </a:r>
            <a:r>
              <a:rPr lang="en-US" sz="1400" dirty="0"/>
              <a:t> generation in </a:t>
            </a:r>
            <a:r>
              <a:rPr lang="en-US" sz="1400" dirty="0" err="1"/>
              <a:t>qa</a:t>
            </a:r>
            <a:r>
              <a:rPr lang="en-US" sz="1400" dirty="0"/>
              <a:t>-based event extraction. </a:t>
            </a:r>
            <a:r>
              <a:rPr lang="en-US" sz="1400" dirty="0" err="1"/>
              <a:t>arXiv</a:t>
            </a:r>
            <a:r>
              <a:rPr lang="en-US" sz="1400" dirty="0"/>
              <a:t> preprint arXiv:2405.10517.</a:t>
            </a:r>
          </a:p>
          <a:p>
            <a:pPr marL="285750" indent="-285750">
              <a:buClr>
                <a:srgbClr val="2F5496"/>
              </a:buClr>
              <a:buSzPts val="1200"/>
              <a:buFont typeface="Arial" panose="020B0604020202020204" pitchFamily="34" charset="0"/>
              <a:buChar char="•"/>
            </a:pPr>
            <a:r>
              <a:rPr lang="en-IN" sz="1400" dirty="0"/>
              <a:t>OpenAI. 2023. Gpt-4 technical report. </a:t>
            </a:r>
            <a:r>
              <a:rPr lang="en-IN" sz="1400" dirty="0" err="1"/>
              <a:t>arXiv</a:t>
            </a:r>
            <a:r>
              <a:rPr lang="en-IN" sz="1400" dirty="0"/>
              <a:t> preprint arXiv:2303.08774.</a:t>
            </a:r>
            <a:endParaRPr lang="en-IN" sz="1400" b="1" dirty="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dirty="0">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D19A5F28-CB71-B3DE-F067-62892187F19B}"/>
              </a:ext>
            </a:extLst>
          </p:cNvPr>
          <p:cNvSpPr txBox="1"/>
          <p:nvPr/>
        </p:nvSpPr>
        <p:spPr>
          <a:xfrm>
            <a:off x="4173069" y="4462596"/>
            <a:ext cx="4436539" cy="2328480"/>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Conclusion </a:t>
            </a:r>
            <a:r>
              <a:rPr lang="en-IN" sz="1400" dirty="0">
                <a:ea typeface="Times New Roman" panose="02020603050405020304"/>
                <a:cs typeface="Calibri" panose="020F0502020204030204" pitchFamily="34" charset="0"/>
                <a:sym typeface="Times New Roman" panose="02020603050405020304"/>
              </a:rPr>
              <a:t>: </a:t>
            </a:r>
            <a:r>
              <a:rPr lang="en-US" sz="1400" dirty="0">
                <a:ea typeface="Times New Roman" panose="02020603050405020304"/>
                <a:cs typeface="Calibri" panose="020F0502020204030204" pitchFamily="34" charset="0"/>
                <a:sym typeface="Times New Roman" panose="02020603050405020304"/>
              </a:rPr>
              <a:t>The Knowledge-to-SQL framework significantly enhances the accuracy and efficiency of SQL generation by large language models. Through the integration of DELLM and its ability to provide expert knowledge, the system is capable of bridging knowledge gaps between the user's natural language query and the underlying database schema. The results demonstrate the effectiveness of the model across multiple datasets, showing considerable improvements in execution accuracy and efficiency.</a:t>
            </a:r>
            <a:endParaRPr lang="en-IN" sz="1400" dirty="0">
              <a:ea typeface="Times New Roman" panose="02020603050405020304"/>
              <a:cs typeface="Calibri" panose="020F0502020204030204" pitchFamily="34" charset="0"/>
              <a:sym typeface="Times New Roman" panose="02020603050405020304"/>
            </a:endParaRPr>
          </a:p>
        </p:txBody>
      </p:sp>
      <p:sp>
        <p:nvSpPr>
          <p:cNvPr id="5" name="Google Shape;59;p1">
            <a:extLst>
              <a:ext uri="{FF2B5EF4-FFF2-40B4-BE49-F238E27FC236}">
                <a16:creationId xmlns:a16="http://schemas.microsoft.com/office/drawing/2014/main" id="{26088F41-392B-6813-856A-64A323217C29}"/>
              </a:ext>
            </a:extLst>
          </p:cNvPr>
          <p:cNvSpPr txBox="1"/>
          <p:nvPr/>
        </p:nvSpPr>
        <p:spPr>
          <a:xfrm>
            <a:off x="17686" y="5043661"/>
            <a:ext cx="4029360" cy="179835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400" b="1" dirty="0">
                <a:ea typeface="Times New Roman" panose="02020603050405020304"/>
                <a:cs typeface="Calibri" panose="020F0502020204030204" pitchFamily="34" charset="0"/>
                <a:sym typeface="Times New Roman" panose="02020603050405020304"/>
              </a:rPr>
              <a:t>Implementation :</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Supervised Fine-Tuning: This involves training DELLM on a dataset of user queries, associated schemas, and expert-annotated knowledge. The SFT process matches queries to relevant sub-tables and generates the required knowledge.</a:t>
            </a:r>
          </a:p>
          <a:p>
            <a:pPr marL="285750" indent="-285750">
              <a:buClr>
                <a:srgbClr val="2F5496"/>
              </a:buClr>
              <a:buSzPts val="1200"/>
              <a:buFont typeface="Arial" panose="020B0604020202020204" pitchFamily="34" charset="0"/>
              <a:buChar char="•"/>
            </a:pPr>
            <a:r>
              <a:rPr lang="en-US" sz="1400" dirty="0">
                <a:ea typeface="Times New Roman" panose="02020603050405020304"/>
                <a:cs typeface="Calibri" panose="020F0502020204030204" pitchFamily="34" charset="0"/>
                <a:sym typeface="Times New Roman" panose="02020603050405020304"/>
              </a:rPr>
              <a:t>Preference Learning: After SFT, the model is further refined</a:t>
            </a:r>
            <a:endParaRPr lang="en-IN" sz="1400" b="1" dirty="0">
              <a:ea typeface="Times New Roman" panose="02020603050405020304"/>
              <a:cs typeface="Calibri" panose="020F0502020204030204" pitchFamily="34" charset="0"/>
              <a:sym typeface="Times New Roman" panose="02020603050405020304"/>
            </a:endParaRPr>
          </a:p>
        </p:txBody>
      </p:sp>
      <p:pic>
        <p:nvPicPr>
          <p:cNvPr id="9" name="Picture 8">
            <a:extLst>
              <a:ext uri="{FF2B5EF4-FFF2-40B4-BE49-F238E27FC236}">
                <a16:creationId xmlns:a16="http://schemas.microsoft.com/office/drawing/2014/main" id="{EE324383-AFC6-64A4-6BBE-FEF73C7F72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9178" y="3059643"/>
            <a:ext cx="3287705" cy="1649601"/>
          </a:xfrm>
          <a:prstGeom prst="rect">
            <a:avLst/>
          </a:prstGeom>
        </p:spPr>
      </p:pic>
    </p:spTree>
    <p:extLst>
      <p:ext uri="{BB962C8B-B14F-4D97-AF65-F5344CB8AC3E}">
        <p14:creationId xmlns:p14="http://schemas.microsoft.com/office/powerpoint/2010/main" val="4026455804"/>
      </p:ext>
    </p:extLst>
  </p:cSld>
  <p:clrMapOvr>
    <a:masterClrMapping/>
  </p:clrMapOvr>
  <mc:AlternateContent xmlns:mc="http://schemas.openxmlformats.org/markup-compatibility/2006">
    <mc:Choice xmlns:p14="http://schemas.microsoft.com/office/powerpoint/2010/main" Requires="p14">
      <p:transition p14:dur="10" advClick="0" advTm="6000"/>
    </mc:Choice>
    <mc:Fallback>
      <p:transition advClick="0" advTm="6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473</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Book Antiqua</vt:lpstr>
      <vt:lpstr>Calibri</vt:lpstr>
      <vt:lpstr>Calibri Light</vt:lpstr>
      <vt:lpstr>Times New Roman</vt:lpstr>
      <vt:lpstr>Trebuchet MS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chougule</dc:creator>
  <cp:lastModifiedBy>vignesh chougule</cp:lastModifiedBy>
  <cp:revision>1</cp:revision>
  <dcterms:created xsi:type="dcterms:W3CDTF">2024-10-14T16:45:52Z</dcterms:created>
  <dcterms:modified xsi:type="dcterms:W3CDTF">2024-10-14T16:47:02Z</dcterms:modified>
</cp:coreProperties>
</file>