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77C47-1FFE-4940-B762-79439FB60F01}" v="1" dt="2022-07-09T12:04:1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9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1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4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6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8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646-DEB0-753A-D46B-FFAD39BCC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16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CD7A0-91FB-16D1-F658-324013407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1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Upgrading Hardhat</a:t>
            </a:r>
            <a:endParaRPr lang="en-ID" b="0" dirty="0">
              <a:solidFill>
                <a:schemeClr val="tx1"/>
              </a:solidFill>
              <a:effectLst/>
            </a:endParaRPr>
          </a:p>
          <a:p>
            <a:br>
              <a:rPr lang="en-ID" dirty="0">
                <a:solidFill>
                  <a:schemeClr val="tx1"/>
                </a:solidFill>
              </a:rPr>
            </a:b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B4B5-013C-2EBF-41D1-37578937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Sebelum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mengupgrade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Hardhat,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kita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asumsikan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bahwa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user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sudah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menginstall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Hardhat pada CMD, di Lesson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ini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saya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menginstall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dengan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npm</a:t>
            </a:r>
            <a:b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3F3B5-FD83-A8CA-D739-D4BAC5ABD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674777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922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1DEB-B53D-4A1B-2F8F-F0D3B1F1D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mengupgrade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kita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kita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dapat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mengupdate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parameter yang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sebelumnya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tidak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bisa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diimplementasikan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seperti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tidak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bisa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menambah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sebuah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logika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pada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kita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ataupun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“adding storage”</a:t>
            </a:r>
            <a:endParaRPr lang="en-ID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ID" b="0" dirty="0">
                <a:solidFill>
                  <a:schemeClr val="tx1"/>
                </a:solidFill>
                <a:effectLst/>
              </a:rPr>
            </a:b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mengupgrade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hal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yang simple,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akan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tetapi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tidak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flexible</a:t>
            </a:r>
            <a:endParaRPr lang="en-ID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6EA0-0964-FEE5-09E4-4BFEF6AD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Apakah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mengupgrade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menghilangkan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esensi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immutability?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Tidak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karena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mengupgrade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contract,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berarti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semakin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berkurang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vulnerabilitas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keamanan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ada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pada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kita</a:t>
            </a:r>
            <a:endParaRPr lang="en-ID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ID" b="0" dirty="0">
                <a:solidFill>
                  <a:schemeClr val="tx1"/>
                </a:solidFill>
                <a:effectLst/>
              </a:rPr>
            </a:b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Kekurangan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mengupgrade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meyakinkan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user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pindah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smart contract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baru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dan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pastinya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address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baru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semua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node yang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terkoneksi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kedalam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jaringan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blockchain</a:t>
            </a:r>
            <a:endParaRPr lang="en-ID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br>
              <a:rPr lang="en-ID" b="0" dirty="0">
                <a:solidFill>
                  <a:schemeClr val="tx1"/>
                </a:solidFill>
                <a:effectLst/>
              </a:rPr>
            </a:b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4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60E15-A4C7-1C5D-AAA9-22251C30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0"/>
              </a:spcAft>
            </a:pP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Dan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apakah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migrasi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smart contract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menghilangkan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value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dari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contract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pertama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kita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?, Hal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ini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bisa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di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atasi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dengan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sebuah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codingan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yaitu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delegatecall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yang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mengubah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mengupgrade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function pada smart contract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pertama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kita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tanpa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mengubah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value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dari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msg.sender</a:t>
            </a:r>
            <a:r>
              <a:rPr lang="en-US" sz="21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dan </a:t>
            </a:r>
            <a:r>
              <a:rPr lang="en-US" sz="21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mmsg.value</a:t>
            </a:r>
            <a:br>
              <a:rPr lang="en-US" sz="21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21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8ADE2-08A5-8EFF-A32E-ED2A06C7A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72392"/>
            <a:ext cx="6912217" cy="29895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10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4716D-F40D-CFF8-5D4D-C3517043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Untuk</a:t>
            </a:r>
            <a: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9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pengujian</a:t>
            </a:r>
            <a: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9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delegatecall</a:t>
            </a:r>
            <a: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sz="29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akan</a:t>
            </a:r>
            <a: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9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menggunakan</a:t>
            </a:r>
            <a: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2 smart contract</a:t>
            </a:r>
            <a:br>
              <a:rPr lang="en-US" sz="29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8EAEC-3DFB-B335-6131-875663A4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299655"/>
            <a:ext cx="5131653" cy="22835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A04ED-8D57-7CCE-58F5-F5513737B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778039"/>
            <a:ext cx="5118182" cy="33268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8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A2D00-D1E3-EA2C-DDA0-A29E02F79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336" y="1739221"/>
            <a:ext cx="3387975" cy="4104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671EE-10C9-A852-AA07-8E25A155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6" y="1804536"/>
            <a:ext cx="3291196" cy="45219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D1C166-110F-3FF1-F6A7-9903DBBF1B86}"/>
              </a:ext>
            </a:extLst>
          </p:cNvPr>
          <p:cNvCxnSpPr/>
          <p:nvPr/>
        </p:nvCxnSpPr>
        <p:spPr>
          <a:xfrm>
            <a:off x="6025242" y="2253343"/>
            <a:ext cx="2865664" cy="0"/>
          </a:xfrm>
          <a:prstGeom prst="straightConnector1">
            <a:avLst/>
          </a:prstGeom>
          <a:ln w="2540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505D1B-C6F2-EDF4-5DBC-C15072B2603F}"/>
              </a:ext>
            </a:extLst>
          </p:cNvPr>
          <p:cNvSpPr txBox="1"/>
          <p:nvPr/>
        </p:nvSpPr>
        <p:spPr>
          <a:xfrm>
            <a:off x="4049810" y="881206"/>
            <a:ext cx="506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 err="1">
                <a:effectLst/>
                <a:latin typeface="Century Gothic" panose="020B0502020202020204" pitchFamily="34" charset="0"/>
              </a:rPr>
              <a:t>Jalankan</a:t>
            </a:r>
            <a:r>
              <a:rPr lang="en-ID" sz="1800" b="0" i="0" u="none" strike="noStrike" dirty="0">
                <a:effectLst/>
                <a:latin typeface="Century Gothic" panose="020B0502020202020204" pitchFamily="34" charset="0"/>
              </a:rPr>
              <a:t> contract B </a:t>
            </a:r>
            <a:r>
              <a:rPr lang="en-ID" sz="1800" b="0" i="0" u="none" strike="noStrike" dirty="0" err="1">
                <a:effectLst/>
                <a:latin typeface="Century Gothic" panose="020B0502020202020204" pitchFamily="34" charset="0"/>
              </a:rPr>
              <a:t>dahulu</a:t>
            </a:r>
            <a:r>
              <a:rPr lang="en-ID" sz="1800" b="0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en-ID" sz="1800" b="0" i="0" u="none" strike="noStrike" dirty="0" err="1">
                <a:effectLst/>
                <a:latin typeface="Century Gothic" panose="020B0502020202020204" pitchFamily="34" charset="0"/>
              </a:rPr>
              <a:t>lalu</a:t>
            </a:r>
            <a:r>
              <a:rPr lang="en-ID" sz="1800" b="0" i="0" u="none" strike="noStrike" dirty="0">
                <a:effectLst/>
                <a:latin typeface="Century Gothic" panose="020B0502020202020204" pitchFamily="34" charset="0"/>
              </a:rPr>
              <a:t> Contract A</a:t>
            </a:r>
            <a:endParaRPr lang="en-ID" b="0" dirty="0">
              <a:effectLst/>
            </a:endParaRPr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884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D6A39-27AA-AD28-E80B-FC597463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2174441"/>
            <a:ext cx="6909801" cy="22456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E060A9-8195-097A-1207-21A6FD02FAF9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Fungsi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dari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delegatecall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pada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codingan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adalah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kita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meng copy-paste function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dari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contract B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ke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pada Contract A, Function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dibawah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tertulis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pada contract B,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tapi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kita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menggunakan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delegate call pada Contract A, function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tidak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perlu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diisi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ulang</a:t>
            </a:r>
            <a:endParaRPr lang="en-US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07CBC-A966-6D40-22A1-FD590A71BED3}"/>
              </a:ext>
            </a:extLst>
          </p:cNvPr>
          <p:cNvSpPr txBox="1"/>
          <p:nvPr/>
        </p:nvSpPr>
        <p:spPr>
          <a:xfrm>
            <a:off x="733697" y="1011268"/>
            <a:ext cx="9396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 err="1">
                <a:effectLst/>
              </a:rPr>
              <a:t>Keunikan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dari</a:t>
            </a:r>
            <a:r>
              <a:rPr lang="en-ID" sz="1800" b="0" i="0" u="none" strike="noStrike" dirty="0">
                <a:effectLst/>
              </a:rPr>
              <a:t> delegate </a:t>
            </a:r>
            <a:r>
              <a:rPr lang="en-ID" sz="1800" b="0" i="0" u="none" strike="noStrike" dirty="0">
                <a:effectLst/>
                <a:cs typeface="Calibri" panose="020F0502020204030204" pitchFamily="34" charset="0"/>
              </a:rPr>
              <a:t>call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adalah</a:t>
            </a:r>
            <a:r>
              <a:rPr lang="en-ID" sz="1800" b="0" i="0" u="none" strike="noStrike" dirty="0">
                <a:effectLst/>
              </a:rPr>
              <a:t>, </a:t>
            </a:r>
            <a:r>
              <a:rPr lang="en-ID" sz="1800" b="0" i="0" u="none" strike="noStrike" dirty="0" err="1">
                <a:effectLst/>
              </a:rPr>
              <a:t>walaupun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nama</a:t>
            </a:r>
            <a:r>
              <a:rPr lang="en-ID" sz="1800" b="0" i="0" u="none" strike="noStrike" dirty="0">
                <a:effectLst/>
              </a:rPr>
              <a:t> variable pada contract </a:t>
            </a:r>
            <a:r>
              <a:rPr lang="en-ID" sz="1800" b="0" i="0" u="none" strike="noStrike" dirty="0" err="1">
                <a:effectLst/>
              </a:rPr>
              <a:t>berbeda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dengan</a:t>
            </a:r>
            <a:r>
              <a:rPr lang="en-ID" sz="1800" b="0" i="0" u="none" strike="noStrike" dirty="0">
                <a:effectLst/>
              </a:rPr>
              <a:t> yang </a:t>
            </a:r>
            <a:r>
              <a:rPr lang="en-ID" sz="1800" b="0" i="0" u="none" strike="noStrike" dirty="0" err="1">
                <a:effectLst/>
              </a:rPr>
              <a:t>ada</a:t>
            </a:r>
            <a:r>
              <a:rPr lang="en-ID" sz="1800" b="0" i="0" u="none" strike="noStrike" dirty="0">
                <a:effectLst/>
              </a:rPr>
              <a:t> pada function </a:t>
            </a:r>
            <a:r>
              <a:rPr lang="en-ID" sz="1800" b="0" i="0" u="none" strike="noStrike" dirty="0" err="1">
                <a:effectLst/>
              </a:rPr>
              <a:t>ini</a:t>
            </a:r>
            <a:r>
              <a:rPr lang="en-ID" sz="1800" b="0" i="0" u="none" strike="noStrike" dirty="0">
                <a:effectLst/>
              </a:rPr>
              <a:t>, function </a:t>
            </a:r>
            <a:r>
              <a:rPr lang="en-ID" sz="1800" b="0" i="0" u="none" strike="noStrike" dirty="0" err="1">
                <a:effectLst/>
              </a:rPr>
              <a:t>tersebut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akan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menyesuaikan</a:t>
            </a:r>
            <a:r>
              <a:rPr lang="en-ID" sz="1800" b="0" i="0" u="none" strike="noStrike" dirty="0">
                <a:effectLst/>
              </a:rPr>
              <a:t> </a:t>
            </a:r>
            <a:r>
              <a:rPr lang="en-ID" sz="1800" b="0" i="0" u="none" strike="noStrike" dirty="0" err="1">
                <a:effectLst/>
              </a:rPr>
              <a:t>dengan</a:t>
            </a:r>
            <a:r>
              <a:rPr lang="en-ID" sz="1800" b="0" i="0" u="none" strike="noStrike" dirty="0">
                <a:effectLst/>
              </a:rPr>
              <a:t> variable yang </a:t>
            </a:r>
            <a:r>
              <a:rPr lang="en-ID" sz="1800" b="0" i="0" u="none" strike="noStrike" dirty="0" err="1">
                <a:effectLst/>
                <a:ea typeface="Cambria Math" panose="02040503050406030204" pitchFamily="18" charset="0"/>
              </a:rPr>
              <a:t>ada</a:t>
            </a:r>
            <a:r>
              <a:rPr lang="en-ID" sz="1800" b="0" i="0" u="none" strike="noStrike" dirty="0">
                <a:effectLst/>
              </a:rPr>
              <a:t> pada contract </a:t>
            </a:r>
            <a:endParaRPr lang="en-ID" b="0" dirty="0">
              <a:effectLst/>
            </a:endParaRPr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8725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281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Noto Sans Symbols</vt:lpstr>
      <vt:lpstr>Retrospect</vt:lpstr>
      <vt:lpstr>Lesson 16</vt:lpstr>
      <vt:lpstr>Hikmah Nisya - 1103184094 Radzis Araaf Jaya Jamaludin - 1103184234 Raudhatul Rafiqah Assyahiddini - 1103180225</vt:lpstr>
      <vt:lpstr>Sebelum mengupgrade Hardhat, kita asumsikan bahwa user sudah menginstall Hardhat pada CMD, di Lesson ini saya menginstall dengan npm </vt:lpstr>
      <vt:lpstr>PowerPoint Presentation</vt:lpstr>
      <vt:lpstr>PowerPoint Presentation</vt:lpstr>
      <vt:lpstr>Dan apakah migrasi smart contract menghilangkan value dari contract pertama kita?, Hal ini bisa di atasi dengan sebuah codingan yaitu delegatecall, yang mengubah/mengupgrade function pada smart contract pertama kita tanpa mengubah value dari msg.sender dan mmsg.value  </vt:lpstr>
      <vt:lpstr>Untuk pengujian delegatecall, akan menggunakan 2 smart contract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16</dc:title>
  <dc:creator>Radzis araaf jaya</dc:creator>
  <cp:lastModifiedBy>razetoo69@gmail.com</cp:lastModifiedBy>
  <cp:revision>3</cp:revision>
  <dcterms:created xsi:type="dcterms:W3CDTF">2022-07-09T09:40:13Z</dcterms:created>
  <dcterms:modified xsi:type="dcterms:W3CDTF">2022-07-09T14:08:27Z</dcterms:modified>
</cp:coreProperties>
</file>