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sldIdLst>
    <p:sldId id="266" r:id="rId5"/>
    <p:sldId id="272" r:id="rId6"/>
    <p:sldId id="267" r:id="rId7"/>
    <p:sldId id="268"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69" autoAdjust="0"/>
    <p:restoredTop sz="94619" autoAdjust="0"/>
  </p:normalViewPr>
  <p:slideViewPr>
    <p:cSldViewPr snapToGrid="0">
      <p:cViewPr varScale="1">
        <p:scale>
          <a:sx n="117" d="100"/>
          <a:sy n="117" d="100"/>
        </p:scale>
        <p:origin x="5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865C8-1313-416F-860A-B02C572AE53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B3B404D-4B2A-4DFC-9933-B00EC951141E}">
      <dgm:prSet/>
      <dgm:spPr/>
      <dgm:t>
        <a:bodyPr/>
        <a:lstStyle/>
        <a:p>
          <a:r>
            <a:rPr lang="en-US"/>
            <a:t>Decentralized Autonomous Organization (DAO) adalah sebuah organisasi yang dirancang untuk ototmatis dan terdesentralisasi. Ini bertindak sebagai bentuk dana modal ventura,berdasarkan kode sumber terrbuka dan tanpa sturktur manajemen atau dewan direksi yang khas. Maka terjadinya membuat organisasi tersebut pengembang DAO percaya bahwa mereka dapat menghilangkan kesalahan manusia atau manipulasi dana investor dengan menempatkan kekuatan pengambilan keputusan ke tangan system otomatis dan proses crowsourced.</a:t>
          </a:r>
        </a:p>
      </dgm:t>
    </dgm:pt>
    <dgm:pt modelId="{FA50D779-60F0-47D7-BE5E-45B4B1139F8B}" type="parTrans" cxnId="{5CC68773-9DD6-452A-AD75-C742DEAF409A}">
      <dgm:prSet/>
      <dgm:spPr/>
      <dgm:t>
        <a:bodyPr/>
        <a:lstStyle/>
        <a:p>
          <a:endParaRPr lang="en-US"/>
        </a:p>
      </dgm:t>
    </dgm:pt>
    <dgm:pt modelId="{B39A0042-FE8C-478F-B3EF-154F6CA42942}" type="sibTrans" cxnId="{5CC68773-9DD6-452A-AD75-C742DEAF409A}">
      <dgm:prSet/>
      <dgm:spPr/>
      <dgm:t>
        <a:bodyPr/>
        <a:lstStyle/>
        <a:p>
          <a:endParaRPr lang="en-US"/>
        </a:p>
      </dgm:t>
    </dgm:pt>
    <dgm:pt modelId="{2EEB8A23-4514-4EC8-A2C4-AF6D395E12AE}">
      <dgm:prSet/>
      <dgm:spPr/>
      <dgm:t>
        <a:bodyPr/>
        <a:lstStyle/>
        <a:p>
          <a:r>
            <a:rPr lang="en-US"/>
            <a:t>DAO ini diluncurkan pada tahun 2016 bulan April akhir berkat adanya crowdsale token selama sebulan yang dapat mengumpulkan lebih dari $150juta dana.</a:t>
          </a:r>
        </a:p>
      </dgm:t>
    </dgm:pt>
    <dgm:pt modelId="{02143294-2D03-4650-9346-2F34205BB852}" type="parTrans" cxnId="{ADF0CFA9-945F-4DEB-848A-DFD8B0DA187D}">
      <dgm:prSet/>
      <dgm:spPr/>
      <dgm:t>
        <a:bodyPr/>
        <a:lstStyle/>
        <a:p>
          <a:endParaRPr lang="en-US"/>
        </a:p>
      </dgm:t>
    </dgm:pt>
    <dgm:pt modelId="{6CDE2BAC-BFCE-4C7A-8C30-72B41F792ED0}" type="sibTrans" cxnId="{ADF0CFA9-945F-4DEB-848A-DFD8B0DA187D}">
      <dgm:prSet/>
      <dgm:spPr/>
      <dgm:t>
        <a:bodyPr/>
        <a:lstStyle/>
        <a:p>
          <a:endParaRPr lang="en-US"/>
        </a:p>
      </dgm:t>
    </dgm:pt>
    <dgm:pt modelId="{6EC567F3-2C7F-43E8-86DB-721C6B35EE9E}" type="pres">
      <dgm:prSet presAssocID="{EB1865C8-1313-416F-860A-B02C572AE531}" presName="hierChild1" presStyleCnt="0">
        <dgm:presLayoutVars>
          <dgm:chPref val="1"/>
          <dgm:dir/>
          <dgm:animOne val="branch"/>
          <dgm:animLvl val="lvl"/>
          <dgm:resizeHandles/>
        </dgm:presLayoutVars>
      </dgm:prSet>
      <dgm:spPr/>
    </dgm:pt>
    <dgm:pt modelId="{6B4D629A-4729-4693-80A5-04A9BA378D75}" type="pres">
      <dgm:prSet presAssocID="{7B3B404D-4B2A-4DFC-9933-B00EC951141E}" presName="hierRoot1" presStyleCnt="0"/>
      <dgm:spPr/>
    </dgm:pt>
    <dgm:pt modelId="{4094895A-2998-4287-894E-660574315AA3}" type="pres">
      <dgm:prSet presAssocID="{7B3B404D-4B2A-4DFC-9933-B00EC951141E}" presName="composite" presStyleCnt="0"/>
      <dgm:spPr/>
    </dgm:pt>
    <dgm:pt modelId="{356E28F5-EEF0-4759-87D1-AE959573389E}" type="pres">
      <dgm:prSet presAssocID="{7B3B404D-4B2A-4DFC-9933-B00EC951141E}" presName="background" presStyleLbl="node0" presStyleIdx="0" presStyleCnt="2"/>
      <dgm:spPr/>
    </dgm:pt>
    <dgm:pt modelId="{8D835DA6-4AAD-49E3-BE14-C6823E174541}" type="pres">
      <dgm:prSet presAssocID="{7B3B404D-4B2A-4DFC-9933-B00EC951141E}" presName="text" presStyleLbl="fgAcc0" presStyleIdx="0" presStyleCnt="2">
        <dgm:presLayoutVars>
          <dgm:chPref val="3"/>
        </dgm:presLayoutVars>
      </dgm:prSet>
      <dgm:spPr/>
    </dgm:pt>
    <dgm:pt modelId="{931AA35C-8FD0-4B1D-8B58-CB253001F0B0}" type="pres">
      <dgm:prSet presAssocID="{7B3B404D-4B2A-4DFC-9933-B00EC951141E}" presName="hierChild2" presStyleCnt="0"/>
      <dgm:spPr/>
    </dgm:pt>
    <dgm:pt modelId="{C5A8D2DF-AB1E-44D9-8296-B6DBFD0C9742}" type="pres">
      <dgm:prSet presAssocID="{2EEB8A23-4514-4EC8-A2C4-AF6D395E12AE}" presName="hierRoot1" presStyleCnt="0"/>
      <dgm:spPr/>
    </dgm:pt>
    <dgm:pt modelId="{FB9D523C-1409-4390-94D7-F8FF7BD129C2}" type="pres">
      <dgm:prSet presAssocID="{2EEB8A23-4514-4EC8-A2C4-AF6D395E12AE}" presName="composite" presStyleCnt="0"/>
      <dgm:spPr/>
    </dgm:pt>
    <dgm:pt modelId="{A9D82993-1623-4CCB-A349-3ADD9AF60870}" type="pres">
      <dgm:prSet presAssocID="{2EEB8A23-4514-4EC8-A2C4-AF6D395E12AE}" presName="background" presStyleLbl="node0" presStyleIdx="1" presStyleCnt="2"/>
      <dgm:spPr/>
    </dgm:pt>
    <dgm:pt modelId="{4155E101-7951-4646-B5AD-F57D8B0EC618}" type="pres">
      <dgm:prSet presAssocID="{2EEB8A23-4514-4EC8-A2C4-AF6D395E12AE}" presName="text" presStyleLbl="fgAcc0" presStyleIdx="1" presStyleCnt="2">
        <dgm:presLayoutVars>
          <dgm:chPref val="3"/>
        </dgm:presLayoutVars>
      </dgm:prSet>
      <dgm:spPr/>
    </dgm:pt>
    <dgm:pt modelId="{9CF82E4A-C602-4DF7-B07E-061A57470033}" type="pres">
      <dgm:prSet presAssocID="{2EEB8A23-4514-4EC8-A2C4-AF6D395E12AE}" presName="hierChild2" presStyleCnt="0"/>
      <dgm:spPr/>
    </dgm:pt>
  </dgm:ptLst>
  <dgm:cxnLst>
    <dgm:cxn modelId="{5CC68773-9DD6-452A-AD75-C742DEAF409A}" srcId="{EB1865C8-1313-416F-860A-B02C572AE531}" destId="{7B3B404D-4B2A-4DFC-9933-B00EC951141E}" srcOrd="0" destOrd="0" parTransId="{FA50D779-60F0-47D7-BE5E-45B4B1139F8B}" sibTransId="{B39A0042-FE8C-478F-B3EF-154F6CA42942}"/>
    <dgm:cxn modelId="{8932C98D-BE43-47CC-9100-E5335B553C70}" type="presOf" srcId="{7B3B404D-4B2A-4DFC-9933-B00EC951141E}" destId="{8D835DA6-4AAD-49E3-BE14-C6823E174541}" srcOrd="0" destOrd="0" presId="urn:microsoft.com/office/officeart/2005/8/layout/hierarchy1"/>
    <dgm:cxn modelId="{ADF0CFA9-945F-4DEB-848A-DFD8B0DA187D}" srcId="{EB1865C8-1313-416F-860A-B02C572AE531}" destId="{2EEB8A23-4514-4EC8-A2C4-AF6D395E12AE}" srcOrd="1" destOrd="0" parTransId="{02143294-2D03-4650-9346-2F34205BB852}" sibTransId="{6CDE2BAC-BFCE-4C7A-8C30-72B41F792ED0}"/>
    <dgm:cxn modelId="{CB9932CA-5193-4EAE-A7D2-A28489B87E19}" type="presOf" srcId="{2EEB8A23-4514-4EC8-A2C4-AF6D395E12AE}" destId="{4155E101-7951-4646-B5AD-F57D8B0EC618}" srcOrd="0" destOrd="0" presId="urn:microsoft.com/office/officeart/2005/8/layout/hierarchy1"/>
    <dgm:cxn modelId="{A5B0F3FC-62C7-4B4E-A8C8-9A852E2AEBF6}" type="presOf" srcId="{EB1865C8-1313-416F-860A-B02C572AE531}" destId="{6EC567F3-2C7F-43E8-86DB-721C6B35EE9E}" srcOrd="0" destOrd="0" presId="urn:microsoft.com/office/officeart/2005/8/layout/hierarchy1"/>
    <dgm:cxn modelId="{BEE9F020-3BB1-46A1-BDE2-AB970469E20B}" type="presParOf" srcId="{6EC567F3-2C7F-43E8-86DB-721C6B35EE9E}" destId="{6B4D629A-4729-4693-80A5-04A9BA378D75}" srcOrd="0" destOrd="0" presId="urn:microsoft.com/office/officeart/2005/8/layout/hierarchy1"/>
    <dgm:cxn modelId="{2D4AB7D8-7800-40D4-8A00-0032A593974E}" type="presParOf" srcId="{6B4D629A-4729-4693-80A5-04A9BA378D75}" destId="{4094895A-2998-4287-894E-660574315AA3}" srcOrd="0" destOrd="0" presId="urn:microsoft.com/office/officeart/2005/8/layout/hierarchy1"/>
    <dgm:cxn modelId="{FD2A6D2E-6F44-4108-BE1A-ACDE54BD35C8}" type="presParOf" srcId="{4094895A-2998-4287-894E-660574315AA3}" destId="{356E28F5-EEF0-4759-87D1-AE959573389E}" srcOrd="0" destOrd="0" presId="urn:microsoft.com/office/officeart/2005/8/layout/hierarchy1"/>
    <dgm:cxn modelId="{6A53C891-F6EA-4E04-9BB2-706EF5C356D9}" type="presParOf" srcId="{4094895A-2998-4287-894E-660574315AA3}" destId="{8D835DA6-4AAD-49E3-BE14-C6823E174541}" srcOrd="1" destOrd="0" presId="urn:microsoft.com/office/officeart/2005/8/layout/hierarchy1"/>
    <dgm:cxn modelId="{C0FAA329-7830-4B01-A170-F429F105C0B8}" type="presParOf" srcId="{6B4D629A-4729-4693-80A5-04A9BA378D75}" destId="{931AA35C-8FD0-4B1D-8B58-CB253001F0B0}" srcOrd="1" destOrd="0" presId="urn:microsoft.com/office/officeart/2005/8/layout/hierarchy1"/>
    <dgm:cxn modelId="{DF55F7AF-9E6E-4D74-82B4-F41290BBB6A4}" type="presParOf" srcId="{6EC567F3-2C7F-43E8-86DB-721C6B35EE9E}" destId="{C5A8D2DF-AB1E-44D9-8296-B6DBFD0C9742}" srcOrd="1" destOrd="0" presId="urn:microsoft.com/office/officeart/2005/8/layout/hierarchy1"/>
    <dgm:cxn modelId="{2ED09BC9-DC80-400B-9155-8AC3BAE87725}" type="presParOf" srcId="{C5A8D2DF-AB1E-44D9-8296-B6DBFD0C9742}" destId="{FB9D523C-1409-4390-94D7-F8FF7BD129C2}" srcOrd="0" destOrd="0" presId="urn:microsoft.com/office/officeart/2005/8/layout/hierarchy1"/>
    <dgm:cxn modelId="{8B1D0054-765F-4B11-9ACF-DFAAC785AFA6}" type="presParOf" srcId="{FB9D523C-1409-4390-94D7-F8FF7BD129C2}" destId="{A9D82993-1623-4CCB-A349-3ADD9AF60870}" srcOrd="0" destOrd="0" presId="urn:microsoft.com/office/officeart/2005/8/layout/hierarchy1"/>
    <dgm:cxn modelId="{A8B3F50C-C8FA-4AC8-BC34-C6F4C4D0D79A}" type="presParOf" srcId="{FB9D523C-1409-4390-94D7-F8FF7BD129C2}" destId="{4155E101-7951-4646-B5AD-F57D8B0EC618}" srcOrd="1" destOrd="0" presId="urn:microsoft.com/office/officeart/2005/8/layout/hierarchy1"/>
    <dgm:cxn modelId="{E34330D4-6399-4898-BE37-50005CFE5F0D}" type="presParOf" srcId="{C5A8D2DF-AB1E-44D9-8296-B6DBFD0C9742}" destId="{9CF82E4A-C602-4DF7-B07E-061A574700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FD169A-46D7-4499-AE99-B7F288EA577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035D9FF-8162-4D5B-B940-4BEC444CD421}">
      <dgm:prSet/>
      <dgm:spPr/>
      <dgm:t>
        <a:bodyPr/>
        <a:lstStyle/>
        <a:p>
          <a:r>
            <a:rPr lang="en-US"/>
            <a:t>DAO ini memiliki sebuah tim inti anggota komunitas melalui penggunaan smart contracts, smart contracts ini menjabarkan kerangka dasar yang digunakan DAO untuk beroperasi. Lalu mereka dapat diverifikasi dan dapat diaudit secara public sehingga setiap anggota potensial dapat sepenuhnya memahami bagaimana protocol berfungsi di setiap langkah. </a:t>
          </a:r>
        </a:p>
      </dgm:t>
    </dgm:pt>
    <dgm:pt modelId="{5EEA74E6-E2F8-4BBA-A617-D46A1637E1CE}" type="parTrans" cxnId="{F656CABA-B0BC-4C77-8B3A-CC66735945D9}">
      <dgm:prSet/>
      <dgm:spPr/>
      <dgm:t>
        <a:bodyPr/>
        <a:lstStyle/>
        <a:p>
          <a:endParaRPr lang="en-US"/>
        </a:p>
      </dgm:t>
    </dgm:pt>
    <dgm:pt modelId="{6966B8EA-340A-4FEA-A124-8B08A555F429}" type="sibTrans" cxnId="{F656CABA-B0BC-4C77-8B3A-CC66735945D9}">
      <dgm:prSet/>
      <dgm:spPr/>
      <dgm:t>
        <a:bodyPr/>
        <a:lstStyle/>
        <a:p>
          <a:endParaRPr lang="en-US"/>
        </a:p>
      </dgm:t>
    </dgm:pt>
    <dgm:pt modelId="{F4039F1B-8D34-4435-9AA6-15858BFBA0D2}">
      <dgm:prSet/>
      <dgm:spPr/>
      <dgm:t>
        <a:bodyPr/>
        <a:lstStyle/>
        <a:p>
          <a:r>
            <a:rPr lang="en-US"/>
            <a:t>Setelah aturan ini secara resmi ditulis ke dalam blockchain, langkah selanjutnya yaitu pedanaan dimana DAO perlu mencari cara untuk menerima dana dan bagaimana memberikan tata kelola . Ini biasanya dicapai melalui penerbitan token dimana protocol menjual token untuk mengumpulkan dana dan mengisi penbendaharaan DAO. Lalu sebagai imbalan fiat mereka, pemegang token diberikan hak suara tertentu, biasanya sebanding dengan kepemilikan mereka. Setelah pedanaan selesai DAO siap untuk diterapkan </a:t>
          </a:r>
        </a:p>
      </dgm:t>
    </dgm:pt>
    <dgm:pt modelId="{D3D6AE29-396A-4F28-B3C0-28F50248CC8F}" type="parTrans" cxnId="{C7415E7F-632B-4EEE-B3DA-8120067969D5}">
      <dgm:prSet/>
      <dgm:spPr/>
      <dgm:t>
        <a:bodyPr/>
        <a:lstStyle/>
        <a:p>
          <a:endParaRPr lang="en-US"/>
        </a:p>
      </dgm:t>
    </dgm:pt>
    <dgm:pt modelId="{61BA4AB4-57C9-4191-A7AA-EB3B959779FE}" type="sibTrans" cxnId="{C7415E7F-632B-4EEE-B3DA-8120067969D5}">
      <dgm:prSet/>
      <dgm:spPr/>
      <dgm:t>
        <a:bodyPr/>
        <a:lstStyle/>
        <a:p>
          <a:endParaRPr lang="en-US"/>
        </a:p>
      </dgm:t>
    </dgm:pt>
    <dgm:pt modelId="{F8616F06-BB78-459B-92F5-587E1750D3E6}" type="pres">
      <dgm:prSet presAssocID="{BFFD169A-46D7-4499-AE99-B7F288EA577D}" presName="linear" presStyleCnt="0">
        <dgm:presLayoutVars>
          <dgm:animLvl val="lvl"/>
          <dgm:resizeHandles val="exact"/>
        </dgm:presLayoutVars>
      </dgm:prSet>
      <dgm:spPr/>
    </dgm:pt>
    <dgm:pt modelId="{BE1F600D-38CC-4F19-98E4-AEE680682CA0}" type="pres">
      <dgm:prSet presAssocID="{4035D9FF-8162-4D5B-B940-4BEC444CD421}" presName="parentText" presStyleLbl="node1" presStyleIdx="0" presStyleCnt="2">
        <dgm:presLayoutVars>
          <dgm:chMax val="0"/>
          <dgm:bulletEnabled val="1"/>
        </dgm:presLayoutVars>
      </dgm:prSet>
      <dgm:spPr/>
    </dgm:pt>
    <dgm:pt modelId="{D019E29A-D264-4AA6-B2B9-D96D77A6D464}" type="pres">
      <dgm:prSet presAssocID="{6966B8EA-340A-4FEA-A124-8B08A555F429}" presName="spacer" presStyleCnt="0"/>
      <dgm:spPr/>
    </dgm:pt>
    <dgm:pt modelId="{D6E6CF17-30FC-4ABF-9AFD-65A3EDE2799E}" type="pres">
      <dgm:prSet presAssocID="{F4039F1B-8D34-4435-9AA6-15858BFBA0D2}" presName="parentText" presStyleLbl="node1" presStyleIdx="1" presStyleCnt="2">
        <dgm:presLayoutVars>
          <dgm:chMax val="0"/>
          <dgm:bulletEnabled val="1"/>
        </dgm:presLayoutVars>
      </dgm:prSet>
      <dgm:spPr/>
    </dgm:pt>
  </dgm:ptLst>
  <dgm:cxnLst>
    <dgm:cxn modelId="{EE2E0602-DAE1-452D-BFE1-9CDAD6541381}" type="presOf" srcId="{F4039F1B-8D34-4435-9AA6-15858BFBA0D2}" destId="{D6E6CF17-30FC-4ABF-9AFD-65A3EDE2799E}" srcOrd="0" destOrd="0" presId="urn:microsoft.com/office/officeart/2005/8/layout/vList2"/>
    <dgm:cxn modelId="{69FAF24A-0570-49EC-974A-B358512B2A8E}" type="presOf" srcId="{4035D9FF-8162-4D5B-B940-4BEC444CD421}" destId="{BE1F600D-38CC-4F19-98E4-AEE680682CA0}" srcOrd="0" destOrd="0" presId="urn:microsoft.com/office/officeart/2005/8/layout/vList2"/>
    <dgm:cxn modelId="{C7415E7F-632B-4EEE-B3DA-8120067969D5}" srcId="{BFFD169A-46D7-4499-AE99-B7F288EA577D}" destId="{F4039F1B-8D34-4435-9AA6-15858BFBA0D2}" srcOrd="1" destOrd="0" parTransId="{D3D6AE29-396A-4F28-B3C0-28F50248CC8F}" sibTransId="{61BA4AB4-57C9-4191-A7AA-EB3B959779FE}"/>
    <dgm:cxn modelId="{F656CABA-B0BC-4C77-8B3A-CC66735945D9}" srcId="{BFFD169A-46D7-4499-AE99-B7F288EA577D}" destId="{4035D9FF-8162-4D5B-B940-4BEC444CD421}" srcOrd="0" destOrd="0" parTransId="{5EEA74E6-E2F8-4BBA-A617-D46A1637E1CE}" sibTransId="{6966B8EA-340A-4FEA-A124-8B08A555F429}"/>
    <dgm:cxn modelId="{53CD27F4-48EC-49BF-B795-AABBEFC4C04D}" type="presOf" srcId="{BFFD169A-46D7-4499-AE99-B7F288EA577D}" destId="{F8616F06-BB78-459B-92F5-587E1750D3E6}" srcOrd="0" destOrd="0" presId="urn:microsoft.com/office/officeart/2005/8/layout/vList2"/>
    <dgm:cxn modelId="{14B5DE6C-0346-4826-8E08-F23B9232E25F}" type="presParOf" srcId="{F8616F06-BB78-459B-92F5-587E1750D3E6}" destId="{BE1F600D-38CC-4F19-98E4-AEE680682CA0}" srcOrd="0" destOrd="0" presId="urn:microsoft.com/office/officeart/2005/8/layout/vList2"/>
    <dgm:cxn modelId="{1E8FFC64-771C-47A1-81D4-0E986DFB7E6A}" type="presParOf" srcId="{F8616F06-BB78-459B-92F5-587E1750D3E6}" destId="{D019E29A-D264-4AA6-B2B9-D96D77A6D464}" srcOrd="1" destOrd="0" presId="urn:microsoft.com/office/officeart/2005/8/layout/vList2"/>
    <dgm:cxn modelId="{A0DC46E0-9C34-4F09-9CBE-B0847A173B49}" type="presParOf" srcId="{F8616F06-BB78-459B-92F5-587E1750D3E6}" destId="{D6E6CF17-30FC-4ABF-9AFD-65A3EDE2799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E28F5-EEF0-4759-87D1-AE959573389E}">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835DA6-4AAD-49E3-BE14-C6823E174541}">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Decentralized Autonomous Organization (DAO) adalah sebuah organisasi yang dirancang untuk ototmatis dan terdesentralisasi. Ini bertindak sebagai bentuk dana modal ventura,berdasarkan kode sumber terrbuka dan tanpa sturktur manajemen atau dewan direksi yang khas. Maka terjadinya membuat organisasi tersebut pengembang DAO percaya bahwa mereka dapat menghilangkan kesalahan manusia atau manipulasi dana investor dengan menempatkan kekuatan pengambilan keputusan ke tangan system otomatis dan proses crowsourced.</a:t>
          </a:r>
        </a:p>
      </dsp:txBody>
      <dsp:txXfrm>
        <a:off x="560236" y="832323"/>
        <a:ext cx="4149382" cy="2576345"/>
      </dsp:txXfrm>
    </dsp:sp>
    <dsp:sp modelId="{A9D82993-1623-4CCB-A349-3ADD9AF60870}">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5E101-7951-4646-B5AD-F57D8B0EC618}">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DAO ini diluncurkan pada tahun 2016 bulan April akhir berkat adanya crowdsale token selama sebulan yang dapat mengumpulkan lebih dari $150juta dana.</a:t>
          </a:r>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F600D-38CC-4F19-98E4-AEE680682CA0}">
      <dsp:nvSpPr>
        <dsp:cNvPr id="0" name=""/>
        <dsp:cNvSpPr/>
      </dsp:nvSpPr>
      <dsp:spPr>
        <a:xfrm>
          <a:off x="0" y="366606"/>
          <a:ext cx="6797675" cy="24324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DAO ini memiliki sebuah tim inti anggota komunitas melalui penggunaan smart contracts, smart contracts ini menjabarkan kerangka dasar yang digunakan DAO untuk beroperasi. Lalu mereka dapat diverifikasi dan dapat diaudit secara public sehingga setiap anggota potensial dapat sepenuhnya memahami bagaimana protocol berfungsi di setiap langkah. </a:t>
          </a:r>
        </a:p>
      </dsp:txBody>
      <dsp:txXfrm>
        <a:off x="118741" y="485347"/>
        <a:ext cx="6560193" cy="2194948"/>
      </dsp:txXfrm>
    </dsp:sp>
    <dsp:sp modelId="{D6E6CF17-30FC-4ABF-9AFD-65A3EDE2799E}">
      <dsp:nvSpPr>
        <dsp:cNvPr id="0" name=""/>
        <dsp:cNvSpPr/>
      </dsp:nvSpPr>
      <dsp:spPr>
        <a:xfrm>
          <a:off x="0" y="2850876"/>
          <a:ext cx="6797675" cy="243243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Setelah aturan ini secara resmi ditulis ke dalam blockchain, langkah selanjutnya yaitu pedanaan dimana DAO perlu mencari cara untuk menerima dana dan bagaimana memberikan tata kelola . Ini biasanya dicapai melalui penerbitan token dimana protocol menjual token untuk mengumpulkan dana dan mengisi penbendaharaan DAO. Lalu sebagai imbalan fiat mereka, pemegang token diberikan hak suara tertentu, biasanya sebanding dengan kepemilikan mereka. Setelah pedanaan selesai DAO siap untuk diterapkan </a:t>
          </a:r>
        </a:p>
      </dsp:txBody>
      <dsp:txXfrm>
        <a:off x="118741" y="2969617"/>
        <a:ext cx="6560193" cy="219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45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32530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09389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036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59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205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895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868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7/9/2022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00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7/9/2022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6915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983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7/9/2022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94868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354728" y="2988128"/>
            <a:ext cx="4813072" cy="3494791"/>
          </a:xfrm>
        </p:spPr>
        <p:txBody>
          <a:bodyPr>
            <a:normAutofit/>
          </a:bodyPr>
          <a:lstStyle/>
          <a:p>
            <a:r>
              <a:rPr lang="en-US" dirty="0"/>
              <a:t>Hardhat DAOs</a:t>
            </a:r>
          </a:p>
        </p:txBody>
      </p:sp>
      <p:sp>
        <p:nvSpPr>
          <p:cNvPr id="6" name="TextBox 5">
            <a:extLst>
              <a:ext uri="{FF2B5EF4-FFF2-40B4-BE49-F238E27FC236}">
                <a16:creationId xmlns:a16="http://schemas.microsoft.com/office/drawing/2014/main" id="{35CDE152-4C65-EF56-8B74-E4C3C174ECE4}"/>
              </a:ext>
            </a:extLst>
          </p:cNvPr>
          <p:cNvSpPr txBox="1"/>
          <p:nvPr/>
        </p:nvSpPr>
        <p:spPr>
          <a:xfrm>
            <a:off x="1404257" y="3355522"/>
            <a:ext cx="2643672" cy="830997"/>
          </a:xfrm>
          <a:prstGeom prst="rect">
            <a:avLst/>
          </a:prstGeom>
          <a:noFill/>
        </p:spPr>
        <p:txBody>
          <a:bodyPr wrap="none" rtlCol="0">
            <a:spAutoFit/>
          </a:bodyPr>
          <a:lstStyle/>
          <a:p>
            <a:r>
              <a:rPr lang="en-ID" sz="4800" dirty="0"/>
              <a:t>Lesson 17</a:t>
            </a:r>
          </a:p>
        </p:txBody>
      </p: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659FD-8A18-2E56-662E-9BD1281DCA85}"/>
              </a:ext>
            </a:extLst>
          </p:cNvPr>
          <p:cNvSpPr>
            <a:spLocks noGrp="1"/>
          </p:cNvSpPr>
          <p:nvPr>
            <p:ph idx="1"/>
          </p:nvPr>
        </p:nvSpPr>
        <p:spPr>
          <a:xfrm>
            <a:off x="1097279" y="1845734"/>
            <a:ext cx="10634799" cy="4023360"/>
          </a:xfrm>
        </p:spPr>
        <p:txBody>
          <a:bodyPr>
            <a:normAutofit/>
          </a:bodyPr>
          <a:lstStyle/>
          <a:p>
            <a:r>
              <a:rPr lang="en-US" sz="4400" dirty="0"/>
              <a:t>Hikmah </a:t>
            </a:r>
            <a:r>
              <a:rPr lang="en-US" sz="4400" dirty="0" err="1"/>
              <a:t>Nisya</a:t>
            </a:r>
            <a:r>
              <a:rPr lang="en-US" sz="4400" dirty="0"/>
              <a:t> - 1103184094</a:t>
            </a:r>
            <a:br>
              <a:rPr lang="en-US" sz="4400" dirty="0"/>
            </a:br>
            <a:r>
              <a:rPr lang="en-US" sz="4400" dirty="0" err="1"/>
              <a:t>Radzis</a:t>
            </a:r>
            <a:r>
              <a:rPr lang="en-US" sz="4400" dirty="0"/>
              <a:t> </a:t>
            </a:r>
            <a:r>
              <a:rPr lang="en-US" sz="4400" dirty="0" err="1"/>
              <a:t>Araaf</a:t>
            </a:r>
            <a:r>
              <a:rPr lang="en-US" sz="4400" dirty="0"/>
              <a:t> Jaya </a:t>
            </a:r>
            <a:r>
              <a:rPr lang="en-US" sz="4400" dirty="0" err="1"/>
              <a:t>Jamaludin</a:t>
            </a:r>
            <a:r>
              <a:rPr lang="en-US" sz="4400" dirty="0"/>
              <a:t> - 1103184234</a:t>
            </a:r>
            <a:br>
              <a:rPr lang="en-US" sz="4400" dirty="0"/>
            </a:br>
            <a:r>
              <a:rPr lang="en-US" sz="4400" dirty="0" err="1"/>
              <a:t>Raudhatul</a:t>
            </a:r>
            <a:r>
              <a:rPr lang="en-US" sz="4400" dirty="0"/>
              <a:t> </a:t>
            </a:r>
            <a:r>
              <a:rPr lang="en-US" sz="4400" dirty="0" err="1"/>
              <a:t>Rafiqah</a:t>
            </a:r>
            <a:r>
              <a:rPr lang="en-US" sz="4400" dirty="0"/>
              <a:t> </a:t>
            </a:r>
            <a:r>
              <a:rPr lang="en-US" sz="4400" dirty="0" err="1"/>
              <a:t>Assyahiddini</a:t>
            </a:r>
            <a:r>
              <a:rPr lang="en-US" sz="4400" dirty="0"/>
              <a:t> - 1103180225</a:t>
            </a:r>
            <a:endParaRPr lang="en-ID" sz="4400" dirty="0"/>
          </a:p>
        </p:txBody>
      </p:sp>
    </p:spTree>
    <p:extLst>
      <p:ext uri="{BB962C8B-B14F-4D97-AF65-F5344CB8AC3E}">
        <p14:creationId xmlns:p14="http://schemas.microsoft.com/office/powerpoint/2010/main" val="362583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9A6B-3F22-23A6-8B1A-08A0A07E2DD4}"/>
              </a:ext>
            </a:extLst>
          </p:cNvPr>
          <p:cNvSpPr>
            <a:spLocks noGrp="1"/>
          </p:cNvSpPr>
          <p:nvPr>
            <p:ph type="title"/>
          </p:nvPr>
        </p:nvSpPr>
        <p:spPr>
          <a:xfrm>
            <a:off x="1097280" y="286603"/>
            <a:ext cx="10058400" cy="1450757"/>
          </a:xfrm>
        </p:spPr>
        <p:txBody>
          <a:bodyPr>
            <a:normAutofit/>
          </a:bodyPr>
          <a:lstStyle/>
          <a:p>
            <a:r>
              <a:rPr lang="en-US"/>
              <a:t>Apa itu DAO ?</a:t>
            </a:r>
            <a:endParaRPr lang="en-ID" dirty="0"/>
          </a:p>
        </p:txBody>
      </p:sp>
      <p:graphicFrame>
        <p:nvGraphicFramePr>
          <p:cNvPr id="5" name="Content Placeholder 2">
            <a:extLst>
              <a:ext uri="{FF2B5EF4-FFF2-40B4-BE49-F238E27FC236}">
                <a16:creationId xmlns:a16="http://schemas.microsoft.com/office/drawing/2014/main" id="{C086D45B-9908-3583-E5BC-1A9D79C2FAC4}"/>
              </a:ext>
            </a:extLst>
          </p:cNvPr>
          <p:cNvGraphicFramePr>
            <a:graphicFrameLocks noGrp="1"/>
          </p:cNvGraphicFramePr>
          <p:nvPr>
            <p:ph idx="1"/>
            <p:extLst>
              <p:ext uri="{D42A27DB-BD31-4B8C-83A1-F6EECF244321}">
                <p14:modId xmlns:p14="http://schemas.microsoft.com/office/powerpoint/2010/main" val="34212500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29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A09842-4752-FB9C-6E61-454C8AA8923C}"/>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Cara Kerja DAO</a:t>
            </a:r>
            <a:endParaRPr lang="en-ID" sz="36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F63FE0E-18CC-F41B-747A-E4CEAF442F69}"/>
              </a:ext>
            </a:extLst>
          </p:cNvPr>
          <p:cNvGraphicFramePr>
            <a:graphicFrameLocks noGrp="1"/>
          </p:cNvGraphicFramePr>
          <p:nvPr>
            <p:ph idx="1"/>
            <p:extLst>
              <p:ext uri="{D42A27DB-BD31-4B8C-83A1-F6EECF244321}">
                <p14:modId xmlns:p14="http://schemas.microsoft.com/office/powerpoint/2010/main" val="66446303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96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0FCD82-9B69-2CC0-1D2F-B2AA10959F31}"/>
              </a:ext>
            </a:extLst>
          </p:cNvPr>
          <p:cNvPicPr>
            <a:picLocks noChangeAspect="1"/>
          </p:cNvPicPr>
          <p:nvPr/>
        </p:nvPicPr>
        <p:blipFill>
          <a:blip r:embed="rId2"/>
          <a:stretch>
            <a:fillRect/>
          </a:stretch>
        </p:blipFill>
        <p:spPr>
          <a:xfrm>
            <a:off x="633999" y="1742579"/>
            <a:ext cx="6909801" cy="3109409"/>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17C975-3509-8BA4-321D-AB11228477E2}"/>
              </a:ext>
            </a:extLst>
          </p:cNvPr>
          <p:cNvSpPr>
            <a:spLocks noGrp="1"/>
          </p:cNvSpPr>
          <p:nvPr>
            <p:ph idx="1"/>
          </p:nvPr>
        </p:nvSpPr>
        <p:spPr>
          <a:xfrm>
            <a:off x="7859485" y="2198914"/>
            <a:ext cx="3690257" cy="3670180"/>
          </a:xfrm>
        </p:spPr>
        <p:txBody>
          <a:bodyPr>
            <a:normAutofit/>
          </a:bodyPr>
          <a:lstStyle/>
          <a:p>
            <a:r>
              <a:rPr lang="en-US" dirty="0" err="1">
                <a:latin typeface="Times New Roman" panose="02020603050405020304" pitchFamily="18" charset="0"/>
                <a:cs typeface="Times New Roman" panose="02020603050405020304" pitchFamily="18" charset="0"/>
              </a:rPr>
              <a:t>Setelah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didorong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produksi</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diubah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selain</a:t>
            </a:r>
            <a:r>
              <a:rPr lang="en-US" dirty="0">
                <a:latin typeface="Times New Roman" panose="02020603050405020304" pitchFamily="18" charset="0"/>
                <a:cs typeface="Times New Roman" panose="02020603050405020304" pitchFamily="18" charset="0"/>
              </a:rPr>
              <a:t> consensus yang </a:t>
            </a:r>
            <a:r>
              <a:rPr lang="en-US" dirty="0" err="1">
                <a:latin typeface="Times New Roman" panose="02020603050405020304" pitchFamily="18" charset="0"/>
                <a:cs typeface="Times New Roman" panose="02020603050405020304" pitchFamily="18" charset="0"/>
              </a:rPr>
              <a:t>dicapai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pemungutan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anggota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otoritas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khusus</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mengubah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aturan</a:t>
            </a:r>
            <a:r>
              <a:rPr lang="en-US" dirty="0">
                <a:latin typeface="Times New Roman" panose="02020603050405020304" pitchFamily="18" charset="0"/>
                <a:cs typeface="Times New Roman" panose="02020603050405020304" pitchFamily="18" charset="0"/>
              </a:rPr>
              <a:t> DAO </a:t>
            </a:r>
            <a:r>
              <a:rPr lang="en-US" dirty="0" err="1">
                <a:latin typeface="Times New Roman" panose="02020603050405020304" pitchFamily="18" charset="0"/>
                <a:cs typeface="Times New Roman" panose="02020603050405020304" pitchFamily="18" charset="0"/>
              </a:rPr>
              <a:t>sepenuhnya</a:t>
            </a:r>
            <a:r>
              <a:rPr lang="en-US" dirty="0">
                <a:latin typeface="Times New Roman" panose="02020603050405020304" pitchFamily="18" charset="0"/>
                <a:cs typeface="Times New Roman" panose="02020603050405020304" pitchFamily="18" charset="0"/>
              </a:rPr>
              <a:t>.</a:t>
            </a:r>
            <a:endParaRPr lang="en-ID">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675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51FB08-4EAD-4B70-454C-154350786F34}"/>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Cara Terlibat DAO?</a:t>
            </a:r>
            <a:endParaRPr lang="en-ID"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Content Placeholder 2">
            <a:extLst>
              <a:ext uri="{FF2B5EF4-FFF2-40B4-BE49-F238E27FC236}">
                <a16:creationId xmlns:a16="http://schemas.microsoft.com/office/drawing/2014/main" id="{1ABAE3DE-F53E-ED17-94E6-4DEFFF639847}"/>
              </a:ext>
            </a:extLst>
          </p:cNvPr>
          <p:cNvSpPr>
            <a:spLocks noGrp="1"/>
          </p:cNvSpPr>
          <p:nvPr>
            <p:ph idx="1"/>
          </p:nvPr>
        </p:nvSpPr>
        <p:spPr>
          <a:xfrm>
            <a:off x="4742016" y="605896"/>
            <a:ext cx="6413663" cy="5646208"/>
          </a:xfrm>
        </p:spPr>
        <p:txBody>
          <a:bodyPr anchor="ctr">
            <a:normAutofit/>
          </a:bodyPr>
          <a:lstStyle/>
          <a:p>
            <a:pPr marL="201168" lvl="1" indent="0">
              <a:buNone/>
            </a:pP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Setelah</a:t>
            </a:r>
            <a:r>
              <a:rPr lang="en-ID">
                <a:latin typeface="Times New Roman" panose="02020603050405020304" pitchFamily="18" charset="0"/>
                <a:cs typeface="Times New Roman" panose="02020603050405020304" pitchFamily="18" charset="0"/>
              </a:rPr>
              <a:t> Anda </a:t>
            </a:r>
            <a:r>
              <a:rPr lang="en-ID" err="1">
                <a:latin typeface="Times New Roman" panose="02020603050405020304" pitchFamily="18" charset="0"/>
                <a:cs typeface="Times New Roman" panose="02020603050405020304" pitchFamily="18" charset="0"/>
              </a:rPr>
              <a:t>menemukan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proyek</a:t>
            </a:r>
            <a:r>
              <a:rPr lang="en-ID">
                <a:latin typeface="Times New Roman" panose="02020603050405020304" pitchFamily="18" charset="0"/>
                <a:cs typeface="Times New Roman" panose="02020603050405020304" pitchFamily="18" charset="0"/>
              </a:rPr>
              <a:t> yang </a:t>
            </a:r>
            <a:r>
              <a:rPr lang="en-ID" err="1">
                <a:latin typeface="Times New Roman" panose="02020603050405020304" pitchFamily="18" charset="0"/>
                <a:cs typeface="Times New Roman" panose="02020603050405020304" pitchFamily="18" charset="0"/>
              </a:rPr>
              <a:t>menarik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ada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beberapa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cara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berbeda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untuk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terlibat</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langsung</a:t>
            </a:r>
            <a:r>
              <a:rPr lang="en-ID">
                <a:latin typeface="Times New Roman" panose="02020603050405020304" pitchFamily="18" charset="0"/>
                <a:cs typeface="Times New Roman" panose="02020603050405020304" pitchFamily="18" charset="0"/>
              </a:rPr>
              <a:t>. Saya </a:t>
            </a:r>
            <a:r>
              <a:rPr lang="en-ID" err="1">
                <a:latin typeface="Times New Roman" panose="02020603050405020304" pitchFamily="18" charset="0"/>
                <a:cs typeface="Times New Roman" panose="02020603050405020304" pitchFamily="18" charset="0"/>
              </a:rPr>
              <a:t>merasa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penting</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untuk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dicatat</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bahwa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tidak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semua</a:t>
            </a:r>
            <a:r>
              <a:rPr lang="en-ID">
                <a:latin typeface="Times New Roman" panose="02020603050405020304" pitchFamily="18" charset="0"/>
                <a:cs typeface="Times New Roman" panose="02020603050405020304" pitchFamily="18" charset="0"/>
              </a:rPr>
              <a:t> DAO </a:t>
            </a:r>
            <a:r>
              <a:rPr lang="en-ID" err="1">
                <a:latin typeface="Times New Roman" panose="02020603050405020304" pitchFamily="18" charset="0"/>
                <a:cs typeface="Times New Roman" panose="02020603050405020304" pitchFamily="18" charset="0"/>
              </a:rPr>
              <a:t>beroperasi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dengan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tujuan</a:t>
            </a:r>
            <a:r>
              <a:rPr lang="en-ID">
                <a:latin typeface="Times New Roman" panose="02020603050405020304" pitchFamily="18" charset="0"/>
                <a:cs typeface="Times New Roman" panose="02020603050405020304" pitchFamily="18" charset="0"/>
              </a:rPr>
              <a:t> yang </a:t>
            </a:r>
            <a:r>
              <a:rPr lang="en-ID" err="1">
                <a:latin typeface="Times New Roman" panose="02020603050405020304" pitchFamily="18" charset="0"/>
                <a:cs typeface="Times New Roman" panose="02020603050405020304" pitchFamily="18" charset="0"/>
              </a:rPr>
              <a:t>sama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sehingga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langkah</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pertama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adalah</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mencari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tahu</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fungsi</a:t>
            </a:r>
            <a:r>
              <a:rPr lang="en-ID">
                <a:latin typeface="Times New Roman" panose="02020603050405020304" pitchFamily="18" charset="0"/>
                <a:cs typeface="Times New Roman" panose="02020603050405020304" pitchFamily="18" charset="0"/>
              </a:rPr>
              <a:t> inti </a:t>
            </a:r>
            <a:r>
              <a:rPr lang="en-ID" err="1">
                <a:latin typeface="Times New Roman" panose="02020603050405020304" pitchFamily="18" charset="0"/>
                <a:cs typeface="Times New Roman" panose="02020603050405020304" pitchFamily="18" charset="0"/>
              </a:rPr>
              <a:t>dari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setiap</a:t>
            </a:r>
            <a:r>
              <a:rPr lang="en-ID">
                <a:latin typeface="Times New Roman" panose="02020603050405020304" pitchFamily="18" charset="0"/>
                <a:cs typeface="Times New Roman" panose="02020603050405020304" pitchFamily="18" charset="0"/>
              </a:rPr>
              <a:t> DAO. </a:t>
            </a:r>
            <a:r>
              <a:rPr lang="en-ID" err="1">
                <a:latin typeface="Times New Roman" panose="02020603050405020304" pitchFamily="18" charset="0"/>
                <a:cs typeface="Times New Roman" panose="02020603050405020304" pitchFamily="18" charset="0"/>
              </a:rPr>
              <a:t>Untuk</a:t>
            </a:r>
            <a:r>
              <a:rPr lang="en-ID">
                <a:latin typeface="Times New Roman" panose="02020603050405020304" pitchFamily="18" charset="0"/>
                <a:cs typeface="Times New Roman" panose="02020603050405020304" pitchFamily="18" charset="0"/>
              </a:rPr>
              <a:t> DAO yang </a:t>
            </a:r>
            <a:r>
              <a:rPr lang="en-ID" err="1">
                <a:latin typeface="Times New Roman" panose="02020603050405020304" pitchFamily="18" charset="0"/>
                <a:cs typeface="Times New Roman" panose="02020603050405020304" pitchFamily="18" charset="0"/>
              </a:rPr>
              <a:t>berfokus</a:t>
            </a:r>
            <a:r>
              <a:rPr lang="en-ID">
                <a:latin typeface="Times New Roman" panose="02020603050405020304" pitchFamily="18" charset="0"/>
                <a:cs typeface="Times New Roman" panose="02020603050405020304" pitchFamily="18" charset="0"/>
              </a:rPr>
              <a:t> pada tata </a:t>
            </a:r>
            <a:r>
              <a:rPr lang="en-ID" err="1">
                <a:latin typeface="Times New Roman" panose="02020603050405020304" pitchFamily="18" charset="0"/>
                <a:cs typeface="Times New Roman" panose="02020603050405020304" pitchFamily="18" charset="0"/>
              </a:rPr>
              <a:t>kelola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teknis</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penting</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untuk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memahami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jenis</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hak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suara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apa</a:t>
            </a:r>
            <a:r>
              <a:rPr lang="en-ID">
                <a:latin typeface="Times New Roman" panose="02020603050405020304" pitchFamily="18" charset="0"/>
                <a:cs typeface="Times New Roman" panose="02020603050405020304" pitchFamily="18" charset="0"/>
              </a:rPr>
              <a:t> yang </a:t>
            </a:r>
            <a:r>
              <a:rPr lang="en-ID" err="1">
                <a:latin typeface="Times New Roman" panose="02020603050405020304" pitchFamily="18" charset="0"/>
                <a:cs typeface="Times New Roman" panose="02020603050405020304" pitchFamily="18" charset="0"/>
              </a:rPr>
              <a:t>diberikan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kepada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pemegang</a:t>
            </a:r>
            <a:r>
              <a:rPr lang="en-ID">
                <a:latin typeface="Times New Roman" panose="02020603050405020304" pitchFamily="18" charset="0"/>
                <a:cs typeface="Times New Roman" panose="02020603050405020304" pitchFamily="18" charset="0"/>
              </a:rPr>
              <a:t> token dan </a:t>
            </a:r>
            <a:r>
              <a:rPr lang="en-ID" err="1">
                <a:latin typeface="Times New Roman" panose="02020603050405020304" pitchFamily="18" charset="0"/>
                <a:cs typeface="Times New Roman" panose="02020603050405020304" pitchFamily="18" charset="0"/>
              </a:rPr>
              <a:t>jenis</a:t>
            </a:r>
            <a:r>
              <a:rPr lang="en-ID">
                <a:latin typeface="Times New Roman" panose="02020603050405020304" pitchFamily="18" charset="0"/>
                <a:cs typeface="Times New Roman" panose="02020603050405020304" pitchFamily="18" charset="0"/>
              </a:rPr>
              <a:t> proposal </a:t>
            </a:r>
            <a:r>
              <a:rPr lang="en-ID" err="1">
                <a:latin typeface="Times New Roman" panose="02020603050405020304" pitchFamily="18" charset="0"/>
                <a:cs typeface="Times New Roman" panose="02020603050405020304" pitchFamily="18" charset="0"/>
              </a:rPr>
              <a:t>apa</a:t>
            </a:r>
            <a:r>
              <a:rPr lang="en-ID">
                <a:latin typeface="Times New Roman" panose="02020603050405020304" pitchFamily="18" charset="0"/>
                <a:cs typeface="Times New Roman" panose="02020603050405020304" pitchFamily="18" charset="0"/>
              </a:rPr>
              <a:t> yang </a:t>
            </a:r>
            <a:r>
              <a:rPr lang="en-ID" err="1">
                <a:latin typeface="Times New Roman" panose="02020603050405020304" pitchFamily="18" charset="0"/>
                <a:cs typeface="Times New Roman" panose="02020603050405020304" pitchFamily="18" charset="0"/>
              </a:rPr>
              <a:t>dipertaruhkan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Dalam</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beberapa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kasus</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seperti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Uniswap</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pemegang</a:t>
            </a:r>
            <a:r>
              <a:rPr lang="en-ID">
                <a:latin typeface="Times New Roman" panose="02020603050405020304" pitchFamily="18" charset="0"/>
                <a:cs typeface="Times New Roman" panose="02020603050405020304" pitchFamily="18" charset="0"/>
              </a:rPr>
              <a:t> token </a:t>
            </a:r>
            <a:r>
              <a:rPr lang="en-ID" err="1">
                <a:latin typeface="Times New Roman" panose="02020603050405020304" pitchFamily="18" charset="0"/>
                <a:cs typeface="Times New Roman" panose="02020603050405020304" pitchFamily="18" charset="0"/>
              </a:rPr>
              <a:t>dapat</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memilih</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untuk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mendistribusikan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sebagian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dari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biaya</a:t>
            </a:r>
            <a:r>
              <a:rPr lang="en-ID">
                <a:latin typeface="Times New Roman" panose="02020603050405020304" pitchFamily="18" charset="0"/>
                <a:cs typeface="Times New Roman" panose="02020603050405020304" pitchFamily="18" charset="0"/>
              </a:rPr>
              <a:t> yang </a:t>
            </a:r>
            <a:r>
              <a:rPr lang="en-ID" err="1">
                <a:latin typeface="Times New Roman" panose="02020603050405020304" pitchFamily="18" charset="0"/>
                <a:cs typeface="Times New Roman" panose="02020603050405020304" pitchFamily="18" charset="0"/>
              </a:rPr>
              <a:t>dikumpulkan</a:t>
            </a:r>
            <a:r>
              <a:rPr lang="en-ID">
                <a:latin typeface="Times New Roman" panose="02020603050405020304" pitchFamily="18" charset="0"/>
                <a:cs typeface="Times New Roman" panose="02020603050405020304" pitchFamily="18" charset="0"/>
              </a:rPr>
              <a:t> oleh </a:t>
            </a:r>
            <a:r>
              <a:rPr lang="en-ID" err="1">
                <a:latin typeface="Times New Roman" panose="02020603050405020304" pitchFamily="18" charset="0"/>
                <a:cs typeface="Times New Roman" panose="02020603050405020304" pitchFamily="18" charset="0"/>
              </a:rPr>
              <a:t>protokol</a:t>
            </a:r>
            <a:r>
              <a:rPr lang="en-ID">
                <a:latin typeface="Times New Roman" panose="02020603050405020304" pitchFamily="18" charset="0"/>
                <a:cs typeface="Times New Roman" panose="02020603050405020304" pitchFamily="18" charset="0"/>
              </a:rPr>
              <a:t> di </a:t>
            </a:r>
            <a:r>
              <a:rPr lang="en-ID" err="1">
                <a:latin typeface="Times New Roman" panose="02020603050405020304" pitchFamily="18" charset="0"/>
                <a:cs typeface="Times New Roman" panose="02020603050405020304" pitchFamily="18" charset="0"/>
              </a:rPr>
              <a:t>antara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mereka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sendiri</a:t>
            </a:r>
            <a:r>
              <a:rPr lang="en-ID">
                <a:latin typeface="Times New Roman" panose="02020603050405020304" pitchFamily="18" charset="0"/>
                <a:cs typeface="Times New Roman" panose="02020603050405020304" pitchFamily="18" charset="0"/>
              </a:rPr>
              <a:t> . </a:t>
            </a:r>
          </a:p>
          <a:p>
            <a:pPr marL="201168" lvl="1" indent="0">
              <a:buNone/>
            </a:pP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Dalam</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protokol</a:t>
            </a:r>
            <a:r>
              <a:rPr lang="en-ID">
                <a:latin typeface="Times New Roman" panose="02020603050405020304" pitchFamily="18" charset="0"/>
                <a:cs typeface="Times New Roman" panose="02020603050405020304" pitchFamily="18" charset="0"/>
              </a:rPr>
              <a:t> lain </a:t>
            </a:r>
            <a:r>
              <a:rPr lang="en-ID" err="1">
                <a:latin typeface="Times New Roman" panose="02020603050405020304" pitchFamily="18" charset="0"/>
                <a:cs typeface="Times New Roman" panose="02020603050405020304" pitchFamily="18" charset="0"/>
              </a:rPr>
              <a:t>seperti</a:t>
            </a:r>
            <a:r>
              <a:rPr lang="en-ID">
                <a:latin typeface="Times New Roman" panose="02020603050405020304" pitchFamily="18" charset="0"/>
                <a:cs typeface="Times New Roman" panose="02020603050405020304" pitchFamily="18" charset="0"/>
              </a:rPr>
              <a:t> Compound, </a:t>
            </a:r>
            <a:r>
              <a:rPr lang="en-ID" err="1">
                <a:latin typeface="Times New Roman" panose="02020603050405020304" pitchFamily="18" charset="0"/>
                <a:cs typeface="Times New Roman" panose="02020603050405020304" pitchFamily="18" charset="0"/>
              </a:rPr>
              <a:t>pemegang</a:t>
            </a:r>
            <a:r>
              <a:rPr lang="en-ID">
                <a:latin typeface="Times New Roman" panose="02020603050405020304" pitchFamily="18" charset="0"/>
                <a:cs typeface="Times New Roman" panose="02020603050405020304" pitchFamily="18" charset="0"/>
              </a:rPr>
              <a:t> token </a:t>
            </a:r>
            <a:r>
              <a:rPr lang="en-ID" err="1">
                <a:latin typeface="Times New Roman" panose="02020603050405020304" pitchFamily="18" charset="0"/>
                <a:cs typeface="Times New Roman" panose="02020603050405020304" pitchFamily="18" charset="0"/>
              </a:rPr>
              <a:t>dapat</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memberikan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suara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untuk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mendistribusikan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biaya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protokol</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ini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untuk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perbaikan</a:t>
            </a:r>
            <a:r>
              <a:rPr lang="en-ID">
                <a:latin typeface="Times New Roman" panose="02020603050405020304" pitchFamily="18" charset="0"/>
                <a:cs typeface="Times New Roman" panose="02020603050405020304" pitchFamily="18" charset="0"/>
              </a:rPr>
              <a:t> bug dan </a:t>
            </a:r>
            <a:r>
              <a:rPr lang="en-ID" err="1">
                <a:latin typeface="Times New Roman" panose="02020603050405020304" pitchFamily="18" charset="0"/>
                <a:cs typeface="Times New Roman" panose="02020603050405020304" pitchFamily="18" charset="0"/>
              </a:rPr>
              <a:t>peningkatan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sistem</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Pendekatan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ini</a:t>
            </a:r>
            <a:r>
              <a:rPr lang="en-ID">
                <a:latin typeface="Times New Roman" panose="02020603050405020304" pitchFamily="18" charset="0"/>
                <a:cs typeface="Times New Roman" panose="02020603050405020304" pitchFamily="18" charset="0"/>
              </a:rPr>
              <a:t> juga </a:t>
            </a:r>
            <a:r>
              <a:rPr lang="en-ID" err="1">
                <a:latin typeface="Times New Roman" panose="02020603050405020304" pitchFamily="18" charset="0"/>
                <a:cs typeface="Times New Roman" panose="02020603050405020304" pitchFamily="18" charset="0"/>
              </a:rPr>
              <a:t>memungkinkan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pekerja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lepas</a:t>
            </a:r>
            <a:r>
              <a:rPr lang="en-ID">
                <a:latin typeface="Times New Roman" panose="02020603050405020304" pitchFamily="18" charset="0"/>
                <a:cs typeface="Times New Roman" panose="02020603050405020304" pitchFamily="18" charset="0"/>
              </a:rPr>
              <a:t> dan </a:t>
            </a:r>
            <a:r>
              <a:rPr lang="en-ID" err="1">
                <a:latin typeface="Times New Roman" panose="02020603050405020304" pitchFamily="18" charset="0"/>
                <a:cs typeface="Times New Roman" panose="02020603050405020304" pitchFamily="18" charset="0"/>
              </a:rPr>
              <a:t>mereka</a:t>
            </a:r>
            <a:r>
              <a:rPr lang="en-ID">
                <a:latin typeface="Times New Roman" panose="02020603050405020304" pitchFamily="18" charset="0"/>
                <a:cs typeface="Times New Roman" panose="02020603050405020304" pitchFamily="18" charset="0"/>
              </a:rPr>
              <a:t> yang </a:t>
            </a:r>
            <a:r>
              <a:rPr lang="en-ID" err="1">
                <a:latin typeface="Times New Roman" panose="02020603050405020304" pitchFamily="18" charset="0"/>
                <a:cs typeface="Times New Roman" panose="02020603050405020304" pitchFamily="18" charset="0"/>
              </a:rPr>
              <a:t>umumnya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tertarik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dengan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proyek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untuk</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dapat</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bergabung</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secara</a:t>
            </a:r>
            <a:r>
              <a:rPr lang="en-ID">
                <a:latin typeface="Times New Roman" panose="02020603050405020304" pitchFamily="18" charset="0"/>
                <a:cs typeface="Times New Roman" panose="02020603050405020304" pitchFamily="18" charset="0"/>
              </a:rPr>
              <a:t> ad hoc dan </a:t>
            </a:r>
            <a:r>
              <a:rPr lang="en-ID" err="1">
                <a:latin typeface="Times New Roman" panose="02020603050405020304" pitchFamily="18" charset="0"/>
                <a:cs typeface="Times New Roman" panose="02020603050405020304" pitchFamily="18" charset="0"/>
              </a:rPr>
              <a:t>menerima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kompensasi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atas</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pekerjaan</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mereka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melalui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proyek</a:t>
            </a:r>
            <a:r>
              <a:rPr lang="en-ID">
                <a:latin typeface="Times New Roman" panose="02020603050405020304" pitchFamily="18" charset="0"/>
                <a:cs typeface="Times New Roman" panose="02020603050405020304" pitchFamily="18" charset="0"/>
              </a:rPr>
              <a:t> yang </a:t>
            </a:r>
            <a:r>
              <a:rPr lang="en-ID" err="1">
                <a:latin typeface="Times New Roman" panose="02020603050405020304" pitchFamily="18" charset="0"/>
                <a:cs typeface="Times New Roman" panose="02020603050405020304" pitchFamily="18" charset="0"/>
              </a:rPr>
              <a:t>didanai</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hibah</a:t>
            </a:r>
            <a:r>
              <a:rPr lang="en-ID">
                <a:latin typeface="Times New Roman" panose="02020603050405020304" pitchFamily="18" charset="0"/>
                <a:cs typeface="Times New Roman" panose="02020603050405020304" pitchFamily="18" charset="0"/>
              </a:rPr>
              <a:t> DAO (DAO </a:t>
            </a:r>
            <a:r>
              <a:rPr lang="en-ID" err="1">
                <a:latin typeface="Times New Roman" panose="02020603050405020304" pitchFamily="18" charset="0"/>
                <a:cs typeface="Times New Roman" panose="02020603050405020304" pitchFamily="18" charset="0"/>
              </a:rPr>
              <a:t>secara</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teratur</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memposting</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proyek</a:t>
            </a:r>
            <a:r>
              <a:rPr lang="en-ID">
                <a:latin typeface="Times New Roman" panose="02020603050405020304" pitchFamily="18" charset="0"/>
                <a:cs typeface="Times New Roman" panose="02020603050405020304" pitchFamily="18" charset="0"/>
              </a:rPr>
              <a:t> ad hoc </a:t>
            </a:r>
            <a:r>
              <a:rPr lang="en-ID" err="1">
                <a:latin typeface="Times New Roman" panose="02020603050405020304" pitchFamily="18" charset="0"/>
                <a:cs typeface="Times New Roman" panose="02020603050405020304" pitchFamily="18" charset="0"/>
              </a:rPr>
              <a:t>semacam</a:t>
            </a:r>
            <a:r>
              <a:rPr lang="en-ID">
                <a:latin typeface="Times New Roman" panose="02020603050405020304" pitchFamily="18" charset="0"/>
                <a:cs typeface="Times New Roman" panose="02020603050405020304" pitchFamily="18" charset="0"/>
              </a:rPr>
              <a:t> </a:t>
            </a:r>
            <a:r>
              <a:rPr lang="en-ID" err="1">
                <a:latin typeface="Times New Roman" panose="02020603050405020304" pitchFamily="18" charset="0"/>
                <a:cs typeface="Times New Roman" panose="02020603050405020304" pitchFamily="18" charset="0"/>
              </a:rPr>
              <a:t>ini</a:t>
            </a:r>
            <a:r>
              <a:rPr lang="en-ID">
                <a:latin typeface="Times New Roman" panose="02020603050405020304" pitchFamily="18" charset="0"/>
                <a:cs typeface="Times New Roman" panose="02020603050405020304" pitchFamily="18" charset="0"/>
              </a:rPr>
              <a:t> di server Discord </a:t>
            </a:r>
            <a:r>
              <a:rPr lang="en-ID" err="1">
                <a:latin typeface="Times New Roman" panose="02020603050405020304" pitchFamily="18" charset="0"/>
                <a:cs typeface="Times New Roman" panose="02020603050405020304" pitchFamily="18" charset="0"/>
              </a:rPr>
              <a:t>mereka</a:t>
            </a:r>
            <a:r>
              <a:rPr lang="en-ID">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167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A71C4918-A172-DCF5-B1FC-A8AC072084A3}"/>
              </a:ext>
            </a:extLst>
          </p:cNvPr>
          <p:cNvPicPr>
            <a:picLocks noChangeAspect="1"/>
          </p:cNvPicPr>
          <p:nvPr/>
        </p:nvPicPr>
        <p:blipFill>
          <a:blip r:embed="rId2"/>
          <a:stretch>
            <a:fillRect/>
          </a:stretch>
        </p:blipFill>
        <p:spPr>
          <a:xfrm>
            <a:off x="633999" y="1397089"/>
            <a:ext cx="6909801" cy="3800389"/>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80C54D-004F-3997-959C-2979C13B22A2}"/>
              </a:ext>
            </a:extLst>
          </p:cNvPr>
          <p:cNvSpPr>
            <a:spLocks noGrp="1"/>
          </p:cNvSpPr>
          <p:nvPr>
            <p:ph idx="1"/>
          </p:nvPr>
        </p:nvSpPr>
        <p:spPr>
          <a:xfrm>
            <a:off x="7859485" y="2198914"/>
            <a:ext cx="3690257" cy="3670180"/>
          </a:xfrm>
        </p:spPr>
        <p:txBody>
          <a:bodyPr>
            <a:normAutofit/>
          </a:bodyPr>
          <a:lstStyle/>
          <a:p>
            <a:pPr marL="201168" lvl="1" indent="0">
              <a:buNone/>
            </a:pPr>
            <a:r>
              <a:rPr lang="en-ID" sz="1400">
                <a:latin typeface="Times New Roman" panose="02020603050405020304" pitchFamily="18" charset="0"/>
                <a:cs typeface="Times New Roman" panose="02020603050405020304" pitchFamily="18" charset="0"/>
              </a:rPr>
              <a:t>	DAO </a:t>
            </a:r>
            <a:r>
              <a:rPr lang="en-ID" sz="1400" err="1">
                <a:latin typeface="Times New Roman" panose="02020603050405020304" pitchFamily="18" charset="0"/>
                <a:cs typeface="Times New Roman" panose="02020603050405020304" pitchFamily="18" charset="0"/>
              </a:rPr>
              <a:t>sering</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meminta</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komunitas</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untuk</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membangun</a:t>
            </a:r>
            <a:r>
              <a:rPr lang="en-ID" sz="1400">
                <a:latin typeface="Times New Roman" panose="02020603050405020304" pitchFamily="18" charset="0"/>
                <a:cs typeface="Times New Roman" panose="02020603050405020304" pitchFamily="18" charset="0"/>
              </a:rPr>
              <a:t> ide-ide </a:t>
            </a:r>
            <a:r>
              <a:rPr lang="en-ID" sz="1400" err="1">
                <a:latin typeface="Times New Roman" panose="02020603050405020304" pitchFamily="18" charset="0"/>
                <a:cs typeface="Times New Roman" panose="02020603050405020304" pitchFamily="18" charset="0"/>
              </a:rPr>
              <a:t>menarik</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melalui</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proyek-proyek</a:t>
            </a:r>
            <a:r>
              <a:rPr lang="en-ID" sz="1400">
                <a:latin typeface="Times New Roman" panose="02020603050405020304" pitchFamily="18" charset="0"/>
                <a:cs typeface="Times New Roman" panose="02020603050405020304" pitchFamily="18" charset="0"/>
              </a:rPr>
              <a:t> yang </a:t>
            </a:r>
            <a:r>
              <a:rPr lang="en-ID" sz="1400" err="1">
                <a:latin typeface="Times New Roman" panose="02020603050405020304" pitchFamily="18" charset="0"/>
                <a:cs typeface="Times New Roman" panose="02020603050405020304" pitchFamily="18" charset="0"/>
              </a:rPr>
              <a:t>didanai</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hibah</a:t>
            </a:r>
            <a:r>
              <a:rPr lang="en-ID" sz="1400">
                <a:latin typeface="Times New Roman" panose="02020603050405020304" pitchFamily="18" charset="0"/>
                <a:cs typeface="Times New Roman" panose="02020603050405020304" pitchFamily="18" charset="0"/>
              </a:rPr>
              <a:t>, dan </a:t>
            </a:r>
            <a:r>
              <a:rPr lang="en-ID" sz="1400" err="1">
                <a:latin typeface="Times New Roman" panose="02020603050405020304" pitchFamily="18" charset="0"/>
                <a:cs typeface="Times New Roman" panose="02020603050405020304" pitchFamily="18" charset="0"/>
              </a:rPr>
              <a:t>individu</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dengan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pikiran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kewirausahaan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dapat</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dengan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bebas</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mengajukan</a:t>
            </a:r>
            <a:r>
              <a:rPr lang="en-ID" sz="1400">
                <a:latin typeface="Times New Roman" panose="02020603050405020304" pitchFamily="18" charset="0"/>
                <a:cs typeface="Times New Roman" panose="02020603050405020304" pitchFamily="18" charset="0"/>
              </a:rPr>
              <a:t> proposal </a:t>
            </a:r>
            <a:r>
              <a:rPr lang="en-ID" sz="1400" err="1">
                <a:latin typeface="Times New Roman" panose="02020603050405020304" pitchFamily="18" charset="0"/>
                <a:cs typeface="Times New Roman" panose="02020603050405020304" pitchFamily="18" charset="0"/>
              </a:rPr>
              <a:t>untuk</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membantu</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memimpin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pengembangan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protokol</a:t>
            </a:r>
            <a:r>
              <a:rPr lang="en-ID" sz="1400">
                <a:latin typeface="Times New Roman" panose="02020603050405020304" pitchFamily="18" charset="0"/>
                <a:cs typeface="Times New Roman" panose="02020603050405020304" pitchFamily="18" charset="0"/>
              </a:rPr>
              <a:t> di masa </a:t>
            </a:r>
            <a:r>
              <a:rPr lang="en-ID" sz="1400" err="1">
                <a:latin typeface="Times New Roman" panose="02020603050405020304" pitchFamily="18" charset="0"/>
                <a:cs typeface="Times New Roman" panose="02020603050405020304" pitchFamily="18" charset="0"/>
              </a:rPr>
              <a:t>depan</a:t>
            </a:r>
            <a:r>
              <a:rPr lang="en-ID" sz="1400">
                <a:latin typeface="Times New Roman" panose="02020603050405020304" pitchFamily="18" charset="0"/>
                <a:cs typeface="Times New Roman" panose="02020603050405020304" pitchFamily="18" charset="0"/>
              </a:rPr>
              <a:t>.</a:t>
            </a:r>
          </a:p>
          <a:p>
            <a:endParaRPr lang="en-ID" sz="1400">
              <a:latin typeface="Times New Roman" panose="02020603050405020304" pitchFamily="18" charset="0"/>
              <a:cs typeface="Times New Roman" panose="02020603050405020304" pitchFamily="18" charset="0"/>
            </a:endParaRPr>
          </a:p>
          <a:p>
            <a:pPr marL="201168" lvl="1" indent="0">
              <a:buNone/>
            </a:pPr>
            <a:r>
              <a:rPr lang="en-ID" sz="1400">
                <a:latin typeface="Times New Roman" panose="02020603050405020304" pitchFamily="18" charset="0"/>
                <a:cs typeface="Times New Roman" panose="02020603050405020304" pitchFamily="18" charset="0"/>
              </a:rPr>
              <a:t>	Tingkat </a:t>
            </a:r>
            <a:r>
              <a:rPr lang="en-ID" sz="1400" err="1">
                <a:latin typeface="Times New Roman" panose="02020603050405020304" pitchFamily="18" charset="0"/>
                <a:cs typeface="Times New Roman" panose="02020603050405020304" pitchFamily="18" charset="0"/>
              </a:rPr>
              <a:t>partisipasi</a:t>
            </a:r>
            <a:r>
              <a:rPr lang="en-ID" sz="1400">
                <a:latin typeface="Times New Roman" panose="02020603050405020304" pitchFamily="18" charset="0"/>
                <a:cs typeface="Times New Roman" panose="02020603050405020304" pitchFamily="18" charset="0"/>
              </a:rPr>
              <a:t> DAO </a:t>
            </a:r>
            <a:r>
              <a:rPr lang="en-ID" sz="1400" err="1">
                <a:latin typeface="Times New Roman" panose="02020603050405020304" pitchFamily="18" charset="0"/>
                <a:cs typeface="Times New Roman" panose="02020603050405020304" pitchFamily="18" charset="0"/>
              </a:rPr>
              <a:t>bervariasi</a:t>
            </a:r>
            <a:r>
              <a:rPr lang="en-ID" sz="1400">
                <a:latin typeface="Times New Roman" panose="02020603050405020304" pitchFamily="18" charset="0"/>
                <a:cs typeface="Times New Roman" panose="02020603050405020304" pitchFamily="18" charset="0"/>
              </a:rPr>
              <a:t>. Anda </a:t>
            </a:r>
            <a:r>
              <a:rPr lang="en-ID" sz="1400" err="1">
                <a:latin typeface="Times New Roman" panose="02020603050405020304" pitchFamily="18" charset="0"/>
                <a:cs typeface="Times New Roman" panose="02020603050405020304" pitchFamily="18" charset="0"/>
              </a:rPr>
              <a:t>dapat</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memilih</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untuk</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menukar</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ke</a:t>
            </a:r>
            <a:r>
              <a:rPr lang="en-ID" sz="1400">
                <a:latin typeface="Times New Roman" panose="02020603050405020304" pitchFamily="18" charset="0"/>
                <a:cs typeface="Times New Roman" panose="02020603050405020304" pitchFamily="18" charset="0"/>
              </a:rPr>
              <a:t> token tata </a:t>
            </a:r>
            <a:r>
              <a:rPr lang="en-ID" sz="1400" err="1">
                <a:latin typeface="Times New Roman" panose="02020603050405020304" pitchFamily="18" charset="0"/>
                <a:cs typeface="Times New Roman" panose="02020603050405020304" pitchFamily="18" charset="0"/>
              </a:rPr>
              <a:t>kelola</a:t>
            </a:r>
            <a:r>
              <a:rPr lang="en-ID" sz="1400">
                <a:latin typeface="Times New Roman" panose="02020603050405020304" pitchFamily="18" charset="0"/>
                <a:cs typeface="Times New Roman" panose="02020603050405020304" pitchFamily="18" charset="0"/>
              </a:rPr>
              <a:t> dan </a:t>
            </a:r>
            <a:r>
              <a:rPr lang="en-ID" sz="1400" err="1">
                <a:latin typeface="Times New Roman" panose="02020603050405020304" pitchFamily="18" charset="0"/>
                <a:cs typeface="Times New Roman" panose="02020603050405020304" pitchFamily="18" charset="0"/>
              </a:rPr>
              <a:t>memperhatikan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suara</a:t>
            </a:r>
            <a:r>
              <a:rPr lang="en-ID" sz="1400">
                <a:latin typeface="Times New Roman" panose="02020603050405020304" pitchFamily="18" charset="0"/>
                <a:cs typeface="Times New Roman" panose="02020603050405020304" pitchFamily="18" charset="0"/>
              </a:rPr>
              <a:t> Snapshot; Anda </a:t>
            </a:r>
            <a:r>
              <a:rPr lang="en-ID" sz="1400" err="1">
                <a:latin typeface="Times New Roman" panose="02020603050405020304" pitchFamily="18" charset="0"/>
                <a:cs typeface="Times New Roman" panose="02020603050405020304" pitchFamily="18" charset="0"/>
              </a:rPr>
              <a:t>dapat</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bergabung</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dengan</a:t>
            </a:r>
            <a:r>
              <a:rPr lang="en-ID" sz="1400">
                <a:latin typeface="Times New Roman" panose="02020603050405020304" pitchFamily="18" charset="0"/>
                <a:cs typeface="Times New Roman" panose="02020603050405020304" pitchFamily="18" charset="0"/>
              </a:rPr>
              <a:t> DAO's Discord dan </a:t>
            </a:r>
            <a:r>
              <a:rPr lang="en-ID" sz="1400" err="1">
                <a:latin typeface="Times New Roman" panose="02020603050405020304" pitchFamily="18" charset="0"/>
                <a:cs typeface="Times New Roman" panose="02020603050405020304" pitchFamily="18" charset="0"/>
              </a:rPr>
              <a:t>mengambil</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proyek</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aktual</a:t>
            </a:r>
            <a:r>
              <a:rPr lang="en-ID" sz="1400">
                <a:latin typeface="Times New Roman" panose="02020603050405020304" pitchFamily="18" charset="0"/>
                <a:cs typeface="Times New Roman" panose="02020603050405020304" pitchFamily="18" charset="0"/>
              </a:rPr>
              <a:t> di mana Anda </a:t>
            </a:r>
            <a:r>
              <a:rPr lang="en-ID" sz="1400" err="1">
                <a:latin typeface="Times New Roman" panose="02020603050405020304" pitchFamily="18" charset="0"/>
                <a:cs typeface="Times New Roman" panose="02020603050405020304" pitchFamily="18" charset="0"/>
              </a:rPr>
              <a:t>mendapat</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kompensasi</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atas</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kontribusi</a:t>
            </a:r>
            <a:r>
              <a:rPr lang="en-ID" sz="1400">
                <a:latin typeface="Times New Roman" panose="02020603050405020304" pitchFamily="18" charset="0"/>
                <a:cs typeface="Times New Roman" panose="02020603050405020304" pitchFamily="18" charset="0"/>
              </a:rPr>
              <a:t> Anda; Anda </a:t>
            </a:r>
            <a:r>
              <a:rPr lang="en-ID" sz="1400" err="1">
                <a:latin typeface="Times New Roman" panose="02020603050405020304" pitchFamily="18" charset="0"/>
                <a:cs typeface="Times New Roman" panose="02020603050405020304" pitchFamily="18" charset="0"/>
              </a:rPr>
              <a:t>bahkan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dapat</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berinvestasi</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ke</a:t>
            </a:r>
            <a:r>
              <a:rPr lang="en-ID" sz="1400">
                <a:latin typeface="Times New Roman" panose="02020603050405020304" pitchFamily="18" charset="0"/>
                <a:cs typeface="Times New Roman" panose="02020603050405020304" pitchFamily="18" charset="0"/>
              </a:rPr>
              <a:t> DAO yang </a:t>
            </a:r>
            <a:r>
              <a:rPr lang="en-ID" sz="1400" err="1">
                <a:latin typeface="Times New Roman" panose="02020603050405020304" pitchFamily="18" charset="0"/>
                <a:cs typeface="Times New Roman" panose="02020603050405020304" pitchFamily="18" charset="0"/>
              </a:rPr>
              <a:t>menarik</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dengan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berjejaring</a:t>
            </a:r>
            <a:r>
              <a:rPr lang="en-ID" sz="1400">
                <a:latin typeface="Times New Roman" panose="02020603050405020304" pitchFamily="18" charset="0"/>
                <a:cs typeface="Times New Roman" panose="02020603050405020304" pitchFamily="18" charset="0"/>
              </a:rPr>
              <a:t> di </a:t>
            </a:r>
            <a:r>
              <a:rPr lang="en-ID" sz="1400" err="1">
                <a:latin typeface="Times New Roman" panose="02020603050405020304" pitchFamily="18" charset="0"/>
                <a:cs typeface="Times New Roman" panose="02020603050405020304" pitchFamily="18" charset="0"/>
              </a:rPr>
              <a:t>konferensi</a:t>
            </a:r>
            <a:r>
              <a:rPr lang="en-ID" sz="1400">
                <a:latin typeface="Times New Roman" panose="02020603050405020304" pitchFamily="18" charset="0"/>
                <a:cs typeface="Times New Roman" panose="02020603050405020304" pitchFamily="18" charset="0"/>
              </a:rPr>
              <a:t>. Anda </a:t>
            </a:r>
            <a:r>
              <a:rPr lang="en-ID" sz="1400" err="1">
                <a:latin typeface="Times New Roman" panose="02020603050405020304" pitchFamily="18" charset="0"/>
                <a:cs typeface="Times New Roman" panose="02020603050405020304" pitchFamily="18" charset="0"/>
              </a:rPr>
              <a:t>memilih</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seberapa</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terlibat</a:t>
            </a:r>
            <a:r>
              <a:rPr lang="en-ID" sz="1400">
                <a:latin typeface="Times New Roman" panose="02020603050405020304" pitchFamily="18" charset="0"/>
                <a:cs typeface="Times New Roman" panose="02020603050405020304" pitchFamily="18" charset="0"/>
              </a:rPr>
              <a:t> Anda </a:t>
            </a:r>
            <a:r>
              <a:rPr lang="en-ID" sz="1400" err="1">
                <a:latin typeface="Times New Roman" panose="02020603050405020304" pitchFamily="18" charset="0"/>
                <a:cs typeface="Times New Roman" panose="02020603050405020304" pitchFamily="18" charset="0"/>
              </a:rPr>
              <a:t>ingin</a:t>
            </a:r>
            <a:r>
              <a:rPr lang="en-ID" sz="1400">
                <a:latin typeface="Times New Roman" panose="02020603050405020304" pitchFamily="18" charset="0"/>
                <a:cs typeface="Times New Roman" panose="02020603050405020304" pitchFamily="18" charset="0"/>
              </a:rPr>
              <a:t> </a:t>
            </a:r>
            <a:r>
              <a:rPr lang="en-ID" sz="1400" err="1">
                <a:latin typeface="Times New Roman" panose="02020603050405020304" pitchFamily="18" charset="0"/>
                <a:cs typeface="Times New Roman" panose="02020603050405020304" pitchFamily="18" charset="0"/>
              </a:rPr>
              <a:t>menjadi</a:t>
            </a:r>
            <a:r>
              <a:rPr lang="en-ID" sz="1400">
                <a:latin typeface="Times New Roman" panose="02020603050405020304" pitchFamily="18" charset="0"/>
                <a:cs typeface="Times New Roman" panose="02020603050405020304" pitchFamily="18" charset="0"/>
              </a:rPr>
              <a:t>. </a:t>
            </a: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52737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34</TotalTime>
  <Words>538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Times New Roman</vt:lpstr>
      <vt:lpstr>Retrospect</vt:lpstr>
      <vt:lpstr>Hardhat DAOs</vt:lpstr>
      <vt:lpstr>PowerPoint Presentation</vt:lpstr>
      <vt:lpstr>Apa itu DAO ?</vt:lpstr>
      <vt:lpstr>Cara Kerja DAO</vt:lpstr>
      <vt:lpstr>PowerPoint Presentation</vt:lpstr>
      <vt:lpstr>Cara Terlibat DAO?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Hardhat DAOs</dc:title>
  <dc:creator>Radzis araaf jaya</dc:creator>
  <cp:lastModifiedBy>razetoo69@gmail.com</cp:lastModifiedBy>
  <cp:revision>4</cp:revision>
  <dcterms:created xsi:type="dcterms:W3CDTF">2022-07-05T06:46:53Z</dcterms:created>
  <dcterms:modified xsi:type="dcterms:W3CDTF">2022-07-09T15:33:37Z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