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7" r:id="rId1"/>
  </p:sldMasterIdLst>
  <p:sldIdLst>
    <p:sldId id="261" r:id="rId2"/>
    <p:sldId id="262" r:id="rId3"/>
    <p:sldId id="264" r:id="rId4"/>
    <p:sldId id="263" r:id="rId5"/>
    <p:sldId id="265" r:id="rId6"/>
    <p:sldId id="266" r:id="rId7"/>
    <p:sldId id="268" r:id="rId8"/>
    <p:sldId id="269" r:id="rId9"/>
    <p:sldId id="272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73" r:id="rId20"/>
    <p:sldId id="28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CCCFF"/>
    <a:srgbClr val="66040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20000" autoAdjust="0"/>
    <p:restoredTop sz="94660"/>
  </p:normalViewPr>
  <p:slideViewPr>
    <p:cSldViewPr snapToGrid="0">
      <p:cViewPr>
        <p:scale>
          <a:sx n="66" d="100"/>
          <a:sy n="66" d="100"/>
        </p:scale>
        <p:origin x="-600" y="-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78597" y="3224980"/>
            <a:ext cx="10652964" cy="219259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8770" y="5417587"/>
            <a:ext cx="10633977" cy="914388"/>
          </a:xfrm>
        </p:spPr>
        <p:txBody>
          <a:bodyPr>
            <a:normAutofit/>
          </a:bodyPr>
          <a:lstStyle>
            <a:lvl1pPr marL="0" indent="0" algn="r">
              <a:buNone/>
              <a:defRPr sz="3733" b="0" i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66D6-D4D5-4624-9415-906137DE0A6A}" type="datetimeFigureOut">
              <a:rPr lang="en-US" smtClean="0"/>
              <a:pPr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B870-5B64-4A78-9D7E-78119409A0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65040743"/>
      </p:ext>
    </p:extLst>
  </p:cSld>
  <p:clrMapOvr>
    <a:masterClrMapping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66D6-D4D5-4624-9415-906137DE0A6A}" type="datetimeFigureOut">
              <a:rPr lang="en-US" smtClean="0"/>
              <a:pPr/>
              <a:t>8/12/2023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B870-5B64-4A78-9D7E-78119409A0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3003101"/>
      </p:ext>
    </p:extLst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66D6-D4D5-4624-9415-906137DE0A6A}" type="datetimeFigureOut">
              <a:rPr lang="en-US" smtClean="0"/>
              <a:pPr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B870-5B64-4A78-9D7E-78119409A0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0534850"/>
      </p:ext>
    </p:extLst>
  </p:cSld>
  <p:clrMapOvr>
    <a:masterClrMapping/>
  </p:clrMapOvr>
  <p:transition spd="slow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66D6-D4D5-4624-9415-906137DE0A6A}" type="datetimeFigureOut">
              <a:rPr lang="en-US" smtClean="0"/>
              <a:pPr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B870-5B64-4A78-9D7E-78119409A0B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5077967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62369313"/>
      </p:ext>
    </p:extLst>
  </p:cSld>
  <p:clrMapOvr>
    <a:masterClrMapping/>
  </p:clrMapOvr>
  <p:transition spd="slow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381C39A-79F2-403E-BCCD-765ABE432AA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25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740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956" y="485925"/>
            <a:ext cx="10994760" cy="1018035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124" y="1838633"/>
            <a:ext cx="10994760" cy="4562167"/>
          </a:xfrm>
        </p:spPr>
        <p:txBody>
          <a:bodyPr/>
          <a:lstStyle>
            <a:lvl1pPr algn="l">
              <a:defRPr sz="3733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66D6-D4D5-4624-9415-906137DE0A6A}" type="datetimeFigureOut">
              <a:rPr lang="en-US" smtClean="0"/>
              <a:pPr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B870-5B64-4A78-9D7E-78119409A0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8908336"/>
      </p:ext>
    </p:extLst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037" y="620707"/>
            <a:ext cx="8939532" cy="967132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00703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037" y="1638741"/>
            <a:ext cx="8939532" cy="4681415"/>
          </a:xfrm>
        </p:spPr>
        <p:txBody>
          <a:bodyPr/>
          <a:lstStyle>
            <a:lvl1pPr>
              <a:defRPr sz="3733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66D6-D4D5-4624-9415-906137DE0A6A}" type="datetimeFigureOut">
              <a:rPr lang="en-US" smtClean="0"/>
              <a:pPr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B870-5B64-4A78-9D7E-78119409A0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0266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66D6-D4D5-4624-9415-906137DE0A6A}" type="datetimeFigureOut">
              <a:rPr lang="en-US" smtClean="0"/>
              <a:pPr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B870-5B64-4A78-9D7E-78119409A0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6763163"/>
      </p:ext>
    </p:extLst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66D6-D4D5-4624-9415-906137DE0A6A}" type="datetimeFigureOut">
              <a:rPr lang="en-US" smtClean="0"/>
              <a:pPr/>
              <a:t>8/12/2023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B870-5B64-4A78-9D7E-78119409A0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1277484"/>
      </p:ext>
    </p:extLst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88" y="372025"/>
            <a:ext cx="10791153" cy="1018033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39" y="2128713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39" y="2758576"/>
            <a:ext cx="5386917" cy="3035059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667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 sz="2133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1" y="2128713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2758576"/>
            <a:ext cx="5389033" cy="3035059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667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 sz="2133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66D6-D4D5-4624-9415-906137DE0A6A}" type="datetimeFigureOut">
              <a:rPr lang="en-US" smtClean="0"/>
              <a:pPr/>
              <a:t>8/12/2023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B870-5B64-4A78-9D7E-78119409A0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90812455"/>
      </p:ext>
    </p:extLst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66D6-D4D5-4624-9415-906137DE0A6A}" type="datetimeFigureOut">
              <a:rPr lang="en-US" smtClean="0"/>
              <a:pPr/>
              <a:t>8/12/2023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B870-5B64-4A78-9D7E-78119409A0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2914171"/>
      </p:ext>
    </p:extLst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66D6-D4D5-4624-9415-906137DE0A6A}" type="datetimeFigureOut">
              <a:rPr lang="en-US" smtClean="0"/>
              <a:pPr/>
              <a:t>8/12/2023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B870-5B64-4A78-9D7E-78119409A0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0156872"/>
      </p:ext>
    </p:extLst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66D6-D4D5-4624-9415-906137DE0A6A}" type="datetimeFigureOut">
              <a:rPr lang="en-US" smtClean="0"/>
              <a:pPr/>
              <a:t>8/12/2023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B870-5B64-4A78-9D7E-78119409A0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187805"/>
      </p:ext>
    </p:extLst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A66D6-D4D5-4624-9415-906137DE0A6A}" type="datetimeFigureOut">
              <a:rPr lang="en-US" smtClean="0"/>
              <a:pPr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8B870-5B64-4A78-9D7E-78119409A0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xmlns="" val="3332172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49" r:id="rId12"/>
    <p:sldLayoutId id="2147483850" r:id="rId13"/>
  </p:sldLayoutIdLst>
  <p:transition spd="slow">
    <p:fade thruBlk="1"/>
  </p:transition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168b2899-751f-416f-986a-ab6bfa93d10f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" y="0"/>
            <a:ext cx="7010399" cy="6858000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1F27E387-C0F4-439D-A6D1-EEDE54748DCB}"/>
              </a:ext>
            </a:extLst>
          </p:cNvPr>
          <p:cNvSpPr/>
          <p:nvPr/>
        </p:nvSpPr>
        <p:spPr>
          <a:xfrm>
            <a:off x="4377543" y="0"/>
            <a:ext cx="7814460" cy="6858000"/>
          </a:xfrm>
          <a:custGeom>
            <a:avLst/>
            <a:gdLst>
              <a:gd name="connsiteX0" fmla="*/ 621141 w 7814460"/>
              <a:gd name="connsiteY0" fmla="*/ 0 h 6858000"/>
              <a:gd name="connsiteX1" fmla="*/ 1819024 w 7814460"/>
              <a:gd name="connsiteY1" fmla="*/ 0 h 6858000"/>
              <a:gd name="connsiteX2" fmla="*/ 3425981 w 7814460"/>
              <a:gd name="connsiteY2" fmla="*/ 0 h 6858000"/>
              <a:gd name="connsiteX3" fmla="*/ 7814460 w 7814460"/>
              <a:gd name="connsiteY3" fmla="*/ 0 h 6858000"/>
              <a:gd name="connsiteX4" fmla="*/ 7814460 w 7814460"/>
              <a:gd name="connsiteY4" fmla="*/ 6858000 h 6858000"/>
              <a:gd name="connsiteX5" fmla="*/ 607320 w 7814460"/>
              <a:gd name="connsiteY5" fmla="*/ 6858000 h 6858000"/>
              <a:gd name="connsiteX6" fmla="*/ 2496325 w 7814460"/>
              <a:gd name="connsiteY6" fmla="*/ 4968996 h 6858000"/>
              <a:gd name="connsiteX7" fmla="*/ 2496325 w 7814460"/>
              <a:gd name="connsiteY7" fmla="*/ 4556740 h 6858000"/>
              <a:gd name="connsiteX8" fmla="*/ 2416943 w 7814460"/>
              <a:gd name="connsiteY8" fmla="*/ 4477357 h 6858000"/>
              <a:gd name="connsiteX9" fmla="*/ 2416375 w 7814460"/>
              <a:gd name="connsiteY9" fmla="*/ 4476894 h 6858000"/>
              <a:gd name="connsiteX10" fmla="*/ 85380 w 7814460"/>
              <a:gd name="connsiteY10" fmla="*/ 2145900 h 6858000"/>
              <a:gd name="connsiteX11" fmla="*/ 85380 w 7814460"/>
              <a:gd name="connsiteY11" fmla="*/ 1733644 h 6858000"/>
              <a:gd name="connsiteX12" fmla="*/ 540689 w 7814460"/>
              <a:gd name="connsiteY12" fmla="*/ 1278335 h 6858000"/>
              <a:gd name="connsiteX13" fmla="*/ 540689 w 7814460"/>
              <a:gd name="connsiteY13" fmla="*/ 1274397 h 6858000"/>
              <a:gd name="connsiteX14" fmla="*/ 1011986 w 7814460"/>
              <a:gd name="connsiteY14" fmla="*/ 803101 h 6858000"/>
              <a:gd name="connsiteX15" fmla="*/ 1011986 w 7814460"/>
              <a:gd name="connsiteY15" fmla="*/ 3908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814460" h="6858000">
                <a:moveTo>
                  <a:pt x="621141" y="0"/>
                </a:moveTo>
                <a:lnTo>
                  <a:pt x="1819024" y="0"/>
                </a:lnTo>
                <a:lnTo>
                  <a:pt x="3425981" y="0"/>
                </a:lnTo>
                <a:lnTo>
                  <a:pt x="7814460" y="0"/>
                </a:lnTo>
                <a:lnTo>
                  <a:pt x="7814460" y="6858000"/>
                </a:lnTo>
                <a:lnTo>
                  <a:pt x="607320" y="6858000"/>
                </a:lnTo>
                <a:lnTo>
                  <a:pt x="2496325" y="4968996"/>
                </a:lnTo>
                <a:cubicBezTo>
                  <a:pt x="2610166" y="4855154"/>
                  <a:pt x="2610166" y="4670581"/>
                  <a:pt x="2496325" y="4556740"/>
                </a:cubicBezTo>
                <a:lnTo>
                  <a:pt x="2416943" y="4477357"/>
                </a:lnTo>
                <a:lnTo>
                  <a:pt x="2416375" y="4476894"/>
                </a:lnTo>
                <a:lnTo>
                  <a:pt x="85380" y="2145900"/>
                </a:lnTo>
                <a:cubicBezTo>
                  <a:pt x="-28461" y="2032058"/>
                  <a:pt x="-28461" y="1847485"/>
                  <a:pt x="85380" y="1733644"/>
                </a:cubicBezTo>
                <a:lnTo>
                  <a:pt x="540689" y="1278335"/>
                </a:lnTo>
                <a:lnTo>
                  <a:pt x="540689" y="1274397"/>
                </a:lnTo>
                <a:lnTo>
                  <a:pt x="1011986" y="803101"/>
                </a:lnTo>
                <a:cubicBezTo>
                  <a:pt x="1125827" y="689259"/>
                  <a:pt x="1125827" y="504686"/>
                  <a:pt x="1011986" y="390845"/>
                </a:cubicBezTo>
                <a:close/>
              </a:path>
            </a:pathLst>
          </a:custGeom>
          <a:gradFill>
            <a:gsLst>
              <a:gs pos="100000">
                <a:srgbClr val="7D25B1"/>
              </a:gs>
              <a:gs pos="0">
                <a:srgbClr val="E03A4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46">
            <a:extLst>
              <a:ext uri="{FF2B5EF4-FFF2-40B4-BE49-F238E27FC236}">
                <a16:creationId xmlns:a16="http://schemas.microsoft.com/office/drawing/2014/main" xmlns="" id="{BC943978-89A1-49D6-B1A6-879A96038FF4}"/>
              </a:ext>
            </a:extLst>
          </p:cNvPr>
          <p:cNvGrpSpPr/>
          <p:nvPr/>
        </p:nvGrpSpPr>
        <p:grpSpPr>
          <a:xfrm>
            <a:off x="6682197" y="763099"/>
            <a:ext cx="5509803" cy="5288737"/>
            <a:chOff x="7483643" y="572596"/>
            <a:chExt cx="5509802" cy="5288737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08CE70DB-441E-4C1D-9BAD-282C3153C91A}"/>
                </a:ext>
              </a:extLst>
            </p:cNvPr>
            <p:cNvSpPr txBox="1"/>
            <p:nvPr/>
          </p:nvSpPr>
          <p:spPr>
            <a:xfrm>
              <a:off x="8560811" y="2009546"/>
              <a:ext cx="33848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IN" sz="1400" spc="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A84A25F1-3B4C-4263-8AA0-CD688B4B1DA6}"/>
                </a:ext>
              </a:extLst>
            </p:cNvPr>
            <p:cNvSpPr txBox="1"/>
            <p:nvPr/>
          </p:nvSpPr>
          <p:spPr>
            <a:xfrm>
              <a:off x="7650282" y="572596"/>
              <a:ext cx="454171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IN" sz="5400" b="1" spc="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138B0C8D-9158-48A9-8582-28D6B083BE9F}"/>
                </a:ext>
              </a:extLst>
            </p:cNvPr>
            <p:cNvSpPr txBox="1"/>
            <p:nvPr/>
          </p:nvSpPr>
          <p:spPr>
            <a:xfrm>
              <a:off x="7483643" y="2151379"/>
              <a:ext cx="52240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IN" sz="3200" spc="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A33A4BE6-82B7-48C6-A883-6826C28AD544}"/>
                </a:ext>
              </a:extLst>
            </p:cNvPr>
            <p:cNvSpPr txBox="1"/>
            <p:nvPr/>
          </p:nvSpPr>
          <p:spPr>
            <a:xfrm>
              <a:off x="8560811" y="3952252"/>
              <a:ext cx="33848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IN" sz="1200" spc="3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8E7205A1-0BDA-4913-B6C4-7ECFB02A593F}"/>
                </a:ext>
              </a:extLst>
            </p:cNvPr>
            <p:cNvSpPr txBox="1"/>
            <p:nvPr/>
          </p:nvSpPr>
          <p:spPr>
            <a:xfrm>
              <a:off x="7662454" y="4458717"/>
              <a:ext cx="42832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I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sp>
          <p:nvSpPr>
            <p:cNvPr id="53" name="Parallelogram 52">
              <a:extLst>
                <a:ext uri="{FF2B5EF4-FFF2-40B4-BE49-F238E27FC236}">
                  <a16:creationId xmlns:a16="http://schemas.microsoft.com/office/drawing/2014/main" xmlns="" id="{23726CAA-C5B6-454A-9A63-4996320C96FA}"/>
                </a:ext>
              </a:extLst>
            </p:cNvPr>
            <p:cNvSpPr/>
            <p:nvPr/>
          </p:nvSpPr>
          <p:spPr>
            <a:xfrm>
              <a:off x="9375881" y="5474380"/>
              <a:ext cx="2816119" cy="386953"/>
            </a:xfrm>
            <a:prstGeom prst="parallelogram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IN" sz="1000" spc="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E5CAAE09-6450-4DD9-AFEF-B4E9488D87A4}"/>
                </a:ext>
              </a:extLst>
            </p:cNvPr>
            <p:cNvSpPr txBox="1"/>
            <p:nvPr/>
          </p:nvSpPr>
          <p:spPr>
            <a:xfrm>
              <a:off x="8696287" y="883592"/>
              <a:ext cx="42971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Roboto Bold" panose="02000000000000000000" pitchFamily="2" charset="0"/>
                <a:ea typeface="Roboto Bold" panose="02000000000000000000" pitchFamily="2" charset="0"/>
                <a:cs typeface="Roboto Bold" panose="02000000000000000000" pitchFamily="2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8BCAEF6-9BC7-46FB-AA61-FCAAF91A9A79}"/>
              </a:ext>
            </a:extLst>
          </p:cNvPr>
          <p:cNvSpPr txBox="1"/>
          <p:nvPr/>
        </p:nvSpPr>
        <p:spPr>
          <a:xfrm>
            <a:off x="6652247" y="327175"/>
            <a:ext cx="5163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IUB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10276" y="247653"/>
            <a:ext cx="923925" cy="929809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657853" y="2609850"/>
            <a:ext cx="7448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0C0D12"/>
                </a:solidFill>
                <a:latin typeface="Bell MT" pitchFamily="18" charset="0"/>
              </a:rPr>
              <a:t>WELCOME TO OUR</a:t>
            </a:r>
            <a:endParaRPr lang="en-US" sz="4000" b="1" dirty="0">
              <a:solidFill>
                <a:srgbClr val="0C0D12"/>
              </a:solidFill>
              <a:latin typeface="Bell MT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29401" y="3505200"/>
            <a:ext cx="61912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0C0D12"/>
                </a:solidFill>
                <a:latin typeface="Bell MT" pitchFamily="18" charset="0"/>
              </a:rPr>
              <a:t>    PRESENTATION</a:t>
            </a:r>
            <a:endParaRPr lang="en-US" sz="4000" b="1" dirty="0">
              <a:solidFill>
                <a:srgbClr val="0C0D12"/>
              </a:solidFill>
              <a:latin typeface="Bell MT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50081" y="5806798"/>
            <a:ext cx="6572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     Course Title </a:t>
            </a:r>
            <a:r>
              <a:rPr lang="en-GB" sz="24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: Introduction to Database</a:t>
            </a:r>
            <a:endParaRPr lang="en-GB" sz="2400" dirty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  <a:p>
            <a:r>
              <a:rPr lang="en-GB" sz="2400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Course Teacher : </a:t>
            </a:r>
            <a:r>
              <a:rPr lang="en-GB" sz="24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Md. Masum Billah</a:t>
            </a:r>
            <a:endParaRPr lang="en-US" sz="2400" dirty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29453" y="342901"/>
            <a:ext cx="5162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AMERICAN INTERNATIONAL UNIVERSITY BANGLADESH (AIUB)</a:t>
            </a:r>
            <a:endParaRPr lang="en-US" sz="2400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8878035"/>
      </p:ext>
    </p:extLst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Rectangle 3078">
            <a:extLst>
              <a:ext uri="{FF2B5EF4-FFF2-40B4-BE49-F238E27FC236}">
                <a16:creationId xmlns:a16="http://schemas.microsoft.com/office/drawing/2014/main" xmlns="" id="{86FF76B9-219D-4469-AF87-0236D29032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3080">
            <a:extLst>
              <a:ext uri="{FF2B5EF4-FFF2-40B4-BE49-F238E27FC236}">
                <a16:creationId xmlns:a16="http://schemas.microsoft.com/office/drawing/2014/main" xmlns="" id="{DB88BD78-87E1-424D-B479-C37D8E41B1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082" name="Freeform: Shape 3081">
              <a:extLst>
                <a:ext uri="{FF2B5EF4-FFF2-40B4-BE49-F238E27FC236}">
                  <a16:creationId xmlns:a16="http://schemas.microsoft.com/office/drawing/2014/main" xmlns="" id="{C05EB894-9410-4B20-95E4-7A25101AB8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9" name="Rectangle 3082">
              <a:extLst>
                <a:ext uri="{FF2B5EF4-FFF2-40B4-BE49-F238E27FC236}">
                  <a16:creationId xmlns:a16="http://schemas.microsoft.com/office/drawing/2014/main" xmlns="" id="{166E38B6-B050-4340-8E8F-3A971DADC0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85" name="Rectangle 3084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7" name="Isosceles Triangle 3086">
            <a:extLst>
              <a:ext uri="{FF2B5EF4-FFF2-40B4-BE49-F238E27FC236}">
                <a16:creationId xmlns:a16="http://schemas.microsoft.com/office/drawing/2014/main" xmlns="" id="{633C5E46-DAC5-4661-9C87-22B08E2A51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4" name="AutoShape 2" descr="M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95084" y="420946"/>
            <a:ext cx="4949372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Bell MT" pitchFamily="18" charset="0"/>
              </a:rPr>
              <a:t>CREATE TABLE Employee (</a:t>
            </a:r>
          </a:p>
          <a:p>
            <a:r>
              <a:rPr lang="en-GB" sz="1600" dirty="0" smtClean="0">
                <a:latin typeface="Bell MT" pitchFamily="18" charset="0"/>
              </a:rPr>
              <a:t>    Employee_ID NUMBER PRIMARY KEY,</a:t>
            </a:r>
          </a:p>
          <a:p>
            <a:r>
              <a:rPr lang="en-GB" sz="1600" dirty="0" smtClean="0">
                <a:latin typeface="Bell MT" pitchFamily="18" charset="0"/>
              </a:rPr>
              <a:t> </a:t>
            </a:r>
            <a:r>
              <a:rPr lang="en-GB" sz="1600" dirty="0" smtClean="0">
                <a:latin typeface="Bell MT" pitchFamily="18" charset="0"/>
              </a:rPr>
              <a:t>   </a:t>
            </a:r>
            <a:r>
              <a:rPr lang="en-GB" sz="1600" dirty="0" smtClean="0">
                <a:latin typeface="Bell MT" pitchFamily="18" charset="0"/>
              </a:rPr>
              <a:t>First_Name VARCHAR2(50</a:t>
            </a:r>
            <a:r>
              <a:rPr lang="en-GB" sz="1600" dirty="0" smtClean="0">
                <a:latin typeface="Bell MT" pitchFamily="18" charset="0"/>
              </a:rPr>
              <a:t>), Last_Name        VARCHAR2(50),Position </a:t>
            </a:r>
            <a:r>
              <a:rPr lang="en-GB" sz="1600" dirty="0" smtClean="0">
                <a:latin typeface="Bell MT" pitchFamily="18" charset="0"/>
              </a:rPr>
              <a:t>VARCHAR2(50),</a:t>
            </a:r>
          </a:p>
          <a:p>
            <a:r>
              <a:rPr lang="en-GB" sz="1600" dirty="0" smtClean="0">
                <a:latin typeface="Bell MT" pitchFamily="18" charset="0"/>
              </a:rPr>
              <a:t>    Age </a:t>
            </a:r>
            <a:r>
              <a:rPr lang="en-GB" sz="1600" dirty="0" smtClean="0">
                <a:latin typeface="Bell MT" pitchFamily="18" charset="0"/>
              </a:rPr>
              <a:t>NUMBER, Phone </a:t>
            </a:r>
            <a:r>
              <a:rPr lang="en-GB" sz="1600" dirty="0" smtClean="0">
                <a:latin typeface="Bell MT" pitchFamily="18" charset="0"/>
              </a:rPr>
              <a:t>NUMBER,</a:t>
            </a:r>
          </a:p>
          <a:p>
            <a:r>
              <a:rPr lang="en-GB" sz="1600" dirty="0" smtClean="0">
                <a:latin typeface="Bell MT" pitchFamily="18" charset="0"/>
              </a:rPr>
              <a:t>    Address VARCHAR2(40</a:t>
            </a:r>
            <a:r>
              <a:rPr lang="en-GB" sz="1600" dirty="0" smtClean="0">
                <a:latin typeface="Bell MT" pitchFamily="18" charset="0"/>
              </a:rPr>
              <a:t>), Email </a:t>
            </a:r>
            <a:r>
              <a:rPr lang="en-GB" sz="1600" dirty="0" smtClean="0">
                <a:latin typeface="Bell MT" pitchFamily="18" charset="0"/>
              </a:rPr>
              <a:t>VARCHAR2(50),</a:t>
            </a:r>
          </a:p>
          <a:p>
            <a:r>
              <a:rPr lang="en-GB" sz="1600" dirty="0" smtClean="0">
                <a:latin typeface="Bell MT" pitchFamily="18" charset="0"/>
              </a:rPr>
              <a:t>    Airport_ID NUMBER REFERENCES Airport(Airport_ID)</a:t>
            </a:r>
          </a:p>
          <a:p>
            <a:r>
              <a:rPr lang="en-GB" sz="1600" dirty="0" smtClean="0">
                <a:latin typeface="Bell MT" pitchFamily="18" charset="0"/>
              </a:rPr>
              <a:t>);</a:t>
            </a:r>
          </a:p>
          <a:p>
            <a:r>
              <a:rPr lang="en-GB" sz="1600" dirty="0" smtClean="0">
                <a:latin typeface="Bell MT" pitchFamily="18" charset="0"/>
              </a:rPr>
              <a:t>CREATE </a:t>
            </a:r>
            <a:r>
              <a:rPr lang="en-GB" sz="1600" dirty="0" smtClean="0">
                <a:latin typeface="Bell MT" pitchFamily="18" charset="0"/>
              </a:rPr>
              <a:t>TABLE Passenger(</a:t>
            </a:r>
          </a:p>
          <a:p>
            <a:r>
              <a:rPr lang="en-GB" sz="1600" dirty="0" smtClean="0">
                <a:latin typeface="Bell MT" pitchFamily="18" charset="0"/>
              </a:rPr>
              <a:t>    Passenger_ID NUMBER PRIMARY KEY,</a:t>
            </a:r>
          </a:p>
          <a:p>
            <a:r>
              <a:rPr lang="en-GB" sz="1600" dirty="0" smtClean="0">
                <a:latin typeface="Bell MT" pitchFamily="18" charset="0"/>
              </a:rPr>
              <a:t>    First_Name VARCHAR2(50</a:t>
            </a:r>
            <a:r>
              <a:rPr lang="en-GB" sz="1600" dirty="0" smtClean="0">
                <a:latin typeface="Bell MT" pitchFamily="18" charset="0"/>
              </a:rPr>
              <a:t>),  </a:t>
            </a:r>
            <a:r>
              <a:rPr lang="en-GB" sz="1600" dirty="0" smtClean="0">
                <a:latin typeface="Bell MT" pitchFamily="18" charset="0"/>
              </a:rPr>
              <a:t>Last_Name VARCHAR2(50</a:t>
            </a:r>
            <a:r>
              <a:rPr lang="en-GB" sz="1600" dirty="0" smtClean="0">
                <a:latin typeface="Bell MT" pitchFamily="18" charset="0"/>
              </a:rPr>
              <a:t>), Age NUMBER, Gender </a:t>
            </a:r>
            <a:r>
              <a:rPr lang="en-GB" sz="1600" dirty="0" smtClean="0">
                <a:latin typeface="Bell MT" pitchFamily="18" charset="0"/>
              </a:rPr>
              <a:t>VARCHAR2(10</a:t>
            </a:r>
            <a:r>
              <a:rPr lang="en-GB" sz="1600" dirty="0" smtClean="0">
                <a:latin typeface="Bell MT" pitchFamily="18" charset="0"/>
              </a:rPr>
              <a:t>),Phone NUMBER,Address </a:t>
            </a:r>
            <a:r>
              <a:rPr lang="en-GB" sz="1600" dirty="0" smtClean="0">
                <a:latin typeface="Bell MT" pitchFamily="18" charset="0"/>
              </a:rPr>
              <a:t>VARCHAR(50</a:t>
            </a:r>
            <a:r>
              <a:rPr lang="en-GB" sz="1600" dirty="0" smtClean="0">
                <a:latin typeface="Bell MT" pitchFamily="18" charset="0"/>
              </a:rPr>
              <a:t>),  </a:t>
            </a:r>
            <a:r>
              <a:rPr lang="en-GB" sz="1600" dirty="0" smtClean="0">
                <a:latin typeface="Bell MT" pitchFamily="18" charset="0"/>
              </a:rPr>
              <a:t>Country_ID NUMBER REFERENCES Countries(Country_ID)</a:t>
            </a:r>
          </a:p>
          <a:p>
            <a:r>
              <a:rPr lang="en-GB" sz="1600" dirty="0" smtClean="0">
                <a:latin typeface="Bell MT" pitchFamily="18" charset="0"/>
              </a:rPr>
              <a:t>);</a:t>
            </a:r>
          </a:p>
          <a:p>
            <a:r>
              <a:rPr lang="en-GB" sz="1600" dirty="0" smtClean="0">
                <a:latin typeface="Bell MT" pitchFamily="18" charset="0"/>
              </a:rPr>
              <a:t>CREATE TABLE Transaction (</a:t>
            </a:r>
          </a:p>
          <a:p>
            <a:r>
              <a:rPr lang="en-GB" sz="1600" dirty="0" smtClean="0">
                <a:latin typeface="Bell MT" pitchFamily="18" charset="0"/>
              </a:rPr>
              <a:t>    Transaction_ID NUMBER PRIMARY KEY,</a:t>
            </a:r>
          </a:p>
          <a:p>
            <a:r>
              <a:rPr lang="en-GB" sz="1600" dirty="0" smtClean="0">
                <a:latin typeface="Bell MT" pitchFamily="18" charset="0"/>
              </a:rPr>
              <a:t>    Transaction_Type VARCHAR2(20),</a:t>
            </a:r>
          </a:p>
          <a:p>
            <a:r>
              <a:rPr lang="en-GB" sz="1600" dirty="0" smtClean="0">
                <a:latin typeface="Bell MT" pitchFamily="18" charset="0"/>
              </a:rPr>
              <a:t>    Passenger_ID NUMBER REFERENCES Passenger(Passenger_ID</a:t>
            </a:r>
            <a:r>
              <a:rPr lang="en-GB" sz="1600" dirty="0" smtClean="0">
                <a:latin typeface="Bell MT" pitchFamily="18" charset="0"/>
              </a:rPr>
              <a:t>), Flight_ID </a:t>
            </a:r>
            <a:r>
              <a:rPr lang="en-GB" sz="1600" dirty="0" smtClean="0">
                <a:latin typeface="Bell MT" pitchFamily="18" charset="0"/>
              </a:rPr>
              <a:t>NUMBER REFERENCES Flight(Flight_ID</a:t>
            </a:r>
            <a:r>
              <a:rPr lang="en-GB" sz="1600" dirty="0" smtClean="0">
                <a:latin typeface="Bell MT" pitchFamily="18" charset="0"/>
              </a:rPr>
              <a:t>),Transaction</a:t>
            </a:r>
          </a:p>
          <a:p>
            <a:r>
              <a:rPr lang="en-GB" sz="1600" dirty="0" smtClean="0">
                <a:latin typeface="Bell MT" pitchFamily="18" charset="0"/>
              </a:rPr>
              <a:t>Date TIMESTAMP, Amount </a:t>
            </a:r>
            <a:r>
              <a:rPr lang="en-GB" sz="1600" dirty="0" smtClean="0">
                <a:latin typeface="Bell MT" pitchFamily="18" charset="0"/>
              </a:rPr>
              <a:t>NUMBER</a:t>
            </a:r>
          </a:p>
          <a:p>
            <a:r>
              <a:rPr lang="en-GB" sz="1600" dirty="0" smtClean="0">
                <a:latin typeface="Bell MT" pitchFamily="18" charset="0"/>
              </a:rPr>
              <a:t>);</a:t>
            </a:r>
            <a:endParaRPr lang="en-US" sz="1600" dirty="0">
              <a:latin typeface="Bell MT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399316" y="769277"/>
            <a:ext cx="6400800" cy="119017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392058" y="2808527"/>
            <a:ext cx="6400800" cy="119017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399315" y="4876804"/>
            <a:ext cx="6400800" cy="119017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BACC6370-2D7E-4714-9D71-7542949D7D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68B3F68-107C-434F-AA38-110D5EA91B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AAD0DBB9-1A4B-4391-81D4-CB19F9AB91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63BBA22-50EA-4C4D-BE05-F1CE4E63AA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19980" y="247265"/>
            <a:ext cx="4288974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Value Insertion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2233" y="2162626"/>
            <a:ext cx="930365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Cambria Math" pitchFamily="18" charset="0"/>
                <a:ea typeface="Cambria Math" pitchFamily="18" charset="0"/>
              </a:rPr>
              <a:t>INSERT INTO Airplane_Type VALUES (1, 'Boeing 737', 150);</a:t>
            </a:r>
          </a:p>
          <a:p>
            <a:r>
              <a:rPr lang="en-GB" sz="1400" dirty="0" smtClean="0">
                <a:latin typeface="Cambria Math" pitchFamily="18" charset="0"/>
                <a:ea typeface="Cambria Math" pitchFamily="18" charset="0"/>
              </a:rPr>
              <a:t>INSERT INTO Airplane_Type VALUES (2, 'Airbus A320', 180);</a:t>
            </a:r>
          </a:p>
          <a:p>
            <a:r>
              <a:rPr lang="en-GB" sz="1400" dirty="0" smtClean="0">
                <a:latin typeface="Cambria Math" pitchFamily="18" charset="0"/>
                <a:ea typeface="Cambria Math" pitchFamily="18" charset="0"/>
              </a:rPr>
              <a:t>INSERT INTO Airplane_Type VALUES (3, 'Boeing 787', 250);</a:t>
            </a:r>
          </a:p>
          <a:p>
            <a:r>
              <a:rPr lang="en-GB" sz="1400" dirty="0" smtClean="0">
                <a:latin typeface="Cambria Math" pitchFamily="18" charset="0"/>
                <a:ea typeface="Cambria Math" pitchFamily="18" charset="0"/>
              </a:rPr>
              <a:t>INSERT INTO Airplane_Type VALUES ((4, '</a:t>
            </a:r>
            <a:r>
              <a:rPr lang="en-GB" sz="1400" dirty="0" err="1" smtClean="0">
                <a:latin typeface="Cambria Math" pitchFamily="18" charset="0"/>
                <a:ea typeface="Cambria Math" pitchFamily="18" charset="0"/>
              </a:rPr>
              <a:t>Embraer</a:t>
            </a:r>
            <a:r>
              <a:rPr lang="en-GB" sz="1400" dirty="0" smtClean="0">
                <a:latin typeface="Cambria Math" pitchFamily="18" charset="0"/>
                <a:ea typeface="Cambria Math" pitchFamily="18" charset="0"/>
              </a:rPr>
              <a:t> E190', 100);</a:t>
            </a:r>
          </a:p>
          <a:p>
            <a:r>
              <a:rPr lang="en-GB" sz="1400" dirty="0" smtClean="0">
                <a:latin typeface="Cambria Math" pitchFamily="18" charset="0"/>
                <a:ea typeface="Cambria Math" pitchFamily="18" charset="0"/>
              </a:rPr>
              <a:t>INSERT INTO Airplane_Type VALUES (5, 'Bombardier Q400', 200</a:t>
            </a:r>
            <a:r>
              <a:rPr lang="en-GB" sz="1400" dirty="0" smtClean="0">
                <a:latin typeface="Cambria Math" pitchFamily="18" charset="0"/>
                <a:ea typeface="Cambria Math" pitchFamily="18" charset="0"/>
              </a:rPr>
              <a:t>);</a:t>
            </a:r>
          </a:p>
          <a:p>
            <a:endParaRPr lang="en-GB" sz="1400" dirty="0" smtClean="0">
              <a:latin typeface="Cambria Math" pitchFamily="18" charset="0"/>
              <a:ea typeface="Cambria Math" pitchFamily="18" charset="0"/>
            </a:endParaRPr>
          </a:p>
          <a:p>
            <a:r>
              <a:rPr lang="en-GB" sz="1400" dirty="0" smtClean="0">
                <a:latin typeface="Cambria Math" pitchFamily="18" charset="0"/>
                <a:ea typeface="Cambria Math" pitchFamily="18" charset="0"/>
              </a:rPr>
              <a:t>INSERT INTO Airport VALUES (1, '</a:t>
            </a:r>
            <a:r>
              <a:rPr lang="en-GB" sz="1400" dirty="0" err="1" smtClean="0">
                <a:latin typeface="Cambria Math" pitchFamily="18" charset="0"/>
                <a:ea typeface="Cambria Math" pitchFamily="18" charset="0"/>
              </a:rPr>
              <a:t>Shahjalal</a:t>
            </a:r>
            <a:r>
              <a:rPr lang="en-GB" sz="1400" dirty="0" smtClean="0">
                <a:latin typeface="Cambria Math" pitchFamily="18" charset="0"/>
                <a:ea typeface="Cambria Math" pitchFamily="18" charset="0"/>
              </a:rPr>
              <a:t> International </a:t>
            </a:r>
            <a:r>
              <a:rPr lang="en-GB" sz="1400" dirty="0" smtClean="0">
                <a:latin typeface="Cambria Math" pitchFamily="18" charset="0"/>
                <a:ea typeface="Cambria Math" pitchFamily="18" charset="0"/>
              </a:rPr>
              <a:t>Air', </a:t>
            </a:r>
            <a:r>
              <a:rPr lang="en-GB" sz="1400" dirty="0" smtClean="0">
                <a:latin typeface="Cambria Math" pitchFamily="18" charset="0"/>
                <a:ea typeface="Cambria Math" pitchFamily="18" charset="0"/>
              </a:rPr>
              <a:t>'Dhaka');</a:t>
            </a:r>
          </a:p>
          <a:p>
            <a:r>
              <a:rPr lang="en-GB" sz="1400" dirty="0" smtClean="0">
                <a:latin typeface="Cambria Math" pitchFamily="18" charset="0"/>
                <a:ea typeface="Cambria Math" pitchFamily="18" charset="0"/>
              </a:rPr>
              <a:t>INSERT INTO Airport VALUES (2, '</a:t>
            </a:r>
            <a:r>
              <a:rPr lang="en-GB" sz="1400" dirty="0" err="1" smtClean="0">
                <a:latin typeface="Cambria Math" pitchFamily="18" charset="0"/>
                <a:ea typeface="Cambria Math" pitchFamily="18" charset="0"/>
              </a:rPr>
              <a:t>Hazrat</a:t>
            </a:r>
            <a:r>
              <a:rPr lang="en-GB" sz="1400" dirty="0" smtClean="0">
                <a:latin typeface="Cambria Math" pitchFamily="18" charset="0"/>
                <a:ea typeface="Cambria Math" pitchFamily="18" charset="0"/>
              </a:rPr>
              <a:t> Shah </a:t>
            </a:r>
            <a:r>
              <a:rPr lang="en-GB" sz="1400" dirty="0" err="1" smtClean="0">
                <a:latin typeface="Cambria Math" pitchFamily="18" charset="0"/>
                <a:ea typeface="Cambria Math" pitchFamily="18" charset="0"/>
              </a:rPr>
              <a:t>Amanat</a:t>
            </a:r>
            <a:r>
              <a:rPr lang="en-GB" sz="1400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GB" sz="1400" dirty="0" smtClean="0">
                <a:latin typeface="Cambria Math" pitchFamily="18" charset="0"/>
                <a:ea typeface="Cambria Math" pitchFamily="18" charset="0"/>
              </a:rPr>
              <a:t>', </a:t>
            </a:r>
            <a:r>
              <a:rPr lang="en-GB" sz="1400" dirty="0" smtClean="0">
                <a:latin typeface="Cambria Math" pitchFamily="18" charset="0"/>
                <a:ea typeface="Cambria Math" pitchFamily="18" charset="0"/>
              </a:rPr>
              <a:t>'Chittagong');</a:t>
            </a:r>
          </a:p>
          <a:p>
            <a:r>
              <a:rPr lang="en-GB" sz="1400" dirty="0" smtClean="0">
                <a:latin typeface="Cambria Math" pitchFamily="18" charset="0"/>
                <a:ea typeface="Cambria Math" pitchFamily="18" charset="0"/>
              </a:rPr>
              <a:t>INSERT INTO Airport VALUES (3, '</a:t>
            </a:r>
            <a:r>
              <a:rPr lang="en-GB" sz="1400" dirty="0" err="1" smtClean="0">
                <a:latin typeface="Cambria Math" pitchFamily="18" charset="0"/>
                <a:ea typeface="Cambria Math" pitchFamily="18" charset="0"/>
              </a:rPr>
              <a:t>Osmani</a:t>
            </a:r>
            <a:r>
              <a:rPr lang="en-GB" sz="1400" dirty="0" smtClean="0">
                <a:latin typeface="Cambria Math" pitchFamily="18" charset="0"/>
                <a:ea typeface="Cambria Math" pitchFamily="18" charset="0"/>
              </a:rPr>
              <a:t> International </a:t>
            </a:r>
            <a:r>
              <a:rPr lang="en-GB" sz="1400" dirty="0" err="1" smtClean="0">
                <a:latin typeface="Cambria Math" pitchFamily="18" charset="0"/>
                <a:ea typeface="Cambria Math" pitchFamily="18" charset="0"/>
              </a:rPr>
              <a:t>Airp</a:t>
            </a:r>
            <a:r>
              <a:rPr lang="en-GB" sz="1400" dirty="0" smtClean="0">
                <a:latin typeface="Cambria Math" pitchFamily="18" charset="0"/>
                <a:ea typeface="Cambria Math" pitchFamily="18" charset="0"/>
              </a:rPr>
              <a:t>', </a:t>
            </a:r>
            <a:r>
              <a:rPr lang="en-GB" sz="1400" dirty="0" smtClean="0">
                <a:latin typeface="Cambria Math" pitchFamily="18" charset="0"/>
                <a:ea typeface="Cambria Math" pitchFamily="18" charset="0"/>
              </a:rPr>
              <a:t>'</a:t>
            </a:r>
            <a:r>
              <a:rPr lang="en-GB" sz="1400" dirty="0" err="1" smtClean="0">
                <a:latin typeface="Cambria Math" pitchFamily="18" charset="0"/>
                <a:ea typeface="Cambria Math" pitchFamily="18" charset="0"/>
              </a:rPr>
              <a:t>Sylhet</a:t>
            </a:r>
            <a:r>
              <a:rPr lang="en-GB" sz="1400" dirty="0" smtClean="0">
                <a:latin typeface="Cambria Math" pitchFamily="18" charset="0"/>
                <a:ea typeface="Cambria Math" pitchFamily="18" charset="0"/>
              </a:rPr>
              <a:t>');</a:t>
            </a:r>
          </a:p>
          <a:p>
            <a:r>
              <a:rPr lang="en-GB" sz="1400" dirty="0" smtClean="0">
                <a:latin typeface="Cambria Math" pitchFamily="18" charset="0"/>
                <a:ea typeface="Cambria Math" pitchFamily="18" charset="0"/>
              </a:rPr>
              <a:t>INSERT INTO Airport VALUES (4, 'Shah </a:t>
            </a:r>
            <a:r>
              <a:rPr lang="en-GB" sz="1400" dirty="0" err="1" smtClean="0">
                <a:latin typeface="Cambria Math" pitchFamily="18" charset="0"/>
                <a:ea typeface="Cambria Math" pitchFamily="18" charset="0"/>
              </a:rPr>
              <a:t>Makhdum</a:t>
            </a:r>
            <a:r>
              <a:rPr lang="en-GB" sz="1400" dirty="0" smtClean="0">
                <a:latin typeface="Cambria Math" pitchFamily="18" charset="0"/>
                <a:ea typeface="Cambria Math" pitchFamily="18" charset="0"/>
              </a:rPr>
              <a:t> Airport', '</a:t>
            </a:r>
            <a:r>
              <a:rPr lang="en-GB" sz="1400" dirty="0" err="1" smtClean="0">
                <a:latin typeface="Cambria Math" pitchFamily="18" charset="0"/>
                <a:ea typeface="Cambria Math" pitchFamily="18" charset="0"/>
              </a:rPr>
              <a:t>Rajshahi</a:t>
            </a:r>
            <a:r>
              <a:rPr lang="en-GB" sz="1400" dirty="0" smtClean="0">
                <a:latin typeface="Cambria Math" pitchFamily="18" charset="0"/>
                <a:ea typeface="Cambria Math" pitchFamily="18" charset="0"/>
              </a:rPr>
              <a:t>');</a:t>
            </a:r>
          </a:p>
          <a:p>
            <a:r>
              <a:rPr lang="en-GB" sz="1400" dirty="0" smtClean="0">
                <a:latin typeface="Cambria Math" pitchFamily="18" charset="0"/>
                <a:ea typeface="Cambria Math" pitchFamily="18" charset="0"/>
              </a:rPr>
              <a:t>INSERT INTO Airport VALUES (5, '</a:t>
            </a:r>
            <a:r>
              <a:rPr lang="en-GB" sz="1400" dirty="0" err="1" smtClean="0">
                <a:latin typeface="Cambria Math" pitchFamily="18" charset="0"/>
                <a:ea typeface="Cambria Math" pitchFamily="18" charset="0"/>
              </a:rPr>
              <a:t>Jessore</a:t>
            </a:r>
            <a:r>
              <a:rPr lang="en-GB" sz="1400" dirty="0" smtClean="0">
                <a:latin typeface="Cambria Math" pitchFamily="18" charset="0"/>
                <a:ea typeface="Cambria Math" pitchFamily="18" charset="0"/>
              </a:rPr>
              <a:t> Airport', '</a:t>
            </a:r>
            <a:r>
              <a:rPr lang="en-GB" sz="1400" dirty="0" err="1" smtClean="0">
                <a:latin typeface="Cambria Math" pitchFamily="18" charset="0"/>
                <a:ea typeface="Cambria Math" pitchFamily="18" charset="0"/>
              </a:rPr>
              <a:t>Jessore</a:t>
            </a:r>
            <a:r>
              <a:rPr lang="en-GB" sz="1400" dirty="0" smtClean="0">
                <a:latin typeface="Cambria Math" pitchFamily="18" charset="0"/>
                <a:ea typeface="Cambria Math" pitchFamily="18" charset="0"/>
              </a:rPr>
              <a:t>');</a:t>
            </a:r>
          </a:p>
          <a:p>
            <a:endParaRPr lang="en-GB" sz="1400" dirty="0" smtClean="0">
              <a:latin typeface="Cambria Math" pitchFamily="18" charset="0"/>
              <a:ea typeface="Cambria Math" pitchFamily="18" charset="0"/>
            </a:endParaRPr>
          </a:p>
          <a:p>
            <a:r>
              <a:rPr lang="en-GB" sz="1400" dirty="0" smtClean="0">
                <a:latin typeface="Cambria Math" pitchFamily="18" charset="0"/>
                <a:ea typeface="Cambria Math" pitchFamily="18" charset="0"/>
              </a:rPr>
              <a:t>INSERT INTO Countries VALUES (1, 'Bangladesh');</a:t>
            </a:r>
          </a:p>
          <a:p>
            <a:r>
              <a:rPr lang="en-GB" sz="1400" dirty="0" smtClean="0">
                <a:latin typeface="Cambria Math" pitchFamily="18" charset="0"/>
                <a:ea typeface="Cambria Math" pitchFamily="18" charset="0"/>
              </a:rPr>
              <a:t>INSERT INTO Countries VALUES (2, 'India');</a:t>
            </a:r>
          </a:p>
          <a:p>
            <a:r>
              <a:rPr lang="en-GB" sz="1400" dirty="0" smtClean="0">
                <a:latin typeface="Cambria Math" pitchFamily="18" charset="0"/>
                <a:ea typeface="Cambria Math" pitchFamily="18" charset="0"/>
              </a:rPr>
              <a:t>INSERT INTO Countries VALUES (3, 'Thailand');</a:t>
            </a:r>
          </a:p>
          <a:p>
            <a:r>
              <a:rPr lang="en-GB" sz="1400" dirty="0" smtClean="0">
                <a:latin typeface="Cambria Math" pitchFamily="18" charset="0"/>
                <a:ea typeface="Cambria Math" pitchFamily="18" charset="0"/>
              </a:rPr>
              <a:t>INSERT INTO Countries VALUES (4, 'Malaysia');</a:t>
            </a:r>
          </a:p>
          <a:p>
            <a:r>
              <a:rPr lang="en-GB" sz="1400" dirty="0" smtClean="0">
                <a:latin typeface="Cambria Math" pitchFamily="18" charset="0"/>
                <a:ea typeface="Cambria Math" pitchFamily="18" charset="0"/>
              </a:rPr>
              <a:t>INSERT INTO Countries VALUES (5, 'Singapore');</a:t>
            </a:r>
            <a:endParaRPr lang="en-GB" sz="1400" dirty="0" smtClean="0">
              <a:latin typeface="Cambria Math" pitchFamily="18" charset="0"/>
              <a:ea typeface="Cambria Math" pitchFamily="18" charset="0"/>
            </a:endParaRPr>
          </a:p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023431" y="4216385"/>
            <a:ext cx="5958108" cy="119017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030686" y="2815756"/>
            <a:ext cx="2881085" cy="119017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9049658" y="2823013"/>
            <a:ext cx="2881085" cy="119017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080">
            <a:extLst>
              <a:ext uri="{FF2B5EF4-FFF2-40B4-BE49-F238E27FC236}">
                <a16:creationId xmlns:a16="http://schemas.microsoft.com/office/drawing/2014/main" xmlns="" id="{DB88BD78-87E1-424D-B479-C37D8E41B1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082" name="Freeform: Shape 3081">
              <a:extLst>
                <a:ext uri="{FF2B5EF4-FFF2-40B4-BE49-F238E27FC236}">
                  <a16:creationId xmlns:a16="http://schemas.microsoft.com/office/drawing/2014/main" xmlns="" id="{C05EB894-9410-4B20-95E4-7A25101AB8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9" name="Rectangle 3082">
              <a:extLst>
                <a:ext uri="{FF2B5EF4-FFF2-40B4-BE49-F238E27FC236}">
                  <a16:creationId xmlns:a16="http://schemas.microsoft.com/office/drawing/2014/main" xmlns="" id="{166E38B6-B050-4340-8E8F-3A971DADC0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85" name="Rectangle 3084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7" name="Isosceles Triangle 3086">
            <a:extLst>
              <a:ext uri="{FF2B5EF4-FFF2-40B4-BE49-F238E27FC236}">
                <a16:creationId xmlns:a16="http://schemas.microsoft.com/office/drawing/2014/main" xmlns="" id="{633C5E46-DAC5-4661-9C87-22B08E2A51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4" name="AutoShape 2" descr="M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45017" y="1015973"/>
            <a:ext cx="930365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Cambria Math" pitchFamily="18" charset="0"/>
                <a:ea typeface="Cambria Math" pitchFamily="18" charset="0"/>
              </a:rPr>
              <a:t>INSERT INTO Route VALUES (1, 1, 2);</a:t>
            </a:r>
          </a:p>
          <a:p>
            <a:r>
              <a:rPr lang="en-GB" sz="1400" dirty="0" smtClean="0">
                <a:latin typeface="Cambria Math" pitchFamily="18" charset="0"/>
                <a:ea typeface="Cambria Math" pitchFamily="18" charset="0"/>
              </a:rPr>
              <a:t>INSERT INTO Route VALUES  (2, 1, 3);</a:t>
            </a:r>
          </a:p>
          <a:p>
            <a:r>
              <a:rPr lang="en-GB" sz="1400" dirty="0" smtClean="0">
                <a:latin typeface="Cambria Math" pitchFamily="18" charset="0"/>
                <a:ea typeface="Cambria Math" pitchFamily="18" charset="0"/>
              </a:rPr>
              <a:t>INSERT INTO Route VALUES (3, 2, 4);</a:t>
            </a:r>
          </a:p>
          <a:p>
            <a:r>
              <a:rPr lang="en-GB" sz="1400" dirty="0" smtClean="0">
                <a:latin typeface="Cambria Math" pitchFamily="18" charset="0"/>
                <a:ea typeface="Cambria Math" pitchFamily="18" charset="0"/>
              </a:rPr>
              <a:t>INSERT INTO Route VALUES (4, 3, 5);</a:t>
            </a:r>
          </a:p>
          <a:p>
            <a:r>
              <a:rPr lang="en-GB" sz="1400" dirty="0" smtClean="0">
                <a:latin typeface="Cambria Math" pitchFamily="18" charset="0"/>
                <a:ea typeface="Cambria Math" pitchFamily="18" charset="0"/>
              </a:rPr>
              <a:t>INSERT INTO Route VALUES (5, 1, 5</a:t>
            </a:r>
            <a:r>
              <a:rPr lang="en-GB" sz="1400" dirty="0" smtClean="0">
                <a:latin typeface="Cambria Math" pitchFamily="18" charset="0"/>
                <a:ea typeface="Cambria Math" pitchFamily="18" charset="0"/>
              </a:rPr>
              <a:t>);</a:t>
            </a:r>
            <a:br>
              <a:rPr lang="en-GB" sz="1400" dirty="0" smtClean="0">
                <a:latin typeface="Cambria Math" pitchFamily="18" charset="0"/>
                <a:ea typeface="Cambria Math" pitchFamily="18" charset="0"/>
              </a:rPr>
            </a:br>
            <a:endParaRPr lang="en-GB" sz="1400" dirty="0" smtClean="0">
              <a:latin typeface="Cambria Math" pitchFamily="18" charset="0"/>
              <a:ea typeface="Cambria Math" pitchFamily="18" charset="0"/>
            </a:endParaRPr>
          </a:p>
          <a:p>
            <a:endParaRPr lang="en-GB" sz="1400" dirty="0" smtClean="0">
              <a:latin typeface="Cambria Math" pitchFamily="18" charset="0"/>
              <a:ea typeface="Cambria Math" pitchFamily="18" charset="0"/>
            </a:endParaRPr>
          </a:p>
          <a:p>
            <a:r>
              <a:rPr lang="en-US" sz="1400" dirty="0" smtClean="0">
                <a:latin typeface="Cambria Math" pitchFamily="18" charset="0"/>
                <a:ea typeface="Cambria Math" pitchFamily="18" charset="0"/>
              </a:rPr>
              <a:t>INSERT INTO Flight VALUES (1, 1, 1, TO_TIMESTAMP('2023-08-10 08:00:00', 'YYYY-MM-DD HH24:MI:SS'), TO_TIMESTAMP('2023-08-10 10:00:00', 'YYYY-MM-DD HH24:MI:SS'));</a:t>
            </a:r>
          </a:p>
          <a:p>
            <a:r>
              <a:rPr lang="en-US" sz="1400" dirty="0" smtClean="0">
                <a:latin typeface="Cambria Math" pitchFamily="18" charset="0"/>
                <a:ea typeface="Cambria Math" pitchFamily="18" charset="0"/>
              </a:rPr>
              <a:t>INSERT INTO Flight VALUES(2, 2, 2, TO_TIMESTAMP('2023-08-10 12:00:00', 'YYYY-MM-DD HH24:MI:SS'), TO_TIMESTAMP('2023-08-10 14:00:00', 'YYYY-MM-DD HH24:MI:SS'));</a:t>
            </a:r>
          </a:p>
          <a:p>
            <a:r>
              <a:rPr lang="en-US" sz="1400" dirty="0" smtClean="0">
                <a:latin typeface="Cambria Math" pitchFamily="18" charset="0"/>
                <a:ea typeface="Cambria Math" pitchFamily="18" charset="0"/>
              </a:rPr>
              <a:t>INSERT INTO Flight VALUES(3, 3, 3, TO_TIMESTAMP('2023-08-10 16:00:00', 'YYYY-MM-DD HH24:MI:SS'), TO_TIMESTAMP('2023-08-10 18:00:00', 'YYYY-MM-DD HH24:MI:SS'));</a:t>
            </a:r>
          </a:p>
          <a:p>
            <a:r>
              <a:rPr lang="en-US" sz="1400" dirty="0" smtClean="0">
                <a:latin typeface="Cambria Math" pitchFamily="18" charset="0"/>
                <a:ea typeface="Cambria Math" pitchFamily="18" charset="0"/>
              </a:rPr>
              <a:t>INSERT INTO Flight VALUES(4, 4, 4, TO_TIMESTAMP('2023-08-10 20:00:00', 'YYYY-MM-DD HH24:MI:SS'), TO_TIMESTAMP('2023-08-10 22:00:00', 'YYYY-MM-DD HH24:MI:SS'));</a:t>
            </a:r>
          </a:p>
          <a:p>
            <a:r>
              <a:rPr lang="en-US" sz="1400" dirty="0" smtClean="0">
                <a:latin typeface="Cambria Math" pitchFamily="18" charset="0"/>
                <a:ea typeface="Cambria Math" pitchFamily="18" charset="0"/>
              </a:rPr>
              <a:t>INSERT INTO Flight VALUES(5, 5, 5, TO_TIMESTAMP('2023-08-10 09:30:00', 'YYYY-MM-DD HH24:MI:SS'), TO_TIMESTAMP('2023-08-10 11:00:00', 'YYYY-MM-DD HH24:MI:SS</a:t>
            </a:r>
            <a:r>
              <a:rPr lang="en-US" sz="1400" dirty="0" smtClean="0">
                <a:latin typeface="Cambria Math" pitchFamily="18" charset="0"/>
                <a:ea typeface="Cambria Math" pitchFamily="18" charset="0"/>
              </a:rPr>
              <a:t>'));</a:t>
            </a:r>
          </a:p>
          <a:p>
            <a:endParaRPr lang="en-US" sz="1400" dirty="0" smtClean="0">
              <a:latin typeface="Cambria Math" pitchFamily="18" charset="0"/>
              <a:ea typeface="Cambria Math" pitchFamily="18" charset="0"/>
            </a:endParaRPr>
          </a:p>
          <a:p>
            <a:endParaRPr lang="en-GB" sz="1400" dirty="0" smtClean="0">
              <a:latin typeface="Cambria Math" pitchFamily="18" charset="0"/>
              <a:ea typeface="Cambria Math" pitchFamily="18" charset="0"/>
            </a:endParaRPr>
          </a:p>
          <a:p>
            <a:r>
              <a:rPr lang="en-GB" sz="1400" dirty="0" smtClean="0">
                <a:latin typeface="Cambria Math" pitchFamily="18" charset="0"/>
                <a:ea typeface="Cambria Math" pitchFamily="18" charset="0"/>
              </a:rPr>
              <a:t>INSERT INTO Airfare VALUES (1, 1, 150);</a:t>
            </a:r>
          </a:p>
          <a:p>
            <a:r>
              <a:rPr lang="en-GB" sz="1400" dirty="0" smtClean="0">
                <a:latin typeface="Cambria Math" pitchFamily="18" charset="0"/>
                <a:ea typeface="Cambria Math" pitchFamily="18" charset="0"/>
              </a:rPr>
              <a:t>INSERT INTO Airfare VALUES (2, 2, 200);</a:t>
            </a:r>
          </a:p>
          <a:p>
            <a:r>
              <a:rPr lang="en-GB" sz="1400" dirty="0" smtClean="0">
                <a:latin typeface="Cambria Math" pitchFamily="18" charset="0"/>
                <a:ea typeface="Cambria Math" pitchFamily="18" charset="0"/>
              </a:rPr>
              <a:t>INSERT INTO Airfare VALUES (3, 3, 300);</a:t>
            </a:r>
          </a:p>
          <a:p>
            <a:r>
              <a:rPr lang="en-GB" sz="1400" dirty="0" smtClean="0">
                <a:latin typeface="Cambria Math" pitchFamily="18" charset="0"/>
                <a:ea typeface="Cambria Math" pitchFamily="18" charset="0"/>
              </a:rPr>
              <a:t>INSERT INTO Airfare VALUES (4, 4, 180);</a:t>
            </a:r>
          </a:p>
          <a:p>
            <a:r>
              <a:rPr lang="en-GB" sz="1400" dirty="0" smtClean="0">
                <a:latin typeface="Cambria Math" pitchFamily="18" charset="0"/>
                <a:ea typeface="Cambria Math" pitchFamily="18" charset="0"/>
              </a:rPr>
              <a:t>INSERT INTO Airfare VALUES (5, 5, 120</a:t>
            </a:r>
            <a:r>
              <a:rPr lang="en-GB" sz="1400" dirty="0" smtClean="0">
                <a:latin typeface="Cambria Math" pitchFamily="18" charset="0"/>
                <a:ea typeface="Cambria Math" pitchFamily="18" charset="0"/>
              </a:rPr>
              <a:t>);</a:t>
            </a:r>
          </a:p>
          <a:p>
            <a:endParaRPr lang="en-GB" sz="1400" dirty="0" smtClean="0">
              <a:latin typeface="Cambria Math" pitchFamily="18" charset="0"/>
              <a:ea typeface="Cambria Math" pitchFamily="18" charset="0"/>
            </a:endParaRPr>
          </a:p>
          <a:p>
            <a:endParaRPr lang="en-US" sz="1400" dirty="0" smtClean="0">
              <a:latin typeface="Cambria Math" pitchFamily="18" charset="0"/>
              <a:ea typeface="Cambria Math" pitchFamily="18" charset="0"/>
            </a:endParaRPr>
          </a:p>
          <a:p>
            <a:endParaRPr lang="en-GB" sz="1400" dirty="0" smtClean="0">
              <a:latin typeface="Cambria Math" pitchFamily="18" charset="0"/>
              <a:ea typeface="Cambria Math" pitchFamily="18" charset="0"/>
            </a:endParaRPr>
          </a:p>
          <a:p>
            <a:endParaRPr lang="en-US" sz="14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75227" y="5116253"/>
            <a:ext cx="5958108" cy="119017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738939" y="1117619"/>
            <a:ext cx="2881085" cy="119017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801454" y="1110361"/>
            <a:ext cx="2881085" cy="119017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080">
            <a:extLst>
              <a:ext uri="{FF2B5EF4-FFF2-40B4-BE49-F238E27FC236}">
                <a16:creationId xmlns:a16="http://schemas.microsoft.com/office/drawing/2014/main" xmlns="" id="{DB88BD78-87E1-424D-B479-C37D8E41B1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082" name="Freeform: Shape 3081">
              <a:extLst>
                <a:ext uri="{FF2B5EF4-FFF2-40B4-BE49-F238E27FC236}">
                  <a16:creationId xmlns:a16="http://schemas.microsoft.com/office/drawing/2014/main" xmlns="" id="{C05EB894-9410-4B20-95E4-7A25101AB8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9" name="Rectangle 3082">
              <a:extLst>
                <a:ext uri="{FF2B5EF4-FFF2-40B4-BE49-F238E27FC236}">
                  <a16:creationId xmlns:a16="http://schemas.microsoft.com/office/drawing/2014/main" xmlns="" id="{166E38B6-B050-4340-8E8F-3A971DADC0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85" name="Rectangle 3084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7" name="Isosceles Triangle 3086">
            <a:extLst>
              <a:ext uri="{FF2B5EF4-FFF2-40B4-BE49-F238E27FC236}">
                <a16:creationId xmlns:a16="http://schemas.microsoft.com/office/drawing/2014/main" xmlns="" id="{633C5E46-DAC5-4661-9C87-22B08E2A51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4" name="AutoShape 2" descr="M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98278" y="537011"/>
            <a:ext cx="1114698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mbria Math" pitchFamily="18" charset="0"/>
                <a:ea typeface="Cambria Math" pitchFamily="18" charset="0"/>
              </a:rPr>
              <a:t>INSERT INTO Employee VALUES(1, 'John', 'Doe', 'Pilot',45, +88016-00000000, '</a:t>
            </a:r>
            <a:r>
              <a:rPr lang="en-US" sz="1400" dirty="0" err="1" smtClean="0">
                <a:latin typeface="Cambria Math" pitchFamily="18" charset="0"/>
                <a:ea typeface="Cambria Math" pitchFamily="18" charset="0"/>
              </a:rPr>
              <a:t>Joydebpur</a:t>
            </a:r>
            <a:r>
              <a:rPr lang="en-US" sz="14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400" dirty="0" err="1" smtClean="0">
                <a:latin typeface="Cambria Math" pitchFamily="18" charset="0"/>
                <a:ea typeface="Cambria Math" pitchFamily="18" charset="0"/>
              </a:rPr>
              <a:t>Gazipur','johndoe@gmail.com</a:t>
            </a:r>
            <a:r>
              <a:rPr lang="en-US" sz="1400" dirty="0" smtClean="0">
                <a:latin typeface="Cambria Math" pitchFamily="18" charset="0"/>
                <a:ea typeface="Cambria Math" pitchFamily="18" charset="0"/>
              </a:rPr>
              <a:t>', 1);</a:t>
            </a:r>
          </a:p>
          <a:p>
            <a:r>
              <a:rPr lang="en-US" sz="1400" dirty="0" smtClean="0">
                <a:latin typeface="Cambria Math" pitchFamily="18" charset="0"/>
                <a:ea typeface="Cambria Math" pitchFamily="18" charset="0"/>
              </a:rPr>
              <a:t>INSERT INTO Employee VALUES(2, 'Jane', 'Smith', 'Flight Attendant',32,+88016-999999999, 'Cox`s </a:t>
            </a:r>
            <a:r>
              <a:rPr lang="en-US" sz="1400" dirty="0" err="1" smtClean="0">
                <a:latin typeface="Cambria Math" pitchFamily="18" charset="0"/>
                <a:ea typeface="Cambria Math" pitchFamily="18" charset="0"/>
              </a:rPr>
              <a:t>Bazar</a:t>
            </a:r>
            <a:r>
              <a:rPr lang="en-US" sz="1400" dirty="0" smtClean="0">
                <a:latin typeface="Cambria Math" pitchFamily="18" charset="0"/>
                <a:ea typeface="Cambria Math" pitchFamily="18" charset="0"/>
              </a:rPr>
              <a:t>', 'jane@gmail.com', 2);</a:t>
            </a:r>
          </a:p>
          <a:p>
            <a:r>
              <a:rPr lang="en-US" sz="1400" dirty="0" smtClean="0">
                <a:latin typeface="Cambria Math" pitchFamily="18" charset="0"/>
                <a:ea typeface="Cambria Math" pitchFamily="18" charset="0"/>
              </a:rPr>
              <a:t>INSERT INTO Employee VALUES(3, 'Michael', 'Johnson', 'Ground Staff',37,+88016-55555555, '</a:t>
            </a:r>
            <a:r>
              <a:rPr lang="en-US" sz="1400" dirty="0" err="1" smtClean="0">
                <a:latin typeface="Cambria Math" pitchFamily="18" charset="0"/>
                <a:ea typeface="Cambria Math" pitchFamily="18" charset="0"/>
              </a:rPr>
              <a:t>Mirpur</a:t>
            </a:r>
            <a:r>
              <a:rPr lang="en-US" sz="1400" dirty="0" smtClean="0">
                <a:latin typeface="Cambria Math" pitchFamily="18" charset="0"/>
                <a:ea typeface="Cambria Math" pitchFamily="18" charset="0"/>
              </a:rPr>
              <a:t> Dhaka', 'michael@gmail.com', 3);</a:t>
            </a:r>
          </a:p>
          <a:p>
            <a:r>
              <a:rPr lang="en-US" sz="1400" dirty="0" smtClean="0">
                <a:latin typeface="Cambria Math" pitchFamily="18" charset="0"/>
                <a:ea typeface="Cambria Math" pitchFamily="18" charset="0"/>
              </a:rPr>
              <a:t>INSERT INTO Employee VALUES(4, 'Emily', 'Williams', 'Air Traffic Controller',26,+88016-33333333, '</a:t>
            </a:r>
            <a:r>
              <a:rPr lang="en-US" sz="1400" dirty="0" err="1" smtClean="0">
                <a:latin typeface="Cambria Math" pitchFamily="18" charset="0"/>
                <a:ea typeface="Cambria Math" pitchFamily="18" charset="0"/>
              </a:rPr>
              <a:t>Tongi</a:t>
            </a:r>
            <a:r>
              <a:rPr lang="en-US" sz="14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400" dirty="0" err="1" smtClean="0">
                <a:latin typeface="Cambria Math" pitchFamily="18" charset="0"/>
                <a:ea typeface="Cambria Math" pitchFamily="18" charset="0"/>
              </a:rPr>
              <a:t>Gazipur</a:t>
            </a:r>
            <a:r>
              <a:rPr lang="en-US" sz="1400" dirty="0" smtClean="0">
                <a:latin typeface="Cambria Math" pitchFamily="18" charset="0"/>
                <a:ea typeface="Cambria Math" pitchFamily="18" charset="0"/>
              </a:rPr>
              <a:t>', 'emily@gmail.com', 4);</a:t>
            </a:r>
          </a:p>
          <a:p>
            <a:r>
              <a:rPr lang="en-US" sz="1400" dirty="0" smtClean="0">
                <a:latin typeface="Cambria Math" pitchFamily="18" charset="0"/>
                <a:ea typeface="Cambria Math" pitchFamily="18" charset="0"/>
              </a:rPr>
              <a:t>INSERT INTO Employee VALUES(5, 'David', 'Brown', 'Maintenance Technician',22,+88016-66666666, '</a:t>
            </a:r>
            <a:r>
              <a:rPr lang="en-US" sz="1400" dirty="0" err="1" smtClean="0">
                <a:latin typeface="Cambria Math" pitchFamily="18" charset="0"/>
                <a:ea typeface="Cambria Math" pitchFamily="18" charset="0"/>
              </a:rPr>
              <a:t>Rajshahi</a:t>
            </a:r>
            <a:r>
              <a:rPr lang="en-US" sz="1400" dirty="0" smtClean="0">
                <a:latin typeface="Cambria Math" pitchFamily="18" charset="0"/>
                <a:ea typeface="Cambria Math" pitchFamily="18" charset="0"/>
              </a:rPr>
              <a:t>', 'david@gmail.com', 5);</a:t>
            </a:r>
            <a:endParaRPr lang="en-US" sz="1400" dirty="0" smtClean="0">
              <a:latin typeface="Cambria Math" pitchFamily="18" charset="0"/>
              <a:ea typeface="Cambria Math" pitchFamily="18" charset="0"/>
            </a:endParaRPr>
          </a:p>
          <a:p>
            <a:endParaRPr lang="en-US" sz="1400" dirty="0" smtClean="0">
              <a:latin typeface="Cambria Math" pitchFamily="18" charset="0"/>
              <a:ea typeface="Cambria Math" pitchFamily="18" charset="0"/>
            </a:endParaRPr>
          </a:p>
          <a:p>
            <a:r>
              <a:rPr lang="en-US" sz="1400" dirty="0" smtClean="0">
                <a:latin typeface="Cambria Math" pitchFamily="18" charset="0"/>
                <a:ea typeface="Cambria Math" pitchFamily="18" charset="0"/>
              </a:rPr>
              <a:t>INSERT </a:t>
            </a:r>
            <a:r>
              <a:rPr lang="en-US" sz="1400" dirty="0" smtClean="0">
                <a:latin typeface="Cambria Math" pitchFamily="18" charset="0"/>
                <a:ea typeface="Cambria Math" pitchFamily="18" charset="0"/>
              </a:rPr>
              <a:t>INTO Passenger VALUES (1, 'Arafat', '</a:t>
            </a:r>
            <a:r>
              <a:rPr lang="en-US" sz="1400" dirty="0" err="1" smtClean="0">
                <a:latin typeface="Cambria Math" pitchFamily="18" charset="0"/>
                <a:ea typeface="Cambria Math" pitchFamily="18" charset="0"/>
              </a:rPr>
              <a:t>Rahman</a:t>
            </a:r>
            <a:r>
              <a:rPr lang="en-US" sz="1400" dirty="0" smtClean="0">
                <a:latin typeface="Cambria Math" pitchFamily="18" charset="0"/>
                <a:ea typeface="Cambria Math" pitchFamily="18" charset="0"/>
              </a:rPr>
              <a:t>', 22, 'Male', 01628862623, '1700-Joydebpur',  1);</a:t>
            </a:r>
          </a:p>
          <a:p>
            <a:r>
              <a:rPr lang="en-US" sz="1400" dirty="0" smtClean="0">
                <a:latin typeface="Cambria Math" pitchFamily="18" charset="0"/>
                <a:ea typeface="Cambria Math" pitchFamily="18" charset="0"/>
              </a:rPr>
              <a:t>INSERT INTO Passenger VALUES (2, '</a:t>
            </a:r>
            <a:r>
              <a:rPr lang="en-US" sz="1400" dirty="0" err="1" smtClean="0">
                <a:latin typeface="Cambria Math" pitchFamily="18" charset="0"/>
                <a:ea typeface="Cambria Math" pitchFamily="18" charset="0"/>
              </a:rPr>
              <a:t>Sajib</a:t>
            </a:r>
            <a:r>
              <a:rPr lang="en-US" sz="1400" dirty="0" smtClean="0">
                <a:latin typeface="Cambria Math" pitchFamily="18" charset="0"/>
                <a:ea typeface="Cambria Math" pitchFamily="18" charset="0"/>
              </a:rPr>
              <a:t>', '</a:t>
            </a:r>
            <a:r>
              <a:rPr lang="en-US" sz="1400" dirty="0" err="1" smtClean="0">
                <a:latin typeface="Cambria Math" pitchFamily="18" charset="0"/>
                <a:ea typeface="Cambria Math" pitchFamily="18" charset="0"/>
              </a:rPr>
              <a:t>Mondol</a:t>
            </a:r>
            <a:r>
              <a:rPr lang="en-US" sz="1400" dirty="0" smtClean="0">
                <a:latin typeface="Cambria Math" pitchFamily="18" charset="0"/>
                <a:ea typeface="Cambria Math" pitchFamily="18" charset="0"/>
              </a:rPr>
              <a:t>', 21, 'Male', 01643932288, '1230-Uttara', 2);</a:t>
            </a:r>
          </a:p>
          <a:p>
            <a:r>
              <a:rPr lang="en-US" sz="1400" dirty="0" smtClean="0">
                <a:latin typeface="Cambria Math" pitchFamily="18" charset="0"/>
                <a:ea typeface="Cambria Math" pitchFamily="18" charset="0"/>
              </a:rPr>
              <a:t>INSERT INTO Passenger VALUES (3, '</a:t>
            </a:r>
            <a:r>
              <a:rPr lang="en-US" sz="1400" dirty="0" err="1" smtClean="0">
                <a:latin typeface="Cambria Math" pitchFamily="18" charset="0"/>
                <a:ea typeface="Cambria Math" pitchFamily="18" charset="0"/>
              </a:rPr>
              <a:t>Md</a:t>
            </a:r>
            <a:r>
              <a:rPr lang="en-US" sz="1400" dirty="0" smtClean="0">
                <a:latin typeface="Cambria Math" pitchFamily="18" charset="0"/>
                <a:ea typeface="Cambria Math" pitchFamily="18" charset="0"/>
              </a:rPr>
              <a:t>', '</a:t>
            </a:r>
            <a:r>
              <a:rPr lang="en-US" sz="1400" dirty="0" err="1" smtClean="0">
                <a:latin typeface="Cambria Math" pitchFamily="18" charset="0"/>
                <a:ea typeface="Cambria Math" pitchFamily="18" charset="0"/>
              </a:rPr>
              <a:t>Rais</a:t>
            </a:r>
            <a:r>
              <a:rPr lang="en-US" sz="1400" dirty="0" smtClean="0">
                <a:latin typeface="Cambria Math" pitchFamily="18" charset="0"/>
                <a:ea typeface="Cambria Math" pitchFamily="18" charset="0"/>
              </a:rPr>
              <a:t>', 20, 'Male', 01533947469, '1213-Banani', 1);</a:t>
            </a:r>
          </a:p>
          <a:p>
            <a:r>
              <a:rPr lang="en-US" sz="1400" dirty="0" smtClean="0">
                <a:latin typeface="Cambria Math" pitchFamily="18" charset="0"/>
                <a:ea typeface="Cambria Math" pitchFamily="18" charset="0"/>
              </a:rPr>
              <a:t>INSERT INTO Passenger VALUES (4, 'Emma', '</a:t>
            </a:r>
            <a:r>
              <a:rPr lang="en-US" sz="1400" dirty="0" err="1" smtClean="0">
                <a:latin typeface="Cambria Math" pitchFamily="18" charset="0"/>
                <a:ea typeface="Cambria Math" pitchFamily="18" charset="0"/>
              </a:rPr>
              <a:t>Jahan</a:t>
            </a:r>
            <a:r>
              <a:rPr lang="en-US" sz="1400" dirty="0" smtClean="0">
                <a:latin typeface="Cambria Math" pitchFamily="18" charset="0"/>
                <a:ea typeface="Cambria Math" pitchFamily="18" charset="0"/>
              </a:rPr>
              <a:t>', 18, 'Female', 01900000000, '1216-Mirpur', 3);</a:t>
            </a:r>
          </a:p>
          <a:p>
            <a:r>
              <a:rPr lang="en-US" sz="1400" dirty="0" smtClean="0">
                <a:latin typeface="Cambria Math" pitchFamily="18" charset="0"/>
                <a:ea typeface="Cambria Math" pitchFamily="18" charset="0"/>
              </a:rPr>
              <a:t>INSERT INTO Passenger VALUES (5, 'Sophia', '</a:t>
            </a:r>
            <a:r>
              <a:rPr lang="en-US" sz="1400" dirty="0" err="1" smtClean="0">
                <a:latin typeface="Cambria Math" pitchFamily="18" charset="0"/>
                <a:ea typeface="Cambria Math" pitchFamily="18" charset="0"/>
              </a:rPr>
              <a:t>Rahman</a:t>
            </a:r>
            <a:r>
              <a:rPr lang="en-US" sz="1400" dirty="0" smtClean="0">
                <a:latin typeface="Cambria Math" pitchFamily="18" charset="0"/>
                <a:ea typeface="Cambria Math" pitchFamily="18" charset="0"/>
              </a:rPr>
              <a:t>', 24, 'Female', 01744448888, '1212-Gulshan', 1</a:t>
            </a:r>
            <a:r>
              <a:rPr lang="en-US" sz="1400" dirty="0" smtClean="0">
                <a:latin typeface="Cambria Math" pitchFamily="18" charset="0"/>
                <a:ea typeface="Cambria Math" pitchFamily="18" charset="0"/>
              </a:rPr>
              <a:t>);</a:t>
            </a:r>
          </a:p>
          <a:p>
            <a:endParaRPr lang="en-GB" sz="1400" dirty="0" smtClean="0">
              <a:latin typeface="Cambria Math" pitchFamily="18" charset="0"/>
              <a:ea typeface="Cambria Math" pitchFamily="18" charset="0"/>
            </a:endParaRPr>
          </a:p>
          <a:p>
            <a:r>
              <a:rPr lang="en-US" sz="1400" dirty="0" smtClean="0">
                <a:latin typeface="Cambria Math" pitchFamily="18" charset="0"/>
                <a:ea typeface="Cambria Math" pitchFamily="18" charset="0"/>
              </a:rPr>
              <a:t>INSERT INTO Transaction VALUES (1,'Bikash', 1, 1, TO_TIMESTAMP('2023-08-10 07:30:00', 'YYYY-MM-DD HH24:MI:SS'), 150);</a:t>
            </a:r>
          </a:p>
          <a:p>
            <a:r>
              <a:rPr lang="en-US" sz="1400" dirty="0" smtClean="0">
                <a:latin typeface="Cambria Math" pitchFamily="18" charset="0"/>
                <a:ea typeface="Cambria Math" pitchFamily="18" charset="0"/>
              </a:rPr>
              <a:t>INSERT INTO Transaction VALUES (2,'Nogod', 2, 2, TO_TIMESTAMP('2023-08-10 11:30:00', 'YYYY-MM-DD HH24:MI:SS'), 200);</a:t>
            </a:r>
          </a:p>
          <a:p>
            <a:r>
              <a:rPr lang="en-US" sz="1400" dirty="0" smtClean="0">
                <a:latin typeface="Cambria Math" pitchFamily="18" charset="0"/>
                <a:ea typeface="Cambria Math" pitchFamily="18" charset="0"/>
              </a:rPr>
              <a:t>INSERT INTO Transaction VALUES (3,'Rocket', 3, 3, TO_TIMESTAMP('2023-08-10 15:45:00', 'YYYY-MM-DD HH24:MI:SS'), 300);</a:t>
            </a:r>
          </a:p>
          <a:p>
            <a:r>
              <a:rPr lang="en-US" sz="1400" dirty="0" smtClean="0">
                <a:latin typeface="Cambria Math" pitchFamily="18" charset="0"/>
                <a:ea typeface="Cambria Math" pitchFamily="18" charset="0"/>
              </a:rPr>
              <a:t>INSERT INTO Transaction VALUES (4,'Bikash', 4, 4, TO_TIMESTAMP('2023-08-10 19:15:00', 'YYYY-MM-DD HH24:MI:SS'), 180);</a:t>
            </a:r>
          </a:p>
          <a:p>
            <a:r>
              <a:rPr lang="en-US" sz="1400" dirty="0" smtClean="0">
                <a:latin typeface="Cambria Math" pitchFamily="18" charset="0"/>
                <a:ea typeface="Cambria Math" pitchFamily="18" charset="0"/>
              </a:rPr>
              <a:t>INSERT INTO Transaction VALUES (5,'Nogod', 5, 5, TO_TIMESTAMP('2023-08-10 09:00:00', 'YYYY-MM-DD HH24:MI:SS'), 120);</a:t>
            </a:r>
          </a:p>
          <a:p>
            <a:endParaRPr lang="en-GB" sz="1400" dirty="0" smtClean="0">
              <a:latin typeface="Cambria Math" pitchFamily="18" charset="0"/>
              <a:ea typeface="Cambria Math" pitchFamily="18" charset="0"/>
            </a:endParaRPr>
          </a:p>
          <a:p>
            <a:endParaRPr lang="en-GB" sz="1400" dirty="0" smtClean="0">
              <a:latin typeface="Cambria Math" pitchFamily="18" charset="0"/>
              <a:ea typeface="Cambria Math" pitchFamily="18" charset="0"/>
            </a:endParaRPr>
          </a:p>
          <a:p>
            <a:endParaRPr lang="en-US" sz="14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5089" y="4804229"/>
            <a:ext cx="3657600" cy="146594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405089" y="4796972"/>
            <a:ext cx="3657600" cy="146594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215088" y="4796972"/>
            <a:ext cx="3657600" cy="146594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BACC6370-2D7E-4714-9D71-7542949D7D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68B3F68-107C-434F-AA38-110D5EA91B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AAD0DBB9-1A4B-4391-81D4-CB19F9AB91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63BBA22-50EA-4C4D-BE05-F1CE4E63AA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19980" y="247265"/>
            <a:ext cx="4288974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Query Writing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68571" y="2206165"/>
            <a:ext cx="5733143" cy="1828801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190343" y="4855016"/>
            <a:ext cx="5733143" cy="182880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53999" y="2235206"/>
            <a:ext cx="5733143" cy="39188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75771" y="4847760"/>
            <a:ext cx="5733143" cy="1828801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61257" y="1799773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1.List_all_airports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04800" y="4354286"/>
            <a:ext cx="1065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2.Retrieve_flight_details_with_source_and_destination_airport_names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080">
            <a:extLst>
              <a:ext uri="{FF2B5EF4-FFF2-40B4-BE49-F238E27FC236}">
                <a16:creationId xmlns:a16="http://schemas.microsoft.com/office/drawing/2014/main" xmlns="" id="{DB88BD78-87E1-424D-B479-C37D8E41B1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082" name="Freeform: Shape 3081">
              <a:extLst>
                <a:ext uri="{FF2B5EF4-FFF2-40B4-BE49-F238E27FC236}">
                  <a16:creationId xmlns:a16="http://schemas.microsoft.com/office/drawing/2014/main" xmlns="" id="{C05EB894-9410-4B20-95E4-7A25101AB8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9" name="Rectangle 3082">
              <a:extLst>
                <a:ext uri="{FF2B5EF4-FFF2-40B4-BE49-F238E27FC236}">
                  <a16:creationId xmlns:a16="http://schemas.microsoft.com/office/drawing/2014/main" xmlns="" id="{166E38B6-B050-4340-8E8F-3A971DADC0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85" name="Rectangle 3084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7" name="Isosceles Triangle 3086">
            <a:extLst>
              <a:ext uri="{FF2B5EF4-FFF2-40B4-BE49-F238E27FC236}">
                <a16:creationId xmlns:a16="http://schemas.microsoft.com/office/drawing/2014/main" xmlns="" id="{633C5E46-DAC5-4661-9C87-22B08E2A51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4" name="AutoShape 2" descr="M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219371" y="1197410"/>
            <a:ext cx="5733143" cy="86362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04799" y="1190153"/>
            <a:ext cx="5733143" cy="182880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33828" y="696679"/>
            <a:ext cx="1065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3.Find the passengers who have booked the most expensive flight.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255657" y="4992914"/>
            <a:ext cx="5733143" cy="841817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41085" y="3998674"/>
            <a:ext cx="5733143" cy="1828801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70114" y="3505200"/>
            <a:ext cx="1065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4.Retrieve flights that have the shortest duration.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080">
            <a:extLst>
              <a:ext uri="{FF2B5EF4-FFF2-40B4-BE49-F238E27FC236}">
                <a16:creationId xmlns:a16="http://schemas.microsoft.com/office/drawing/2014/main" xmlns="" id="{DB88BD78-87E1-424D-B479-C37D8E41B1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082" name="Freeform: Shape 3081">
              <a:extLst>
                <a:ext uri="{FF2B5EF4-FFF2-40B4-BE49-F238E27FC236}">
                  <a16:creationId xmlns:a16="http://schemas.microsoft.com/office/drawing/2014/main" xmlns="" id="{C05EB894-9410-4B20-95E4-7A25101AB8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9" name="Rectangle 3082">
              <a:extLst>
                <a:ext uri="{FF2B5EF4-FFF2-40B4-BE49-F238E27FC236}">
                  <a16:creationId xmlns:a16="http://schemas.microsoft.com/office/drawing/2014/main" xmlns="" id="{166E38B6-B050-4340-8E8F-3A971DADC0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85" name="Rectangle 3084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7" name="Isosceles Triangle 3086">
            <a:extLst>
              <a:ext uri="{FF2B5EF4-FFF2-40B4-BE49-F238E27FC236}">
                <a16:creationId xmlns:a16="http://schemas.microsoft.com/office/drawing/2014/main" xmlns="" id="{633C5E46-DAC5-4661-9C87-22B08E2A51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4" name="AutoShape 2" descr="M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219371" y="1197409"/>
            <a:ext cx="5733143" cy="122647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04799" y="1190153"/>
            <a:ext cx="5733143" cy="182880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33828" y="696679"/>
            <a:ext cx="1065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5.List passengers who have booked flights </a:t>
            </a:r>
            <a:r>
              <a:rPr lang="en-GB" dirty="0" smtClean="0"/>
              <a:t>departing from a specific </a:t>
            </a:r>
            <a:r>
              <a:rPr lang="en-GB" dirty="0" smtClean="0"/>
              <a:t>airport.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255657" y="4688114"/>
            <a:ext cx="5733143" cy="1146617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41085" y="3998674"/>
            <a:ext cx="5733143" cy="1828801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70114" y="3505200"/>
            <a:ext cx="1065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6. Find </a:t>
            </a:r>
            <a:r>
              <a:rPr lang="en-GB" dirty="0" smtClean="0"/>
              <a:t>flights with </a:t>
            </a:r>
            <a:r>
              <a:rPr lang="en-GB" dirty="0" smtClean="0"/>
              <a:t>fares </a:t>
            </a:r>
            <a:r>
              <a:rPr lang="en-GB" dirty="0" smtClean="0"/>
              <a:t>higher than </a:t>
            </a:r>
            <a:r>
              <a:rPr lang="en-GB" dirty="0" smtClean="0"/>
              <a:t>the average fare amount.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080">
            <a:extLst>
              <a:ext uri="{FF2B5EF4-FFF2-40B4-BE49-F238E27FC236}">
                <a16:creationId xmlns:a16="http://schemas.microsoft.com/office/drawing/2014/main" xmlns="" id="{DB88BD78-87E1-424D-B479-C37D8E41B1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082" name="Freeform: Shape 3081">
              <a:extLst>
                <a:ext uri="{FF2B5EF4-FFF2-40B4-BE49-F238E27FC236}">
                  <a16:creationId xmlns:a16="http://schemas.microsoft.com/office/drawing/2014/main" xmlns="" id="{C05EB894-9410-4B20-95E4-7A25101AB8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9" name="Rectangle 3082">
              <a:extLst>
                <a:ext uri="{FF2B5EF4-FFF2-40B4-BE49-F238E27FC236}">
                  <a16:creationId xmlns:a16="http://schemas.microsoft.com/office/drawing/2014/main" xmlns="" id="{166E38B6-B050-4340-8E8F-3A971DADC0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85" name="Rectangle 3084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7" name="Isosceles Triangle 3086">
            <a:extLst>
              <a:ext uri="{FF2B5EF4-FFF2-40B4-BE49-F238E27FC236}">
                <a16:creationId xmlns:a16="http://schemas.microsoft.com/office/drawing/2014/main" xmlns="" id="{633C5E46-DAC5-4661-9C87-22B08E2A51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4" name="AutoShape 2" descr="M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219371" y="1197409"/>
            <a:ext cx="5733143" cy="1828801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04799" y="1190153"/>
            <a:ext cx="5733143" cy="182880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33828" y="696679"/>
            <a:ext cx="1065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7.Find the average fare amount </a:t>
            </a:r>
            <a:r>
              <a:rPr lang="en-GB" dirty="0" smtClean="0"/>
              <a:t>for each </a:t>
            </a:r>
            <a:r>
              <a:rPr lang="en-GB" dirty="0" smtClean="0"/>
              <a:t>airplane_type.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255657" y="5109029"/>
            <a:ext cx="5733143" cy="725702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41085" y="3998674"/>
            <a:ext cx="5733143" cy="1828801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70114" y="3505200"/>
            <a:ext cx="1065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8. List </a:t>
            </a:r>
            <a:r>
              <a:rPr lang="en-GB" dirty="0" smtClean="0"/>
              <a:t>employees and </a:t>
            </a:r>
            <a:r>
              <a:rPr lang="en-GB" dirty="0" smtClean="0"/>
              <a:t>their </a:t>
            </a:r>
            <a:r>
              <a:rPr lang="en-GB" dirty="0" smtClean="0"/>
              <a:t>positions at </a:t>
            </a:r>
            <a:r>
              <a:rPr lang="en-GB" dirty="0" smtClean="0"/>
              <a:t>a </a:t>
            </a:r>
            <a:r>
              <a:rPr lang="en-GB" dirty="0" smtClean="0"/>
              <a:t>specific airport</a:t>
            </a:r>
            <a:r>
              <a:rPr lang="en-GB" dirty="0" smtClean="0"/>
              <a:t>.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080">
            <a:extLst>
              <a:ext uri="{FF2B5EF4-FFF2-40B4-BE49-F238E27FC236}">
                <a16:creationId xmlns:a16="http://schemas.microsoft.com/office/drawing/2014/main" xmlns="" id="{DB88BD78-87E1-424D-B479-C37D8E41B1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082" name="Freeform: Shape 3081">
              <a:extLst>
                <a:ext uri="{FF2B5EF4-FFF2-40B4-BE49-F238E27FC236}">
                  <a16:creationId xmlns:a16="http://schemas.microsoft.com/office/drawing/2014/main" xmlns="" id="{C05EB894-9410-4B20-95E4-7A25101AB8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9" name="Rectangle 3082">
              <a:extLst>
                <a:ext uri="{FF2B5EF4-FFF2-40B4-BE49-F238E27FC236}">
                  <a16:creationId xmlns:a16="http://schemas.microsoft.com/office/drawing/2014/main" xmlns="" id="{166E38B6-B050-4340-8E8F-3A971DADC0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85" name="Rectangle 3084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7" name="Isosceles Triangle 3086">
            <a:extLst>
              <a:ext uri="{FF2B5EF4-FFF2-40B4-BE49-F238E27FC236}">
                <a16:creationId xmlns:a16="http://schemas.microsoft.com/office/drawing/2014/main" xmlns="" id="{633C5E46-DAC5-4661-9C87-22B08E2A51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4" name="AutoShape 2" descr="M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219371" y="1197409"/>
            <a:ext cx="5733143" cy="1828801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04799" y="1190153"/>
            <a:ext cx="5733143" cy="182880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33828" y="696679"/>
            <a:ext cx="1065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9.Retrieve passenger details along </a:t>
            </a:r>
            <a:r>
              <a:rPr lang="en-GB" dirty="0" smtClean="0"/>
              <a:t>with their </a:t>
            </a:r>
            <a:r>
              <a:rPr lang="en-GB" dirty="0" smtClean="0"/>
              <a:t>flights.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3">
            <a:extLst>
              <a:ext uri="{FF2B5EF4-FFF2-40B4-BE49-F238E27FC236}">
                <a16:creationId xmlns:a16="http://schemas.microsoft.com/office/drawing/2014/main" xmlns="" id="{B9FF99BD-075F-4761-A995-6FC574BD25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xmlns="" id="{A7B21A54-9BA3-4EA9-B460-5A829ADD90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xmlns="" id="{6FA8F714-B9D8-488A-8CCA-E9948FF913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783" y="1123527"/>
            <a:ext cx="5604943" cy="585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  <a:buFont typeface="Courier New" pitchFamily="49" charset="0"/>
              <a:buChar char="o"/>
            </a:pPr>
            <a:r>
              <a:rPr lang="en-GB" sz="3204" b="1" kern="0" dirty="0" smtClean="0">
                <a:solidFill>
                  <a:srgbClr val="002060"/>
                </a:solidFill>
                <a:latin typeface="Bell MT" pitchFamily="18" charset="0"/>
                <a:ea typeface="+mn-ea"/>
                <a:cs typeface="+mn-cs"/>
              </a:rPr>
              <a:t>Conclusion</a:t>
            </a:r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1944915" y="1944919"/>
            <a:ext cx="83892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 smtClean="0">
                <a:latin typeface="Bell MT" pitchFamily="18" charset="0"/>
              </a:rPr>
              <a:t>n summary, the ”Airlines Management System” database serves </a:t>
            </a:r>
            <a:r>
              <a:rPr lang="en-GB" dirty="0" smtClean="0">
                <a:latin typeface="Bell MT" pitchFamily="18" charset="0"/>
              </a:rPr>
              <a:t>as a </a:t>
            </a:r>
            <a:r>
              <a:rPr lang="en-GB" dirty="0" smtClean="0">
                <a:latin typeface="Bell MT" pitchFamily="18" charset="0"/>
              </a:rPr>
              <a:t>robust </a:t>
            </a:r>
            <a:r>
              <a:rPr lang="en-GB" dirty="0" smtClean="0">
                <a:latin typeface="Bell MT" pitchFamily="18" charset="0"/>
              </a:rPr>
              <a:t>foundation for </a:t>
            </a:r>
            <a:r>
              <a:rPr lang="en-GB" dirty="0" smtClean="0">
                <a:latin typeface="Bell MT" pitchFamily="18" charset="0"/>
              </a:rPr>
              <a:t>the efficient management of various </a:t>
            </a:r>
            <a:r>
              <a:rPr lang="en-GB" dirty="0" smtClean="0">
                <a:latin typeface="Bell MT" pitchFamily="18" charset="0"/>
              </a:rPr>
              <a:t>aspects within </a:t>
            </a:r>
            <a:r>
              <a:rPr lang="en-GB" dirty="0" smtClean="0">
                <a:latin typeface="Bell MT" pitchFamily="18" charset="0"/>
              </a:rPr>
              <a:t>an airline operation. With </a:t>
            </a:r>
            <a:r>
              <a:rPr lang="en-GB" dirty="0" smtClean="0">
                <a:latin typeface="Bell MT" pitchFamily="18" charset="0"/>
              </a:rPr>
              <a:t>well defined </a:t>
            </a:r>
            <a:r>
              <a:rPr lang="en-GB" dirty="0" smtClean="0">
                <a:latin typeface="Bell MT" pitchFamily="18" charset="0"/>
              </a:rPr>
              <a:t>tables </a:t>
            </a:r>
            <a:r>
              <a:rPr lang="en-GB" dirty="0" smtClean="0">
                <a:latin typeface="Bell MT" pitchFamily="18" charset="0"/>
              </a:rPr>
              <a:t>representing passengers</a:t>
            </a:r>
            <a:r>
              <a:rPr lang="en-GB" dirty="0" smtClean="0">
                <a:latin typeface="Bell MT" pitchFamily="18" charset="0"/>
              </a:rPr>
              <a:t>, flights, routes, airplane types, airfares, </a:t>
            </a:r>
            <a:r>
              <a:rPr lang="en-GB" dirty="0" smtClean="0">
                <a:latin typeface="Bell MT" pitchFamily="18" charset="0"/>
              </a:rPr>
              <a:t>airports, employees</a:t>
            </a:r>
            <a:r>
              <a:rPr lang="en-GB" dirty="0" smtClean="0">
                <a:latin typeface="Bell MT" pitchFamily="18" charset="0"/>
              </a:rPr>
              <a:t>, countries, and transactions, the database enables seamless </a:t>
            </a:r>
            <a:r>
              <a:rPr lang="en-GB" dirty="0" smtClean="0">
                <a:latin typeface="Bell MT" pitchFamily="18" charset="0"/>
              </a:rPr>
              <a:t>or ganization</a:t>
            </a:r>
            <a:r>
              <a:rPr lang="en-GB" dirty="0" smtClean="0">
                <a:latin typeface="Bell MT" pitchFamily="18" charset="0"/>
              </a:rPr>
              <a:t> </a:t>
            </a:r>
            <a:r>
              <a:rPr lang="en-GB" dirty="0" smtClean="0">
                <a:latin typeface="Bell MT" pitchFamily="18" charset="0"/>
              </a:rPr>
              <a:t>and </a:t>
            </a:r>
            <a:r>
              <a:rPr lang="en-GB" dirty="0" smtClean="0">
                <a:latin typeface="Bell MT" pitchFamily="18" charset="0"/>
              </a:rPr>
              <a:t>retrieval of essential data. Through established </a:t>
            </a:r>
            <a:r>
              <a:rPr lang="en-GB" dirty="0" smtClean="0">
                <a:latin typeface="Bell MT" pitchFamily="18" charset="0"/>
              </a:rPr>
              <a:t>relationships</a:t>
            </a:r>
            <a:r>
              <a:rPr lang="en-GB" dirty="0" smtClean="0">
                <a:latin typeface="Bell MT" pitchFamily="18" charset="0"/>
              </a:rPr>
              <a:t>, it ensures </a:t>
            </a:r>
            <a:r>
              <a:rPr lang="en-GB" dirty="0" smtClean="0">
                <a:latin typeface="Bell MT" pitchFamily="18" charset="0"/>
              </a:rPr>
              <a:t>data integrity </a:t>
            </a:r>
            <a:r>
              <a:rPr lang="en-GB" dirty="0" smtClean="0">
                <a:latin typeface="Bell MT" pitchFamily="18" charset="0"/>
              </a:rPr>
              <a:t>and empowers users to </a:t>
            </a:r>
            <a:r>
              <a:rPr lang="en-GB" dirty="0" smtClean="0">
                <a:latin typeface="Bell MT" pitchFamily="18" charset="0"/>
              </a:rPr>
              <a:t>access passenger </a:t>
            </a:r>
            <a:r>
              <a:rPr lang="en-GB" dirty="0" smtClean="0">
                <a:latin typeface="Bell MT" pitchFamily="18" charset="0"/>
              </a:rPr>
              <a:t>information, flight details, </a:t>
            </a:r>
            <a:r>
              <a:rPr lang="en-GB" dirty="0" smtClean="0">
                <a:latin typeface="Bell MT" pitchFamily="18" charset="0"/>
              </a:rPr>
              <a:t>pricing, and </a:t>
            </a:r>
            <a:r>
              <a:rPr lang="en-GB" dirty="0" smtClean="0">
                <a:latin typeface="Bell MT" pitchFamily="18" charset="0"/>
              </a:rPr>
              <a:t>staff records. </a:t>
            </a:r>
            <a:r>
              <a:rPr lang="en-GB" dirty="0" smtClean="0">
                <a:latin typeface="Bell MT" pitchFamily="18" charset="0"/>
              </a:rPr>
              <a:t>This database </a:t>
            </a:r>
            <a:r>
              <a:rPr lang="en-GB" dirty="0" smtClean="0">
                <a:latin typeface="Bell MT" pitchFamily="18" charset="0"/>
              </a:rPr>
              <a:t>fosters streamlined operations, accurate </a:t>
            </a:r>
            <a:r>
              <a:rPr lang="en-GB" dirty="0" smtClean="0">
                <a:latin typeface="Bell MT" pitchFamily="18" charset="0"/>
              </a:rPr>
              <a:t>record-keeping, and </a:t>
            </a:r>
            <a:r>
              <a:rPr lang="en-GB" dirty="0" smtClean="0">
                <a:latin typeface="Bell MT" pitchFamily="18" charset="0"/>
              </a:rPr>
              <a:t>effective decision-making for optimized airline management.</a:t>
            </a:r>
            <a:endParaRPr lang="en-US" dirty="0">
              <a:latin typeface="Bell MT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52700" y="0"/>
            <a:ext cx="96393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1362189">
            <a:off x="-1858490" y="-2162796"/>
            <a:ext cx="7315200" cy="957846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400300" y="571500"/>
            <a:ext cx="45910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 smtClean="0">
                <a:latin typeface="Berlin Sans FB Demi" pitchFamily="34" charset="0"/>
              </a:rPr>
              <a:t>Airlines</a:t>
            </a:r>
            <a:endParaRPr lang="en-US" sz="6000" dirty="0">
              <a:latin typeface="Berlin Sans FB Dem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6250" y="1371600"/>
            <a:ext cx="49720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 smtClean="0">
                <a:latin typeface="Berlin Sans FB Demi" pitchFamily="34" charset="0"/>
              </a:rPr>
              <a:t>Management</a:t>
            </a:r>
            <a:endParaRPr lang="en-US" sz="6000" dirty="0">
              <a:latin typeface="Berlin Sans FB Dem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5300" y="2209800"/>
            <a:ext cx="45910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 smtClean="0">
                <a:latin typeface="Berlin Sans FB Demi" pitchFamily="34" charset="0"/>
              </a:rPr>
              <a:t>System</a:t>
            </a:r>
            <a:endParaRPr lang="en-US" sz="6000" dirty="0">
              <a:latin typeface="Berlin Sans FB Demi" pitchFamily="34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1066800" y="914400"/>
            <a:ext cx="1257300" cy="400050"/>
          </a:xfrm>
          <a:prstGeom prst="rightArrow">
            <a:avLst>
              <a:gd name="adj1" fmla="val 50000"/>
              <a:gd name="adj2" fmla="val 714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0800000">
            <a:off x="3105150" y="2590800"/>
            <a:ext cx="1257300" cy="400050"/>
          </a:xfrm>
          <a:prstGeom prst="rightArrow">
            <a:avLst>
              <a:gd name="adj1" fmla="val 50000"/>
              <a:gd name="adj2" fmla="val 714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04850" y="3848100"/>
            <a:ext cx="3086100" cy="2038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743450" y="6343650"/>
            <a:ext cx="213360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MAHMUDUL HASAN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96150" y="6343650"/>
            <a:ext cx="205740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SAJIB  MONDOL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772650" y="6343650"/>
            <a:ext cx="205740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MD RIAS-UL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5">
            <a:extLst>
              <a:ext uri="{FF2B5EF4-FFF2-40B4-BE49-F238E27FC236}">
                <a16:creationId xmlns:a16="http://schemas.microsoft.com/office/drawing/2014/main" xmlns="" id="{A7B21A54-9BA3-4EA9-B460-5A829ADD90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47985" y="2452903"/>
            <a:ext cx="6037943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9600" dirty="0" smtClean="0">
                <a:latin typeface="Bell MT" pitchFamily="18" charset="0"/>
              </a:rPr>
              <a:t>Thank You</a:t>
            </a:r>
            <a:endParaRPr lang="en-US" sz="9600" dirty="0">
              <a:latin typeface="Bell MT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3AFE8227-C443-417B-BA91-520EB1EF45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628679" y="1059551"/>
            <a:ext cx="3091607" cy="6500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3200" b="1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Miriam Fixed" pitchFamily="49" charset="-79"/>
                <a:ea typeface="FangSong" pitchFamily="49" charset="-122"/>
                <a:cs typeface="Miriam Fixed" pitchFamily="49" charset="-79"/>
              </a:rPr>
              <a:t>Outline: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43193" y="1837848"/>
            <a:ext cx="2942813" cy="36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sz="1600" b="1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Bell MT" pitchFamily="18" charset="0"/>
              </a:rPr>
              <a:t> </a:t>
            </a:r>
            <a:r>
              <a:rPr lang="en-US" sz="1600" b="1" dirty="0" smtClean="0">
                <a:latin typeface="Bell MT" pitchFamily="18" charset="0"/>
              </a:rPr>
              <a:t>Introduction</a:t>
            </a:r>
            <a:endParaRPr kumimoji="0" lang="en-US" sz="1600" b="1" i="0" u="none" strike="noStrike" cap="none" spc="0" normalizeH="0" baseline="0" noProof="0" dirty="0">
              <a:ln>
                <a:noFill/>
              </a:ln>
              <a:effectLst/>
              <a:uLnTx/>
              <a:uFillTx/>
              <a:latin typeface="Bell MT" pitchFamily="18" charset="0"/>
            </a:endParaRPr>
          </a:p>
          <a:p>
            <a:pPr lvl="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latin typeface="Bell MT" pitchFamily="18" charset="0"/>
              </a:rPr>
              <a:t> </a:t>
            </a:r>
            <a:r>
              <a:rPr lang="en-US" sz="1600" b="1" dirty="0" smtClean="0">
                <a:latin typeface="Bell MT" pitchFamily="18" charset="0"/>
              </a:rPr>
              <a:t>ER-Diagram</a:t>
            </a:r>
            <a:endParaRPr kumimoji="0" lang="en-US" sz="1600" b="1" i="0" u="none" strike="noStrike" cap="none" spc="0" normalizeH="0" baseline="0" noProof="0" dirty="0">
              <a:ln>
                <a:noFill/>
              </a:ln>
              <a:effectLst/>
              <a:uLnTx/>
              <a:uFillTx/>
              <a:latin typeface="Bell MT" pitchFamily="18" charset="0"/>
            </a:endParaRPr>
          </a:p>
          <a:p>
            <a:pPr lvl="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sz="1600" b="1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Bell MT" pitchFamily="18" charset="0"/>
              </a:rPr>
              <a:t> </a:t>
            </a:r>
            <a:r>
              <a:rPr lang="en-US" sz="1600" b="1" dirty="0" smtClean="0">
                <a:latin typeface="Bell MT" pitchFamily="18" charset="0"/>
              </a:rPr>
              <a:t>Relational Model</a:t>
            </a:r>
            <a:endParaRPr kumimoji="0" lang="en-US" sz="1600" b="1" i="0" u="none" strike="noStrike" cap="none" spc="0" normalizeH="0" baseline="0" noProof="0" dirty="0">
              <a:ln>
                <a:noFill/>
              </a:ln>
              <a:effectLst/>
              <a:uLnTx/>
              <a:uFillTx/>
              <a:latin typeface="Bell MT" pitchFamily="18" charset="0"/>
            </a:endParaRPr>
          </a:p>
          <a:p>
            <a:pPr lvl="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sz="1600" b="1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Bell MT" pitchFamily="18" charset="0"/>
              </a:rPr>
              <a:t> </a:t>
            </a:r>
            <a:r>
              <a:rPr lang="en-US" sz="1600" b="1" dirty="0" smtClean="0">
                <a:latin typeface="Bell MT" pitchFamily="18" charset="0"/>
              </a:rPr>
              <a:t>Normalization</a:t>
            </a:r>
            <a:endParaRPr kumimoji="0" lang="en-US" sz="1600" b="1" i="0" u="none" strike="noStrike" cap="none" spc="0" normalizeH="0" baseline="0" noProof="0" dirty="0">
              <a:ln>
                <a:noFill/>
              </a:ln>
              <a:effectLst/>
              <a:uLnTx/>
              <a:uFillTx/>
              <a:latin typeface="Bell MT" pitchFamily="18" charset="0"/>
            </a:endParaRPr>
          </a:p>
          <a:p>
            <a:pPr lvl="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latin typeface="Bell MT" pitchFamily="18" charset="0"/>
              </a:rPr>
              <a:t> </a:t>
            </a:r>
            <a:r>
              <a:rPr lang="en-US" sz="1600" b="1" dirty="0" smtClean="0">
                <a:latin typeface="Bell MT" pitchFamily="18" charset="0"/>
              </a:rPr>
              <a:t>Table Creation</a:t>
            </a:r>
            <a:endParaRPr kumimoji="0" lang="en-US" sz="1600" b="1" i="0" u="none" strike="noStrike" cap="none" spc="0" normalizeH="0" baseline="0" noProof="0" dirty="0">
              <a:ln>
                <a:noFill/>
              </a:ln>
              <a:effectLst/>
              <a:uLnTx/>
              <a:uFillTx/>
              <a:latin typeface="Bell MT" pitchFamily="18" charset="0"/>
            </a:endParaRPr>
          </a:p>
          <a:p>
            <a:pPr lvl="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sz="1600" b="1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Bell MT" pitchFamily="18" charset="0"/>
              </a:rPr>
              <a:t> </a:t>
            </a:r>
            <a:r>
              <a:rPr lang="en-US" sz="1600" b="1" dirty="0" smtClean="0">
                <a:latin typeface="Bell MT" pitchFamily="18" charset="0"/>
              </a:rPr>
              <a:t>Values </a:t>
            </a:r>
            <a:r>
              <a:rPr lang="en-US" sz="1600" b="1" dirty="0" smtClean="0">
                <a:latin typeface="Bell MT" pitchFamily="18" charset="0"/>
              </a:rPr>
              <a:t>Insertion</a:t>
            </a:r>
            <a:endParaRPr kumimoji="0" lang="en-US" sz="1600" b="1" i="0" u="none" strike="noStrike" cap="none" spc="0" normalizeH="0" baseline="0" noProof="0" dirty="0">
              <a:ln>
                <a:noFill/>
              </a:ln>
              <a:effectLst/>
              <a:uLnTx/>
              <a:uFillTx/>
              <a:latin typeface="Bell MT" pitchFamily="18" charset="0"/>
            </a:endParaRPr>
          </a:p>
          <a:p>
            <a:pPr lvl="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latin typeface="Bell MT" pitchFamily="18" charset="0"/>
              </a:rPr>
              <a:t>Query </a:t>
            </a:r>
            <a:r>
              <a:rPr lang="en-US" sz="1600" b="1" dirty="0" smtClean="0">
                <a:latin typeface="Bell MT" pitchFamily="18" charset="0"/>
              </a:rPr>
              <a:t>Writing</a:t>
            </a:r>
          </a:p>
          <a:p>
            <a:pPr lvl="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sz="1600" b="1" i="0" u="none" strike="noStrike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Bell MT" pitchFamily="18" charset="0"/>
              </a:rPr>
              <a:t> Conclusion</a:t>
            </a:r>
            <a:endParaRPr kumimoji="0" lang="en-US" sz="1600" b="1" i="0" u="none" strike="noStrike" cap="none" spc="0" normalizeH="0" baseline="0" noProof="0" dirty="0">
              <a:ln>
                <a:noFill/>
              </a:ln>
              <a:effectLst/>
              <a:uLnTx/>
              <a:uFillTx/>
              <a:latin typeface="Bell MT" pitchFamily="18" charset="0"/>
            </a:endParaRP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1" i="0" u="none" strike="noStrike" cap="none" spc="0" normalizeH="0" baseline="0" noProof="0" dirty="0">
              <a:ln>
                <a:noFill/>
              </a:ln>
              <a:effectLst/>
              <a:uLnTx/>
              <a:uFillTx/>
              <a:latin typeface="Bell MT" pitchFamily="18" charset="0"/>
            </a:endParaRP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cap="none" spc="0" normalizeH="0" baseline="0" noProof="0" dirty="0">
              <a:ln>
                <a:noFill/>
              </a:ln>
              <a:effectLst/>
              <a:uLnTx/>
              <a:uFillTx/>
              <a:latin typeface="Bell MT" pitchFamily="18" charset="0"/>
            </a:endParaRP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cap="none" spc="0" normalizeH="0" baseline="0" noProof="0" dirty="0">
              <a:ln>
                <a:noFill/>
              </a:ln>
              <a:effectLst/>
              <a:uLnTx/>
              <a:uFillTx/>
              <a:latin typeface="Bell MT" pitchFamily="18" charset="0"/>
            </a:endParaRP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cap="none" spc="0" normalizeH="0" baseline="0" noProof="0" dirty="0">
              <a:ln>
                <a:noFill/>
              </a:ln>
              <a:effectLst/>
              <a:uLnTx/>
              <a:uFillTx/>
              <a:latin typeface="Bell MT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07741FC-B544-4A6E-B831-6789D04233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-1"/>
            <a:ext cx="8098971" cy="641531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F0BE7ED-7814-4273-B18A-F26CC03803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60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4">
            <a:extLst>
              <a:ext uri="{FF2B5EF4-FFF2-40B4-BE49-F238E27FC236}">
                <a16:creationId xmlns:a16="http://schemas.microsoft.com/office/drawing/2014/main" xmlns="" id="{86FF76B9-219D-4469-AF87-0236D29032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16">
            <a:extLst>
              <a:ext uri="{FF2B5EF4-FFF2-40B4-BE49-F238E27FC236}">
                <a16:creationId xmlns:a16="http://schemas.microsoft.com/office/drawing/2014/main" xmlns="" id="{DB88BD78-87E1-424D-B479-C37D8E41B1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C05EB894-9410-4B20-95E4-7A25101AB8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18">
              <a:extLst>
                <a:ext uri="{FF2B5EF4-FFF2-40B4-BE49-F238E27FC236}">
                  <a16:creationId xmlns:a16="http://schemas.microsoft.com/office/drawing/2014/main" xmlns="" id="{166E38B6-B050-4340-8E8F-3A971DADC0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xmlns="" id="{633C5E46-DAC5-4661-9C87-22B08E2A51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2045839" y="2268508"/>
            <a:ext cx="8701898" cy="3111209"/>
          </a:xfrm>
        </p:spPr>
        <p:txBody>
          <a:bodyPr/>
          <a:lstStyle/>
          <a:p>
            <a:pPr marL="0" indent="0" defTabSz="1060678">
              <a:buNone/>
            </a:pPr>
            <a:r>
              <a:rPr lang="en-US" sz="3248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3248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endParaRPr lang="en-US"/>
          </a:p>
        </p:txBody>
      </p:sp>
      <p:pic>
        <p:nvPicPr>
          <p:cNvPr id="5" name="Picture 2" descr="Canvas Discussions">
            <a:extLst>
              <a:ext uri="{FF2B5EF4-FFF2-40B4-BE49-F238E27FC236}">
                <a16:creationId xmlns:a16="http://schemas.microsoft.com/office/drawing/2014/main" xmlns="" id="{CB85BEBD-9F20-4F22-99D7-4BF1FC53D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29183" y="643467"/>
            <a:ext cx="2114825" cy="146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B881257-5F1E-4501-8EB7-8529C9C212B7}"/>
              </a:ext>
            </a:extLst>
          </p:cNvPr>
          <p:cNvSpPr txBox="1"/>
          <p:nvPr/>
        </p:nvSpPr>
        <p:spPr>
          <a:xfrm>
            <a:off x="1894196" y="2249027"/>
            <a:ext cx="8613054" cy="815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795528">
              <a:spcAft>
                <a:spcPts val="600"/>
              </a:spcAft>
              <a:defRPr/>
            </a:pPr>
            <a:r>
              <a:rPr lang="en-GB" sz="1566" dirty="0" smtClean="0"/>
              <a:t>An Airlines Management System in a database is like the control </a:t>
            </a:r>
            <a:r>
              <a:rPr lang="en-GB" sz="1566" dirty="0" smtClean="0"/>
              <a:t>centre </a:t>
            </a:r>
            <a:r>
              <a:rPr lang="en-GB" sz="1566" dirty="0" smtClean="0"/>
              <a:t>for an airline. It helps keep track of flights, passengers, bookings, and crew assignments. Think of it as the behind-the-scenes tool that makes sure everything runs smoothly for both the airline and its customers.</a:t>
            </a: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05717" y="1217404"/>
            <a:ext cx="4034629" cy="574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  <a:buFont typeface="Courier New" pitchFamily="49" charset="0"/>
              <a:buChar char="o"/>
            </a:pPr>
            <a:r>
              <a:rPr lang="en-GB" sz="3132" kern="1200" dirty="0">
                <a:solidFill>
                  <a:schemeClr val="tx1"/>
                </a:solidFill>
                <a:latin typeface="Bell MT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3132" kern="1200" dirty="0" smtClean="0">
                <a:solidFill>
                  <a:schemeClr val="tx1"/>
                </a:solidFill>
                <a:latin typeface="Bell MT" pitchFamily="18" charset="0"/>
                <a:ea typeface="+mn-ea"/>
                <a:cs typeface="Arial" panose="020B0604020202020204" pitchFamily="34" charset="0"/>
              </a:rPr>
              <a:t>Introduction</a:t>
            </a:r>
            <a:endParaRPr lang="en-US" sz="3600" dirty="0"/>
          </a:p>
        </p:txBody>
      </p:sp>
      <p:sp>
        <p:nvSpPr>
          <p:cNvPr id="14" name="Rectangle 13"/>
          <p:cNvSpPr/>
          <p:nvPr/>
        </p:nvSpPr>
        <p:spPr>
          <a:xfrm>
            <a:off x="2423880" y="3918856"/>
            <a:ext cx="3556000" cy="21190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524168" y="3926113"/>
            <a:ext cx="3556000" cy="21190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xmlns="" id="{AB8C311F-7253-4AED-9701-7FC0708C41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xmlns="" id="{FD073016-B734-483B-8953-5BADEE1451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9">
            <a:extLst>
              <a:ext uri="{FF2B5EF4-FFF2-40B4-BE49-F238E27FC236}">
                <a16:creationId xmlns:a16="http://schemas.microsoft.com/office/drawing/2014/main" xmlns="" id="{90A7EAB6-59D3-4325-8DE6-E0CA4009CE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1">
            <a:extLst>
              <a:ext uri="{FF2B5EF4-FFF2-40B4-BE49-F238E27FC236}">
                <a16:creationId xmlns:a16="http://schemas.microsoft.com/office/drawing/2014/main" xmlns="" id="{A8D57A06-A426-446D-B02C-A2DC6B62E4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ER-Diagra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76914" y="0"/>
            <a:ext cx="8215086" cy="68580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0"/>
            <a:ext cx="4049486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6813" y="2861660"/>
            <a:ext cx="3682044" cy="695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78408">
              <a:spcAft>
                <a:spcPts val="600"/>
              </a:spcAft>
              <a:buFont typeface="Courier New" pitchFamily="49" charset="0"/>
              <a:buChar char="o"/>
            </a:pPr>
            <a:r>
              <a:rPr lang="en-GB" sz="3852" b="1" kern="0" dirty="0">
                <a:solidFill>
                  <a:srgbClr val="002060"/>
                </a:solidFill>
                <a:latin typeface="Bell MT" pitchFamily="18" charset="0"/>
                <a:ea typeface="+mn-ea"/>
                <a:cs typeface="+mn-cs"/>
              </a:rPr>
              <a:t> </a:t>
            </a:r>
            <a:r>
              <a:rPr lang="en-GB" sz="3852" b="1" kern="0" dirty="0" smtClean="0">
                <a:solidFill>
                  <a:srgbClr val="002060"/>
                </a:solidFill>
                <a:latin typeface="Bell MT" pitchFamily="18" charset="0"/>
                <a:ea typeface="+mn-ea"/>
                <a:cs typeface="+mn-cs"/>
              </a:rPr>
              <a:t>ER-Diagram</a:t>
            </a:r>
            <a:endParaRPr lang="en-US" sz="3600" dirty="0"/>
          </a:p>
        </p:txBody>
      </p:sp>
      <p:sp>
        <p:nvSpPr>
          <p:cNvPr id="14" name="Rectangle 13"/>
          <p:cNvSpPr/>
          <p:nvPr/>
        </p:nvSpPr>
        <p:spPr>
          <a:xfrm>
            <a:off x="4049487" y="-5"/>
            <a:ext cx="8142513" cy="232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042233" y="6640153"/>
            <a:ext cx="8142513" cy="232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5400000">
            <a:off x="8654489" y="3320522"/>
            <a:ext cx="6858030" cy="216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991431" y="-188686"/>
            <a:ext cx="101600" cy="70466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897087" y="0"/>
            <a:ext cx="101600" cy="70466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802743" y="-65310"/>
            <a:ext cx="101600" cy="704668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18">
            <a:extLst>
              <a:ext uri="{FF2B5EF4-FFF2-40B4-BE49-F238E27FC236}">
                <a16:creationId xmlns:a16="http://schemas.microsoft.com/office/drawing/2014/main" xmlns="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6">
            <a:extLst>
              <a:ext uri="{FF2B5EF4-FFF2-40B4-BE49-F238E27FC236}">
                <a16:creationId xmlns:a16="http://schemas.microsoft.com/office/drawing/2014/main" xmlns="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18">
            <a:extLst>
              <a:ext uri="{FF2B5EF4-FFF2-40B4-BE49-F238E27FC236}">
                <a16:creationId xmlns:a16="http://schemas.microsoft.com/office/drawing/2014/main" xmlns="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xmlns="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xmlns="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82126" y="746716"/>
            <a:ext cx="4960170" cy="674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50976">
              <a:spcAft>
                <a:spcPts val="600"/>
              </a:spcAft>
              <a:buFont typeface="Courier New" pitchFamily="49" charset="0"/>
              <a:buChar char="o"/>
            </a:pPr>
            <a:r>
              <a:rPr lang="en-GB" sz="3744" b="1" kern="0" dirty="0" smtClean="0">
                <a:solidFill>
                  <a:srgbClr val="002060"/>
                </a:solidFill>
                <a:latin typeface="Bell MT" pitchFamily="18" charset="0"/>
              </a:rPr>
              <a:t>Relational Model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1349831" y="1640136"/>
            <a:ext cx="110163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1600" dirty="0" smtClean="0">
                <a:latin typeface="Bell MT" pitchFamily="18" charset="0"/>
              </a:rPr>
              <a:t> </a:t>
            </a:r>
            <a:r>
              <a:rPr lang="en-US" sz="1600" b="1" dirty="0" smtClean="0">
                <a:latin typeface="Bell MT" pitchFamily="18" charset="0"/>
              </a:rPr>
              <a:t>Airplane-Type</a:t>
            </a:r>
            <a:r>
              <a:rPr lang="en-US" sz="1600" dirty="0" smtClean="0">
                <a:latin typeface="Bell MT" pitchFamily="18" charset="0"/>
              </a:rPr>
              <a:t> (</a:t>
            </a:r>
            <a:r>
              <a:rPr lang="en-US" sz="1600" u="sng" dirty="0" smtClean="0">
                <a:solidFill>
                  <a:schemeClr val="accent5">
                    <a:lumMod val="50000"/>
                  </a:schemeClr>
                </a:solidFill>
                <a:latin typeface="Bell MT" pitchFamily="18" charset="0"/>
              </a:rPr>
              <a:t>Type-ID</a:t>
            </a:r>
            <a:r>
              <a:rPr lang="en-US" sz="1600" dirty="0" smtClean="0">
                <a:latin typeface="Bell MT" pitchFamily="18" charset="0"/>
              </a:rPr>
              <a:t>, Type-Name, Capacity)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1600" dirty="0" smtClean="0">
                <a:latin typeface="Bell MT" pitchFamily="18" charset="0"/>
              </a:rPr>
              <a:t> </a:t>
            </a:r>
            <a:r>
              <a:rPr lang="en-US" sz="1600" b="1" dirty="0" smtClean="0">
                <a:latin typeface="Bell MT" pitchFamily="18" charset="0"/>
              </a:rPr>
              <a:t>Airport</a:t>
            </a:r>
            <a:r>
              <a:rPr lang="en-US" sz="1600" dirty="0" smtClean="0">
                <a:latin typeface="Bell MT" pitchFamily="18" charset="0"/>
              </a:rPr>
              <a:t> (</a:t>
            </a:r>
            <a:r>
              <a:rPr lang="en-US" sz="1600" u="sng" dirty="0" smtClean="0">
                <a:solidFill>
                  <a:schemeClr val="accent5">
                    <a:lumMod val="50000"/>
                  </a:schemeClr>
                </a:solidFill>
                <a:latin typeface="Bell MT" pitchFamily="18" charset="0"/>
              </a:rPr>
              <a:t>Airport-ID, </a:t>
            </a:r>
            <a:r>
              <a:rPr lang="en-US" sz="1600" dirty="0" smtClean="0">
                <a:latin typeface="Bell MT" pitchFamily="18" charset="0"/>
              </a:rPr>
              <a:t>Airport-Name, Location)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1600" dirty="0" smtClean="0">
                <a:latin typeface="Bell MT" pitchFamily="18" charset="0"/>
              </a:rPr>
              <a:t> </a:t>
            </a:r>
            <a:r>
              <a:rPr lang="en-US" sz="1600" b="1" dirty="0" smtClean="0">
                <a:latin typeface="Bell MT" pitchFamily="18" charset="0"/>
              </a:rPr>
              <a:t>Countries</a:t>
            </a:r>
            <a:r>
              <a:rPr lang="en-US" sz="1600" dirty="0" smtClean="0">
                <a:latin typeface="Bell MT" pitchFamily="18" charset="0"/>
              </a:rPr>
              <a:t> (</a:t>
            </a:r>
            <a:r>
              <a:rPr lang="en-US" sz="1600" u="sng" dirty="0" smtClean="0">
                <a:solidFill>
                  <a:schemeClr val="accent5">
                    <a:lumMod val="50000"/>
                  </a:schemeClr>
                </a:solidFill>
                <a:latin typeface="Bell MT" pitchFamily="18" charset="0"/>
              </a:rPr>
              <a:t>Country-ID</a:t>
            </a:r>
            <a:r>
              <a:rPr lang="en-US" sz="1600" dirty="0" smtClean="0">
                <a:latin typeface="Bell MT" pitchFamily="18" charset="0"/>
              </a:rPr>
              <a:t>, Country-Name)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1600" dirty="0" smtClean="0">
                <a:latin typeface="Bell MT" pitchFamily="18" charset="0"/>
              </a:rPr>
              <a:t> </a:t>
            </a:r>
            <a:r>
              <a:rPr lang="en-US" sz="1600" b="1" dirty="0" smtClean="0">
                <a:latin typeface="Bell MT" pitchFamily="18" charset="0"/>
              </a:rPr>
              <a:t>Route</a:t>
            </a:r>
            <a:r>
              <a:rPr lang="en-US" sz="1600" dirty="0" smtClean="0">
                <a:latin typeface="Bell MT" pitchFamily="18" charset="0"/>
              </a:rPr>
              <a:t> (</a:t>
            </a:r>
            <a:r>
              <a:rPr lang="en-US" sz="1600" u="sng" dirty="0" smtClean="0">
                <a:solidFill>
                  <a:schemeClr val="accent5">
                    <a:lumMod val="50000"/>
                  </a:schemeClr>
                </a:solidFill>
                <a:latin typeface="Bell MT" pitchFamily="18" charset="0"/>
              </a:rPr>
              <a:t>Route-ID</a:t>
            </a:r>
            <a:r>
              <a:rPr lang="en-US" sz="1600" dirty="0" smtClean="0">
                <a:latin typeface="Bell MT" pitchFamily="18" charset="0"/>
              </a:rPr>
              <a:t>,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Bell MT" pitchFamily="18" charset="0"/>
              </a:rPr>
              <a:t>Source-Airport-ID*, Destination-Airport-ID*)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1600" dirty="0" smtClean="0">
                <a:latin typeface="Bell MT" pitchFamily="18" charset="0"/>
              </a:rPr>
              <a:t> </a:t>
            </a:r>
            <a:r>
              <a:rPr lang="en-US" sz="1600" b="1" dirty="0" smtClean="0">
                <a:latin typeface="Bell MT" pitchFamily="18" charset="0"/>
              </a:rPr>
              <a:t>Flight</a:t>
            </a:r>
            <a:r>
              <a:rPr lang="en-US" sz="1600" dirty="0" smtClean="0">
                <a:latin typeface="Bell MT" pitchFamily="18" charset="0"/>
              </a:rPr>
              <a:t> (</a:t>
            </a:r>
            <a:r>
              <a:rPr lang="en-US" sz="1600" u="sng" dirty="0" smtClean="0">
                <a:solidFill>
                  <a:schemeClr val="accent5">
                    <a:lumMod val="50000"/>
                  </a:schemeClr>
                </a:solidFill>
                <a:latin typeface="Bell MT" pitchFamily="18" charset="0"/>
              </a:rPr>
              <a:t>Flight-ID</a:t>
            </a:r>
            <a:r>
              <a:rPr lang="en-US" sz="1600" dirty="0" smtClean="0">
                <a:latin typeface="Bell MT" pitchFamily="18" charset="0"/>
              </a:rPr>
              <a:t>, Departure-Time, Arrival-Time,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Bell MT" pitchFamily="18" charset="0"/>
              </a:rPr>
              <a:t>Route-ID*, Airplane-Type-ID*)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1600" dirty="0" smtClean="0">
                <a:latin typeface="Bell MT" pitchFamily="18" charset="0"/>
              </a:rPr>
              <a:t> </a:t>
            </a:r>
            <a:r>
              <a:rPr lang="en-US" sz="1600" b="1" dirty="0" smtClean="0">
                <a:latin typeface="Bell MT" pitchFamily="18" charset="0"/>
              </a:rPr>
              <a:t>AirFare</a:t>
            </a:r>
            <a:r>
              <a:rPr lang="en-US" sz="1600" dirty="0" smtClean="0">
                <a:latin typeface="Bell MT" pitchFamily="18" charset="0"/>
              </a:rPr>
              <a:t> (</a:t>
            </a:r>
            <a:r>
              <a:rPr lang="en-US" sz="1600" u="sng" dirty="0" smtClean="0">
                <a:solidFill>
                  <a:schemeClr val="accent5">
                    <a:lumMod val="50000"/>
                  </a:schemeClr>
                </a:solidFill>
                <a:latin typeface="Bell MT" pitchFamily="18" charset="0"/>
              </a:rPr>
              <a:t>AirFare-ID</a:t>
            </a:r>
            <a:r>
              <a:rPr lang="en-US" sz="1600" dirty="0" smtClean="0">
                <a:latin typeface="Bell MT" pitchFamily="18" charset="0"/>
              </a:rPr>
              <a:t>, Fare-Amount,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Bell MT" pitchFamily="18" charset="0"/>
              </a:rPr>
              <a:t>Flight-ID*)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1600" dirty="0" smtClean="0">
                <a:latin typeface="Bell MT" pitchFamily="18" charset="0"/>
              </a:rPr>
              <a:t> </a:t>
            </a:r>
            <a:r>
              <a:rPr lang="en-US" sz="1600" b="1" dirty="0" smtClean="0">
                <a:latin typeface="Bell MT" pitchFamily="18" charset="0"/>
              </a:rPr>
              <a:t>Employee</a:t>
            </a:r>
            <a:r>
              <a:rPr lang="en-US" sz="1600" dirty="0" smtClean="0">
                <a:latin typeface="Bell MT" pitchFamily="18" charset="0"/>
              </a:rPr>
              <a:t> (</a:t>
            </a:r>
            <a:r>
              <a:rPr lang="en-US" sz="1600" u="sng" dirty="0" smtClean="0">
                <a:solidFill>
                  <a:schemeClr val="accent5">
                    <a:lumMod val="50000"/>
                  </a:schemeClr>
                </a:solidFill>
                <a:latin typeface="Bell MT" pitchFamily="18" charset="0"/>
              </a:rPr>
              <a:t>Employee-ID</a:t>
            </a:r>
            <a:r>
              <a:rPr lang="en-US" sz="1600" dirty="0" smtClean="0">
                <a:latin typeface="Bell MT" pitchFamily="18" charset="0"/>
              </a:rPr>
              <a:t>, First-Name, Last-Name, Position, Age, Phone, Address, Email,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Bell MT" pitchFamily="18" charset="0"/>
              </a:rPr>
              <a:t>Airport-ID*)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1600" dirty="0" smtClean="0">
                <a:latin typeface="Bell MT" pitchFamily="18" charset="0"/>
              </a:rPr>
              <a:t> </a:t>
            </a:r>
            <a:r>
              <a:rPr lang="en-US" sz="1600" b="1" dirty="0" smtClean="0">
                <a:latin typeface="Bell MT" pitchFamily="18" charset="0"/>
              </a:rPr>
              <a:t>Passenger</a:t>
            </a:r>
            <a:r>
              <a:rPr lang="en-US" sz="1600" dirty="0" smtClean="0">
                <a:latin typeface="Bell MT" pitchFamily="18" charset="0"/>
              </a:rPr>
              <a:t> (</a:t>
            </a:r>
            <a:r>
              <a:rPr lang="en-US" sz="1600" u="sng" dirty="0" smtClean="0">
                <a:solidFill>
                  <a:schemeClr val="accent5">
                    <a:lumMod val="50000"/>
                  </a:schemeClr>
                </a:solidFill>
                <a:latin typeface="Bell MT" pitchFamily="18" charset="0"/>
              </a:rPr>
              <a:t>Passenger-ID</a:t>
            </a:r>
            <a:r>
              <a:rPr lang="en-US" sz="1600" dirty="0" smtClean="0">
                <a:latin typeface="Bell MT" pitchFamily="18" charset="0"/>
              </a:rPr>
              <a:t>, First-Name, Last-Name, Age, Gender, Phone, Address,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Bell MT" pitchFamily="18" charset="0"/>
              </a:rPr>
              <a:t>Country-ID*)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1600" dirty="0" smtClean="0">
                <a:latin typeface="Bell MT" pitchFamily="18" charset="0"/>
              </a:rPr>
              <a:t> </a:t>
            </a:r>
            <a:r>
              <a:rPr lang="en-US" sz="1600" b="1" dirty="0" smtClean="0">
                <a:latin typeface="Bell MT" pitchFamily="18" charset="0"/>
              </a:rPr>
              <a:t>Transaction</a:t>
            </a:r>
            <a:r>
              <a:rPr lang="en-US" sz="1600" dirty="0" smtClean="0">
                <a:latin typeface="Bell MT" pitchFamily="18" charset="0"/>
              </a:rPr>
              <a:t> (</a:t>
            </a:r>
            <a:r>
              <a:rPr lang="en-US" sz="1600" u="sng" dirty="0" smtClean="0">
                <a:solidFill>
                  <a:schemeClr val="accent5">
                    <a:lumMod val="50000"/>
                  </a:schemeClr>
                </a:solidFill>
                <a:latin typeface="Bell MT" pitchFamily="18" charset="0"/>
              </a:rPr>
              <a:t>Transaction-ID</a:t>
            </a:r>
            <a:r>
              <a:rPr lang="en-US" sz="1600" dirty="0" smtClean="0">
                <a:latin typeface="Bell MT" pitchFamily="18" charset="0"/>
              </a:rPr>
              <a:t>, Transaction-Type, Transaction-Date, Amount-Number,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Bell MT" pitchFamily="18" charset="0"/>
              </a:rPr>
              <a:t>Passenger-ID*, Flight-ID*)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8">
            <a:extLst>
              <a:ext uri="{FF2B5EF4-FFF2-40B4-BE49-F238E27FC236}">
                <a16:creationId xmlns:a16="http://schemas.microsoft.com/office/drawing/2014/main" xmlns="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24">
            <a:extLst>
              <a:ext uri="{FF2B5EF4-FFF2-40B4-BE49-F238E27FC236}">
                <a16:creationId xmlns:a16="http://schemas.microsoft.com/office/drawing/2014/main" xmlns="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xmlns="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xmlns="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54767" y="282272"/>
            <a:ext cx="4960170" cy="674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50976">
              <a:spcAft>
                <a:spcPts val="600"/>
              </a:spcAft>
              <a:buFont typeface="Courier New" pitchFamily="49" charset="0"/>
              <a:buChar char="o"/>
            </a:pPr>
            <a:r>
              <a:rPr lang="en-GB" sz="3744" b="1" kern="0" dirty="0" smtClean="0">
                <a:solidFill>
                  <a:srgbClr val="002060"/>
                </a:solidFill>
                <a:latin typeface="Batang" pitchFamily="18" charset="-127"/>
                <a:ea typeface="Batang" pitchFamily="18" charset="-127"/>
              </a:rPr>
              <a:t>Normalization</a:t>
            </a:r>
            <a:endParaRPr lang="en-US" sz="3600" dirty="0"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6683" y="1175657"/>
            <a:ext cx="490583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b="1" dirty="0" smtClean="0">
                <a:solidFill>
                  <a:schemeClr val="accent6">
                    <a:lumMod val="75000"/>
                  </a:schemeClr>
                </a:solidFill>
                <a:latin typeface="Century" pitchFamily="18" charset="0"/>
              </a:rPr>
              <a:t>Normalization</a:t>
            </a:r>
            <a:r>
              <a:rPr lang="en-GB" dirty="0" smtClean="0">
                <a:latin typeface="Century" pitchFamily="18" charset="0"/>
              </a:rPr>
              <a:t> is the process of organizing data in a database. It </a:t>
            </a:r>
            <a:r>
              <a:rPr lang="en-GB" dirty="0" smtClean="0">
                <a:latin typeface="Century" pitchFamily="18" charset="0"/>
              </a:rPr>
              <a:t>includes creating </a:t>
            </a:r>
            <a:r>
              <a:rPr lang="en-GB" dirty="0" smtClean="0">
                <a:latin typeface="Century" pitchFamily="18" charset="0"/>
              </a:rPr>
              <a:t>tables and establishing relationships between those tables </a:t>
            </a:r>
            <a:r>
              <a:rPr lang="en-GB" dirty="0" smtClean="0">
                <a:latin typeface="Century" pitchFamily="18" charset="0"/>
              </a:rPr>
              <a:t>according rules </a:t>
            </a:r>
            <a:r>
              <a:rPr lang="en-GB" dirty="0" smtClean="0">
                <a:latin typeface="Century" pitchFamily="18" charset="0"/>
              </a:rPr>
              <a:t>designed </a:t>
            </a:r>
            <a:r>
              <a:rPr lang="en-GB" dirty="0" smtClean="0">
                <a:latin typeface="Century" pitchFamily="18" charset="0"/>
              </a:rPr>
              <a:t>both to </a:t>
            </a:r>
            <a:r>
              <a:rPr lang="en-GB" dirty="0" smtClean="0">
                <a:latin typeface="Century" pitchFamily="18" charset="0"/>
              </a:rPr>
              <a:t>protect the data and to make the database more flexible</a:t>
            </a:r>
            <a:br>
              <a:rPr lang="en-GB" dirty="0" smtClean="0">
                <a:latin typeface="Century" pitchFamily="18" charset="0"/>
              </a:rPr>
            </a:br>
            <a:r>
              <a:rPr lang="en-GB" dirty="0" smtClean="0">
                <a:latin typeface="Century" pitchFamily="18" charset="0"/>
              </a:rPr>
              <a:t>by eliminating redundancy and inconsistent dependency</a:t>
            </a:r>
            <a:r>
              <a:rPr lang="en-GB" dirty="0" smtClean="0">
                <a:latin typeface="Century" pitchFamily="18" charset="0"/>
              </a:rPr>
              <a:t>.</a:t>
            </a:r>
          </a:p>
          <a:p>
            <a:pPr algn="just"/>
            <a:endParaRPr lang="en-GB" dirty="0" smtClean="0">
              <a:latin typeface="Century" pitchFamily="18" charset="0"/>
            </a:endParaRPr>
          </a:p>
          <a:p>
            <a:pPr algn="just"/>
            <a:endParaRPr lang="en-GB" dirty="0" smtClean="0">
              <a:latin typeface="Century" pitchFamily="18" charset="0"/>
            </a:endParaRPr>
          </a:p>
          <a:p>
            <a:pPr algn="just"/>
            <a:endParaRPr lang="en-GB" dirty="0" smtClean="0">
              <a:latin typeface="Century" pitchFamily="18" charset="0"/>
            </a:endParaRPr>
          </a:p>
          <a:p>
            <a:pPr algn="just"/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</a:rPr>
              <a:t>UNF (Unnormalized </a:t>
            </a:r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</a:rPr>
              <a:t>From</a:t>
            </a:r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algn="just"/>
            <a:r>
              <a:rPr lang="en-GB" dirty="0" smtClean="0"/>
              <a:t>•Initial </a:t>
            </a:r>
            <a:r>
              <a:rPr lang="en-GB" dirty="0" smtClean="0"/>
              <a:t>stage of database design</a:t>
            </a:r>
            <a:r>
              <a:rPr lang="en-GB" dirty="0" smtClean="0"/>
              <a:t>.</a:t>
            </a:r>
          </a:p>
          <a:p>
            <a:pPr algn="just"/>
            <a:r>
              <a:rPr lang="en-GB" dirty="0" smtClean="0"/>
              <a:t>•Data </a:t>
            </a:r>
            <a:r>
              <a:rPr lang="en-GB" dirty="0" smtClean="0"/>
              <a:t>may contain redundancy and anomalies.</a:t>
            </a:r>
            <a:br>
              <a:rPr lang="en-GB" dirty="0" smtClean="0"/>
            </a:br>
            <a:r>
              <a:rPr lang="en-GB" dirty="0" smtClean="0"/>
              <a:t>•Data </a:t>
            </a:r>
            <a:r>
              <a:rPr lang="en-GB" dirty="0" smtClean="0"/>
              <a:t>is organized in single table with repeating </a:t>
            </a:r>
            <a:r>
              <a:rPr lang="en-GB" dirty="0" smtClean="0"/>
              <a:t>groups</a:t>
            </a:r>
            <a:endParaRPr lang="en-GB" dirty="0" smtClean="0">
              <a:latin typeface="Century" pitchFamily="18" charset="0"/>
            </a:endParaRPr>
          </a:p>
          <a:p>
            <a:pPr algn="just"/>
            <a:endParaRPr lang="en-GB" dirty="0" smtClean="0">
              <a:latin typeface="Century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99197" y="792336"/>
            <a:ext cx="5138056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b="1" dirty="0" smtClean="0">
                <a:solidFill>
                  <a:schemeClr val="accent6">
                    <a:lumMod val="75000"/>
                  </a:schemeClr>
                </a:solidFill>
              </a:rPr>
              <a:t>1NF(First Normal From</a:t>
            </a:r>
            <a:r>
              <a:rPr lang="en-GB" sz="2000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algn="just"/>
            <a:r>
              <a:rPr lang="en-GB" sz="2000" dirty="0" smtClean="0"/>
              <a:t>•Eliminate </a:t>
            </a:r>
            <a:r>
              <a:rPr lang="en-GB" sz="2000" dirty="0" smtClean="0"/>
              <a:t>repeating groups in </a:t>
            </a:r>
            <a:r>
              <a:rPr lang="en-GB" sz="2000" dirty="0" smtClean="0"/>
              <a:t>individualtables.</a:t>
            </a:r>
          </a:p>
          <a:p>
            <a:pPr algn="just"/>
            <a:r>
              <a:rPr lang="en-GB" sz="2000" dirty="0" smtClean="0"/>
              <a:t>•Create </a:t>
            </a:r>
            <a:r>
              <a:rPr lang="en-GB" sz="2000" dirty="0" smtClean="0"/>
              <a:t>a separate table for each set of </a:t>
            </a:r>
            <a:r>
              <a:rPr lang="en-GB" sz="2000" dirty="0" smtClean="0"/>
              <a:t>related </a:t>
            </a:r>
            <a:br>
              <a:rPr lang="en-GB" sz="2000" dirty="0" smtClean="0"/>
            </a:br>
            <a:r>
              <a:rPr lang="en-GB" sz="2000" dirty="0" smtClean="0"/>
              <a:t>•Identify each set of related data with a primary key.</a:t>
            </a:r>
            <a:endParaRPr lang="en-GB" dirty="0" smtClean="0">
              <a:latin typeface="Century" pitchFamily="18" charset="0"/>
            </a:endParaRPr>
          </a:p>
          <a:p>
            <a:pPr algn="just"/>
            <a:endParaRPr lang="en-GB" dirty="0" smtClean="0">
              <a:latin typeface="Century" pitchFamily="18" charset="0"/>
            </a:endParaRPr>
          </a:p>
          <a:p>
            <a:pPr algn="just"/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</a:rPr>
              <a:t>2NF(Second Normal From</a:t>
            </a:r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algn="just"/>
            <a:r>
              <a:rPr lang="en-GB" dirty="0" smtClean="0"/>
              <a:t>• </a:t>
            </a:r>
            <a:r>
              <a:rPr lang="en-GB" dirty="0" smtClean="0"/>
              <a:t>The relation must already be in the First Normal Form (1NF</a:t>
            </a:r>
            <a:r>
              <a:rPr lang="en-GB" dirty="0" smtClean="0"/>
              <a:t>).</a:t>
            </a:r>
          </a:p>
          <a:p>
            <a:pPr algn="just"/>
            <a:r>
              <a:rPr lang="en-GB" dirty="0" smtClean="0"/>
              <a:t>• </a:t>
            </a:r>
            <a:r>
              <a:rPr lang="en-GB" dirty="0" smtClean="0"/>
              <a:t>No Partial Dependency, non key attributes depend entire primary key</a:t>
            </a:r>
            <a:r>
              <a:rPr lang="en-GB" dirty="0" smtClean="0"/>
              <a:t>.</a:t>
            </a:r>
          </a:p>
          <a:p>
            <a:pPr algn="just"/>
            <a:endParaRPr lang="en-GB" dirty="0" smtClean="0">
              <a:latin typeface="Century" pitchFamily="18" charset="0"/>
            </a:endParaRPr>
          </a:p>
          <a:p>
            <a:pPr algn="just"/>
            <a:endParaRPr lang="en-GB" dirty="0" smtClean="0">
              <a:latin typeface="Century" pitchFamily="18" charset="0"/>
            </a:endParaRPr>
          </a:p>
          <a:p>
            <a:pPr algn="just"/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</a:rPr>
              <a:t>3NF(Third Normal From</a:t>
            </a:r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algn="just"/>
            <a:r>
              <a:rPr lang="en-GB" dirty="0" smtClean="0"/>
              <a:t>• </a:t>
            </a:r>
            <a:r>
              <a:rPr lang="en-GB" dirty="0" smtClean="0"/>
              <a:t>The relation must already be in </a:t>
            </a:r>
            <a:r>
              <a:rPr lang="en-GB" dirty="0" smtClean="0"/>
              <a:t>the </a:t>
            </a:r>
            <a:r>
              <a:rPr lang="en-GB" dirty="0" smtClean="0"/>
              <a:t>(2NF</a:t>
            </a:r>
            <a:r>
              <a:rPr lang="en-GB" dirty="0" smtClean="0"/>
              <a:t>).</a:t>
            </a:r>
          </a:p>
          <a:p>
            <a:pPr algn="just"/>
            <a:r>
              <a:rPr lang="en-GB" dirty="0" smtClean="0"/>
              <a:t>• </a:t>
            </a:r>
            <a:r>
              <a:rPr lang="en-GB" dirty="0" smtClean="0"/>
              <a:t>No Transitive Dependency, A non-prime (non-key</a:t>
            </a:r>
            <a:r>
              <a:rPr lang="en-GB" dirty="0" smtClean="0"/>
              <a:t>)</a:t>
            </a:r>
          </a:p>
          <a:p>
            <a:pPr algn="just"/>
            <a:r>
              <a:rPr lang="en-GB" dirty="0" smtClean="0"/>
              <a:t>attribute </a:t>
            </a:r>
            <a:r>
              <a:rPr lang="en-GB" dirty="0" smtClean="0"/>
              <a:t>should </a:t>
            </a:r>
            <a:r>
              <a:rPr lang="en-GB" dirty="0" smtClean="0"/>
              <a:t>not depend </a:t>
            </a:r>
            <a:r>
              <a:rPr lang="en-GB" dirty="0" smtClean="0"/>
              <a:t>on another non-prime </a:t>
            </a:r>
            <a:r>
              <a:rPr lang="en-GB" dirty="0" smtClean="0"/>
              <a:t> attribute</a:t>
            </a:r>
            <a:r>
              <a:rPr lang="en-GB" dirty="0" smtClean="0"/>
              <a:t>. In other words, if a </a:t>
            </a:r>
            <a:r>
              <a:rPr lang="en-GB" dirty="0" smtClean="0"/>
              <a:t>non-key attribute </a:t>
            </a:r>
            <a:r>
              <a:rPr lang="en-GB" dirty="0" smtClean="0"/>
              <a:t>depends </a:t>
            </a:r>
            <a:r>
              <a:rPr lang="en-GB" dirty="0" smtClean="0"/>
              <a:t>on </a:t>
            </a:r>
            <a:r>
              <a:rPr lang="en-GB" dirty="0" smtClean="0"/>
              <a:t>another non-key attribute, it must be moved to </a:t>
            </a:r>
            <a:r>
              <a:rPr lang="en-GB" dirty="0" smtClean="0"/>
              <a:t>its own relation.</a:t>
            </a:r>
            <a:endParaRPr lang="en-GB" dirty="0" smtClean="0">
              <a:latin typeface="Century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BACC6370-2D7E-4714-9D71-7542949D7D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68B3F68-107C-434F-AA38-110D5EA91B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AAD0DBB9-1A4B-4391-81D4-CB19F9AB91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63BBA22-50EA-4C4D-BE05-F1CE4E63AA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19980" y="247265"/>
            <a:ext cx="4288974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Table Creation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5084" y="1799776"/>
            <a:ext cx="494937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CREATE TABLE Airplane_Type (</a:t>
            </a:r>
          </a:p>
          <a:p>
            <a:r>
              <a:rPr lang="en-GB" dirty="0" smtClean="0"/>
              <a:t>    Type_ID NUMBER PRIMARY KEY,</a:t>
            </a:r>
          </a:p>
          <a:p>
            <a:r>
              <a:rPr lang="en-GB" dirty="0" smtClean="0"/>
              <a:t>    Type_Name VARCHAR2(100),</a:t>
            </a:r>
          </a:p>
          <a:p>
            <a:r>
              <a:rPr lang="en-GB" dirty="0" smtClean="0"/>
              <a:t>    Capacity NUMBER</a:t>
            </a:r>
          </a:p>
          <a:p>
            <a:r>
              <a:rPr lang="en-GB" dirty="0" smtClean="0"/>
              <a:t>);</a:t>
            </a:r>
          </a:p>
          <a:p>
            <a:endParaRPr lang="en-GB" dirty="0" smtClean="0"/>
          </a:p>
          <a:p>
            <a:r>
              <a:rPr lang="en-GB" dirty="0" smtClean="0"/>
              <a:t>CREATE TABLE Airport (</a:t>
            </a:r>
          </a:p>
          <a:p>
            <a:r>
              <a:rPr lang="en-GB" dirty="0" smtClean="0"/>
              <a:t>    Airport_ID NUMBER PRIMARY KEY,</a:t>
            </a:r>
          </a:p>
          <a:p>
            <a:r>
              <a:rPr lang="en-GB" dirty="0" smtClean="0"/>
              <a:t>    Airport_Name VARCHAR2(100),</a:t>
            </a:r>
          </a:p>
          <a:p>
            <a:r>
              <a:rPr lang="en-GB" dirty="0" smtClean="0"/>
              <a:t>    Location VARCHAR2(50)</a:t>
            </a:r>
          </a:p>
          <a:p>
            <a:r>
              <a:rPr lang="en-GB" dirty="0" smtClean="0"/>
              <a:t>);</a:t>
            </a:r>
          </a:p>
          <a:p>
            <a:endParaRPr lang="en-GB" dirty="0" smtClean="0"/>
          </a:p>
          <a:p>
            <a:r>
              <a:rPr lang="en-GB" dirty="0" smtClean="0"/>
              <a:t>CREATE TABLE Countries (</a:t>
            </a:r>
          </a:p>
          <a:p>
            <a:r>
              <a:rPr lang="en-GB" dirty="0" smtClean="0"/>
              <a:t>    Country_ID NUMBER PRIMARY KEY,</a:t>
            </a:r>
          </a:p>
          <a:p>
            <a:r>
              <a:rPr lang="en-GB" dirty="0" smtClean="0"/>
              <a:t>    Country_Name VARCHAR2(50)</a:t>
            </a:r>
          </a:p>
          <a:p>
            <a:r>
              <a:rPr lang="en-GB" dirty="0" smtClean="0"/>
              <a:t>);</a:t>
            </a:r>
          </a:p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399315" y="1799771"/>
            <a:ext cx="6400800" cy="119017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392058" y="3447143"/>
            <a:ext cx="6400800" cy="119017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399315" y="5109028"/>
            <a:ext cx="6400800" cy="119017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Rectangle 3078">
            <a:extLst>
              <a:ext uri="{FF2B5EF4-FFF2-40B4-BE49-F238E27FC236}">
                <a16:creationId xmlns:a16="http://schemas.microsoft.com/office/drawing/2014/main" xmlns="" id="{86FF76B9-219D-4469-AF87-0236D29032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88" name="Group 3080">
            <a:extLst>
              <a:ext uri="{FF2B5EF4-FFF2-40B4-BE49-F238E27FC236}">
                <a16:creationId xmlns:a16="http://schemas.microsoft.com/office/drawing/2014/main" xmlns="" id="{DB88BD78-87E1-424D-B479-C37D8E41B1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082" name="Freeform: Shape 3081">
              <a:extLst>
                <a:ext uri="{FF2B5EF4-FFF2-40B4-BE49-F238E27FC236}">
                  <a16:creationId xmlns:a16="http://schemas.microsoft.com/office/drawing/2014/main" xmlns="" id="{C05EB894-9410-4B20-95E4-7A25101AB8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9" name="Rectangle 3082">
              <a:extLst>
                <a:ext uri="{FF2B5EF4-FFF2-40B4-BE49-F238E27FC236}">
                  <a16:creationId xmlns:a16="http://schemas.microsoft.com/office/drawing/2014/main" xmlns="" id="{166E38B6-B050-4340-8E8F-3A971DADC0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85" name="Rectangle 3084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7" name="Isosceles Triangle 3086">
            <a:extLst>
              <a:ext uri="{FF2B5EF4-FFF2-40B4-BE49-F238E27FC236}">
                <a16:creationId xmlns:a16="http://schemas.microsoft.com/office/drawing/2014/main" xmlns="" id="{633C5E46-DAC5-4661-9C87-22B08E2A51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4" name="AutoShape 2" descr="M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95084" y="420946"/>
            <a:ext cx="494937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Bell MT" pitchFamily="18" charset="0"/>
              </a:rPr>
              <a:t>CREATE TABLE Route (</a:t>
            </a:r>
          </a:p>
          <a:p>
            <a:r>
              <a:rPr lang="en-GB" sz="1600" dirty="0" smtClean="0">
                <a:latin typeface="Bell MT" pitchFamily="18" charset="0"/>
              </a:rPr>
              <a:t>    Route_ID NUMBER PRIMARY KEY,</a:t>
            </a:r>
          </a:p>
          <a:p>
            <a:r>
              <a:rPr lang="en-GB" sz="1600" dirty="0" smtClean="0">
                <a:latin typeface="Bell MT" pitchFamily="18" charset="0"/>
              </a:rPr>
              <a:t>    Source_Airport_ID NUMBER REFERENCES Airport(Airport_ID),</a:t>
            </a:r>
          </a:p>
          <a:p>
            <a:r>
              <a:rPr lang="en-GB" sz="1600" dirty="0" smtClean="0">
                <a:latin typeface="Bell MT" pitchFamily="18" charset="0"/>
              </a:rPr>
              <a:t>  </a:t>
            </a:r>
            <a:r>
              <a:rPr lang="en-GB" sz="1600" dirty="0" smtClean="0">
                <a:latin typeface="Bell MT" pitchFamily="18" charset="0"/>
              </a:rPr>
              <a:t>Destination_Airport_ID </a:t>
            </a:r>
            <a:r>
              <a:rPr lang="en-GB" sz="1600" dirty="0" smtClean="0">
                <a:latin typeface="Bell MT" pitchFamily="18" charset="0"/>
              </a:rPr>
              <a:t>NUMBER REFERENCES </a:t>
            </a:r>
            <a:r>
              <a:rPr lang="en-GB" sz="1600" dirty="0" smtClean="0">
                <a:latin typeface="Bell MT" pitchFamily="18" charset="0"/>
              </a:rPr>
              <a:t>     Airport(Airport_ID</a:t>
            </a:r>
            <a:r>
              <a:rPr lang="en-GB" sz="1600" dirty="0" smtClean="0">
                <a:latin typeface="Bell MT" pitchFamily="18" charset="0"/>
              </a:rPr>
              <a:t>)</a:t>
            </a:r>
          </a:p>
          <a:p>
            <a:r>
              <a:rPr lang="en-GB" sz="1600" dirty="0" smtClean="0">
                <a:latin typeface="Bell MT" pitchFamily="18" charset="0"/>
              </a:rPr>
              <a:t>);</a:t>
            </a:r>
          </a:p>
          <a:p>
            <a:endParaRPr lang="en-GB" sz="1600" dirty="0" smtClean="0">
              <a:latin typeface="Bell MT" pitchFamily="18" charset="0"/>
            </a:endParaRPr>
          </a:p>
          <a:p>
            <a:r>
              <a:rPr lang="en-GB" sz="1600" dirty="0" smtClean="0">
                <a:latin typeface="Bell MT" pitchFamily="18" charset="0"/>
              </a:rPr>
              <a:t>CREATE TABLE Flight (</a:t>
            </a:r>
          </a:p>
          <a:p>
            <a:r>
              <a:rPr lang="en-GB" sz="1600" dirty="0" smtClean="0">
                <a:latin typeface="Bell MT" pitchFamily="18" charset="0"/>
              </a:rPr>
              <a:t>    Flight_ID NUMBER PRIMARY KEY,</a:t>
            </a:r>
          </a:p>
          <a:p>
            <a:r>
              <a:rPr lang="en-GB" sz="1600" dirty="0" smtClean="0">
                <a:latin typeface="Bell MT" pitchFamily="18" charset="0"/>
              </a:rPr>
              <a:t>    Route_ID NUMBER REFERENCES Route(Route_ID),</a:t>
            </a:r>
          </a:p>
          <a:p>
            <a:r>
              <a:rPr lang="en-GB" sz="1600" dirty="0" smtClean="0">
                <a:latin typeface="Bell MT" pitchFamily="18" charset="0"/>
              </a:rPr>
              <a:t>    Airplane_Type_ID NUMBER REFERENCES Airplane_Type(Type_ID),</a:t>
            </a:r>
          </a:p>
          <a:p>
            <a:r>
              <a:rPr lang="en-GB" sz="1600" dirty="0" smtClean="0">
                <a:latin typeface="Bell MT" pitchFamily="18" charset="0"/>
              </a:rPr>
              <a:t>    Departure_Time TIMESTAMP,</a:t>
            </a:r>
          </a:p>
          <a:p>
            <a:r>
              <a:rPr lang="en-GB" sz="1600" dirty="0" smtClean="0">
                <a:latin typeface="Bell MT" pitchFamily="18" charset="0"/>
              </a:rPr>
              <a:t>    Arrival_Time TIMESTAMP</a:t>
            </a:r>
          </a:p>
          <a:p>
            <a:r>
              <a:rPr lang="en-GB" sz="1600" dirty="0" smtClean="0">
                <a:latin typeface="Bell MT" pitchFamily="18" charset="0"/>
              </a:rPr>
              <a:t>);</a:t>
            </a:r>
          </a:p>
          <a:p>
            <a:endParaRPr lang="en-GB" sz="1600" dirty="0" smtClean="0">
              <a:latin typeface="Bell MT" pitchFamily="18" charset="0"/>
            </a:endParaRPr>
          </a:p>
          <a:p>
            <a:r>
              <a:rPr lang="en-GB" sz="1600" dirty="0" smtClean="0">
                <a:latin typeface="Bell MT" pitchFamily="18" charset="0"/>
              </a:rPr>
              <a:t>CREATE TABLE Airfare (</a:t>
            </a:r>
          </a:p>
          <a:p>
            <a:r>
              <a:rPr lang="en-GB" sz="1600" dirty="0" smtClean="0">
                <a:latin typeface="Bell MT" pitchFamily="18" charset="0"/>
              </a:rPr>
              <a:t>    Airfare_ID NUMBER PRIMARY KEY,</a:t>
            </a:r>
          </a:p>
          <a:p>
            <a:r>
              <a:rPr lang="en-GB" sz="1600" dirty="0" smtClean="0">
                <a:latin typeface="Bell MT" pitchFamily="18" charset="0"/>
              </a:rPr>
              <a:t>    Flight_ID NUMBER REFERENCES </a:t>
            </a:r>
            <a:r>
              <a:rPr lang="en-GB" sz="1600" dirty="0" smtClean="0">
                <a:latin typeface="Bell MT" pitchFamily="18" charset="0"/>
              </a:rPr>
              <a:t> Flight(Flight_ID</a:t>
            </a:r>
            <a:r>
              <a:rPr lang="en-GB" sz="1600" dirty="0" smtClean="0">
                <a:latin typeface="Bell MT" pitchFamily="18" charset="0"/>
              </a:rPr>
              <a:t>),</a:t>
            </a:r>
          </a:p>
          <a:p>
            <a:r>
              <a:rPr lang="en-GB" sz="1600" dirty="0" smtClean="0">
                <a:latin typeface="Bell MT" pitchFamily="18" charset="0"/>
              </a:rPr>
              <a:t>    </a:t>
            </a:r>
            <a:r>
              <a:rPr lang="en-GB" sz="1600" dirty="0" smtClean="0">
                <a:latin typeface="Bell MT" pitchFamily="18" charset="0"/>
              </a:rPr>
              <a:t>Fare_Amount </a:t>
            </a:r>
            <a:r>
              <a:rPr lang="en-GB" sz="1600" dirty="0" smtClean="0">
                <a:latin typeface="Bell MT" pitchFamily="18" charset="0"/>
              </a:rPr>
              <a:t>NUMBER</a:t>
            </a:r>
          </a:p>
          <a:p>
            <a:r>
              <a:rPr lang="en-GB" sz="1600" dirty="0" smtClean="0">
                <a:latin typeface="Bell MT" pitchFamily="18" charset="0"/>
              </a:rPr>
              <a:t>);</a:t>
            </a:r>
            <a:endParaRPr lang="en-US" sz="1600" dirty="0">
              <a:latin typeface="Bell MT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399316" y="769277"/>
            <a:ext cx="6400800" cy="119017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392058" y="2808527"/>
            <a:ext cx="6400800" cy="119017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399315" y="4876804"/>
            <a:ext cx="6400800" cy="119017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2040</TotalTime>
  <Words>1263</Words>
  <Application>Microsoft Office PowerPoint</Application>
  <PresentationFormat>Custom</PresentationFormat>
  <Paragraphs>179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AMERICAN INTERNATIONAL UNIVERSITY -BANGLADESH (AIUB) 408/1, KURATOLI, KHILKHET, DHAKA 1229,  BANGLADESH       ONLINE EDUCATION      Good &amp; Bad impacts       PRESENTED BY Group-06; sec-b9</dc:title>
  <dc:creator>Microsoft account</dc:creator>
  <cp:lastModifiedBy>QC</cp:lastModifiedBy>
  <cp:revision>87</cp:revision>
  <dcterms:created xsi:type="dcterms:W3CDTF">2022-11-25T15:10:08Z</dcterms:created>
  <dcterms:modified xsi:type="dcterms:W3CDTF">2023-08-12T18:23:21Z</dcterms:modified>
</cp:coreProperties>
</file>