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1"/>
  </p:notesMasterIdLst>
  <p:sldIdLst>
    <p:sldId id="257" r:id="rId2"/>
    <p:sldId id="270" r:id="rId3"/>
    <p:sldId id="259" r:id="rId4"/>
    <p:sldId id="260" r:id="rId5"/>
    <p:sldId id="262" r:id="rId6"/>
    <p:sldId id="264" r:id="rId7"/>
    <p:sldId id="267" r:id="rId8"/>
    <p:sldId id="268"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92" d="100"/>
          <a:sy n="92" d="100"/>
        </p:scale>
        <p:origin x="40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6A687C-2E19-439C-9CE8-10320AECCC97}" type="datetimeFigureOut">
              <a:rPr lang="fr-FR" smtClean="0"/>
              <a:t>01/07/2022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782A19-EA67-4A3C-B77A-40BBA4A98FEF}" type="slidenum">
              <a:rPr lang="fr-FR" smtClean="0"/>
              <a:t>‹N°›</a:t>
            </a:fld>
            <a:endParaRPr lang="fr-FR"/>
          </a:p>
        </p:txBody>
      </p:sp>
    </p:spTree>
    <p:extLst>
      <p:ext uri="{BB962C8B-B14F-4D97-AF65-F5344CB8AC3E}">
        <p14:creationId xmlns:p14="http://schemas.microsoft.com/office/powerpoint/2010/main" val="4085087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fr-FR" smtClean="0"/>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57052E6-9AD3-4218-A0D3-98CE83A7BA01}" type="slidenum">
              <a:rPr lang="fr-FR" altLang="fr-FR" smtClean="0"/>
              <a:pPr/>
              <a:t>1</a:t>
            </a:fld>
            <a:endParaRPr lang="fr-FR" altLang="fr-FR" smtClean="0"/>
          </a:p>
        </p:txBody>
      </p:sp>
    </p:spTree>
    <p:extLst>
      <p:ext uri="{BB962C8B-B14F-4D97-AF65-F5344CB8AC3E}">
        <p14:creationId xmlns:p14="http://schemas.microsoft.com/office/powerpoint/2010/main" val="1310371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824355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1854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1075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26907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80517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32866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325971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608423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5198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169271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755404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06906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87008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002224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85065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846243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2407993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ctrTitle"/>
          </p:nvPr>
        </p:nvSpPr>
        <p:spPr>
          <a:xfrm>
            <a:off x="1477963" y="1011238"/>
            <a:ext cx="9144000" cy="958850"/>
          </a:xfrm>
        </p:spPr>
        <p:txBody>
          <a:bodyPr/>
          <a:lstStyle/>
          <a:p>
            <a:r>
              <a:rPr lang="fr-MA" altLang="fr-FR" sz="4000" b="1" dirty="0" smtClean="0">
                <a:solidFill>
                  <a:srgbClr val="E6AF00"/>
                </a:solidFill>
              </a:rPr>
              <a:t>DETECTION D’OBJETS EN TEMPS REEL</a:t>
            </a:r>
          </a:p>
        </p:txBody>
      </p:sp>
      <p:sp>
        <p:nvSpPr>
          <p:cNvPr id="19459" name="ZoneTexte 6"/>
          <p:cNvSpPr txBox="1">
            <a:spLocks noChangeArrowheads="1"/>
          </p:cNvSpPr>
          <p:nvPr/>
        </p:nvSpPr>
        <p:spPr bwMode="auto">
          <a:xfrm>
            <a:off x="3930650" y="6221413"/>
            <a:ext cx="4887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fr-FR" altLang="fr-FR" b="1">
                <a:solidFill>
                  <a:schemeClr val="tx1"/>
                </a:solidFill>
                <a:latin typeface="Calibri" panose="020F0502020204030204" pitchFamily="34" charset="0"/>
              </a:rPr>
              <a:t>Année Universitaire 2021 - 2022</a:t>
            </a:r>
          </a:p>
        </p:txBody>
      </p:sp>
      <p:pic>
        <p:nvPicPr>
          <p:cNvPr id="19460" name="Image 2" descr="Résultat de recherche d'images pour &quot;logo iga&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277813"/>
            <a:ext cx="971550" cy="10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Sous-titre 2"/>
          <p:cNvSpPr txBox="1">
            <a:spLocks/>
          </p:cNvSpPr>
          <p:nvPr/>
        </p:nvSpPr>
        <p:spPr bwMode="auto">
          <a:xfrm>
            <a:off x="8088313" y="4570413"/>
            <a:ext cx="3298825"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lnSpc>
                <a:spcPct val="90000"/>
              </a:lnSpc>
              <a:spcBef>
                <a:spcPts val="1000"/>
              </a:spcBef>
              <a:buFont typeface="Arial" panose="020B0604020202020204" pitchFamily="34" charset="0"/>
              <a:buNone/>
            </a:pPr>
            <a:endParaRPr lang="fr-MA" altLang="fr-FR" sz="2400" b="1" dirty="0"/>
          </a:p>
          <a:p>
            <a:pPr eaLnBrk="1" hangingPunct="1">
              <a:lnSpc>
                <a:spcPct val="90000"/>
              </a:lnSpc>
              <a:spcBef>
                <a:spcPts val="1000"/>
              </a:spcBef>
              <a:buFont typeface="Arial" panose="020B0604020202020204" pitchFamily="34" charset="0"/>
              <a:buNone/>
            </a:pPr>
            <a:r>
              <a:rPr lang="fr-MA" altLang="fr-FR" sz="2400" b="1" dirty="0"/>
              <a:t>Équipe: </a:t>
            </a:r>
            <a:r>
              <a:rPr lang="fr-MA" altLang="fr-FR" sz="2000" b="1" dirty="0"/>
              <a:t>ARAFAT Moustapha</a:t>
            </a:r>
          </a:p>
          <a:p>
            <a:pPr eaLnBrk="1" hangingPunct="1">
              <a:lnSpc>
                <a:spcPct val="90000"/>
              </a:lnSpc>
              <a:spcBef>
                <a:spcPts val="1000"/>
              </a:spcBef>
              <a:buFont typeface="Arial" panose="020B0604020202020204" pitchFamily="34" charset="0"/>
              <a:buNone/>
            </a:pPr>
            <a:endParaRPr lang="fr-MA" altLang="fr-FR" sz="2800" dirty="0"/>
          </a:p>
        </p:txBody>
      </p:sp>
      <p:pic>
        <p:nvPicPr>
          <p:cNvPr id="19462" name="Imag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8800" y="344488"/>
            <a:ext cx="9906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Sous-titre 2"/>
          <p:cNvSpPr txBox="1">
            <a:spLocks/>
          </p:cNvSpPr>
          <p:nvPr/>
        </p:nvSpPr>
        <p:spPr bwMode="auto">
          <a:xfrm>
            <a:off x="920750" y="4721225"/>
            <a:ext cx="2911475"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lnSpc>
                <a:spcPct val="90000"/>
              </a:lnSpc>
              <a:spcBef>
                <a:spcPts val="1000"/>
              </a:spcBef>
              <a:buFont typeface="Arial" panose="020B0604020202020204" pitchFamily="34" charset="0"/>
              <a:buNone/>
            </a:pPr>
            <a:endParaRPr lang="fr-MA" altLang="fr-FR" sz="2400" b="1" dirty="0"/>
          </a:p>
          <a:p>
            <a:pPr eaLnBrk="1" hangingPunct="1">
              <a:lnSpc>
                <a:spcPct val="90000"/>
              </a:lnSpc>
              <a:spcBef>
                <a:spcPts val="1000"/>
              </a:spcBef>
              <a:buFont typeface="Arial" panose="020B0604020202020204" pitchFamily="34" charset="0"/>
              <a:buNone/>
            </a:pPr>
            <a:r>
              <a:rPr lang="fr-MA" altLang="fr-FR" sz="2800" b="1" dirty="0"/>
              <a:t>Filière et niveau:</a:t>
            </a:r>
          </a:p>
          <a:p>
            <a:pPr eaLnBrk="1" hangingPunct="1">
              <a:lnSpc>
                <a:spcPct val="90000"/>
              </a:lnSpc>
              <a:spcBef>
                <a:spcPts val="1000"/>
              </a:spcBef>
              <a:buFont typeface="Arial" panose="020B0604020202020204" pitchFamily="34" charset="0"/>
              <a:buNone/>
            </a:pPr>
            <a:r>
              <a:rPr lang="fr-MA" altLang="fr-FR" sz="2800" dirty="0"/>
              <a:t>   </a:t>
            </a:r>
            <a:r>
              <a:rPr lang="fr-MA" altLang="fr-FR" sz="2800" dirty="0" smtClean="0"/>
              <a:t>     3 </a:t>
            </a:r>
            <a:r>
              <a:rPr lang="fr-MA" altLang="fr-FR" sz="2800" dirty="0"/>
              <a:t>ISI</a:t>
            </a:r>
          </a:p>
          <a:p>
            <a:pPr eaLnBrk="1" hangingPunct="1">
              <a:lnSpc>
                <a:spcPct val="90000"/>
              </a:lnSpc>
              <a:spcBef>
                <a:spcPts val="1000"/>
              </a:spcBef>
              <a:buFont typeface="Arial" panose="020B0604020202020204" pitchFamily="34" charset="0"/>
              <a:buNone/>
            </a:pPr>
            <a:endParaRPr lang="fr-MA" altLang="fr-FR" sz="2800" dirty="0"/>
          </a:p>
          <a:p>
            <a:pPr algn="r" eaLnBrk="1" hangingPunct="1">
              <a:lnSpc>
                <a:spcPct val="90000"/>
              </a:lnSpc>
              <a:spcBef>
                <a:spcPts val="1000"/>
              </a:spcBef>
              <a:buFont typeface="Arial" panose="020B0604020202020204" pitchFamily="34" charset="0"/>
              <a:buNone/>
            </a:pPr>
            <a:endParaRPr lang="fr-MA" altLang="fr-FR" sz="2400" dirty="0"/>
          </a:p>
          <a:p>
            <a:pPr algn="r" eaLnBrk="1" hangingPunct="1">
              <a:lnSpc>
                <a:spcPct val="90000"/>
              </a:lnSpc>
              <a:spcBef>
                <a:spcPts val="1000"/>
              </a:spcBef>
              <a:buFont typeface="Arial" panose="020B0604020202020204" pitchFamily="34" charset="0"/>
              <a:buNone/>
            </a:pPr>
            <a:endParaRPr lang="fr-MA" altLang="fr-FR" sz="2400" dirty="0"/>
          </a:p>
        </p:txBody>
      </p:sp>
      <p:pic>
        <p:nvPicPr>
          <p:cNvPr id="19464" name="Imag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65625" y="1970088"/>
            <a:ext cx="3189288" cy="2924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93522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fade">
                                      <p:cBhvr>
                                        <p:cTn id="7" dur="2000"/>
                                        <p:tgtEl>
                                          <p:spTgt spid="19460"/>
                                        </p:tgtEl>
                                      </p:cBhvr>
                                    </p:animEffect>
                                    <p:anim calcmode="lin" valueType="num">
                                      <p:cBhvr>
                                        <p:cTn id="8" dur="2000" fill="hold"/>
                                        <p:tgtEl>
                                          <p:spTgt spid="19460"/>
                                        </p:tgtEl>
                                        <p:attrNameLst>
                                          <p:attrName>ppt_w</p:attrName>
                                        </p:attrNameLst>
                                      </p:cBhvr>
                                      <p:tavLst>
                                        <p:tav tm="0" fmla="#ppt_w*sin(2.5*pi*$)">
                                          <p:val>
                                            <p:fltVal val="0"/>
                                          </p:val>
                                        </p:tav>
                                        <p:tav tm="100000">
                                          <p:val>
                                            <p:fltVal val="1"/>
                                          </p:val>
                                        </p:tav>
                                      </p:tavLst>
                                    </p:anim>
                                    <p:anim calcmode="lin" valueType="num">
                                      <p:cBhvr>
                                        <p:cTn id="9" dur="2000" fill="hold"/>
                                        <p:tgtEl>
                                          <p:spTgt spid="19460"/>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19462"/>
                                        </p:tgtEl>
                                        <p:attrNameLst>
                                          <p:attrName>style.visibility</p:attrName>
                                        </p:attrNameLst>
                                      </p:cBhvr>
                                      <p:to>
                                        <p:strVal val="visible"/>
                                      </p:to>
                                    </p:set>
                                    <p:animEffect transition="in" filter="fade">
                                      <p:cBhvr>
                                        <p:cTn id="14" dur="2000"/>
                                        <p:tgtEl>
                                          <p:spTgt spid="19462"/>
                                        </p:tgtEl>
                                      </p:cBhvr>
                                    </p:animEffect>
                                    <p:anim calcmode="lin" valueType="num">
                                      <p:cBhvr>
                                        <p:cTn id="15" dur="2000" fill="hold"/>
                                        <p:tgtEl>
                                          <p:spTgt spid="19462"/>
                                        </p:tgtEl>
                                        <p:attrNameLst>
                                          <p:attrName>ppt_w</p:attrName>
                                        </p:attrNameLst>
                                      </p:cBhvr>
                                      <p:tavLst>
                                        <p:tav tm="0" fmla="#ppt_w*sin(2.5*pi*$)">
                                          <p:val>
                                            <p:fltVal val="0"/>
                                          </p:val>
                                        </p:tav>
                                        <p:tav tm="100000">
                                          <p:val>
                                            <p:fltVal val="1"/>
                                          </p:val>
                                        </p:tav>
                                      </p:tavLst>
                                    </p:anim>
                                    <p:anim calcmode="lin" valueType="num">
                                      <p:cBhvr>
                                        <p:cTn id="16" dur="2000" fill="hold"/>
                                        <p:tgtEl>
                                          <p:spTgt spid="19462"/>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9458"/>
                                        </p:tgtEl>
                                        <p:attrNameLst>
                                          <p:attrName>style.visibility</p:attrName>
                                        </p:attrNameLst>
                                      </p:cBhvr>
                                      <p:to>
                                        <p:strVal val="visible"/>
                                      </p:to>
                                    </p:set>
                                    <p:anim calcmode="lin" valueType="num">
                                      <p:cBhvr>
                                        <p:cTn id="21" dur="500" fill="hold"/>
                                        <p:tgtEl>
                                          <p:spTgt spid="19458"/>
                                        </p:tgtEl>
                                        <p:attrNameLst>
                                          <p:attrName>ppt_w</p:attrName>
                                        </p:attrNameLst>
                                      </p:cBhvr>
                                      <p:tavLst>
                                        <p:tav tm="0">
                                          <p:val>
                                            <p:fltVal val="0"/>
                                          </p:val>
                                        </p:tav>
                                        <p:tav tm="100000">
                                          <p:val>
                                            <p:strVal val="#ppt_w"/>
                                          </p:val>
                                        </p:tav>
                                      </p:tavLst>
                                    </p:anim>
                                    <p:anim calcmode="lin" valueType="num">
                                      <p:cBhvr>
                                        <p:cTn id="22" dur="500" fill="hold"/>
                                        <p:tgtEl>
                                          <p:spTgt spid="19458"/>
                                        </p:tgtEl>
                                        <p:attrNameLst>
                                          <p:attrName>ppt_h</p:attrName>
                                        </p:attrNameLst>
                                      </p:cBhvr>
                                      <p:tavLst>
                                        <p:tav tm="0">
                                          <p:val>
                                            <p:fltVal val="0"/>
                                          </p:val>
                                        </p:tav>
                                        <p:tav tm="100000">
                                          <p:val>
                                            <p:strVal val="#ppt_h"/>
                                          </p:val>
                                        </p:tav>
                                      </p:tavLst>
                                    </p:anim>
                                    <p:animEffect transition="in" filter="fade">
                                      <p:cBhvr>
                                        <p:cTn id="23" dur="500"/>
                                        <p:tgtEl>
                                          <p:spTgt spid="19458"/>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nodeType="clickEffect">
                                  <p:stCondLst>
                                    <p:cond delay="0"/>
                                  </p:stCondLst>
                                  <p:childTnLst>
                                    <p:set>
                                      <p:cBhvr>
                                        <p:cTn id="27" dur="1" fill="hold">
                                          <p:stCondLst>
                                            <p:cond delay="0"/>
                                          </p:stCondLst>
                                        </p:cTn>
                                        <p:tgtEl>
                                          <p:spTgt spid="19464"/>
                                        </p:tgtEl>
                                        <p:attrNameLst>
                                          <p:attrName>style.visibility</p:attrName>
                                        </p:attrNameLst>
                                      </p:cBhvr>
                                      <p:to>
                                        <p:strVal val="visible"/>
                                      </p:to>
                                    </p:set>
                                    <p:animEffect transition="in" filter="wheel(1)">
                                      <p:cBhvr>
                                        <p:cTn id="28" dur="2000"/>
                                        <p:tgtEl>
                                          <p:spTgt spid="1946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46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9461"/>
                                        </p:tgtEl>
                                        <p:attrNameLst>
                                          <p:attrName>style.visibility</p:attrName>
                                        </p:attrNameLst>
                                      </p:cBhvr>
                                      <p:to>
                                        <p:strVal val="visible"/>
                                      </p:to>
                                    </p:set>
                                    <p:animEffect transition="in" filter="wheel(1)">
                                      <p:cBhvr>
                                        <p:cTn id="37" dur="20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61" grpId="0"/>
      <p:bldP spid="1946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93618" y="2040081"/>
            <a:ext cx="10681854" cy="3777622"/>
          </a:xfrm>
        </p:spPr>
        <p:txBody>
          <a:bodyPr/>
          <a:lstStyle/>
          <a:p>
            <a:pPr marL="0" indent="0">
              <a:lnSpc>
                <a:spcPct val="150000"/>
              </a:lnSpc>
              <a:buNone/>
            </a:pPr>
            <a:r>
              <a:rPr lang="fr-FR" b="1" u="sng" dirty="0">
                <a:latin typeface="Times New Roman" panose="02020603050405020304" pitchFamily="18" charset="0"/>
                <a:cs typeface="Times New Roman" panose="02020603050405020304" pitchFamily="18" charset="0"/>
              </a:rPr>
              <a:t>SMART CAMERA </a:t>
            </a:r>
            <a:r>
              <a:rPr lang="fr-FR" dirty="0">
                <a:latin typeface="Times New Roman" panose="02020603050405020304" pitchFamily="18" charset="0"/>
                <a:cs typeface="Times New Roman" panose="02020603050405020304" pitchFamily="18" charset="0"/>
              </a:rPr>
              <a:t>: est un  projet de détection d’objet en temps réel, plus particulièrement les personnes</a:t>
            </a:r>
            <a:r>
              <a:rPr lang="fr-FR" dirty="0" smtClean="0">
                <a:latin typeface="Times New Roman" panose="02020603050405020304" pitchFamily="18" charset="0"/>
                <a:cs typeface="Times New Roman" panose="02020603050405020304" pitchFamily="18" charset="0"/>
              </a:rPr>
              <a:t>.</a:t>
            </a:r>
            <a:endParaRPr lang="fr-FR" b="1" u="sng" dirty="0" smtClean="0">
              <a:latin typeface="Times New Roman" panose="02020603050405020304" pitchFamily="18" charset="0"/>
              <a:cs typeface="Times New Roman" panose="02020603050405020304" pitchFamily="18" charset="0"/>
            </a:endParaRPr>
          </a:p>
          <a:p>
            <a:pPr marL="0" indent="0">
              <a:lnSpc>
                <a:spcPct val="150000"/>
              </a:lnSpc>
              <a:buNone/>
            </a:pPr>
            <a:r>
              <a:rPr lang="fr-FR" b="1" u="sng" dirty="0" smtClean="0">
                <a:latin typeface="Times New Roman" panose="02020603050405020304" pitchFamily="18" charset="0"/>
                <a:cs typeface="Times New Roman" panose="02020603050405020304" pitchFamily="18" charset="0"/>
              </a:rPr>
              <a:t>L’Intelligence Artificielle (IA)</a:t>
            </a:r>
            <a:r>
              <a:rPr lang="fr-FR" dirty="0" smtClean="0">
                <a:latin typeface="Times New Roman" panose="02020603050405020304" pitchFamily="18" charset="0"/>
                <a:cs typeface="Times New Roman" panose="02020603050405020304" pitchFamily="18" charset="0"/>
              </a:rPr>
              <a:t> à connu récemment des grands avancés, notamment grâce au </a:t>
            </a:r>
            <a:r>
              <a:rPr lang="fr-FR" b="1" u="sng" dirty="0" smtClean="0">
                <a:latin typeface="Times New Roman" panose="02020603050405020304" pitchFamily="18" charset="0"/>
                <a:cs typeface="Times New Roman" panose="02020603050405020304" pitchFamily="18" charset="0"/>
              </a:rPr>
              <a:t>Deep Learning </a:t>
            </a:r>
            <a:r>
              <a:rPr lang="fr-FR" dirty="0" smtClean="0">
                <a:latin typeface="Times New Roman" panose="02020603050405020304" pitchFamily="18" charset="0"/>
                <a:cs typeface="Times New Roman" panose="02020603050405020304" pitchFamily="18" charset="0"/>
              </a:rPr>
              <a:t>et à </a:t>
            </a:r>
            <a:r>
              <a:rPr lang="fr-FR" b="1" u="sng" dirty="0" smtClean="0">
                <a:latin typeface="Times New Roman" panose="02020603050405020304" pitchFamily="18" charset="0"/>
                <a:cs typeface="Times New Roman" panose="02020603050405020304" pitchFamily="18" charset="0"/>
              </a:rPr>
              <a:t>la vision par ordination</a:t>
            </a:r>
            <a:r>
              <a:rPr lang="fr-FR" dirty="0" smtClean="0">
                <a:latin typeface="Times New Roman" panose="02020603050405020304" pitchFamily="18" charset="0"/>
                <a:cs typeface="Times New Roman" panose="02020603050405020304" pitchFamily="18" charset="0"/>
              </a:rPr>
              <a:t>, il est désormais possible de reconnaitre un objet dans une image ou une séquence vidéo. C’est qui est très pratique pour le véhicule autonome, et pour le système de surveillance par exemple.  </a:t>
            </a:r>
            <a:endParaRPr lang="fr-FR" dirty="0">
              <a:latin typeface="Times New Roman" panose="02020603050405020304" pitchFamily="18" charset="0"/>
              <a:cs typeface="Times New Roman" panose="02020603050405020304" pitchFamily="18" charset="0"/>
            </a:endParaRPr>
          </a:p>
        </p:txBody>
      </p:sp>
      <p:sp>
        <p:nvSpPr>
          <p:cNvPr id="5" name="Titre 1"/>
          <p:cNvSpPr>
            <a:spLocks noGrp="1"/>
          </p:cNvSpPr>
          <p:nvPr>
            <p:ph type="title"/>
          </p:nvPr>
        </p:nvSpPr>
        <p:spPr>
          <a:xfrm>
            <a:off x="4374100" y="1015502"/>
            <a:ext cx="4250355" cy="1014190"/>
          </a:xfrm>
        </p:spPr>
        <p:txBody>
          <a:bodyPr/>
          <a:lstStyle/>
          <a:p>
            <a:r>
              <a:rPr lang="fr-FR" dirty="0" smtClean="0">
                <a:latin typeface="Algerian" panose="04020705040A02060702" pitchFamily="82" charset="0"/>
              </a:rPr>
              <a:t>INTRODUCTION</a:t>
            </a:r>
            <a:endParaRPr lang="fr-FR" dirty="0">
              <a:latin typeface="Algerian" panose="04020705040A02060702" pitchFamily="82" charset="0"/>
            </a:endParaRPr>
          </a:p>
        </p:txBody>
      </p:sp>
    </p:spTree>
    <p:extLst>
      <p:ext uri="{BB962C8B-B14F-4D97-AF65-F5344CB8AC3E}">
        <p14:creationId xmlns:p14="http://schemas.microsoft.com/office/powerpoint/2010/main" val="384929401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2">
            <a:extLst>
              <a:ext uri="{FF2B5EF4-FFF2-40B4-BE49-F238E27FC236}"/>
            </a:extLst>
          </p:cNvPr>
          <p:cNvSpPr>
            <a:spLocks noGrp="1"/>
          </p:cNvSpPr>
          <p:nvPr>
            <p:ph idx="1"/>
          </p:nvPr>
        </p:nvSpPr>
        <p:spPr>
          <a:xfrm>
            <a:off x="765175" y="1428750"/>
            <a:ext cx="10515600" cy="4757738"/>
          </a:xfrm>
        </p:spPr>
        <p:txBody>
          <a:bodyPr rtlCol="0">
            <a:normAutofit/>
          </a:bodyPr>
          <a:lstStyle/>
          <a:p>
            <a:pPr indent="15875" algn="just" fontAlgn="auto">
              <a:lnSpc>
                <a:spcPct val="110000"/>
              </a:lnSpc>
              <a:spcAft>
                <a:spcPts val="0"/>
              </a:spcAft>
              <a:buFont typeface="Arial" panose="020B0604020202020204" pitchFamily="34" charset="0"/>
              <a:buNone/>
              <a:tabLst>
                <a:tab pos="1143000" algn="l"/>
              </a:tabLst>
              <a:defRPr/>
            </a:pPr>
            <a:endParaRPr lang="fr-FR"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indent="15875" algn="just" fontAlgn="auto">
              <a:lnSpc>
                <a:spcPct val="110000"/>
              </a:lnSpc>
              <a:spcAft>
                <a:spcPts val="0"/>
              </a:spcAft>
              <a:buFont typeface="Arial" panose="020B0604020202020204" pitchFamily="34" charset="0"/>
              <a:buNone/>
              <a:tabLst>
                <a:tab pos="1143000" algn="l"/>
              </a:tabLst>
              <a:defRPr/>
            </a:pPr>
            <a:r>
              <a:rPr lang="fr-FR" sz="2400" b="1" u="sng" dirty="0" smtClean="0">
                <a:solidFill>
                  <a:schemeClr val="tx1">
                    <a:lumMod val="75000"/>
                    <a:lumOff val="25000"/>
                  </a:schemeClr>
                </a:solidFill>
                <a:latin typeface="Times New Roman" panose="02020603050405020304" pitchFamily="18" charset="0"/>
                <a:cs typeface="Times New Roman" panose="02020603050405020304" pitchFamily="18" charset="0"/>
              </a:rPr>
              <a:t>Problématique </a:t>
            </a:r>
          </a:p>
          <a:p>
            <a:pPr indent="15875" algn="just">
              <a:lnSpc>
                <a:spcPct val="110000"/>
              </a:lnSpc>
              <a:buNone/>
              <a:tabLst>
                <a:tab pos="1143000" algn="l"/>
              </a:tabLst>
              <a:defRPr/>
            </a:pPr>
            <a:r>
              <a:rPr lang="fr-FR" sz="2400" dirty="0" smtClean="0">
                <a:solidFill>
                  <a:schemeClr val="tx1">
                    <a:lumMod val="75000"/>
                    <a:lumOff val="25000"/>
                  </a:schemeClr>
                </a:solidFill>
                <a:latin typeface="Times New Roman" panose="02020603050405020304" pitchFamily="18" charset="0"/>
                <a:cs typeface="Times New Roman" panose="02020603050405020304" pitchFamily="18" charset="0"/>
              </a:rPr>
              <a:t>    La gestion des caisses dans le grands magasins </a:t>
            </a:r>
            <a:r>
              <a:rPr lang="fr-FR" sz="2400" dirty="0" smtClean="0">
                <a:latin typeface="Times New Roman" panose="02020603050405020304" pitchFamily="18" charset="0"/>
                <a:cs typeface="Times New Roman" panose="02020603050405020304" pitchFamily="18" charset="0"/>
              </a:rPr>
              <a:t>est </a:t>
            </a:r>
            <a:r>
              <a:rPr lang="fr-FR" sz="2400" dirty="0">
                <a:latin typeface="Times New Roman" panose="02020603050405020304" pitchFamily="18" charset="0"/>
                <a:cs typeface="Times New Roman" panose="02020603050405020304" pitchFamily="18" charset="0"/>
              </a:rPr>
              <a:t>souvent difficile </a:t>
            </a:r>
            <a:r>
              <a:rPr lang="fr-FR" sz="2400" dirty="0" smtClean="0">
                <a:solidFill>
                  <a:schemeClr val="tx1">
                    <a:lumMod val="75000"/>
                    <a:lumOff val="25000"/>
                  </a:schemeClr>
                </a:solidFill>
                <a:latin typeface="Times New Roman" panose="02020603050405020304" pitchFamily="18" charset="0"/>
                <a:cs typeface="Times New Roman" panose="02020603050405020304" pitchFamily="18" charset="0"/>
              </a:rPr>
              <a:t>à contrôlé par des agents.</a:t>
            </a:r>
            <a:endParaRPr lang="fr-FR"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indent="15875" algn="just" fontAlgn="auto">
              <a:lnSpc>
                <a:spcPct val="110000"/>
              </a:lnSpc>
              <a:spcAft>
                <a:spcPts val="0"/>
              </a:spcAft>
              <a:buFont typeface="Arial" panose="020B0604020202020204" pitchFamily="34" charset="0"/>
              <a:buNone/>
              <a:tabLst>
                <a:tab pos="1143000" algn="l"/>
              </a:tabLst>
              <a:defRPr/>
            </a:pPr>
            <a:endParaRPr lang="fr-FR"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indent="15875" algn="just" fontAlgn="auto">
              <a:lnSpc>
                <a:spcPct val="110000"/>
              </a:lnSpc>
              <a:spcAft>
                <a:spcPts val="0"/>
              </a:spcAft>
              <a:buFont typeface="Arial" panose="020B0604020202020204" pitchFamily="34" charset="0"/>
              <a:buNone/>
              <a:tabLst>
                <a:tab pos="1143000" algn="l"/>
              </a:tabLst>
              <a:defRPr/>
            </a:pPr>
            <a:r>
              <a:rPr lang="fr-FR" sz="2400" b="1" dirty="0" smtClean="0">
                <a:latin typeface="Times New Roman" panose="02020603050405020304" pitchFamily="18" charset="0"/>
                <a:cs typeface="Times New Roman" panose="02020603050405020304" pitchFamily="18" charset="0"/>
              </a:rPr>
              <a:t>Exemple : </a:t>
            </a:r>
            <a:r>
              <a:rPr lang="fr-FR" sz="2400" dirty="0" smtClean="0">
                <a:latin typeface="Times New Roman" panose="02020603050405020304" pitchFamily="18" charset="0"/>
                <a:cs typeface="Times New Roman" panose="02020603050405020304" pitchFamily="18" charset="0"/>
              </a:rPr>
              <a:t>Système de reconnaissance faciale pour l’ouverture des </a:t>
            </a:r>
            <a:r>
              <a:rPr lang="fr-FR" sz="2400" dirty="0" smtClean="0">
                <a:latin typeface="Times New Roman" panose="02020603050405020304" pitchFamily="18" charset="0"/>
                <a:cs typeface="Times New Roman" panose="02020603050405020304" pitchFamily="18" charset="0"/>
              </a:rPr>
              <a:t>portes.</a:t>
            </a:r>
            <a:endParaRPr lang="fr-FR"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indent="15875" algn="just" fontAlgn="auto">
              <a:lnSpc>
                <a:spcPct val="110000"/>
              </a:lnSpc>
              <a:spcAft>
                <a:spcPts val="0"/>
              </a:spcAft>
              <a:buFont typeface="Arial" panose="020B0604020202020204" pitchFamily="34" charset="0"/>
              <a:buNone/>
              <a:tabLst>
                <a:tab pos="1143000" algn="l"/>
              </a:tabLst>
              <a:defRPr/>
            </a:pPr>
            <a:endParaRPr lang="fr-FR"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indent="15875" algn="just" fontAlgn="auto">
              <a:lnSpc>
                <a:spcPct val="110000"/>
              </a:lnSpc>
              <a:spcAft>
                <a:spcPts val="0"/>
              </a:spcAft>
              <a:buFont typeface="Arial" panose="020B0604020202020204" pitchFamily="34" charset="0"/>
              <a:buNone/>
              <a:tabLst>
                <a:tab pos="1143000" algn="l"/>
              </a:tabLst>
              <a:defRPr/>
            </a:pPr>
            <a:endParaRPr lang="fr-FR"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fontAlgn="auto">
              <a:spcAft>
                <a:spcPts val="0"/>
              </a:spcAft>
              <a:buFont typeface="Wingdings 3" charset="2"/>
              <a:buChar char=""/>
              <a:defRPr/>
            </a:pPr>
            <a:endParaRPr lang="fr-FR"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2532" name="AutoShape 2" descr="logo-idee-1 | Ecole Saint-Martin"/>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fr-FR" altLang="fr-FR">
              <a:solidFill>
                <a:schemeClr val="tx1"/>
              </a:solidFill>
              <a:latin typeface="Calibri" panose="020F0502020204030204" pitchFamily="34" charset="0"/>
            </a:endParaRPr>
          </a:p>
        </p:txBody>
      </p:sp>
      <p:sp>
        <p:nvSpPr>
          <p:cNvPr id="22533" name="AutoShape 5" descr="Conférence : manager et piloter les projets en couleu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fr-FR" altLang="fr-FR">
              <a:solidFill>
                <a:schemeClr val="tx1"/>
              </a:solidFill>
              <a:latin typeface="Calibri" panose="020F0502020204030204" pitchFamily="34" charset="0"/>
            </a:endParaRPr>
          </a:p>
        </p:txBody>
      </p:sp>
      <p:sp>
        <p:nvSpPr>
          <p:cNvPr id="22534" name="AutoShape 8" descr="Réaliser une étude de marché soi-même, comment faire ?"/>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fr-FR" altLang="fr-FR">
              <a:solidFill>
                <a:schemeClr val="tx1"/>
              </a:solidFill>
              <a:latin typeface="Calibri" panose="020F0502020204030204" pitchFamily="34" charset="0"/>
            </a:endParaRPr>
          </a:p>
        </p:txBody>
      </p:sp>
      <p:sp>
        <p:nvSpPr>
          <p:cNvPr id="22535" name="AutoShape 13" descr="Comment estimer les charges financières dans un business plan ?"/>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fr-FR" altLang="fr-FR">
              <a:solidFill>
                <a:schemeClr val="tx1"/>
              </a:solidFill>
              <a:latin typeface="Calibri" panose="020F0502020204030204" pitchFamily="34" charset="0"/>
            </a:endParaRPr>
          </a:p>
        </p:txBody>
      </p:sp>
      <p:pic>
        <p:nvPicPr>
          <p:cNvPr id="22536" name="Imag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47313" y="465138"/>
            <a:ext cx="1431925"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427768" y="786140"/>
            <a:ext cx="5420957" cy="523220"/>
          </a:xfrm>
          <a:prstGeom prst="rect">
            <a:avLst/>
          </a:prstGeom>
        </p:spPr>
        <p:txBody>
          <a:bodyPr wrap="square">
            <a:spAutoFit/>
          </a:bodyPr>
          <a:lstStyle/>
          <a:p>
            <a:r>
              <a:rPr lang="fr-FR" sz="2800" b="1" cap="all" spc="300" dirty="0">
                <a:solidFill>
                  <a:schemeClr val="tx1">
                    <a:lumMod val="85000"/>
                    <a:lumOff val="15000"/>
                  </a:schemeClr>
                </a:solidFill>
                <a:latin typeface="Algerian" panose="04020705040A02060702" pitchFamily="82" charset="0"/>
              </a:rPr>
              <a:t>Contexte général</a:t>
            </a:r>
            <a:endParaRPr lang="fr-FR" sz="2800" dirty="0">
              <a:latin typeface="Algerian" panose="04020705040A02060702" pitchFamily="82" charset="0"/>
            </a:endParaRPr>
          </a:p>
        </p:txBody>
      </p:sp>
    </p:spTree>
    <p:extLst>
      <p:ext uri="{BB962C8B-B14F-4D97-AF65-F5344CB8AC3E}">
        <p14:creationId xmlns:p14="http://schemas.microsoft.com/office/powerpoint/2010/main" val="1622439187"/>
      </p:ext>
    </p:extLst>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circle(in)">
                                      <p:cBhvr>
                                        <p:cTn id="7" dur="2000"/>
                                        <p:tgtEl>
                                          <p:spTgt spid="10">
                                            <p:txEl>
                                              <p:pRg st="1" end="1"/>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circle(in)">
                                      <p:cBhvr>
                                        <p:cTn id="10" dur="2000"/>
                                        <p:tgtEl>
                                          <p:spTgt spid="10">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anim calcmode="lin" valueType="num">
                                      <p:cBhvr>
                                        <p:cTn id="15" dur="500" fill="hold"/>
                                        <p:tgtEl>
                                          <p:spTgt spid="10">
                                            <p:txEl>
                                              <p:pRg st="4" end="4"/>
                                            </p:txEl>
                                          </p:spTgt>
                                        </p:tgtEl>
                                        <p:attrNameLst>
                                          <p:attrName>ppt_w</p:attrName>
                                        </p:attrNameLst>
                                      </p:cBhvr>
                                      <p:tavLst>
                                        <p:tav tm="0">
                                          <p:val>
                                            <p:fltVal val="0"/>
                                          </p:val>
                                        </p:tav>
                                        <p:tav tm="100000">
                                          <p:val>
                                            <p:strVal val="#ppt_w"/>
                                          </p:val>
                                        </p:tav>
                                      </p:tavLst>
                                    </p:anim>
                                    <p:anim calcmode="lin" valueType="num">
                                      <p:cBhvr>
                                        <p:cTn id="16" dur="500" fill="hold"/>
                                        <p:tgtEl>
                                          <p:spTgt spid="10">
                                            <p:txEl>
                                              <p:pRg st="4" end="4"/>
                                            </p:txEl>
                                          </p:spTgt>
                                        </p:tgtEl>
                                        <p:attrNameLst>
                                          <p:attrName>ppt_h</p:attrName>
                                        </p:attrNameLst>
                                      </p:cBhvr>
                                      <p:tavLst>
                                        <p:tav tm="0">
                                          <p:val>
                                            <p:fltVal val="0"/>
                                          </p:val>
                                        </p:tav>
                                        <p:tav tm="100000">
                                          <p:val>
                                            <p:strVal val="#ppt_h"/>
                                          </p:val>
                                        </p:tav>
                                      </p:tavLst>
                                    </p:anim>
                                    <p:animEffect transition="in" filter="fade">
                                      <p:cBhvr>
                                        <p:cTn id="1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2">
            <a:extLst>
              <a:ext uri="{FF2B5EF4-FFF2-40B4-BE49-F238E27FC236}"/>
            </a:extLst>
          </p:cNvPr>
          <p:cNvSpPr>
            <a:spLocks noGrp="1"/>
          </p:cNvSpPr>
          <p:nvPr>
            <p:ph idx="1"/>
          </p:nvPr>
        </p:nvSpPr>
        <p:spPr>
          <a:xfrm>
            <a:off x="765175" y="1428750"/>
            <a:ext cx="10515600" cy="5264150"/>
          </a:xfrm>
        </p:spPr>
        <p:txBody>
          <a:bodyPr rtlCol="0">
            <a:normAutofit/>
          </a:bodyPr>
          <a:lstStyle/>
          <a:p>
            <a:pPr marL="0" indent="0" fontAlgn="t">
              <a:lnSpc>
                <a:spcPct val="110000"/>
              </a:lnSpc>
              <a:spcAft>
                <a:spcPts val="0"/>
              </a:spcAft>
              <a:buNone/>
              <a:tabLst>
                <a:tab pos="1143000" algn="l"/>
              </a:tabLst>
              <a:defRPr/>
            </a:pPr>
            <a:endParaRPr lang="fr-FR"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fontAlgn="t">
              <a:lnSpc>
                <a:spcPct val="110000"/>
              </a:lnSpc>
              <a:spcAft>
                <a:spcPts val="0"/>
              </a:spcAft>
              <a:buNone/>
              <a:tabLst>
                <a:tab pos="1143000" algn="l"/>
              </a:tabLst>
              <a:defRPr/>
            </a:pPr>
            <a:r>
              <a:rPr lang="fr-FR" sz="2400" dirty="0">
                <a:latin typeface="Times New Roman" panose="02020603050405020304" pitchFamily="18" charset="0"/>
                <a:cs typeface="Times New Roman" panose="02020603050405020304" pitchFamily="18" charset="0"/>
              </a:rPr>
              <a:t> </a:t>
            </a:r>
            <a:r>
              <a:rPr lang="fr-FR" sz="2400" dirty="0" smtClean="0">
                <a:latin typeface="Times New Roman" panose="02020603050405020304" pitchFamily="18" charset="0"/>
                <a:cs typeface="Times New Roman" panose="02020603050405020304" pitchFamily="18" charset="0"/>
              </a:rPr>
              <a:t>      </a:t>
            </a:r>
            <a:r>
              <a:rPr lang="fr-FR" sz="2400" dirty="0" smtClean="0">
                <a:solidFill>
                  <a:schemeClr val="tx1">
                    <a:lumMod val="75000"/>
                    <a:lumOff val="25000"/>
                  </a:schemeClr>
                </a:solidFill>
                <a:latin typeface="Times New Roman" panose="02020603050405020304" pitchFamily="18" charset="0"/>
                <a:cs typeface="Times New Roman" panose="02020603050405020304" pitchFamily="18" charset="0"/>
              </a:rPr>
              <a:t>L’idée </a:t>
            </a:r>
            <a:r>
              <a:rPr lang="fr-FR" sz="2400" dirty="0">
                <a:solidFill>
                  <a:schemeClr val="tx1">
                    <a:lumMod val="75000"/>
                    <a:lumOff val="25000"/>
                  </a:schemeClr>
                </a:solidFill>
                <a:latin typeface="Times New Roman" panose="02020603050405020304" pitchFamily="18" charset="0"/>
                <a:cs typeface="Times New Roman" panose="02020603050405020304" pitchFamily="18" charset="0"/>
              </a:rPr>
              <a:t>du projet porte sur la création d’une solution informatique </a:t>
            </a:r>
            <a:r>
              <a:rPr lang="fr-FR" sz="2400" dirty="0" smtClean="0">
                <a:solidFill>
                  <a:schemeClr val="tx1">
                    <a:lumMod val="75000"/>
                    <a:lumOff val="25000"/>
                  </a:schemeClr>
                </a:solidFill>
                <a:latin typeface="Times New Roman" panose="02020603050405020304" pitchFamily="18" charset="0"/>
                <a:cs typeface="Times New Roman" panose="02020603050405020304" pitchFamily="18" charset="0"/>
              </a:rPr>
              <a:t>de détection d’objet en temps réel, plus particulièrement les personnes, Pour servir aux grands magasins </a:t>
            </a:r>
            <a:r>
              <a:rPr lang="fr-FR" sz="2400" dirty="0" smtClean="0">
                <a:solidFill>
                  <a:schemeClr val="tx1">
                    <a:lumMod val="75000"/>
                    <a:lumOff val="25000"/>
                  </a:schemeClr>
                </a:solidFill>
                <a:latin typeface="Times New Roman" panose="02020603050405020304" pitchFamily="18" charset="0"/>
                <a:cs typeface="Times New Roman" panose="02020603050405020304" pitchFamily="18" charset="0"/>
              </a:rPr>
              <a:t>d’optimiser </a:t>
            </a:r>
            <a:r>
              <a:rPr lang="fr-FR" sz="2400" dirty="0" smtClean="0">
                <a:latin typeface="Times New Roman" panose="02020603050405020304" pitchFamily="18" charset="0"/>
                <a:cs typeface="Times New Roman" panose="02020603050405020304" pitchFamily="18" charset="0"/>
              </a:rPr>
              <a:t>le temps d’attentes des clients sur la queue, prévoir le caisse </a:t>
            </a:r>
            <a:r>
              <a:rPr lang="fr-FR" sz="2400" dirty="0" smtClean="0">
                <a:solidFill>
                  <a:schemeClr val="tx1">
                    <a:lumMod val="75000"/>
                    <a:lumOff val="25000"/>
                  </a:schemeClr>
                </a:solidFill>
                <a:latin typeface="Times New Roman" panose="02020603050405020304" pitchFamily="18" charset="0"/>
                <a:cs typeface="Times New Roman" panose="02020603050405020304" pitchFamily="18" charset="0"/>
              </a:rPr>
              <a:t>qui doivent être actifs en fonction du nombre des visiteurs présents dans le magasin. </a:t>
            </a:r>
            <a:endParaRPr lang="fr-FR"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fontAlgn="auto">
              <a:spcAft>
                <a:spcPts val="0"/>
              </a:spcAft>
              <a:buNone/>
              <a:defRPr/>
            </a:pPr>
            <a:endParaRPr lang="fr-FR"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556" name="AutoShape 2" descr="logo-idee-1 | Ecole Saint-Martin"/>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fr-FR" altLang="fr-FR">
              <a:solidFill>
                <a:schemeClr val="tx1"/>
              </a:solidFill>
              <a:latin typeface="Calibri" panose="020F0502020204030204" pitchFamily="34" charset="0"/>
            </a:endParaRPr>
          </a:p>
        </p:txBody>
      </p:sp>
      <p:sp>
        <p:nvSpPr>
          <p:cNvPr id="23557" name="AutoShape 5" descr="Conférence : manager et piloter les projets en couleu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fr-FR" altLang="fr-FR">
              <a:solidFill>
                <a:schemeClr val="tx1"/>
              </a:solidFill>
              <a:latin typeface="Calibri" panose="020F0502020204030204" pitchFamily="34" charset="0"/>
            </a:endParaRPr>
          </a:p>
        </p:txBody>
      </p:sp>
      <p:sp>
        <p:nvSpPr>
          <p:cNvPr id="23558" name="AutoShape 8" descr="Réaliser une étude de marché soi-même, comment faire ?"/>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fr-FR" altLang="fr-FR">
              <a:solidFill>
                <a:schemeClr val="tx1"/>
              </a:solidFill>
              <a:latin typeface="Calibri" panose="020F0502020204030204" pitchFamily="34" charset="0"/>
            </a:endParaRPr>
          </a:p>
        </p:txBody>
      </p:sp>
      <p:sp>
        <p:nvSpPr>
          <p:cNvPr id="23559" name="AutoShape 13" descr="Comment estimer les charges financières dans un business plan ?"/>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fr-FR" altLang="fr-FR">
              <a:solidFill>
                <a:schemeClr val="tx1"/>
              </a:solidFill>
              <a:latin typeface="Calibri" panose="020F0502020204030204" pitchFamily="34" charset="0"/>
            </a:endParaRPr>
          </a:p>
        </p:txBody>
      </p:sp>
      <p:pic>
        <p:nvPicPr>
          <p:cNvPr id="23560" name="Imag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47313" y="465138"/>
            <a:ext cx="1431925"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4459545" y="816917"/>
            <a:ext cx="2332690" cy="461665"/>
          </a:xfrm>
          <a:prstGeom prst="rect">
            <a:avLst/>
          </a:prstGeom>
        </p:spPr>
        <p:txBody>
          <a:bodyPr wrap="none">
            <a:spAutoFit/>
          </a:bodyPr>
          <a:lstStyle/>
          <a:p>
            <a:r>
              <a:rPr lang="fr-FR" sz="2400" b="1" cap="all" spc="300" dirty="0" smtClean="0">
                <a:solidFill>
                  <a:schemeClr val="tx1">
                    <a:lumMod val="85000"/>
                    <a:lumOff val="15000"/>
                  </a:schemeClr>
                </a:solidFill>
                <a:latin typeface="Algerian" panose="04020705040A02060702" pitchFamily="82" charset="0"/>
              </a:rPr>
              <a:t>motivation</a:t>
            </a:r>
            <a:endParaRPr lang="fr-FR" sz="2400" dirty="0">
              <a:latin typeface="Algerian" panose="04020705040A02060702" pitchFamily="82" charset="0"/>
            </a:endParaRPr>
          </a:p>
        </p:txBody>
      </p:sp>
    </p:spTree>
    <p:extLst>
      <p:ext uri="{BB962C8B-B14F-4D97-AF65-F5344CB8AC3E}">
        <p14:creationId xmlns:p14="http://schemas.microsoft.com/office/powerpoint/2010/main" val="196746182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arn(inVertical)">
                                      <p:cBhvr>
                                        <p:cTn id="7"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extLst>
          </p:cNvPr>
          <p:cNvSpPr>
            <a:spLocks noGrp="1"/>
          </p:cNvSpPr>
          <p:nvPr>
            <p:ph type="title"/>
          </p:nvPr>
        </p:nvSpPr>
        <p:spPr>
          <a:xfrm>
            <a:off x="409575" y="465138"/>
            <a:ext cx="10944225" cy="812800"/>
          </a:xfrm>
          <a:noFill/>
        </p:spPr>
        <p:txBody>
          <a:bodyPr rtlCol="0">
            <a:normAutofit/>
          </a:bodyPr>
          <a:lstStyle/>
          <a:p>
            <a:pPr fontAlgn="t">
              <a:spcAft>
                <a:spcPts val="0"/>
              </a:spcAft>
              <a:defRPr/>
            </a:pPr>
            <a:r>
              <a:rPr lang="fr-FR" sz="3200" b="1" cap="all" spc="300" dirty="0" smtClean="0">
                <a:solidFill>
                  <a:schemeClr val="tx1">
                    <a:lumMod val="85000"/>
                    <a:lumOff val="15000"/>
                  </a:schemeClr>
                </a:solidFill>
                <a:latin typeface="Algerian" panose="04020705040A02060702" pitchFamily="82" charset="0"/>
              </a:rPr>
              <a:t>                        Le </a:t>
            </a:r>
            <a:r>
              <a:rPr lang="fr-FR" sz="3200" b="1" cap="all" spc="300" dirty="0">
                <a:solidFill>
                  <a:schemeClr val="tx1">
                    <a:lumMod val="85000"/>
                    <a:lumOff val="15000"/>
                  </a:schemeClr>
                </a:solidFill>
                <a:latin typeface="Algerian" panose="04020705040A02060702" pitchFamily="82" charset="0"/>
              </a:rPr>
              <a:t>MARCHÉ</a:t>
            </a:r>
          </a:p>
        </p:txBody>
      </p:sp>
      <p:sp>
        <p:nvSpPr>
          <p:cNvPr id="10" name="Espace réservé du contenu 2">
            <a:extLst>
              <a:ext uri="{FF2B5EF4-FFF2-40B4-BE49-F238E27FC236}"/>
            </a:extLst>
          </p:cNvPr>
          <p:cNvSpPr>
            <a:spLocks noGrp="1"/>
          </p:cNvSpPr>
          <p:nvPr>
            <p:ph idx="1"/>
          </p:nvPr>
        </p:nvSpPr>
        <p:spPr>
          <a:xfrm>
            <a:off x="765175" y="1428750"/>
            <a:ext cx="10515600" cy="4757738"/>
          </a:xfrm>
        </p:spPr>
        <p:txBody>
          <a:bodyPr rtlCol="0">
            <a:normAutofit/>
          </a:bodyPr>
          <a:lstStyle/>
          <a:p>
            <a:pPr marL="0" indent="0" fontAlgn="t">
              <a:lnSpc>
                <a:spcPct val="110000"/>
              </a:lnSpc>
              <a:spcAft>
                <a:spcPts val="0"/>
              </a:spcAft>
              <a:buFont typeface="Arial" panose="020B0604020202020204" pitchFamily="34" charset="0"/>
              <a:buNone/>
              <a:tabLst>
                <a:tab pos="1143000" algn="l"/>
              </a:tabLst>
              <a:defRPr/>
            </a:pPr>
            <a:r>
              <a:rPr lang="fr-FR" sz="2400" dirty="0" smtClean="0">
                <a:solidFill>
                  <a:schemeClr val="tx1">
                    <a:lumMod val="75000"/>
                    <a:lumOff val="25000"/>
                  </a:schemeClr>
                </a:solidFill>
              </a:rPr>
              <a:t> </a:t>
            </a:r>
            <a:r>
              <a:rPr lang="fr-FR" sz="2400" b="1" dirty="0" smtClean="0">
                <a:solidFill>
                  <a:schemeClr val="tx1">
                    <a:lumMod val="75000"/>
                    <a:lumOff val="25000"/>
                  </a:schemeClr>
                </a:solidFill>
              </a:rPr>
              <a:t>Notre</a:t>
            </a:r>
            <a:r>
              <a:rPr lang="fr-FR" sz="1600" b="1" dirty="0" smtClean="0">
                <a:solidFill>
                  <a:schemeClr val="tx1">
                    <a:lumMod val="75000"/>
                    <a:lumOff val="25000"/>
                  </a:schemeClr>
                </a:solidFill>
              </a:rPr>
              <a:t> </a:t>
            </a:r>
            <a:r>
              <a:rPr lang="fr-FR" sz="2400" b="1" dirty="0">
                <a:solidFill>
                  <a:schemeClr val="tx1">
                    <a:lumMod val="75000"/>
                    <a:lumOff val="25000"/>
                  </a:schemeClr>
                </a:solidFill>
              </a:rPr>
              <a:t>solution répondra aux besoins des </a:t>
            </a:r>
            <a:r>
              <a:rPr lang="fr-FR" sz="2400" dirty="0" smtClean="0">
                <a:solidFill>
                  <a:schemeClr val="tx1">
                    <a:lumMod val="75000"/>
                    <a:lumOff val="25000"/>
                  </a:schemeClr>
                </a:solidFill>
              </a:rPr>
              <a:t>:</a:t>
            </a:r>
          </a:p>
          <a:p>
            <a:pPr marL="0" indent="0" fontAlgn="t">
              <a:lnSpc>
                <a:spcPct val="110000"/>
              </a:lnSpc>
              <a:spcAft>
                <a:spcPts val="0"/>
              </a:spcAft>
              <a:buFont typeface="Arial" panose="020B0604020202020204" pitchFamily="34" charset="0"/>
              <a:buNone/>
              <a:tabLst>
                <a:tab pos="1143000" algn="l"/>
              </a:tabLst>
              <a:defRPr/>
            </a:pPr>
            <a:endParaRPr lang="fr-FR" sz="2400" dirty="0">
              <a:solidFill>
                <a:schemeClr val="tx1">
                  <a:lumMod val="75000"/>
                  <a:lumOff val="25000"/>
                </a:schemeClr>
              </a:solidFill>
            </a:endParaRPr>
          </a:p>
          <a:p>
            <a:pPr fontAlgn="t">
              <a:lnSpc>
                <a:spcPct val="110000"/>
              </a:lnSpc>
              <a:spcAft>
                <a:spcPts val="0"/>
              </a:spcAft>
              <a:buFont typeface="Wingdings" panose="05000000000000000000" pitchFamily="2" charset="2"/>
              <a:buChar char="Ø"/>
              <a:tabLst>
                <a:tab pos="1143000" algn="l"/>
              </a:tabLst>
              <a:defRPr/>
            </a:pPr>
            <a:r>
              <a:rPr lang="fr-FR" sz="2400" dirty="0" smtClean="0">
                <a:solidFill>
                  <a:schemeClr val="tx1">
                    <a:lumMod val="75000"/>
                    <a:lumOff val="25000"/>
                  </a:schemeClr>
                </a:solidFill>
                <a:latin typeface="Times New Roman" panose="02020603050405020304" pitchFamily="18" charset="0"/>
                <a:cs typeface="Times New Roman" panose="02020603050405020304" pitchFamily="18" charset="0"/>
              </a:rPr>
              <a:t>Les entreprises </a:t>
            </a:r>
            <a:r>
              <a:rPr lang="fr-FR" sz="2400" dirty="0">
                <a:solidFill>
                  <a:schemeClr val="tx1">
                    <a:lumMod val="75000"/>
                    <a:lumOff val="25000"/>
                  </a:schemeClr>
                </a:solidFill>
                <a:latin typeface="Times New Roman" panose="02020603050405020304" pitchFamily="18" charset="0"/>
                <a:cs typeface="Times New Roman" panose="02020603050405020304" pitchFamily="18" charset="0"/>
              </a:rPr>
              <a:t>souhaitant </a:t>
            </a:r>
            <a:r>
              <a:rPr lang="fr-FR" sz="2400" dirty="0" smtClean="0">
                <a:solidFill>
                  <a:schemeClr val="tx1">
                    <a:lumMod val="75000"/>
                    <a:lumOff val="25000"/>
                  </a:schemeClr>
                </a:solidFill>
                <a:latin typeface="Times New Roman" panose="02020603050405020304" pitchFamily="18" charset="0"/>
                <a:cs typeface="Times New Roman" panose="02020603050405020304" pitchFamily="18" charset="0"/>
              </a:rPr>
              <a:t>gérer facilement l’</a:t>
            </a:r>
            <a:r>
              <a:rPr lang="fr-FR" sz="2400" dirty="0">
                <a:solidFill>
                  <a:schemeClr val="tx1">
                    <a:lumMod val="75000"/>
                    <a:lumOff val="25000"/>
                  </a:schemeClr>
                </a:solidFill>
                <a:latin typeface="Times New Roman" panose="02020603050405020304" pitchFamily="18" charset="0"/>
                <a:cs typeface="Times New Roman" panose="02020603050405020304" pitchFamily="18" charset="0"/>
              </a:rPr>
              <a:t>é</a:t>
            </a:r>
            <a:r>
              <a:rPr lang="fr-FR" sz="2400" dirty="0" smtClean="0">
                <a:solidFill>
                  <a:schemeClr val="tx1">
                    <a:lumMod val="75000"/>
                    <a:lumOff val="25000"/>
                  </a:schemeClr>
                </a:solidFill>
                <a:latin typeface="Times New Roman" panose="02020603050405020304" pitchFamily="18" charset="0"/>
                <a:cs typeface="Times New Roman" panose="02020603050405020304" pitchFamily="18" charset="0"/>
              </a:rPr>
              <a:t>quilibre des clients dans la queue. </a:t>
            </a:r>
            <a:endParaRPr lang="fr-FR" sz="2400" dirty="0">
              <a:latin typeface="Times New Roman" panose="02020603050405020304" pitchFamily="18" charset="0"/>
              <a:cs typeface="Times New Roman" panose="02020603050405020304" pitchFamily="18" charset="0"/>
            </a:endParaRPr>
          </a:p>
          <a:p>
            <a:pPr marL="0" indent="0" fontAlgn="t">
              <a:lnSpc>
                <a:spcPct val="110000"/>
              </a:lnSpc>
              <a:spcAft>
                <a:spcPts val="0"/>
              </a:spcAft>
              <a:buNone/>
              <a:tabLst>
                <a:tab pos="1143000" algn="l"/>
              </a:tabLst>
              <a:defRPr/>
            </a:pPr>
            <a:r>
              <a:rPr lang="fr-FR" sz="2400" dirty="0" smtClean="0">
                <a:solidFill>
                  <a:schemeClr val="tx1">
                    <a:lumMod val="75000"/>
                    <a:lumOff val="25000"/>
                  </a:schemeClr>
                </a:solidFill>
                <a:latin typeface="Times New Roman" panose="02020603050405020304" pitchFamily="18" charset="0"/>
                <a:cs typeface="Times New Roman" panose="02020603050405020304" pitchFamily="18" charset="0"/>
              </a:rPr>
              <a:t>          </a:t>
            </a:r>
            <a:endParaRPr lang="fr-FR" sz="2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605" name="AutoShape 2" descr="logo-idee-1 | Ecole Saint-Martin"/>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fr-FR" altLang="fr-FR">
              <a:solidFill>
                <a:schemeClr val="tx1"/>
              </a:solidFill>
              <a:latin typeface="Calibri" panose="020F0502020204030204" pitchFamily="34" charset="0"/>
            </a:endParaRPr>
          </a:p>
        </p:txBody>
      </p:sp>
      <p:sp>
        <p:nvSpPr>
          <p:cNvPr id="25606" name="AutoShape 5" descr="Conférence : manager et piloter les projets en couleu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fr-FR" altLang="fr-FR">
              <a:solidFill>
                <a:schemeClr val="tx1"/>
              </a:solidFill>
              <a:latin typeface="Calibri" panose="020F0502020204030204" pitchFamily="34" charset="0"/>
            </a:endParaRPr>
          </a:p>
        </p:txBody>
      </p:sp>
      <p:sp>
        <p:nvSpPr>
          <p:cNvPr id="25607" name="AutoShape 8" descr="Réaliser une étude de marché soi-même, comment faire ?"/>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fr-FR" altLang="fr-FR">
              <a:solidFill>
                <a:schemeClr val="tx1"/>
              </a:solidFill>
              <a:latin typeface="Calibri" panose="020F0502020204030204" pitchFamily="34" charset="0"/>
            </a:endParaRPr>
          </a:p>
        </p:txBody>
      </p:sp>
      <p:sp>
        <p:nvSpPr>
          <p:cNvPr id="25608" name="AutoShape 13" descr="Comment estimer les charges financières dans un business plan ?"/>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fr-FR" altLang="fr-FR">
              <a:solidFill>
                <a:schemeClr val="tx1"/>
              </a:solidFill>
              <a:latin typeface="Calibri" panose="020F0502020204030204" pitchFamily="34" charset="0"/>
            </a:endParaRPr>
          </a:p>
        </p:txBody>
      </p:sp>
      <p:pic>
        <p:nvPicPr>
          <p:cNvPr id="25609" name="Imag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47313" y="465138"/>
            <a:ext cx="1431925"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64843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1000"/>
                                        <p:tgtEl>
                                          <p:spTgt spid="10">
                                            <p:txEl>
                                              <p:pRg st="2" end="2"/>
                                            </p:txEl>
                                          </p:spTgt>
                                        </p:tgtEl>
                                      </p:cBhvr>
                                    </p:animEffect>
                                    <p:anim calcmode="lin" valueType="num">
                                      <p:cBhvr>
                                        <p:cTn id="8"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3" end="3"/>
                                            </p:txEl>
                                          </p:spTgt>
                                        </p:tgtEl>
                                        <p:attrNameLst>
                                          <p:attrName>style.visibility</p:attrName>
                                        </p:attrNameLst>
                                      </p:cBhvr>
                                      <p:to>
                                        <p:strVal val="visible"/>
                                      </p:to>
                                    </p:set>
                                    <p:animEffect transition="in" filter="fade">
                                      <p:cBhvr>
                                        <p:cTn id="14" dur="1000"/>
                                        <p:tgtEl>
                                          <p:spTgt spid="10">
                                            <p:txEl>
                                              <p:pRg st="3" end="3"/>
                                            </p:txEl>
                                          </p:spTgt>
                                        </p:tgtEl>
                                      </p:cBhvr>
                                    </p:animEffect>
                                    <p:anim calcmode="lin" valueType="num">
                                      <p:cBhvr>
                                        <p:cTn id="15"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extLst>
          </p:cNvPr>
          <p:cNvSpPr>
            <a:spLocks noGrp="1"/>
          </p:cNvSpPr>
          <p:nvPr>
            <p:ph type="title"/>
          </p:nvPr>
        </p:nvSpPr>
        <p:spPr>
          <a:xfrm>
            <a:off x="336550" y="817563"/>
            <a:ext cx="10944225" cy="812800"/>
          </a:xfrm>
          <a:noFill/>
        </p:spPr>
        <p:txBody>
          <a:bodyPr rtlCol="0">
            <a:normAutofit/>
          </a:bodyPr>
          <a:lstStyle/>
          <a:p>
            <a:pPr algn="ctr" fontAlgn="t">
              <a:spcAft>
                <a:spcPts val="0"/>
              </a:spcAft>
              <a:defRPr/>
            </a:pPr>
            <a:r>
              <a:rPr lang="fr-FR" sz="3200" b="1" cap="all" spc="300" dirty="0">
                <a:solidFill>
                  <a:schemeClr val="tx1">
                    <a:lumMod val="85000"/>
                    <a:lumOff val="15000"/>
                  </a:schemeClr>
                </a:solidFill>
                <a:latin typeface="Algerian" panose="04020705040A02060702" pitchFamily="82" charset="0"/>
              </a:rPr>
              <a:t>Estimation financière</a:t>
            </a:r>
          </a:p>
        </p:txBody>
      </p:sp>
      <p:sp>
        <p:nvSpPr>
          <p:cNvPr id="27651" name="Espace réservé du contenu 2"/>
          <p:cNvSpPr>
            <a:spLocks noGrp="1"/>
          </p:cNvSpPr>
          <p:nvPr>
            <p:ph idx="1"/>
          </p:nvPr>
        </p:nvSpPr>
        <p:spPr>
          <a:xfrm>
            <a:off x="765175" y="1428750"/>
            <a:ext cx="10515600" cy="4757738"/>
          </a:xfrm>
        </p:spPr>
        <p:txBody>
          <a:bodyPr>
            <a:normAutofit/>
          </a:bodyPr>
          <a:lstStyle/>
          <a:p>
            <a:pPr marL="0" indent="0">
              <a:buFont typeface="Wingdings 3" panose="05040102010807070707" pitchFamily="18" charset="2"/>
              <a:buNone/>
            </a:pPr>
            <a:endParaRPr lang="fr-FR" altLang="fr-FR" sz="2800" dirty="0" smtClean="0">
              <a:latin typeface="Times New Roman" panose="02020603050405020304" pitchFamily="18" charset="0"/>
              <a:cs typeface="Times New Roman" panose="02020603050405020304" pitchFamily="18" charset="0"/>
            </a:endParaRPr>
          </a:p>
          <a:p>
            <a:pPr marL="0" indent="0">
              <a:buFont typeface="Wingdings 3" panose="05040102010807070707" pitchFamily="18" charset="2"/>
              <a:buNone/>
            </a:pPr>
            <a:r>
              <a:rPr lang="fr-FR" altLang="fr-FR" sz="2800" dirty="0" smtClean="0">
                <a:latin typeface="Times New Roman" panose="02020603050405020304" pitchFamily="18" charset="0"/>
                <a:cs typeface="Times New Roman" panose="02020603050405020304" pitchFamily="18" charset="0"/>
              </a:rPr>
              <a:t>               Budget financier du Projet : 9500 dh</a:t>
            </a:r>
          </a:p>
        </p:txBody>
      </p:sp>
      <p:sp>
        <p:nvSpPr>
          <p:cNvPr id="27653" name="AutoShape 2" descr="logo-idee-1 | Ecole Saint-Martin"/>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fr-FR" altLang="fr-FR">
              <a:solidFill>
                <a:schemeClr val="tx1"/>
              </a:solidFill>
              <a:latin typeface="Calibri" panose="020F0502020204030204" pitchFamily="34" charset="0"/>
            </a:endParaRPr>
          </a:p>
        </p:txBody>
      </p:sp>
      <p:sp>
        <p:nvSpPr>
          <p:cNvPr id="27654" name="AutoShape 5" descr="Conférence : manager et piloter les projets en couleu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fr-FR" altLang="fr-FR">
              <a:solidFill>
                <a:schemeClr val="tx1"/>
              </a:solidFill>
              <a:latin typeface="Calibri" panose="020F0502020204030204" pitchFamily="34" charset="0"/>
            </a:endParaRPr>
          </a:p>
        </p:txBody>
      </p:sp>
      <p:sp>
        <p:nvSpPr>
          <p:cNvPr id="27655" name="AutoShape 8" descr="Réaliser une étude de marché soi-même, comment faire ?"/>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fr-FR" altLang="fr-FR">
              <a:solidFill>
                <a:schemeClr val="tx1"/>
              </a:solidFill>
              <a:latin typeface="Calibri" panose="020F0502020204030204" pitchFamily="34" charset="0"/>
            </a:endParaRPr>
          </a:p>
        </p:txBody>
      </p:sp>
      <p:sp>
        <p:nvSpPr>
          <p:cNvPr id="27656" name="AutoShape 13" descr="Comment estimer les charges financières dans un business plan ?"/>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fr-FR" altLang="fr-FR">
              <a:solidFill>
                <a:schemeClr val="tx1"/>
              </a:solidFill>
              <a:latin typeface="Calibri" panose="020F0502020204030204" pitchFamily="34" charset="0"/>
            </a:endParaRPr>
          </a:p>
        </p:txBody>
      </p:sp>
      <p:pic>
        <p:nvPicPr>
          <p:cNvPr id="27657" name="Imag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47313" y="465138"/>
            <a:ext cx="1431925"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8853358"/>
      </p:ext>
    </p:extLst>
  </p:cSld>
  <p:clrMapOvr>
    <a:masterClrMapping/>
  </p:clrMapOvr>
  <p:transition spd="slow">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3">
            <a:extLst>
              <a:ext uri="{FF2B5EF4-FFF2-40B4-BE49-F238E27FC236}"/>
            </a:extLst>
          </p:cNvPr>
          <p:cNvSpPr>
            <a:spLocks noGrp="1"/>
          </p:cNvSpPr>
          <p:nvPr>
            <p:ph type="title"/>
          </p:nvPr>
        </p:nvSpPr>
        <p:spPr>
          <a:xfrm>
            <a:off x="409575" y="465138"/>
            <a:ext cx="10944225" cy="812800"/>
          </a:xfrm>
          <a:solidFill>
            <a:schemeClr val="bg1"/>
          </a:solidFill>
        </p:spPr>
        <p:txBody>
          <a:bodyPr rtlCol="0">
            <a:normAutofit/>
          </a:bodyPr>
          <a:lstStyle/>
          <a:p>
            <a:pPr fontAlgn="auto">
              <a:lnSpc>
                <a:spcPts val="1465"/>
              </a:lnSpc>
              <a:spcBef>
                <a:spcPts val="0"/>
              </a:spcBef>
              <a:spcAft>
                <a:spcPts val="0"/>
              </a:spcAft>
              <a:defRPr/>
            </a:pPr>
            <a:r>
              <a:rPr lang="fr-FR" sz="3200" b="1" cap="all" spc="300" dirty="0" smtClean="0">
                <a:solidFill>
                  <a:schemeClr val="tx1">
                    <a:lumMod val="85000"/>
                    <a:lumOff val="15000"/>
                  </a:schemeClr>
                </a:solidFill>
              </a:rPr>
              <a:t/>
            </a:r>
            <a:br>
              <a:rPr lang="fr-FR" sz="3200" b="1" cap="all" spc="300" dirty="0" smtClean="0">
                <a:solidFill>
                  <a:schemeClr val="tx1">
                    <a:lumMod val="85000"/>
                    <a:lumOff val="15000"/>
                  </a:schemeClr>
                </a:solidFill>
              </a:rPr>
            </a:br>
            <a:r>
              <a:rPr lang="fr-FR" sz="3200" b="1" cap="all" spc="300" dirty="0">
                <a:solidFill>
                  <a:schemeClr val="tx1">
                    <a:lumMod val="85000"/>
                    <a:lumOff val="15000"/>
                  </a:schemeClr>
                </a:solidFill>
              </a:rPr>
              <a:t> </a:t>
            </a:r>
            <a:r>
              <a:rPr lang="fr-FR" sz="3200" b="1" cap="all" spc="300" dirty="0" smtClean="0">
                <a:solidFill>
                  <a:schemeClr val="tx1">
                    <a:lumMod val="85000"/>
                    <a:lumOff val="15000"/>
                  </a:schemeClr>
                </a:solidFill>
              </a:rPr>
              <a:t/>
            </a:r>
            <a:br>
              <a:rPr lang="fr-FR" sz="3200" b="1" cap="all" spc="300" dirty="0" smtClean="0">
                <a:solidFill>
                  <a:schemeClr val="tx1">
                    <a:lumMod val="85000"/>
                    <a:lumOff val="15000"/>
                  </a:schemeClr>
                </a:solidFill>
              </a:rPr>
            </a:br>
            <a:r>
              <a:rPr lang="fr-FR" sz="3200" b="1" cap="all" spc="300" dirty="0">
                <a:solidFill>
                  <a:schemeClr val="tx1">
                    <a:lumMod val="85000"/>
                    <a:lumOff val="15000"/>
                  </a:schemeClr>
                </a:solidFill>
              </a:rPr>
              <a:t> </a:t>
            </a:r>
            <a:r>
              <a:rPr lang="fr-FR" sz="3200" b="1" cap="all" spc="300" dirty="0" smtClean="0">
                <a:solidFill>
                  <a:schemeClr val="tx1">
                    <a:lumMod val="85000"/>
                    <a:lumOff val="15000"/>
                  </a:schemeClr>
                </a:solidFill>
              </a:rPr>
              <a:t>    Simulation </a:t>
            </a:r>
            <a:r>
              <a:rPr lang="fr-FR" sz="3200" b="1" cap="all" spc="300" dirty="0">
                <a:solidFill>
                  <a:schemeClr val="tx1">
                    <a:lumMod val="85000"/>
                    <a:lumOff val="15000"/>
                  </a:schemeClr>
                </a:solidFill>
              </a:rPr>
              <a:t>pratique</a:t>
            </a:r>
            <a:endParaRPr lang="fr-MA" sz="3200" b="1" cap="all" spc="300" dirty="0">
              <a:solidFill>
                <a:schemeClr val="tx1">
                  <a:lumMod val="85000"/>
                  <a:lumOff val="15000"/>
                </a:schemeClr>
              </a:solidFill>
            </a:endParaRPr>
          </a:p>
        </p:txBody>
      </p:sp>
      <p:pic>
        <p:nvPicPr>
          <p:cNvPr id="30723" name="Imag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47313" y="465138"/>
            <a:ext cx="1431925"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532343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3">
            <a:extLst>
              <a:ext uri="{FF2B5EF4-FFF2-40B4-BE49-F238E27FC236}"/>
            </a:extLst>
          </p:cNvPr>
          <p:cNvSpPr>
            <a:spLocks noGrp="1"/>
          </p:cNvSpPr>
          <p:nvPr>
            <p:ph type="title"/>
          </p:nvPr>
        </p:nvSpPr>
        <p:spPr>
          <a:xfrm>
            <a:off x="0" y="1151227"/>
            <a:ext cx="10944225" cy="812800"/>
          </a:xfrm>
          <a:noFill/>
        </p:spPr>
        <p:txBody>
          <a:bodyPr rtlCol="0">
            <a:normAutofit/>
          </a:bodyPr>
          <a:lstStyle/>
          <a:p>
            <a:pPr algn="ctr" fontAlgn="auto">
              <a:lnSpc>
                <a:spcPts val="1465"/>
              </a:lnSpc>
              <a:spcBef>
                <a:spcPts val="0"/>
              </a:spcBef>
              <a:spcAft>
                <a:spcPts val="0"/>
              </a:spcAft>
              <a:defRPr/>
            </a:pPr>
            <a:r>
              <a:rPr lang="fr-FR" sz="3200" b="1" cap="all" spc="300" dirty="0" smtClean="0">
                <a:solidFill>
                  <a:schemeClr val="tx1">
                    <a:lumMod val="85000"/>
                    <a:lumOff val="15000"/>
                  </a:schemeClr>
                </a:solidFill>
                <a:latin typeface="Algerian" panose="04020705040A02060702" pitchFamily="82" charset="0"/>
              </a:rPr>
              <a:t/>
            </a:r>
            <a:br>
              <a:rPr lang="fr-FR" sz="3200" b="1" cap="all" spc="300" dirty="0" smtClean="0">
                <a:solidFill>
                  <a:schemeClr val="tx1">
                    <a:lumMod val="85000"/>
                    <a:lumOff val="15000"/>
                  </a:schemeClr>
                </a:solidFill>
                <a:latin typeface="Algerian" panose="04020705040A02060702" pitchFamily="82" charset="0"/>
              </a:rPr>
            </a:br>
            <a:r>
              <a:rPr lang="fr-FR" sz="3200" b="1" cap="all" spc="300" dirty="0" smtClean="0">
                <a:solidFill>
                  <a:schemeClr val="tx1">
                    <a:lumMod val="85000"/>
                    <a:lumOff val="15000"/>
                  </a:schemeClr>
                </a:solidFill>
                <a:latin typeface="Algerian" panose="04020705040A02060702" pitchFamily="82" charset="0"/>
              </a:rPr>
              <a:t/>
            </a:r>
            <a:br>
              <a:rPr lang="fr-FR" sz="3200" b="1" cap="all" spc="300" dirty="0" smtClean="0">
                <a:solidFill>
                  <a:schemeClr val="tx1">
                    <a:lumMod val="85000"/>
                    <a:lumOff val="15000"/>
                  </a:schemeClr>
                </a:solidFill>
                <a:latin typeface="Algerian" panose="04020705040A02060702" pitchFamily="82" charset="0"/>
              </a:rPr>
            </a:br>
            <a:r>
              <a:rPr lang="fr-FR" sz="3200" b="1" cap="all" spc="300" dirty="0">
                <a:solidFill>
                  <a:schemeClr val="tx1">
                    <a:lumMod val="85000"/>
                    <a:lumOff val="15000"/>
                  </a:schemeClr>
                </a:solidFill>
                <a:latin typeface="Algerian" panose="04020705040A02060702" pitchFamily="82" charset="0"/>
              </a:rPr>
              <a:t> </a:t>
            </a:r>
            <a:r>
              <a:rPr lang="fr-FR" sz="3200" b="1" cap="all" spc="300" dirty="0" smtClean="0">
                <a:solidFill>
                  <a:schemeClr val="tx1">
                    <a:lumMod val="85000"/>
                    <a:lumOff val="15000"/>
                  </a:schemeClr>
                </a:solidFill>
                <a:latin typeface="Algerian" panose="04020705040A02060702" pitchFamily="82" charset="0"/>
              </a:rPr>
              <a:t>       Conclusion ET PERSPECTIVE</a:t>
            </a:r>
            <a:endParaRPr lang="fr-MA" sz="3200" b="1" cap="all" spc="300" dirty="0">
              <a:solidFill>
                <a:schemeClr val="tx1">
                  <a:lumMod val="85000"/>
                  <a:lumOff val="15000"/>
                </a:schemeClr>
              </a:solidFill>
              <a:latin typeface="Algerian" panose="04020705040A02060702" pitchFamily="82" charset="0"/>
            </a:endParaRPr>
          </a:p>
        </p:txBody>
      </p:sp>
      <p:pic>
        <p:nvPicPr>
          <p:cNvPr id="31747" name="Imag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47313" y="465138"/>
            <a:ext cx="1431925"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ZoneTexte 2"/>
          <p:cNvSpPr txBox="1"/>
          <p:nvPr/>
        </p:nvSpPr>
        <p:spPr>
          <a:xfrm>
            <a:off x="737611" y="2140527"/>
            <a:ext cx="10941627" cy="1754326"/>
          </a:xfrm>
          <a:prstGeom prst="rect">
            <a:avLst/>
          </a:prstGeom>
          <a:noFill/>
        </p:spPr>
        <p:txBody>
          <a:bodyPr wrap="square" rtlCol="0">
            <a:spAutoFit/>
          </a:bodyPr>
          <a:lstStyle/>
          <a:p>
            <a:r>
              <a:rPr lang="fr-FR" dirty="0" smtClean="0">
                <a:latin typeface="Arial" panose="020B0604020202020204" pitchFamily="34" charset="0"/>
                <a:cs typeface="Arial" panose="020B0604020202020204" pitchFamily="34" charset="0"/>
              </a:rPr>
              <a:t>    Le projet de détection d’objet </a:t>
            </a:r>
            <a:r>
              <a:rPr lang="fr-FR" b="1" dirty="0" smtClean="0">
                <a:latin typeface="Arial" panose="020B0604020202020204" pitchFamily="34" charset="0"/>
                <a:cs typeface="Arial" panose="020B0604020202020204" pitchFamily="34" charset="0"/>
              </a:rPr>
              <a:t>SMART CAMERA, </a:t>
            </a:r>
            <a:r>
              <a:rPr lang="fr-FR" dirty="0" smtClean="0">
                <a:latin typeface="Arial" panose="020B0604020202020204" pitchFamily="34" charset="0"/>
                <a:cs typeface="Arial" panose="020B0604020202020204" pitchFamily="34" charset="0"/>
              </a:rPr>
              <a:t>Vous donne une visibilité des </a:t>
            </a:r>
            <a:r>
              <a:rPr lang="fr-FR" dirty="0">
                <a:latin typeface="Arial" panose="020B0604020202020204" pitchFamily="34" charset="0"/>
                <a:cs typeface="Arial" panose="020B0604020202020204" pitchFamily="34" charset="0"/>
              </a:rPr>
              <a:t>nombres des</a:t>
            </a:r>
            <a:r>
              <a:rPr lang="fr-FR" dirty="0" smtClean="0">
                <a:latin typeface="Arial" panose="020B0604020202020204" pitchFamily="34" charset="0"/>
                <a:cs typeface="Arial" panose="020B0604020202020204" pitchFamily="34" charset="0"/>
              </a:rPr>
              <a:t> </a:t>
            </a:r>
          </a:p>
          <a:p>
            <a:r>
              <a:rPr lang="fr-FR" dirty="0" smtClean="0">
                <a:latin typeface="Arial" panose="020B0604020202020204" pitchFamily="34" charset="0"/>
                <a:cs typeface="Arial" panose="020B0604020202020204" pitchFamily="34" charset="0"/>
              </a:rPr>
              <a:t>visiteurs dans votre magasins et assure l’</a:t>
            </a:r>
            <a:r>
              <a:rPr lang="fr-FR" dirty="0">
                <a:latin typeface="Arial" panose="020B0604020202020204" pitchFamily="34" charset="0"/>
                <a:cs typeface="Arial" panose="020B0604020202020204" pitchFamily="34" charset="0"/>
              </a:rPr>
              <a:t>é</a:t>
            </a:r>
            <a:r>
              <a:rPr lang="fr-FR" dirty="0" smtClean="0">
                <a:latin typeface="Arial" panose="020B0604020202020204" pitchFamily="34" charset="0"/>
                <a:cs typeface="Arial" panose="020B0604020202020204" pitchFamily="34" charset="0"/>
              </a:rPr>
              <a:t>quilibre des clients sur la file d’attente.</a:t>
            </a:r>
          </a:p>
          <a:p>
            <a:endParaRPr lang="fr-FR" dirty="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rPr>
              <a:t>  </a:t>
            </a:r>
          </a:p>
          <a:p>
            <a:r>
              <a:rPr lang="fr-FR" dirty="0">
                <a:latin typeface="Arial" panose="020B0604020202020204" pitchFamily="34" charset="0"/>
                <a:cs typeface="Arial" panose="020B0604020202020204" pitchFamily="34" charset="0"/>
              </a:rPr>
              <a:t> </a:t>
            </a:r>
            <a:endParaRPr lang="fr-FR" dirty="0" smtClean="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rPr>
              <a:t>Le projet est actuellement en cours d’am</a:t>
            </a:r>
            <a:r>
              <a:rPr lang="fr-FR" dirty="0">
                <a:latin typeface="Arial" panose="020B0604020202020204" pitchFamily="34" charset="0"/>
                <a:cs typeface="Arial" panose="020B0604020202020204" pitchFamily="34" charset="0"/>
              </a:rPr>
              <a:t>é</a:t>
            </a:r>
            <a:r>
              <a:rPr lang="fr-FR" dirty="0" smtClean="0">
                <a:latin typeface="Arial" panose="020B0604020202020204" pitchFamily="34" charset="0"/>
                <a:cs typeface="Arial" panose="020B0604020202020204" pitchFamily="34" charset="0"/>
              </a:rPr>
              <a:t>lioration, qui est la reconnaissance des personnes</a:t>
            </a:r>
            <a:r>
              <a:rPr lang="fr-FR" dirty="0">
                <a:latin typeface="Arial" panose="020B0604020202020204" pitchFamily="34" charset="0"/>
                <a:cs typeface="Arial" panose="020B0604020202020204" pitchFamily="34" charset="0"/>
              </a:rPr>
              <a:t>.</a:t>
            </a:r>
            <a:endParaRPr lang="fr-F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22246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3">
            <a:extLst>
              <a:ext uri="{FF2B5EF4-FFF2-40B4-BE49-F238E27FC236}"/>
            </a:extLst>
          </p:cNvPr>
          <p:cNvSpPr>
            <a:spLocks noGrp="1"/>
          </p:cNvSpPr>
          <p:nvPr>
            <p:ph type="title"/>
          </p:nvPr>
        </p:nvSpPr>
        <p:spPr>
          <a:xfrm>
            <a:off x="1106488" y="1697038"/>
            <a:ext cx="9856787" cy="2532062"/>
          </a:xfrm>
        </p:spPr>
        <p:txBody>
          <a:bodyPr rtlCol="0">
            <a:normAutofit/>
          </a:bodyPr>
          <a:lstStyle/>
          <a:p>
            <a:pPr fontAlgn="auto">
              <a:lnSpc>
                <a:spcPts val="1465"/>
              </a:lnSpc>
              <a:spcBef>
                <a:spcPts val="0"/>
              </a:spcBef>
              <a:spcAft>
                <a:spcPts val="0"/>
              </a:spcAft>
              <a:defRPr/>
            </a:pPr>
            <a:r>
              <a:rPr lang="fr-MA" sz="3200" b="1" cap="all" spc="300" dirty="0" smtClean="0">
                <a:solidFill>
                  <a:schemeClr val="tx1">
                    <a:lumMod val="85000"/>
                    <a:lumOff val="15000"/>
                  </a:schemeClr>
                </a:solidFill>
                <a:latin typeface="Times New Roman" panose="02020603050405020304" pitchFamily="18" charset="0"/>
                <a:cs typeface="Times New Roman" panose="02020603050405020304" pitchFamily="18" charset="0"/>
              </a:rPr>
              <a:t/>
            </a:r>
            <a:br>
              <a:rPr lang="fr-MA" sz="3200" b="1" cap="all" spc="300" dirty="0" smtClean="0">
                <a:solidFill>
                  <a:schemeClr val="tx1">
                    <a:lumMod val="85000"/>
                    <a:lumOff val="15000"/>
                  </a:schemeClr>
                </a:solidFill>
                <a:latin typeface="Times New Roman" panose="02020603050405020304" pitchFamily="18" charset="0"/>
                <a:cs typeface="Times New Roman" panose="02020603050405020304" pitchFamily="18" charset="0"/>
              </a:rPr>
            </a:br>
            <a:r>
              <a:rPr lang="fr-MA" sz="3200" b="1" cap="all" spc="300" dirty="0" smtClean="0">
                <a:solidFill>
                  <a:schemeClr val="tx1">
                    <a:lumMod val="85000"/>
                    <a:lumOff val="15000"/>
                  </a:schemeClr>
                </a:solidFill>
                <a:latin typeface="Times New Roman" panose="02020603050405020304" pitchFamily="18" charset="0"/>
                <a:cs typeface="Times New Roman" panose="02020603050405020304" pitchFamily="18" charset="0"/>
              </a:rPr>
              <a:t/>
            </a:r>
            <a:br>
              <a:rPr lang="fr-MA" sz="3200" b="1" cap="all" spc="300" dirty="0" smtClean="0">
                <a:solidFill>
                  <a:schemeClr val="tx1">
                    <a:lumMod val="85000"/>
                    <a:lumOff val="15000"/>
                  </a:schemeClr>
                </a:solidFill>
                <a:latin typeface="Times New Roman" panose="02020603050405020304" pitchFamily="18" charset="0"/>
                <a:cs typeface="Times New Roman" panose="02020603050405020304" pitchFamily="18" charset="0"/>
              </a:rPr>
            </a:br>
            <a:r>
              <a:rPr lang="fr-MA" sz="3200" b="1" cap="all" spc="300" dirty="0">
                <a:solidFill>
                  <a:schemeClr val="tx1">
                    <a:lumMod val="85000"/>
                    <a:lumOff val="15000"/>
                  </a:schemeClr>
                </a:solidFill>
                <a:latin typeface="Times New Roman" panose="02020603050405020304" pitchFamily="18" charset="0"/>
                <a:cs typeface="Times New Roman" panose="02020603050405020304" pitchFamily="18" charset="0"/>
              </a:rPr>
              <a:t/>
            </a:r>
            <a:br>
              <a:rPr lang="fr-MA" sz="3200" b="1" cap="all" spc="300" dirty="0">
                <a:solidFill>
                  <a:schemeClr val="tx1">
                    <a:lumMod val="85000"/>
                    <a:lumOff val="15000"/>
                  </a:schemeClr>
                </a:solidFill>
                <a:latin typeface="Times New Roman" panose="02020603050405020304" pitchFamily="18" charset="0"/>
                <a:cs typeface="Times New Roman" panose="02020603050405020304" pitchFamily="18" charset="0"/>
              </a:rPr>
            </a:br>
            <a:r>
              <a:rPr lang="fr-MA" sz="3200" b="1" cap="all" spc="300" dirty="0" smtClean="0">
                <a:solidFill>
                  <a:schemeClr val="tx1">
                    <a:lumMod val="85000"/>
                    <a:lumOff val="15000"/>
                  </a:schemeClr>
                </a:solidFill>
                <a:latin typeface="Times New Roman" panose="02020603050405020304" pitchFamily="18" charset="0"/>
                <a:cs typeface="Times New Roman" panose="02020603050405020304" pitchFamily="18" charset="0"/>
              </a:rPr>
              <a:t/>
            </a:r>
            <a:br>
              <a:rPr lang="fr-MA" sz="3200" b="1" cap="all" spc="300" dirty="0" smtClean="0">
                <a:solidFill>
                  <a:schemeClr val="tx1">
                    <a:lumMod val="85000"/>
                    <a:lumOff val="15000"/>
                  </a:schemeClr>
                </a:solidFill>
                <a:latin typeface="Times New Roman" panose="02020603050405020304" pitchFamily="18" charset="0"/>
                <a:cs typeface="Times New Roman" panose="02020603050405020304" pitchFamily="18" charset="0"/>
              </a:rPr>
            </a:br>
            <a:r>
              <a:rPr lang="fr-MA" sz="3200" b="1" cap="all" spc="300" dirty="0" smtClean="0">
                <a:solidFill>
                  <a:schemeClr val="tx1">
                    <a:lumMod val="85000"/>
                    <a:lumOff val="15000"/>
                  </a:schemeClr>
                </a:solidFill>
                <a:latin typeface="Times New Roman" panose="02020603050405020304" pitchFamily="18" charset="0"/>
                <a:cs typeface="Times New Roman" panose="02020603050405020304" pitchFamily="18" charset="0"/>
              </a:rPr>
              <a:t/>
            </a:r>
            <a:br>
              <a:rPr lang="fr-MA" sz="3200" b="1" cap="all" spc="300" dirty="0" smtClean="0">
                <a:solidFill>
                  <a:schemeClr val="tx1">
                    <a:lumMod val="85000"/>
                    <a:lumOff val="15000"/>
                  </a:schemeClr>
                </a:solidFill>
                <a:latin typeface="Times New Roman" panose="02020603050405020304" pitchFamily="18" charset="0"/>
                <a:cs typeface="Times New Roman" panose="02020603050405020304" pitchFamily="18" charset="0"/>
              </a:rPr>
            </a:br>
            <a:r>
              <a:rPr lang="fr-MA" sz="3200" b="1" cap="all" spc="300" dirty="0" smtClean="0">
                <a:solidFill>
                  <a:schemeClr val="tx1">
                    <a:lumMod val="85000"/>
                    <a:lumOff val="15000"/>
                  </a:schemeClr>
                </a:solidFill>
                <a:latin typeface="Times New Roman" panose="02020603050405020304" pitchFamily="18" charset="0"/>
                <a:cs typeface="Times New Roman" panose="02020603050405020304" pitchFamily="18" charset="0"/>
              </a:rPr>
              <a:t> </a:t>
            </a:r>
            <a:r>
              <a:rPr lang="fr-MA" sz="3200" b="1" cap="all" spc="300" dirty="0">
                <a:solidFill>
                  <a:schemeClr val="tx1">
                    <a:lumMod val="85000"/>
                    <a:lumOff val="15000"/>
                  </a:schemeClr>
                </a:solidFill>
                <a:latin typeface="Times New Roman" panose="02020603050405020304" pitchFamily="18" charset="0"/>
                <a:cs typeface="Times New Roman" panose="02020603050405020304" pitchFamily="18" charset="0"/>
              </a:rPr>
              <a:t/>
            </a:r>
            <a:br>
              <a:rPr lang="fr-MA" sz="3200" b="1" cap="all" spc="300" dirty="0">
                <a:solidFill>
                  <a:schemeClr val="tx1">
                    <a:lumMod val="85000"/>
                    <a:lumOff val="15000"/>
                  </a:schemeClr>
                </a:solidFill>
                <a:latin typeface="Times New Roman" panose="02020603050405020304" pitchFamily="18" charset="0"/>
                <a:cs typeface="Times New Roman" panose="02020603050405020304" pitchFamily="18" charset="0"/>
              </a:rPr>
            </a:br>
            <a:r>
              <a:rPr lang="fr-MA" sz="3200" b="1" cap="all" spc="300" dirty="0" smtClean="0">
                <a:solidFill>
                  <a:schemeClr val="tx1">
                    <a:lumMod val="85000"/>
                    <a:lumOff val="15000"/>
                  </a:schemeClr>
                </a:solidFill>
                <a:latin typeface="Times New Roman" panose="02020603050405020304" pitchFamily="18" charset="0"/>
                <a:cs typeface="Times New Roman" panose="02020603050405020304" pitchFamily="18" charset="0"/>
              </a:rPr>
              <a:t>        MERCI POUR VOTRE </a:t>
            </a:r>
            <a:r>
              <a:rPr lang="fr-MA" sz="3200" b="1" cap="all" spc="300" dirty="0">
                <a:latin typeface="Times New Roman" panose="02020603050405020304" pitchFamily="18" charset="0"/>
                <a:cs typeface="Times New Roman" panose="02020603050405020304" pitchFamily="18" charset="0"/>
              </a:rPr>
              <a:t> AIMABLE </a:t>
            </a:r>
            <a:r>
              <a:rPr lang="fr-MA" sz="3200" b="1" cap="all" spc="300" dirty="0" smtClean="0">
                <a:solidFill>
                  <a:schemeClr val="tx1">
                    <a:lumMod val="85000"/>
                    <a:lumOff val="15000"/>
                  </a:schemeClr>
                </a:solidFill>
                <a:latin typeface="Times New Roman" panose="02020603050405020304" pitchFamily="18" charset="0"/>
                <a:cs typeface="Times New Roman" panose="02020603050405020304" pitchFamily="18" charset="0"/>
              </a:rPr>
              <a:t/>
            </a:r>
            <a:br>
              <a:rPr lang="fr-MA" sz="3200" b="1" cap="all" spc="300" dirty="0" smtClean="0">
                <a:solidFill>
                  <a:schemeClr val="tx1">
                    <a:lumMod val="85000"/>
                    <a:lumOff val="15000"/>
                  </a:schemeClr>
                </a:solidFill>
                <a:latin typeface="Times New Roman" panose="02020603050405020304" pitchFamily="18" charset="0"/>
                <a:cs typeface="Times New Roman" panose="02020603050405020304" pitchFamily="18" charset="0"/>
              </a:rPr>
            </a:br>
            <a:r>
              <a:rPr lang="fr-MA" sz="3200" b="1" cap="all" spc="300" dirty="0">
                <a:latin typeface="Times New Roman" panose="02020603050405020304" pitchFamily="18" charset="0"/>
                <a:cs typeface="Times New Roman" panose="02020603050405020304" pitchFamily="18" charset="0"/>
              </a:rPr>
              <a:t/>
            </a:r>
            <a:br>
              <a:rPr lang="fr-MA" sz="3200" b="1" cap="all" spc="300" dirty="0">
                <a:latin typeface="Times New Roman" panose="02020603050405020304" pitchFamily="18" charset="0"/>
                <a:cs typeface="Times New Roman" panose="02020603050405020304" pitchFamily="18" charset="0"/>
              </a:rPr>
            </a:br>
            <a:r>
              <a:rPr lang="fr-MA" sz="3200" b="1" cap="all" spc="300" dirty="0" smtClean="0">
                <a:latin typeface="Times New Roman" panose="02020603050405020304" pitchFamily="18" charset="0"/>
                <a:cs typeface="Times New Roman" panose="02020603050405020304" pitchFamily="18" charset="0"/>
              </a:rPr>
              <a:t/>
            </a:r>
            <a:br>
              <a:rPr lang="fr-MA" sz="3200" b="1" cap="all" spc="300" dirty="0" smtClean="0">
                <a:latin typeface="Times New Roman" panose="02020603050405020304" pitchFamily="18" charset="0"/>
                <a:cs typeface="Times New Roman" panose="02020603050405020304" pitchFamily="18" charset="0"/>
              </a:rPr>
            </a:br>
            <a:r>
              <a:rPr lang="fr-MA" sz="3200" b="1" cap="all" spc="300" dirty="0" smtClean="0">
                <a:latin typeface="Times New Roman" panose="02020603050405020304" pitchFamily="18" charset="0"/>
                <a:cs typeface="Times New Roman" panose="02020603050405020304" pitchFamily="18" charset="0"/>
              </a:rPr>
              <a:t>                      </a:t>
            </a:r>
            <a:r>
              <a:rPr lang="fr-MA" sz="3200" b="1" cap="all" spc="300" dirty="0">
                <a:latin typeface="Times New Roman" panose="02020603050405020304" pitchFamily="18" charset="0"/>
                <a:cs typeface="Times New Roman" panose="02020603050405020304" pitchFamily="18" charset="0"/>
              </a:rPr>
              <a:t> </a:t>
            </a:r>
            <a:r>
              <a:rPr lang="fr-MA" sz="3200" b="1" cap="all" spc="300" dirty="0" smtClean="0">
                <a:solidFill>
                  <a:schemeClr val="tx1">
                    <a:lumMod val="85000"/>
                    <a:lumOff val="15000"/>
                  </a:schemeClr>
                </a:solidFill>
                <a:latin typeface="Times New Roman" panose="02020603050405020304" pitchFamily="18" charset="0"/>
                <a:cs typeface="Times New Roman" panose="02020603050405020304" pitchFamily="18" charset="0"/>
              </a:rPr>
              <a:t>ATTENTION</a:t>
            </a:r>
            <a:endParaRPr lang="fr-MA" sz="3200" b="1" cap="all" spc="3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32771" name="Imag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47313" y="465138"/>
            <a:ext cx="1431925"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260005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Bri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392</TotalTime>
  <Words>270</Words>
  <Application>Microsoft Office PowerPoint</Application>
  <PresentationFormat>Grand écran</PresentationFormat>
  <Paragraphs>39</Paragraphs>
  <Slides>9</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9</vt:i4>
      </vt:variant>
    </vt:vector>
  </HeadingPairs>
  <TitlesOfParts>
    <vt:vector size="17" baseType="lpstr">
      <vt:lpstr>Algerian</vt:lpstr>
      <vt:lpstr>Arial</vt:lpstr>
      <vt:lpstr>Calibri</vt:lpstr>
      <vt:lpstr>Century Gothic</vt:lpstr>
      <vt:lpstr>Times New Roman</vt:lpstr>
      <vt:lpstr>Wingdings</vt:lpstr>
      <vt:lpstr>Wingdings 3</vt:lpstr>
      <vt:lpstr>Brin</vt:lpstr>
      <vt:lpstr>DETECTION D’OBJETS EN TEMPS REEL</vt:lpstr>
      <vt:lpstr>INTRODUCTION</vt:lpstr>
      <vt:lpstr>Présentation PowerPoint</vt:lpstr>
      <vt:lpstr>Présentation PowerPoint</vt:lpstr>
      <vt:lpstr>                        Le MARCHÉ</vt:lpstr>
      <vt:lpstr>Estimation financière</vt:lpstr>
      <vt:lpstr>        Simulation pratique</vt:lpstr>
      <vt:lpstr>          Conclusion ET PERSPECTIVE</vt:lpstr>
      <vt:lpstr>               MERCI POUR VOTRE  AIMABLE                           ATTENTION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D’OBJETS EN TEMPS REEL</dc:title>
  <dc:creator>Compte Microsoft</dc:creator>
  <cp:lastModifiedBy>Compte Microsoft</cp:lastModifiedBy>
  <cp:revision>24</cp:revision>
  <dcterms:created xsi:type="dcterms:W3CDTF">2022-05-14T08:05:53Z</dcterms:created>
  <dcterms:modified xsi:type="dcterms:W3CDTF">2022-07-01T08:44:31Z</dcterms:modified>
</cp:coreProperties>
</file>