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64" r:id="rId18"/>
    <p:sldId id="26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7881CF-B5EC-4767-975B-18DE68660735}" v="263" dt="2019-03-15T08:50:07.3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8A6BE-8080-4A14-9A51-8A9768E09E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F03536-FE0E-4627-B6B0-CCBD2117BC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475015-677F-4685-AFE8-481C0C0A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73DDE-B7E8-4FF4-A961-21425853948B}" type="datetimeFigureOut">
              <a:rPr lang="en-GB" smtClean="0"/>
              <a:t>15/03/2019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9AA733-2015-42B8-B03B-C80021224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94AEFC-62F5-4BBB-A6A7-891324305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40B0F-02B9-4879-AB5F-6E8AF15A6D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3865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5F412-BC7E-45EC-A24C-208CB815D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54E629-59BD-41A3-BFF3-D664D1CCD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60A6AB-1B02-4691-B2D3-6CA3711FD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73DDE-B7E8-4FF4-A961-21425853948B}" type="datetimeFigureOut">
              <a:rPr lang="en-GB" smtClean="0"/>
              <a:t>15/03/2019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7AEC80-E792-4911-BEF6-8DCD501E8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A20C88-3497-4011-B6F0-CBA5FCF71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40B0F-02B9-4879-AB5F-6E8AF15A6D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1417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4611BB-7A8D-4883-8EC9-F6D2C5DE13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4DF5F4-20EE-4E50-98C3-3E43C1CFA1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D63204-A269-4C3E-8E47-11520828D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73DDE-B7E8-4FF4-A961-21425853948B}" type="datetimeFigureOut">
              <a:rPr lang="en-GB" smtClean="0"/>
              <a:t>15/03/2019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27708D-C587-4F5A-B62A-B3734DB11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F8C56C-231A-4076-A418-2B12600F3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40B0F-02B9-4879-AB5F-6E8AF15A6D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2424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BA62B-449B-42F2-86CE-66D0F42F2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7AF76-0C3C-4712-8055-47AA420B8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F7D33-40BD-40A7-9C6C-2969EEEA8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73DDE-B7E8-4FF4-A961-21425853948B}" type="datetimeFigureOut">
              <a:rPr lang="en-GB" smtClean="0"/>
              <a:t>15/03/2019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87FA81-B50C-4DEA-B1A9-8B89826BA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BFFB71-2831-4FA2-BD34-BDB28972B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40B0F-02B9-4879-AB5F-6E8AF15A6D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001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B9803-F564-4F0B-A1D5-A9BC87A21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F17A1D-CF57-4373-AE8B-166FCC3BEA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3D213-7CEB-44FA-A5FD-EDF062133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73DDE-B7E8-4FF4-A961-21425853948B}" type="datetimeFigureOut">
              <a:rPr lang="en-GB" smtClean="0"/>
              <a:t>15/03/2019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94BAC-6CA0-44DA-94F2-CFCCE6300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67853F-1F5C-426B-A522-8450B20DA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40B0F-02B9-4879-AB5F-6E8AF15A6D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7063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831C8-0FA7-4649-B2B3-77068BBEE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51E25-67E6-4757-BB2D-397FC3433D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5A8AAA-64B8-45FE-8F5E-3BA0B7ADA7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F6A6D2-45BE-4F69-83BC-B4E3B23C5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73DDE-B7E8-4FF4-A961-21425853948B}" type="datetimeFigureOut">
              <a:rPr lang="en-GB" smtClean="0"/>
              <a:t>15/03/2019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831815-2323-4B93-B4F1-07F315F8A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F96BE9-B192-4886-91B2-94440F8D5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40B0F-02B9-4879-AB5F-6E8AF15A6D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8269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CDA68-550B-4032-9275-45F87F4C8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93796E-B2D0-44A4-A12B-5F9E9D1B2B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749077-8074-4C7C-BB9A-3A3E9D448F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059C46-4815-4B4E-9DD4-2DFD06F933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BEE5D7-6F7C-4D90-BC84-722AE79D0B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725418-A5B1-480D-A3A6-E44BCA630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73DDE-B7E8-4FF4-A961-21425853948B}" type="datetimeFigureOut">
              <a:rPr lang="en-GB" smtClean="0"/>
              <a:t>15/03/2019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B006E0-ACFF-4012-A8B4-E81C25C48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B7412B-1D0D-43DB-A627-B0CE0C32F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40B0F-02B9-4879-AB5F-6E8AF15A6D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6215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9678D-70EA-4A64-830C-BFCE9AB45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8A7579-425C-40D6-8A62-D96E830A7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73DDE-B7E8-4FF4-A961-21425853948B}" type="datetimeFigureOut">
              <a:rPr lang="en-GB" smtClean="0"/>
              <a:t>15/03/2019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F9BEAA-DCFB-4AAF-A728-EDCAF67F9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860E08-41B8-49DB-BC4B-FCF410F19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40B0F-02B9-4879-AB5F-6E8AF15A6D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3365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FBDAA3-8A23-4FE0-BD84-0438E4A12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73DDE-B7E8-4FF4-A961-21425853948B}" type="datetimeFigureOut">
              <a:rPr lang="en-GB" smtClean="0"/>
              <a:t>15/03/2019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92231F-72D8-43C6-B875-081DCD664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8A18BC-72FC-4222-8C5D-0D6C07C6F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40B0F-02B9-4879-AB5F-6E8AF15A6D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5201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B57AF-5928-4572-9605-A54B7125D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70A20-D3C9-40C3-AE2B-02099F896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C30E9B-C609-450E-8820-F8C4CE2E8F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26ECD5-D731-408B-96B0-D34622D3F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73DDE-B7E8-4FF4-A961-21425853948B}" type="datetimeFigureOut">
              <a:rPr lang="en-GB" smtClean="0"/>
              <a:t>15/03/2019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66FC-0CD4-4A8A-98E2-E53A5A3DF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684D70-D4C4-4415-8ED0-F87400CA1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40B0F-02B9-4879-AB5F-6E8AF15A6D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4612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807EE-D085-44EF-BF93-2C078EB7A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88991A-7E6F-4D70-B135-02678DE333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E0AE5B-226C-428A-91D4-21FC4BE0E9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4E9488-83CD-4638-8FF2-8545BAC37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73DDE-B7E8-4FF4-A961-21425853948B}" type="datetimeFigureOut">
              <a:rPr lang="en-GB" smtClean="0"/>
              <a:t>15/03/2019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99AF88-590D-4D44-8D2C-12DD916B5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F73822-DCF3-49AA-9BB3-9DE115328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40B0F-02B9-4879-AB5F-6E8AF15A6D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410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97F973-81FA-4BDC-BE5E-1BC300B5F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99597B-A3BE-4B58-98BC-03DC70FF39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4EC3C7-3B01-451A-8501-C8C275D32D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C73DDE-B7E8-4FF4-A961-21425853948B}" type="datetimeFigureOut">
              <a:rPr lang="en-GB" smtClean="0"/>
              <a:t>15/03/2019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62362A-8F08-43FD-AC8F-FFBDC26FA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DF1021-24A1-491C-B0F2-F32D1DD580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640B0F-02B9-4879-AB5F-6E8AF15A6D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2439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web/packages/osrmr/" TargetMode="External"/><Relationship Id="rId7" Type="http://schemas.openxmlformats.org/officeDocument/2006/relationships/hyperlink" Target="https://cran.r-project.org/web/packages/cyclestreets" TargetMode="External"/><Relationship Id="rId2" Type="http://schemas.openxmlformats.org/officeDocument/2006/relationships/hyperlink" Target="https://cran.r-project.org/web/packages/googleway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mem48/transportAPI" TargetMode="External"/><Relationship Id="rId5" Type="http://schemas.openxmlformats.org/officeDocument/2006/relationships/hyperlink" Target="https://giscience.github.io/openrouteservice-r/" TargetMode="External"/><Relationship Id="rId4" Type="http://schemas.openxmlformats.org/officeDocument/2006/relationships/hyperlink" Target="https://maps.openrouteservice.org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web/packages/stplanr" TargetMode="External"/><Relationship Id="rId2" Type="http://schemas.openxmlformats.org/officeDocument/2006/relationships/hyperlink" Target="https://cran.r-project.org/web/packages/dodg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ATFutures/gtfs-router" TargetMode="External"/><Relationship Id="rId5" Type="http://schemas.openxmlformats.org/officeDocument/2006/relationships/hyperlink" Target="https://github.com/ITSLeeds/opentripplanner" TargetMode="External"/><Relationship Id="rId4" Type="http://schemas.openxmlformats.org/officeDocument/2006/relationships/hyperlink" Target="https://cran.r-project.org/web/packages/igraph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ersonal.kent.edu/~rmuhamma/GraphTheory/MyGraphTheory/defEx.htm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ircuit board&#10;&#10;Description automatically generated">
            <a:extLst>
              <a:ext uri="{FF2B5EF4-FFF2-40B4-BE49-F238E27FC236}">
                <a16:creationId xmlns:a16="http://schemas.microsoft.com/office/drawing/2014/main" id="{8C214861-1DB2-43B4-A913-D787AEB657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3" name="Rectangle 18">
            <a:extLst>
              <a:ext uri="{FF2B5EF4-FFF2-40B4-BE49-F238E27FC236}">
                <a16:creationId xmlns:a16="http://schemas.microsoft.com/office/drawing/2014/main" id="{FC0DEEBF-DB94-4E7E-A9D3-84FA863C3B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708357" y="3509963"/>
            <a:ext cx="7092215" cy="2967839"/>
          </a:xfrm>
          <a:prstGeom prst="rect">
            <a:avLst/>
          </a:prstGeom>
          <a:solidFill>
            <a:schemeClr val="bg1">
              <a:lumMod val="75000"/>
              <a:lumOff val="25000"/>
              <a:alpha val="93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540B3E-D069-456F-9101-9165B993E0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21821" y="3812954"/>
            <a:ext cx="6465287" cy="1412929"/>
          </a:xfrm>
        </p:spPr>
        <p:txBody>
          <a:bodyPr>
            <a:normAutofit/>
          </a:bodyPr>
          <a:lstStyle/>
          <a:p>
            <a:pPr algn="l"/>
            <a:r>
              <a:rPr lang="en-GB" sz="4800"/>
              <a:t>Routing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F7D418-5AA0-401E-9E7C-D582AC86D0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21821" y="5446617"/>
            <a:ext cx="6465286" cy="483920"/>
          </a:xfrm>
        </p:spPr>
        <p:txBody>
          <a:bodyPr>
            <a:normAutofit/>
          </a:bodyPr>
          <a:lstStyle/>
          <a:p>
            <a:pPr algn="l"/>
            <a:r>
              <a:rPr lang="en-GB" sz="2000">
                <a:solidFill>
                  <a:srgbClr val="EFF553"/>
                </a:solidFill>
              </a:rPr>
              <a:t>Getting from A to B the thoughtful way</a:t>
            </a:r>
          </a:p>
        </p:txBody>
      </p:sp>
      <p:cxnSp>
        <p:nvCxnSpPr>
          <p:cNvPr id="24" name="Straight Connector 20">
            <a:extLst>
              <a:ext uri="{FF2B5EF4-FFF2-40B4-BE49-F238E27FC236}">
                <a16:creationId xmlns:a16="http://schemas.microsoft.com/office/drawing/2014/main" id="{77A9CA3A-7216-41E0-B3CD-058077FD39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496" y="5336249"/>
            <a:ext cx="5486400" cy="0"/>
          </a:xfrm>
          <a:prstGeom prst="line">
            <a:avLst/>
          </a:prstGeom>
          <a:ln w="22225">
            <a:solidFill>
              <a:schemeClr val="tx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30647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93019-3362-4799-BCF1-8A8413356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Shortest Path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A6D70-E21B-487B-BE08-0840B3AE7A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000874" cy="4351338"/>
          </a:xfrm>
        </p:spPr>
        <p:txBody>
          <a:bodyPr/>
          <a:lstStyle/>
          <a:p>
            <a:r>
              <a:rPr lang="en-GB" dirty="0"/>
              <a:t>A* Search Algorithm</a:t>
            </a:r>
          </a:p>
          <a:p>
            <a:pPr lvl="1"/>
            <a:r>
              <a:rPr lang="en-GB" dirty="0"/>
              <a:t>Widley used and faster than Dijkstra Algorithm</a:t>
            </a:r>
          </a:p>
          <a:p>
            <a:pPr lvl="1"/>
            <a:r>
              <a:rPr lang="en-GB" dirty="0"/>
              <a:t> Prioritises the next path by both:</a:t>
            </a:r>
          </a:p>
          <a:p>
            <a:pPr lvl="2"/>
            <a:r>
              <a:rPr lang="en-GB" dirty="0"/>
              <a:t>The total distance so far</a:t>
            </a:r>
          </a:p>
          <a:p>
            <a:pPr lvl="2"/>
            <a:r>
              <a:rPr lang="en-GB" dirty="0"/>
              <a:t>A heuristic to estimate the remaining distance (e.g. straight line distance)</a:t>
            </a:r>
          </a:p>
          <a:p>
            <a:pPr lvl="2"/>
            <a:endParaRPr lang="en-GB" dirty="0"/>
          </a:p>
          <a:p>
            <a:r>
              <a:rPr lang="en-GB" dirty="0"/>
              <a:t>ALT</a:t>
            </a:r>
          </a:p>
          <a:p>
            <a:pPr lvl="1"/>
            <a:r>
              <a:rPr lang="en-GB" dirty="0"/>
              <a:t>A* search, landmarks, and triangle inequality</a:t>
            </a:r>
          </a:p>
          <a:p>
            <a:pPr lvl="1"/>
            <a:r>
              <a:rPr lang="en-GB" dirty="0"/>
              <a:t>Modified for road networks</a:t>
            </a:r>
          </a:p>
        </p:txBody>
      </p:sp>
      <p:pic>
        <p:nvPicPr>
          <p:cNvPr id="7170" name="Picture 2" descr="https://upload.wikimedia.org/wikipedia/commons/5/5d/Astar_progress_animation.gif">
            <a:extLst>
              <a:ext uri="{FF2B5EF4-FFF2-40B4-BE49-F238E27FC236}">
                <a16:creationId xmlns:a16="http://schemas.microsoft.com/office/drawing/2014/main" id="{CC19367B-BC55-4713-BF94-662E4F3A5F00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9074" y="1579562"/>
            <a:ext cx="4200525" cy="420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7075461-C739-40D8-8EC4-849CBB38EE0B}"/>
              </a:ext>
            </a:extLst>
          </p:cNvPr>
          <p:cNvSpPr/>
          <p:nvPr/>
        </p:nvSpPr>
        <p:spPr>
          <a:xfrm>
            <a:off x="4593265" y="6488668"/>
            <a:ext cx="81215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Source: https://commons.wikimedia.org/wiki/File:Astar_progress_animation.gif</a:t>
            </a:r>
          </a:p>
        </p:txBody>
      </p:sp>
    </p:spTree>
    <p:extLst>
      <p:ext uri="{BB962C8B-B14F-4D97-AF65-F5344CB8AC3E}">
        <p14:creationId xmlns:p14="http://schemas.microsoft.com/office/powerpoint/2010/main" val="39608131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5D14F-71FD-4EC8-9756-942F2902B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Shortest Path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4FB48-D909-465F-AD35-3B47953BD1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951720" cy="4351338"/>
          </a:xfrm>
        </p:spPr>
        <p:txBody>
          <a:bodyPr/>
          <a:lstStyle/>
          <a:p>
            <a:r>
              <a:rPr lang="en-GB" dirty="0"/>
              <a:t>Best algorithms now precompute parts of routes</a:t>
            </a:r>
          </a:p>
          <a:p>
            <a:pPr lvl="1"/>
            <a:r>
              <a:rPr lang="en-GB" dirty="0"/>
              <a:t>Finding useful shortcuts</a:t>
            </a:r>
          </a:p>
          <a:p>
            <a:pPr lvl="1"/>
            <a:r>
              <a:rPr lang="en-GB" dirty="0"/>
              <a:t>E.g. using motorways for long distance travel</a:t>
            </a:r>
          </a:p>
          <a:p>
            <a:pPr lvl="1"/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3552D5-5704-462D-AEA7-23D8EC280B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8" t="13490" r="22705" b="48235"/>
          <a:stretch/>
        </p:blipFill>
        <p:spPr>
          <a:xfrm>
            <a:off x="0" y="3429000"/>
            <a:ext cx="122123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5332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A2132-0BE3-4523-ABDC-770FD8979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Practical Routing In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F3F07-D2BC-4B22-9778-972A6878D9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Packages to use routing services</a:t>
            </a:r>
          </a:p>
          <a:p>
            <a:r>
              <a:rPr lang="en-GB" dirty="0"/>
              <a:t>Packages for inbuilt routing</a:t>
            </a:r>
          </a:p>
        </p:txBody>
      </p:sp>
    </p:spTree>
    <p:extLst>
      <p:ext uri="{BB962C8B-B14F-4D97-AF65-F5344CB8AC3E}">
        <p14:creationId xmlns:p14="http://schemas.microsoft.com/office/powerpoint/2010/main" val="491236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62A8C-9476-40A3-A935-CE93B20BE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Routing Services in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F2711-A46F-4238-AC42-3B1F1B8F4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Google Maps</a:t>
            </a:r>
          </a:p>
          <a:p>
            <a:pPr lvl="1"/>
            <a:r>
              <a:rPr lang="en-GB" dirty="0" err="1"/>
              <a:t>googleway</a:t>
            </a:r>
            <a:r>
              <a:rPr lang="en-GB" dirty="0"/>
              <a:t> package </a:t>
            </a:r>
            <a:r>
              <a:rPr lang="en-GB" dirty="0">
                <a:hlinkClick r:id="rId2"/>
              </a:rPr>
              <a:t>https://cran.r-project.org/web/packages/googleway/</a:t>
            </a:r>
            <a:r>
              <a:rPr lang="en-GB" dirty="0"/>
              <a:t> </a:t>
            </a:r>
          </a:p>
          <a:p>
            <a:r>
              <a:rPr lang="en-GB" dirty="0"/>
              <a:t>Open Source Routing Machine (OSRM)</a:t>
            </a:r>
          </a:p>
          <a:p>
            <a:pPr lvl="1"/>
            <a:r>
              <a:rPr lang="en-GB" dirty="0" err="1"/>
              <a:t>osrmr</a:t>
            </a:r>
            <a:r>
              <a:rPr lang="en-GB" dirty="0"/>
              <a:t> package </a:t>
            </a:r>
            <a:r>
              <a:rPr lang="en-GB" dirty="0">
                <a:hlinkClick r:id="rId3"/>
              </a:rPr>
              <a:t>https://cran.r-project.org/web/packages/osrmr/</a:t>
            </a:r>
            <a:r>
              <a:rPr lang="en-GB" dirty="0"/>
              <a:t> </a:t>
            </a:r>
          </a:p>
          <a:p>
            <a:r>
              <a:rPr lang="en-GB" dirty="0"/>
              <a:t>Open Route Service </a:t>
            </a:r>
            <a:r>
              <a:rPr lang="en-GB" dirty="0">
                <a:hlinkClick r:id="rId4"/>
              </a:rPr>
              <a:t>https://maps.openrouteservice.org</a:t>
            </a:r>
            <a:endParaRPr lang="en-GB" dirty="0"/>
          </a:p>
          <a:p>
            <a:pPr lvl="1"/>
            <a:r>
              <a:rPr lang="en-GB" dirty="0"/>
              <a:t>ORS Package </a:t>
            </a:r>
            <a:r>
              <a:rPr lang="en-GB" dirty="0">
                <a:hlinkClick r:id="rId5"/>
              </a:rPr>
              <a:t>https://giscience.github.io/openrouteservice-r/</a:t>
            </a:r>
            <a:r>
              <a:rPr lang="en-GB" dirty="0"/>
              <a:t>  </a:t>
            </a:r>
          </a:p>
          <a:p>
            <a:r>
              <a:rPr lang="en-GB" dirty="0"/>
              <a:t>Transport API</a:t>
            </a:r>
          </a:p>
          <a:p>
            <a:pPr lvl="1"/>
            <a:r>
              <a:rPr lang="en-GB" dirty="0"/>
              <a:t>UK only but does public transport</a:t>
            </a:r>
          </a:p>
          <a:p>
            <a:pPr lvl="1"/>
            <a:r>
              <a:rPr lang="en-GB" dirty="0"/>
              <a:t>Prototype package </a:t>
            </a:r>
            <a:r>
              <a:rPr lang="en-GB" dirty="0">
                <a:hlinkClick r:id="rId6"/>
              </a:rPr>
              <a:t>https://github.com/mem48/transportAPI</a:t>
            </a:r>
            <a:endParaRPr lang="en-GB" dirty="0"/>
          </a:p>
          <a:p>
            <a:r>
              <a:rPr lang="en-GB" dirty="0"/>
              <a:t>CycleStreets</a:t>
            </a:r>
          </a:p>
          <a:p>
            <a:pPr lvl="1"/>
            <a:r>
              <a:rPr lang="en-GB" dirty="0"/>
              <a:t>Cycling only </a:t>
            </a:r>
            <a:r>
              <a:rPr lang="en-GB" dirty="0">
                <a:hlinkClick r:id="rId7"/>
              </a:rPr>
              <a:t>https://cran.r-project.org/web/packages/cyclestreets</a:t>
            </a:r>
            <a:r>
              <a:rPr lang="en-GB" dirty="0"/>
              <a:t>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80981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8FE72-1906-4418-A2E4-6E88DB96F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Local Routing in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71E2D-77E7-40B7-B80A-A9A58F34C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OSRM (again)</a:t>
            </a:r>
          </a:p>
          <a:p>
            <a:pPr lvl="1"/>
            <a:r>
              <a:rPr lang="en-GB" dirty="0"/>
              <a:t>Require separate setup of OSRM</a:t>
            </a:r>
          </a:p>
          <a:p>
            <a:r>
              <a:rPr lang="en-GB" dirty="0" err="1"/>
              <a:t>dodgr</a:t>
            </a:r>
            <a:r>
              <a:rPr lang="en-GB" dirty="0"/>
              <a:t> </a:t>
            </a:r>
            <a:r>
              <a:rPr lang="en-GB" dirty="0">
                <a:hlinkClick r:id="rId2"/>
              </a:rPr>
              <a:t>https://cran.r-project.org/web/packages/dodgr</a:t>
            </a:r>
            <a:r>
              <a:rPr lang="en-GB" dirty="0"/>
              <a:t>   </a:t>
            </a:r>
          </a:p>
          <a:p>
            <a:pPr lvl="1"/>
            <a:r>
              <a:rPr lang="en-GB" dirty="0"/>
              <a:t>New package still in development</a:t>
            </a:r>
          </a:p>
          <a:p>
            <a:r>
              <a:rPr lang="en-GB" dirty="0" err="1"/>
              <a:t>stplanr</a:t>
            </a:r>
            <a:r>
              <a:rPr lang="en-GB" dirty="0"/>
              <a:t> </a:t>
            </a:r>
            <a:r>
              <a:rPr lang="en-GB" dirty="0">
                <a:hlinkClick r:id="rId3"/>
              </a:rPr>
              <a:t>https://cran.r-project.org/web/packages/stplanr</a:t>
            </a:r>
            <a:endParaRPr lang="en-GB" dirty="0"/>
          </a:p>
          <a:p>
            <a:pPr lvl="1"/>
            <a:r>
              <a:rPr lang="en-GB" dirty="0"/>
              <a:t>Some basic routing functions based on </a:t>
            </a:r>
            <a:r>
              <a:rPr lang="en-GB" dirty="0" err="1"/>
              <a:t>igraph</a:t>
            </a:r>
            <a:endParaRPr lang="en-GB" dirty="0"/>
          </a:p>
          <a:p>
            <a:r>
              <a:rPr lang="en-GB" dirty="0" err="1"/>
              <a:t>igraph</a:t>
            </a:r>
            <a:r>
              <a:rPr lang="en-GB" dirty="0"/>
              <a:t> </a:t>
            </a:r>
            <a:r>
              <a:rPr lang="en-GB" dirty="0">
                <a:hlinkClick r:id="rId4"/>
              </a:rPr>
              <a:t>https://cran.r-project.org/web/packages/igraph</a:t>
            </a:r>
            <a:endParaRPr lang="en-GB" dirty="0"/>
          </a:p>
          <a:p>
            <a:pPr lvl="1"/>
            <a:r>
              <a:rPr lang="en-GB" dirty="0"/>
              <a:t>General graph analysis not specific to transport</a:t>
            </a:r>
          </a:p>
          <a:p>
            <a:r>
              <a:rPr lang="en-GB" dirty="0" err="1"/>
              <a:t>OpenTripPlanner</a:t>
            </a:r>
            <a:r>
              <a:rPr lang="en-GB" dirty="0"/>
              <a:t> </a:t>
            </a:r>
            <a:r>
              <a:rPr lang="en-GB" dirty="0">
                <a:hlinkClick r:id="rId5"/>
              </a:rPr>
              <a:t>https://github.com/ITSLeeds/opentripplanner</a:t>
            </a:r>
            <a:endParaRPr lang="en-GB" dirty="0"/>
          </a:p>
          <a:p>
            <a:pPr lvl="1"/>
            <a:r>
              <a:rPr lang="en-GB" dirty="0"/>
              <a:t>Work in progress for multimodal planning</a:t>
            </a:r>
          </a:p>
          <a:p>
            <a:pPr lvl="1"/>
            <a:r>
              <a:rPr lang="en-GB" dirty="0"/>
              <a:t>Requires separate setup of OTP</a:t>
            </a:r>
          </a:p>
          <a:p>
            <a:r>
              <a:rPr lang="en-GB" dirty="0" err="1"/>
              <a:t>Gtfs</a:t>
            </a:r>
            <a:r>
              <a:rPr lang="en-GB" dirty="0"/>
              <a:t>-router </a:t>
            </a:r>
            <a:r>
              <a:rPr lang="en-GB" dirty="0">
                <a:hlinkClick r:id="rId6"/>
              </a:rPr>
              <a:t>https://github.com/ATFutures/gtfs-router</a:t>
            </a:r>
            <a:endParaRPr lang="en-GB" dirty="0"/>
          </a:p>
          <a:p>
            <a:pPr lvl="1"/>
            <a:r>
              <a:rPr lang="en-GB" dirty="0"/>
              <a:t>For integrating GTFS public transport timetables</a:t>
            </a:r>
          </a:p>
        </p:txBody>
      </p:sp>
    </p:spTree>
    <p:extLst>
      <p:ext uri="{BB962C8B-B14F-4D97-AF65-F5344CB8AC3E}">
        <p14:creationId xmlns:p14="http://schemas.microsoft.com/office/powerpoint/2010/main" val="11143308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E9058-8F5B-440F-9FA3-EDD052B4C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Isochones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075F5-642F-4C4B-B8A8-40CA16A0E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21184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5549E-0E07-43DC-9611-6FC982D10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Network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466E7-4C0A-4560-A08E-7084740FC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03621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F48C8-92C0-4981-B1CB-3B01D2BE9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C205B-4851-4B04-8021-27F39A07AA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Types of Graph: </a:t>
            </a:r>
            <a:r>
              <a:rPr lang="en-GB" dirty="0">
                <a:hlinkClick r:id="rId2"/>
              </a:rPr>
              <a:t>http://www.personal.kent.edu/~rmuhamma/GraphTheory/MyGraphTheory/defEx.htm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884176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KÃ¶nigsberg graph.svg">
            <a:extLst>
              <a:ext uri="{FF2B5EF4-FFF2-40B4-BE49-F238E27FC236}">
                <a16:creationId xmlns:a16="http://schemas.microsoft.com/office/drawing/2014/main" id="{69D1D783-804E-4671-A6D0-E43186B9A7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631" y="1502190"/>
            <a:ext cx="6181673" cy="494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98FD72DC-40CD-414D-AC2D-CD4D51DA8DBA}"/>
              </a:ext>
            </a:extLst>
          </p:cNvPr>
          <p:cNvSpPr/>
          <p:nvPr/>
        </p:nvSpPr>
        <p:spPr>
          <a:xfrm>
            <a:off x="5353742" y="3716964"/>
            <a:ext cx="553622" cy="5686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6A88B68-B829-4DA6-B959-A928E8F57B62}"/>
              </a:ext>
            </a:extLst>
          </p:cNvPr>
          <p:cNvSpPr/>
          <p:nvPr/>
        </p:nvSpPr>
        <p:spPr>
          <a:xfrm>
            <a:off x="8057438" y="1639170"/>
            <a:ext cx="553622" cy="5686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81344E-35E4-4EA9-A5AC-87D1113F6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The </a:t>
            </a:r>
            <a:r>
              <a:rPr lang="en-GB" dirty="0" err="1"/>
              <a:t>Königsberg</a:t>
            </a:r>
            <a:r>
              <a:rPr lang="en-GB" dirty="0"/>
              <a:t> Bridge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21AD7-3DD5-4C8C-A828-7FDA73DCA5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04664" cy="4351338"/>
          </a:xfrm>
        </p:spPr>
        <p:txBody>
          <a:bodyPr/>
          <a:lstStyle/>
          <a:p>
            <a:r>
              <a:rPr lang="en-GB" dirty="0"/>
              <a:t>Bonus Problem</a:t>
            </a:r>
          </a:p>
          <a:p>
            <a:pPr lvl="1"/>
            <a:r>
              <a:rPr lang="en-GB" dirty="0"/>
              <a:t>Where would you add a bridge such that you could </a:t>
            </a:r>
            <a:r>
              <a:rPr lang="en-GB" dirty="0">
                <a:highlight>
                  <a:srgbClr val="FF0000"/>
                </a:highlight>
              </a:rPr>
              <a:t>start at the Red vertex </a:t>
            </a:r>
            <a:r>
              <a:rPr lang="en-GB" dirty="0"/>
              <a:t>and </a:t>
            </a:r>
            <a:r>
              <a:rPr lang="en-GB" dirty="0">
                <a:highlight>
                  <a:srgbClr val="FFFF00"/>
                </a:highlight>
              </a:rPr>
              <a:t>finish at the Yellow vertex</a:t>
            </a:r>
          </a:p>
          <a:p>
            <a:pPr lvl="1"/>
            <a:r>
              <a:rPr lang="en-GB" dirty="0"/>
              <a:t>What would the path be?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470A7B-D7BE-4C65-8239-909556B10D82}"/>
              </a:ext>
            </a:extLst>
          </p:cNvPr>
          <p:cNvSpPr txBox="1"/>
          <p:nvPr/>
        </p:nvSpPr>
        <p:spPr>
          <a:xfrm>
            <a:off x="8157316" y="1639170"/>
            <a:ext cx="6758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4C7D93-D385-4F80-9A58-7A66CF414333}"/>
              </a:ext>
            </a:extLst>
          </p:cNvPr>
          <p:cNvSpPr txBox="1"/>
          <p:nvPr/>
        </p:nvSpPr>
        <p:spPr>
          <a:xfrm>
            <a:off x="5463131" y="3713249"/>
            <a:ext cx="6758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3A6C7B2-85E8-4E0B-B2B7-C50394EFF0EF}"/>
              </a:ext>
            </a:extLst>
          </p:cNvPr>
          <p:cNvSpPr txBox="1"/>
          <p:nvPr/>
        </p:nvSpPr>
        <p:spPr>
          <a:xfrm>
            <a:off x="10813833" y="3739684"/>
            <a:ext cx="6758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299FBFD-1CD7-49D5-B24E-284C621D9D11}"/>
              </a:ext>
            </a:extLst>
          </p:cNvPr>
          <p:cNvSpPr txBox="1"/>
          <p:nvPr/>
        </p:nvSpPr>
        <p:spPr>
          <a:xfrm>
            <a:off x="8160402" y="5821092"/>
            <a:ext cx="6758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B316E27-816B-4C00-BA85-D8DEDE45C74E}"/>
              </a:ext>
            </a:extLst>
          </p:cNvPr>
          <p:cNvSpPr/>
          <p:nvPr/>
        </p:nvSpPr>
        <p:spPr>
          <a:xfrm>
            <a:off x="5486400" y="1653436"/>
            <a:ext cx="5624114" cy="4659682"/>
          </a:xfrm>
          <a:custGeom>
            <a:avLst/>
            <a:gdLst>
              <a:gd name="connsiteX0" fmla="*/ 3269293 w 5536504"/>
              <a:gd name="connsiteY0" fmla="*/ 300624 h 4659682"/>
              <a:gd name="connsiteX1" fmla="*/ 5448822 w 5536504"/>
              <a:gd name="connsiteY1" fmla="*/ 1941534 h 4659682"/>
              <a:gd name="connsiteX2" fmla="*/ 5436296 w 5536504"/>
              <a:gd name="connsiteY2" fmla="*/ 2204580 h 4659682"/>
              <a:gd name="connsiteX3" fmla="*/ 4985359 w 5536504"/>
              <a:gd name="connsiteY3" fmla="*/ 2229632 h 4659682"/>
              <a:gd name="connsiteX4" fmla="*/ 513567 w 5536504"/>
              <a:gd name="connsiteY4" fmla="*/ 2242159 h 4659682"/>
              <a:gd name="connsiteX5" fmla="*/ 338203 w 5536504"/>
              <a:gd name="connsiteY5" fmla="*/ 2267211 h 4659682"/>
              <a:gd name="connsiteX6" fmla="*/ 488515 w 5536504"/>
              <a:gd name="connsiteY6" fmla="*/ 2580361 h 4659682"/>
              <a:gd name="connsiteX7" fmla="*/ 1553227 w 5536504"/>
              <a:gd name="connsiteY7" fmla="*/ 3181611 h 4659682"/>
              <a:gd name="connsiteX8" fmla="*/ 2041742 w 5536504"/>
              <a:gd name="connsiteY8" fmla="*/ 3645074 h 4659682"/>
              <a:gd name="connsiteX9" fmla="*/ 2530258 w 5536504"/>
              <a:gd name="connsiteY9" fmla="*/ 4246323 h 4659682"/>
              <a:gd name="connsiteX10" fmla="*/ 2730674 w 5536504"/>
              <a:gd name="connsiteY10" fmla="*/ 4334005 h 4659682"/>
              <a:gd name="connsiteX11" fmla="*/ 3118981 w 5536504"/>
              <a:gd name="connsiteY11" fmla="*/ 4133589 h 4659682"/>
              <a:gd name="connsiteX12" fmla="*/ 4121063 w 5536504"/>
              <a:gd name="connsiteY12" fmla="*/ 3244241 h 4659682"/>
              <a:gd name="connsiteX13" fmla="*/ 4809995 w 5536504"/>
              <a:gd name="connsiteY13" fmla="*/ 2755726 h 4659682"/>
              <a:gd name="connsiteX14" fmla="*/ 5298510 w 5536504"/>
              <a:gd name="connsiteY14" fmla="*/ 2480153 h 4659682"/>
              <a:gd name="connsiteX15" fmla="*/ 5536504 w 5536504"/>
              <a:gd name="connsiteY15" fmla="*/ 2567835 h 4659682"/>
              <a:gd name="connsiteX16" fmla="*/ 5085567 w 5536504"/>
              <a:gd name="connsiteY16" fmla="*/ 3356975 h 4659682"/>
              <a:gd name="connsiteX17" fmla="*/ 4396636 w 5536504"/>
              <a:gd name="connsiteY17" fmla="*/ 4020854 h 4659682"/>
              <a:gd name="connsiteX18" fmla="*/ 4045907 w 5536504"/>
              <a:gd name="connsiteY18" fmla="*/ 4283901 h 4659682"/>
              <a:gd name="connsiteX19" fmla="*/ 3244241 w 5536504"/>
              <a:gd name="connsiteY19" fmla="*/ 4622104 h 4659682"/>
              <a:gd name="connsiteX20" fmla="*/ 2805830 w 5536504"/>
              <a:gd name="connsiteY20" fmla="*/ 4634630 h 4659682"/>
              <a:gd name="connsiteX21" fmla="*/ 2167003 w 5536504"/>
              <a:gd name="connsiteY21" fmla="*/ 4647156 h 4659682"/>
              <a:gd name="connsiteX22" fmla="*/ 1240077 w 5536504"/>
              <a:gd name="connsiteY22" fmla="*/ 4659682 h 4659682"/>
              <a:gd name="connsiteX23" fmla="*/ 538619 w 5536504"/>
              <a:gd name="connsiteY23" fmla="*/ 4434213 h 4659682"/>
              <a:gd name="connsiteX24" fmla="*/ 150312 w 5536504"/>
              <a:gd name="connsiteY24" fmla="*/ 3757808 h 4659682"/>
              <a:gd name="connsiteX25" fmla="*/ 0 w 5536504"/>
              <a:gd name="connsiteY25" fmla="*/ 3081402 h 4659682"/>
              <a:gd name="connsiteX26" fmla="*/ 0 w 5536504"/>
              <a:gd name="connsiteY26" fmla="*/ 2392471 h 4659682"/>
              <a:gd name="connsiteX27" fmla="*/ 25052 w 5536504"/>
              <a:gd name="connsiteY27" fmla="*/ 1828800 h 4659682"/>
              <a:gd name="connsiteX28" fmla="*/ 187890 w 5536504"/>
              <a:gd name="connsiteY28" fmla="*/ 789139 h 4659682"/>
              <a:gd name="connsiteX29" fmla="*/ 726510 w 5536504"/>
              <a:gd name="connsiteY29" fmla="*/ 162838 h 4659682"/>
              <a:gd name="connsiteX30" fmla="*/ 1465545 w 5536504"/>
              <a:gd name="connsiteY30" fmla="*/ 25052 h 4659682"/>
              <a:gd name="connsiteX31" fmla="*/ 2041742 w 5536504"/>
              <a:gd name="connsiteY31" fmla="*/ 0 h 4659682"/>
              <a:gd name="connsiteX32" fmla="*/ 2592888 w 5536504"/>
              <a:gd name="connsiteY32" fmla="*/ 75156 h 4659682"/>
              <a:gd name="connsiteX33" fmla="*/ 2718148 w 5536504"/>
              <a:gd name="connsiteY33" fmla="*/ 300624 h 4659682"/>
              <a:gd name="connsiteX34" fmla="*/ 2855934 w 5536504"/>
              <a:gd name="connsiteY34" fmla="*/ 651353 h 4659682"/>
              <a:gd name="connsiteX35" fmla="*/ 2329841 w 5536504"/>
              <a:gd name="connsiteY35" fmla="*/ 1290180 h 4659682"/>
              <a:gd name="connsiteX36" fmla="*/ 1766170 w 5536504"/>
              <a:gd name="connsiteY36" fmla="*/ 1766169 h 4659682"/>
              <a:gd name="connsiteX37" fmla="*/ 275573 w 5536504"/>
              <a:gd name="connsiteY37" fmla="*/ 2154476 h 4659682"/>
              <a:gd name="connsiteX0" fmla="*/ 3269293 w 5624114"/>
              <a:gd name="connsiteY0" fmla="*/ 300624 h 4659682"/>
              <a:gd name="connsiteX1" fmla="*/ 5448822 w 5624114"/>
              <a:gd name="connsiteY1" fmla="*/ 1941534 h 4659682"/>
              <a:gd name="connsiteX2" fmla="*/ 5436296 w 5624114"/>
              <a:gd name="connsiteY2" fmla="*/ 2204580 h 4659682"/>
              <a:gd name="connsiteX3" fmla="*/ 4985359 w 5624114"/>
              <a:gd name="connsiteY3" fmla="*/ 2229632 h 4659682"/>
              <a:gd name="connsiteX4" fmla="*/ 513567 w 5624114"/>
              <a:gd name="connsiteY4" fmla="*/ 2242159 h 4659682"/>
              <a:gd name="connsiteX5" fmla="*/ 338203 w 5624114"/>
              <a:gd name="connsiteY5" fmla="*/ 2267211 h 4659682"/>
              <a:gd name="connsiteX6" fmla="*/ 488515 w 5624114"/>
              <a:gd name="connsiteY6" fmla="*/ 2580361 h 4659682"/>
              <a:gd name="connsiteX7" fmla="*/ 1553227 w 5624114"/>
              <a:gd name="connsiteY7" fmla="*/ 3181611 h 4659682"/>
              <a:gd name="connsiteX8" fmla="*/ 2041742 w 5624114"/>
              <a:gd name="connsiteY8" fmla="*/ 3645074 h 4659682"/>
              <a:gd name="connsiteX9" fmla="*/ 2530258 w 5624114"/>
              <a:gd name="connsiteY9" fmla="*/ 4246323 h 4659682"/>
              <a:gd name="connsiteX10" fmla="*/ 2730674 w 5624114"/>
              <a:gd name="connsiteY10" fmla="*/ 4334005 h 4659682"/>
              <a:gd name="connsiteX11" fmla="*/ 3118981 w 5624114"/>
              <a:gd name="connsiteY11" fmla="*/ 4133589 h 4659682"/>
              <a:gd name="connsiteX12" fmla="*/ 4121063 w 5624114"/>
              <a:gd name="connsiteY12" fmla="*/ 3244241 h 4659682"/>
              <a:gd name="connsiteX13" fmla="*/ 4809995 w 5624114"/>
              <a:gd name="connsiteY13" fmla="*/ 2755726 h 4659682"/>
              <a:gd name="connsiteX14" fmla="*/ 5298510 w 5624114"/>
              <a:gd name="connsiteY14" fmla="*/ 2480153 h 4659682"/>
              <a:gd name="connsiteX15" fmla="*/ 5536504 w 5624114"/>
              <a:gd name="connsiteY15" fmla="*/ 2567835 h 4659682"/>
              <a:gd name="connsiteX16" fmla="*/ 5085567 w 5624114"/>
              <a:gd name="connsiteY16" fmla="*/ 3356975 h 4659682"/>
              <a:gd name="connsiteX17" fmla="*/ 4396636 w 5624114"/>
              <a:gd name="connsiteY17" fmla="*/ 4020854 h 4659682"/>
              <a:gd name="connsiteX18" fmla="*/ 4045907 w 5624114"/>
              <a:gd name="connsiteY18" fmla="*/ 4283901 h 4659682"/>
              <a:gd name="connsiteX19" fmla="*/ 3244241 w 5624114"/>
              <a:gd name="connsiteY19" fmla="*/ 4622104 h 4659682"/>
              <a:gd name="connsiteX20" fmla="*/ 2805830 w 5624114"/>
              <a:gd name="connsiteY20" fmla="*/ 4634630 h 4659682"/>
              <a:gd name="connsiteX21" fmla="*/ 2167003 w 5624114"/>
              <a:gd name="connsiteY21" fmla="*/ 4647156 h 4659682"/>
              <a:gd name="connsiteX22" fmla="*/ 1240077 w 5624114"/>
              <a:gd name="connsiteY22" fmla="*/ 4659682 h 4659682"/>
              <a:gd name="connsiteX23" fmla="*/ 538619 w 5624114"/>
              <a:gd name="connsiteY23" fmla="*/ 4434213 h 4659682"/>
              <a:gd name="connsiteX24" fmla="*/ 150312 w 5624114"/>
              <a:gd name="connsiteY24" fmla="*/ 3757808 h 4659682"/>
              <a:gd name="connsiteX25" fmla="*/ 0 w 5624114"/>
              <a:gd name="connsiteY25" fmla="*/ 3081402 h 4659682"/>
              <a:gd name="connsiteX26" fmla="*/ 0 w 5624114"/>
              <a:gd name="connsiteY26" fmla="*/ 2392471 h 4659682"/>
              <a:gd name="connsiteX27" fmla="*/ 25052 w 5624114"/>
              <a:gd name="connsiteY27" fmla="*/ 1828800 h 4659682"/>
              <a:gd name="connsiteX28" fmla="*/ 187890 w 5624114"/>
              <a:gd name="connsiteY28" fmla="*/ 789139 h 4659682"/>
              <a:gd name="connsiteX29" fmla="*/ 726510 w 5624114"/>
              <a:gd name="connsiteY29" fmla="*/ 162838 h 4659682"/>
              <a:gd name="connsiteX30" fmla="*/ 1465545 w 5624114"/>
              <a:gd name="connsiteY30" fmla="*/ 25052 h 4659682"/>
              <a:gd name="connsiteX31" fmla="*/ 2041742 w 5624114"/>
              <a:gd name="connsiteY31" fmla="*/ 0 h 4659682"/>
              <a:gd name="connsiteX32" fmla="*/ 2592888 w 5624114"/>
              <a:gd name="connsiteY32" fmla="*/ 75156 h 4659682"/>
              <a:gd name="connsiteX33" fmla="*/ 2718148 w 5624114"/>
              <a:gd name="connsiteY33" fmla="*/ 300624 h 4659682"/>
              <a:gd name="connsiteX34" fmla="*/ 2855934 w 5624114"/>
              <a:gd name="connsiteY34" fmla="*/ 651353 h 4659682"/>
              <a:gd name="connsiteX35" fmla="*/ 2329841 w 5624114"/>
              <a:gd name="connsiteY35" fmla="*/ 1290180 h 4659682"/>
              <a:gd name="connsiteX36" fmla="*/ 1766170 w 5624114"/>
              <a:gd name="connsiteY36" fmla="*/ 1766169 h 4659682"/>
              <a:gd name="connsiteX37" fmla="*/ 275573 w 5624114"/>
              <a:gd name="connsiteY37" fmla="*/ 2154476 h 4659682"/>
              <a:gd name="connsiteX0" fmla="*/ 3269293 w 5624114"/>
              <a:gd name="connsiteY0" fmla="*/ 300624 h 4659682"/>
              <a:gd name="connsiteX1" fmla="*/ 5448822 w 5624114"/>
              <a:gd name="connsiteY1" fmla="*/ 1941534 h 4659682"/>
              <a:gd name="connsiteX2" fmla="*/ 5436296 w 5624114"/>
              <a:gd name="connsiteY2" fmla="*/ 2204580 h 4659682"/>
              <a:gd name="connsiteX3" fmla="*/ 4985359 w 5624114"/>
              <a:gd name="connsiteY3" fmla="*/ 2229632 h 4659682"/>
              <a:gd name="connsiteX4" fmla="*/ 513567 w 5624114"/>
              <a:gd name="connsiteY4" fmla="*/ 2242159 h 4659682"/>
              <a:gd name="connsiteX5" fmla="*/ 338203 w 5624114"/>
              <a:gd name="connsiteY5" fmla="*/ 2267211 h 4659682"/>
              <a:gd name="connsiteX6" fmla="*/ 488515 w 5624114"/>
              <a:gd name="connsiteY6" fmla="*/ 2580361 h 4659682"/>
              <a:gd name="connsiteX7" fmla="*/ 1553227 w 5624114"/>
              <a:gd name="connsiteY7" fmla="*/ 3181611 h 4659682"/>
              <a:gd name="connsiteX8" fmla="*/ 2041742 w 5624114"/>
              <a:gd name="connsiteY8" fmla="*/ 3645074 h 4659682"/>
              <a:gd name="connsiteX9" fmla="*/ 2530258 w 5624114"/>
              <a:gd name="connsiteY9" fmla="*/ 4246323 h 4659682"/>
              <a:gd name="connsiteX10" fmla="*/ 2730674 w 5624114"/>
              <a:gd name="connsiteY10" fmla="*/ 4334005 h 4659682"/>
              <a:gd name="connsiteX11" fmla="*/ 3118981 w 5624114"/>
              <a:gd name="connsiteY11" fmla="*/ 4133589 h 4659682"/>
              <a:gd name="connsiteX12" fmla="*/ 4121063 w 5624114"/>
              <a:gd name="connsiteY12" fmla="*/ 3244241 h 4659682"/>
              <a:gd name="connsiteX13" fmla="*/ 4809995 w 5624114"/>
              <a:gd name="connsiteY13" fmla="*/ 2755726 h 4659682"/>
              <a:gd name="connsiteX14" fmla="*/ 5298510 w 5624114"/>
              <a:gd name="connsiteY14" fmla="*/ 2480153 h 4659682"/>
              <a:gd name="connsiteX15" fmla="*/ 5536504 w 5624114"/>
              <a:gd name="connsiteY15" fmla="*/ 2567835 h 4659682"/>
              <a:gd name="connsiteX16" fmla="*/ 5085567 w 5624114"/>
              <a:gd name="connsiteY16" fmla="*/ 3356975 h 4659682"/>
              <a:gd name="connsiteX17" fmla="*/ 4396636 w 5624114"/>
              <a:gd name="connsiteY17" fmla="*/ 4020854 h 4659682"/>
              <a:gd name="connsiteX18" fmla="*/ 4045907 w 5624114"/>
              <a:gd name="connsiteY18" fmla="*/ 4283901 h 4659682"/>
              <a:gd name="connsiteX19" fmla="*/ 3244241 w 5624114"/>
              <a:gd name="connsiteY19" fmla="*/ 4622104 h 4659682"/>
              <a:gd name="connsiteX20" fmla="*/ 2805830 w 5624114"/>
              <a:gd name="connsiteY20" fmla="*/ 4634630 h 4659682"/>
              <a:gd name="connsiteX21" fmla="*/ 2167003 w 5624114"/>
              <a:gd name="connsiteY21" fmla="*/ 4647156 h 4659682"/>
              <a:gd name="connsiteX22" fmla="*/ 1240077 w 5624114"/>
              <a:gd name="connsiteY22" fmla="*/ 4659682 h 4659682"/>
              <a:gd name="connsiteX23" fmla="*/ 538619 w 5624114"/>
              <a:gd name="connsiteY23" fmla="*/ 4434213 h 4659682"/>
              <a:gd name="connsiteX24" fmla="*/ 150312 w 5624114"/>
              <a:gd name="connsiteY24" fmla="*/ 3757808 h 4659682"/>
              <a:gd name="connsiteX25" fmla="*/ 0 w 5624114"/>
              <a:gd name="connsiteY25" fmla="*/ 3081402 h 4659682"/>
              <a:gd name="connsiteX26" fmla="*/ 0 w 5624114"/>
              <a:gd name="connsiteY26" fmla="*/ 2392471 h 4659682"/>
              <a:gd name="connsiteX27" fmla="*/ 25052 w 5624114"/>
              <a:gd name="connsiteY27" fmla="*/ 1828800 h 4659682"/>
              <a:gd name="connsiteX28" fmla="*/ 187890 w 5624114"/>
              <a:gd name="connsiteY28" fmla="*/ 789139 h 4659682"/>
              <a:gd name="connsiteX29" fmla="*/ 726510 w 5624114"/>
              <a:gd name="connsiteY29" fmla="*/ 162838 h 4659682"/>
              <a:gd name="connsiteX30" fmla="*/ 1465545 w 5624114"/>
              <a:gd name="connsiteY30" fmla="*/ 25052 h 4659682"/>
              <a:gd name="connsiteX31" fmla="*/ 2041742 w 5624114"/>
              <a:gd name="connsiteY31" fmla="*/ 0 h 4659682"/>
              <a:gd name="connsiteX32" fmla="*/ 2592888 w 5624114"/>
              <a:gd name="connsiteY32" fmla="*/ 75156 h 4659682"/>
              <a:gd name="connsiteX33" fmla="*/ 2718148 w 5624114"/>
              <a:gd name="connsiteY33" fmla="*/ 300624 h 4659682"/>
              <a:gd name="connsiteX34" fmla="*/ 2855934 w 5624114"/>
              <a:gd name="connsiteY34" fmla="*/ 651353 h 4659682"/>
              <a:gd name="connsiteX35" fmla="*/ 2329841 w 5624114"/>
              <a:gd name="connsiteY35" fmla="*/ 1290180 h 4659682"/>
              <a:gd name="connsiteX36" fmla="*/ 1766170 w 5624114"/>
              <a:gd name="connsiteY36" fmla="*/ 1766169 h 4659682"/>
              <a:gd name="connsiteX37" fmla="*/ 275573 w 5624114"/>
              <a:gd name="connsiteY37" fmla="*/ 2154476 h 4659682"/>
              <a:gd name="connsiteX0" fmla="*/ 3269293 w 5624114"/>
              <a:gd name="connsiteY0" fmla="*/ 300624 h 4659682"/>
              <a:gd name="connsiteX1" fmla="*/ 5448822 w 5624114"/>
              <a:gd name="connsiteY1" fmla="*/ 1941534 h 4659682"/>
              <a:gd name="connsiteX2" fmla="*/ 5436296 w 5624114"/>
              <a:gd name="connsiteY2" fmla="*/ 2204580 h 4659682"/>
              <a:gd name="connsiteX3" fmla="*/ 4985359 w 5624114"/>
              <a:gd name="connsiteY3" fmla="*/ 2229632 h 4659682"/>
              <a:gd name="connsiteX4" fmla="*/ 513567 w 5624114"/>
              <a:gd name="connsiteY4" fmla="*/ 2242159 h 4659682"/>
              <a:gd name="connsiteX5" fmla="*/ 338203 w 5624114"/>
              <a:gd name="connsiteY5" fmla="*/ 2267211 h 4659682"/>
              <a:gd name="connsiteX6" fmla="*/ 488515 w 5624114"/>
              <a:gd name="connsiteY6" fmla="*/ 2580361 h 4659682"/>
              <a:gd name="connsiteX7" fmla="*/ 1553227 w 5624114"/>
              <a:gd name="connsiteY7" fmla="*/ 3181611 h 4659682"/>
              <a:gd name="connsiteX8" fmla="*/ 2041742 w 5624114"/>
              <a:gd name="connsiteY8" fmla="*/ 3645074 h 4659682"/>
              <a:gd name="connsiteX9" fmla="*/ 2530258 w 5624114"/>
              <a:gd name="connsiteY9" fmla="*/ 4246323 h 4659682"/>
              <a:gd name="connsiteX10" fmla="*/ 2730674 w 5624114"/>
              <a:gd name="connsiteY10" fmla="*/ 4334005 h 4659682"/>
              <a:gd name="connsiteX11" fmla="*/ 3118981 w 5624114"/>
              <a:gd name="connsiteY11" fmla="*/ 4133589 h 4659682"/>
              <a:gd name="connsiteX12" fmla="*/ 4121063 w 5624114"/>
              <a:gd name="connsiteY12" fmla="*/ 3244241 h 4659682"/>
              <a:gd name="connsiteX13" fmla="*/ 4809995 w 5624114"/>
              <a:gd name="connsiteY13" fmla="*/ 2755726 h 4659682"/>
              <a:gd name="connsiteX14" fmla="*/ 5298510 w 5624114"/>
              <a:gd name="connsiteY14" fmla="*/ 2480153 h 4659682"/>
              <a:gd name="connsiteX15" fmla="*/ 5536504 w 5624114"/>
              <a:gd name="connsiteY15" fmla="*/ 2567835 h 4659682"/>
              <a:gd name="connsiteX16" fmla="*/ 5085567 w 5624114"/>
              <a:gd name="connsiteY16" fmla="*/ 3356975 h 4659682"/>
              <a:gd name="connsiteX17" fmla="*/ 4396636 w 5624114"/>
              <a:gd name="connsiteY17" fmla="*/ 4020854 h 4659682"/>
              <a:gd name="connsiteX18" fmla="*/ 4045907 w 5624114"/>
              <a:gd name="connsiteY18" fmla="*/ 4283901 h 4659682"/>
              <a:gd name="connsiteX19" fmla="*/ 3244241 w 5624114"/>
              <a:gd name="connsiteY19" fmla="*/ 4622104 h 4659682"/>
              <a:gd name="connsiteX20" fmla="*/ 2805830 w 5624114"/>
              <a:gd name="connsiteY20" fmla="*/ 4634630 h 4659682"/>
              <a:gd name="connsiteX21" fmla="*/ 2167003 w 5624114"/>
              <a:gd name="connsiteY21" fmla="*/ 4647156 h 4659682"/>
              <a:gd name="connsiteX22" fmla="*/ 1240077 w 5624114"/>
              <a:gd name="connsiteY22" fmla="*/ 4659682 h 4659682"/>
              <a:gd name="connsiteX23" fmla="*/ 538619 w 5624114"/>
              <a:gd name="connsiteY23" fmla="*/ 4434213 h 4659682"/>
              <a:gd name="connsiteX24" fmla="*/ 150312 w 5624114"/>
              <a:gd name="connsiteY24" fmla="*/ 3757808 h 4659682"/>
              <a:gd name="connsiteX25" fmla="*/ 0 w 5624114"/>
              <a:gd name="connsiteY25" fmla="*/ 3081402 h 4659682"/>
              <a:gd name="connsiteX26" fmla="*/ 0 w 5624114"/>
              <a:gd name="connsiteY26" fmla="*/ 2392471 h 4659682"/>
              <a:gd name="connsiteX27" fmla="*/ 25052 w 5624114"/>
              <a:gd name="connsiteY27" fmla="*/ 1828800 h 4659682"/>
              <a:gd name="connsiteX28" fmla="*/ 187890 w 5624114"/>
              <a:gd name="connsiteY28" fmla="*/ 789139 h 4659682"/>
              <a:gd name="connsiteX29" fmla="*/ 726510 w 5624114"/>
              <a:gd name="connsiteY29" fmla="*/ 162838 h 4659682"/>
              <a:gd name="connsiteX30" fmla="*/ 1465545 w 5624114"/>
              <a:gd name="connsiteY30" fmla="*/ 25052 h 4659682"/>
              <a:gd name="connsiteX31" fmla="*/ 2041742 w 5624114"/>
              <a:gd name="connsiteY31" fmla="*/ 0 h 4659682"/>
              <a:gd name="connsiteX32" fmla="*/ 2592888 w 5624114"/>
              <a:gd name="connsiteY32" fmla="*/ 75156 h 4659682"/>
              <a:gd name="connsiteX33" fmla="*/ 2718148 w 5624114"/>
              <a:gd name="connsiteY33" fmla="*/ 300624 h 4659682"/>
              <a:gd name="connsiteX34" fmla="*/ 2855934 w 5624114"/>
              <a:gd name="connsiteY34" fmla="*/ 651353 h 4659682"/>
              <a:gd name="connsiteX35" fmla="*/ 2329841 w 5624114"/>
              <a:gd name="connsiteY35" fmla="*/ 1290180 h 4659682"/>
              <a:gd name="connsiteX36" fmla="*/ 1766170 w 5624114"/>
              <a:gd name="connsiteY36" fmla="*/ 1766169 h 4659682"/>
              <a:gd name="connsiteX37" fmla="*/ 275573 w 5624114"/>
              <a:gd name="connsiteY37" fmla="*/ 2154476 h 4659682"/>
              <a:gd name="connsiteX0" fmla="*/ 3269293 w 5624114"/>
              <a:gd name="connsiteY0" fmla="*/ 300624 h 4659682"/>
              <a:gd name="connsiteX1" fmla="*/ 5448822 w 5624114"/>
              <a:gd name="connsiteY1" fmla="*/ 1941534 h 4659682"/>
              <a:gd name="connsiteX2" fmla="*/ 5436296 w 5624114"/>
              <a:gd name="connsiteY2" fmla="*/ 2204580 h 4659682"/>
              <a:gd name="connsiteX3" fmla="*/ 4985359 w 5624114"/>
              <a:gd name="connsiteY3" fmla="*/ 2229632 h 4659682"/>
              <a:gd name="connsiteX4" fmla="*/ 513567 w 5624114"/>
              <a:gd name="connsiteY4" fmla="*/ 2242159 h 4659682"/>
              <a:gd name="connsiteX5" fmla="*/ 338203 w 5624114"/>
              <a:gd name="connsiteY5" fmla="*/ 2267211 h 4659682"/>
              <a:gd name="connsiteX6" fmla="*/ 488515 w 5624114"/>
              <a:gd name="connsiteY6" fmla="*/ 2580361 h 4659682"/>
              <a:gd name="connsiteX7" fmla="*/ 1553227 w 5624114"/>
              <a:gd name="connsiteY7" fmla="*/ 3181611 h 4659682"/>
              <a:gd name="connsiteX8" fmla="*/ 2041742 w 5624114"/>
              <a:gd name="connsiteY8" fmla="*/ 3645074 h 4659682"/>
              <a:gd name="connsiteX9" fmla="*/ 2476918 w 5624114"/>
              <a:gd name="connsiteY9" fmla="*/ 4208223 h 4659682"/>
              <a:gd name="connsiteX10" fmla="*/ 2730674 w 5624114"/>
              <a:gd name="connsiteY10" fmla="*/ 4334005 h 4659682"/>
              <a:gd name="connsiteX11" fmla="*/ 3118981 w 5624114"/>
              <a:gd name="connsiteY11" fmla="*/ 4133589 h 4659682"/>
              <a:gd name="connsiteX12" fmla="*/ 4121063 w 5624114"/>
              <a:gd name="connsiteY12" fmla="*/ 3244241 h 4659682"/>
              <a:gd name="connsiteX13" fmla="*/ 4809995 w 5624114"/>
              <a:gd name="connsiteY13" fmla="*/ 2755726 h 4659682"/>
              <a:gd name="connsiteX14" fmla="*/ 5298510 w 5624114"/>
              <a:gd name="connsiteY14" fmla="*/ 2480153 h 4659682"/>
              <a:gd name="connsiteX15" fmla="*/ 5536504 w 5624114"/>
              <a:gd name="connsiteY15" fmla="*/ 2567835 h 4659682"/>
              <a:gd name="connsiteX16" fmla="*/ 5085567 w 5624114"/>
              <a:gd name="connsiteY16" fmla="*/ 3356975 h 4659682"/>
              <a:gd name="connsiteX17" fmla="*/ 4396636 w 5624114"/>
              <a:gd name="connsiteY17" fmla="*/ 4020854 h 4659682"/>
              <a:gd name="connsiteX18" fmla="*/ 4045907 w 5624114"/>
              <a:gd name="connsiteY18" fmla="*/ 4283901 h 4659682"/>
              <a:gd name="connsiteX19" fmla="*/ 3244241 w 5624114"/>
              <a:gd name="connsiteY19" fmla="*/ 4622104 h 4659682"/>
              <a:gd name="connsiteX20" fmla="*/ 2805830 w 5624114"/>
              <a:gd name="connsiteY20" fmla="*/ 4634630 h 4659682"/>
              <a:gd name="connsiteX21" fmla="*/ 2167003 w 5624114"/>
              <a:gd name="connsiteY21" fmla="*/ 4647156 h 4659682"/>
              <a:gd name="connsiteX22" fmla="*/ 1240077 w 5624114"/>
              <a:gd name="connsiteY22" fmla="*/ 4659682 h 4659682"/>
              <a:gd name="connsiteX23" fmla="*/ 538619 w 5624114"/>
              <a:gd name="connsiteY23" fmla="*/ 4434213 h 4659682"/>
              <a:gd name="connsiteX24" fmla="*/ 150312 w 5624114"/>
              <a:gd name="connsiteY24" fmla="*/ 3757808 h 4659682"/>
              <a:gd name="connsiteX25" fmla="*/ 0 w 5624114"/>
              <a:gd name="connsiteY25" fmla="*/ 3081402 h 4659682"/>
              <a:gd name="connsiteX26" fmla="*/ 0 w 5624114"/>
              <a:gd name="connsiteY26" fmla="*/ 2392471 h 4659682"/>
              <a:gd name="connsiteX27" fmla="*/ 25052 w 5624114"/>
              <a:gd name="connsiteY27" fmla="*/ 1828800 h 4659682"/>
              <a:gd name="connsiteX28" fmla="*/ 187890 w 5624114"/>
              <a:gd name="connsiteY28" fmla="*/ 789139 h 4659682"/>
              <a:gd name="connsiteX29" fmla="*/ 726510 w 5624114"/>
              <a:gd name="connsiteY29" fmla="*/ 162838 h 4659682"/>
              <a:gd name="connsiteX30" fmla="*/ 1465545 w 5624114"/>
              <a:gd name="connsiteY30" fmla="*/ 25052 h 4659682"/>
              <a:gd name="connsiteX31" fmla="*/ 2041742 w 5624114"/>
              <a:gd name="connsiteY31" fmla="*/ 0 h 4659682"/>
              <a:gd name="connsiteX32" fmla="*/ 2592888 w 5624114"/>
              <a:gd name="connsiteY32" fmla="*/ 75156 h 4659682"/>
              <a:gd name="connsiteX33" fmla="*/ 2718148 w 5624114"/>
              <a:gd name="connsiteY33" fmla="*/ 300624 h 4659682"/>
              <a:gd name="connsiteX34" fmla="*/ 2855934 w 5624114"/>
              <a:gd name="connsiteY34" fmla="*/ 651353 h 4659682"/>
              <a:gd name="connsiteX35" fmla="*/ 2329841 w 5624114"/>
              <a:gd name="connsiteY35" fmla="*/ 1290180 h 4659682"/>
              <a:gd name="connsiteX36" fmla="*/ 1766170 w 5624114"/>
              <a:gd name="connsiteY36" fmla="*/ 1766169 h 4659682"/>
              <a:gd name="connsiteX37" fmla="*/ 275573 w 5624114"/>
              <a:gd name="connsiteY37" fmla="*/ 2154476 h 4659682"/>
              <a:gd name="connsiteX0" fmla="*/ 3269293 w 5624114"/>
              <a:gd name="connsiteY0" fmla="*/ 300624 h 4659682"/>
              <a:gd name="connsiteX1" fmla="*/ 5448822 w 5624114"/>
              <a:gd name="connsiteY1" fmla="*/ 1941534 h 4659682"/>
              <a:gd name="connsiteX2" fmla="*/ 5436296 w 5624114"/>
              <a:gd name="connsiteY2" fmla="*/ 2204580 h 4659682"/>
              <a:gd name="connsiteX3" fmla="*/ 4985359 w 5624114"/>
              <a:gd name="connsiteY3" fmla="*/ 2229632 h 4659682"/>
              <a:gd name="connsiteX4" fmla="*/ 513567 w 5624114"/>
              <a:gd name="connsiteY4" fmla="*/ 2242159 h 4659682"/>
              <a:gd name="connsiteX5" fmla="*/ 338203 w 5624114"/>
              <a:gd name="connsiteY5" fmla="*/ 2267211 h 4659682"/>
              <a:gd name="connsiteX6" fmla="*/ 488515 w 5624114"/>
              <a:gd name="connsiteY6" fmla="*/ 2580361 h 4659682"/>
              <a:gd name="connsiteX7" fmla="*/ 1553227 w 5624114"/>
              <a:gd name="connsiteY7" fmla="*/ 3181611 h 4659682"/>
              <a:gd name="connsiteX8" fmla="*/ 2041742 w 5624114"/>
              <a:gd name="connsiteY8" fmla="*/ 3645074 h 4659682"/>
              <a:gd name="connsiteX9" fmla="*/ 2454058 w 5624114"/>
              <a:gd name="connsiteY9" fmla="*/ 4154883 h 4659682"/>
              <a:gd name="connsiteX10" fmla="*/ 2730674 w 5624114"/>
              <a:gd name="connsiteY10" fmla="*/ 4334005 h 4659682"/>
              <a:gd name="connsiteX11" fmla="*/ 3118981 w 5624114"/>
              <a:gd name="connsiteY11" fmla="*/ 4133589 h 4659682"/>
              <a:gd name="connsiteX12" fmla="*/ 4121063 w 5624114"/>
              <a:gd name="connsiteY12" fmla="*/ 3244241 h 4659682"/>
              <a:gd name="connsiteX13" fmla="*/ 4809995 w 5624114"/>
              <a:gd name="connsiteY13" fmla="*/ 2755726 h 4659682"/>
              <a:gd name="connsiteX14" fmla="*/ 5298510 w 5624114"/>
              <a:gd name="connsiteY14" fmla="*/ 2480153 h 4659682"/>
              <a:gd name="connsiteX15" fmla="*/ 5536504 w 5624114"/>
              <a:gd name="connsiteY15" fmla="*/ 2567835 h 4659682"/>
              <a:gd name="connsiteX16" fmla="*/ 5085567 w 5624114"/>
              <a:gd name="connsiteY16" fmla="*/ 3356975 h 4659682"/>
              <a:gd name="connsiteX17" fmla="*/ 4396636 w 5624114"/>
              <a:gd name="connsiteY17" fmla="*/ 4020854 h 4659682"/>
              <a:gd name="connsiteX18" fmla="*/ 4045907 w 5624114"/>
              <a:gd name="connsiteY18" fmla="*/ 4283901 h 4659682"/>
              <a:gd name="connsiteX19" fmla="*/ 3244241 w 5624114"/>
              <a:gd name="connsiteY19" fmla="*/ 4622104 h 4659682"/>
              <a:gd name="connsiteX20" fmla="*/ 2805830 w 5624114"/>
              <a:gd name="connsiteY20" fmla="*/ 4634630 h 4659682"/>
              <a:gd name="connsiteX21" fmla="*/ 2167003 w 5624114"/>
              <a:gd name="connsiteY21" fmla="*/ 4647156 h 4659682"/>
              <a:gd name="connsiteX22" fmla="*/ 1240077 w 5624114"/>
              <a:gd name="connsiteY22" fmla="*/ 4659682 h 4659682"/>
              <a:gd name="connsiteX23" fmla="*/ 538619 w 5624114"/>
              <a:gd name="connsiteY23" fmla="*/ 4434213 h 4659682"/>
              <a:gd name="connsiteX24" fmla="*/ 150312 w 5624114"/>
              <a:gd name="connsiteY24" fmla="*/ 3757808 h 4659682"/>
              <a:gd name="connsiteX25" fmla="*/ 0 w 5624114"/>
              <a:gd name="connsiteY25" fmla="*/ 3081402 h 4659682"/>
              <a:gd name="connsiteX26" fmla="*/ 0 w 5624114"/>
              <a:gd name="connsiteY26" fmla="*/ 2392471 h 4659682"/>
              <a:gd name="connsiteX27" fmla="*/ 25052 w 5624114"/>
              <a:gd name="connsiteY27" fmla="*/ 1828800 h 4659682"/>
              <a:gd name="connsiteX28" fmla="*/ 187890 w 5624114"/>
              <a:gd name="connsiteY28" fmla="*/ 789139 h 4659682"/>
              <a:gd name="connsiteX29" fmla="*/ 726510 w 5624114"/>
              <a:gd name="connsiteY29" fmla="*/ 162838 h 4659682"/>
              <a:gd name="connsiteX30" fmla="*/ 1465545 w 5624114"/>
              <a:gd name="connsiteY30" fmla="*/ 25052 h 4659682"/>
              <a:gd name="connsiteX31" fmla="*/ 2041742 w 5624114"/>
              <a:gd name="connsiteY31" fmla="*/ 0 h 4659682"/>
              <a:gd name="connsiteX32" fmla="*/ 2592888 w 5624114"/>
              <a:gd name="connsiteY32" fmla="*/ 75156 h 4659682"/>
              <a:gd name="connsiteX33" fmla="*/ 2718148 w 5624114"/>
              <a:gd name="connsiteY33" fmla="*/ 300624 h 4659682"/>
              <a:gd name="connsiteX34" fmla="*/ 2855934 w 5624114"/>
              <a:gd name="connsiteY34" fmla="*/ 651353 h 4659682"/>
              <a:gd name="connsiteX35" fmla="*/ 2329841 w 5624114"/>
              <a:gd name="connsiteY35" fmla="*/ 1290180 h 4659682"/>
              <a:gd name="connsiteX36" fmla="*/ 1766170 w 5624114"/>
              <a:gd name="connsiteY36" fmla="*/ 1766169 h 4659682"/>
              <a:gd name="connsiteX37" fmla="*/ 275573 w 5624114"/>
              <a:gd name="connsiteY37" fmla="*/ 2154476 h 4659682"/>
              <a:gd name="connsiteX0" fmla="*/ 3269293 w 5624114"/>
              <a:gd name="connsiteY0" fmla="*/ 300624 h 4659682"/>
              <a:gd name="connsiteX1" fmla="*/ 5448822 w 5624114"/>
              <a:gd name="connsiteY1" fmla="*/ 1941534 h 4659682"/>
              <a:gd name="connsiteX2" fmla="*/ 5436296 w 5624114"/>
              <a:gd name="connsiteY2" fmla="*/ 2204580 h 4659682"/>
              <a:gd name="connsiteX3" fmla="*/ 4985359 w 5624114"/>
              <a:gd name="connsiteY3" fmla="*/ 2229632 h 4659682"/>
              <a:gd name="connsiteX4" fmla="*/ 513567 w 5624114"/>
              <a:gd name="connsiteY4" fmla="*/ 2242159 h 4659682"/>
              <a:gd name="connsiteX5" fmla="*/ 307723 w 5624114"/>
              <a:gd name="connsiteY5" fmla="*/ 2419611 h 4659682"/>
              <a:gd name="connsiteX6" fmla="*/ 488515 w 5624114"/>
              <a:gd name="connsiteY6" fmla="*/ 2580361 h 4659682"/>
              <a:gd name="connsiteX7" fmla="*/ 1553227 w 5624114"/>
              <a:gd name="connsiteY7" fmla="*/ 3181611 h 4659682"/>
              <a:gd name="connsiteX8" fmla="*/ 2041742 w 5624114"/>
              <a:gd name="connsiteY8" fmla="*/ 3645074 h 4659682"/>
              <a:gd name="connsiteX9" fmla="*/ 2454058 w 5624114"/>
              <a:gd name="connsiteY9" fmla="*/ 4154883 h 4659682"/>
              <a:gd name="connsiteX10" fmla="*/ 2730674 w 5624114"/>
              <a:gd name="connsiteY10" fmla="*/ 4334005 h 4659682"/>
              <a:gd name="connsiteX11" fmla="*/ 3118981 w 5624114"/>
              <a:gd name="connsiteY11" fmla="*/ 4133589 h 4659682"/>
              <a:gd name="connsiteX12" fmla="*/ 4121063 w 5624114"/>
              <a:gd name="connsiteY12" fmla="*/ 3244241 h 4659682"/>
              <a:gd name="connsiteX13" fmla="*/ 4809995 w 5624114"/>
              <a:gd name="connsiteY13" fmla="*/ 2755726 h 4659682"/>
              <a:gd name="connsiteX14" fmla="*/ 5298510 w 5624114"/>
              <a:gd name="connsiteY14" fmla="*/ 2480153 h 4659682"/>
              <a:gd name="connsiteX15" fmla="*/ 5536504 w 5624114"/>
              <a:gd name="connsiteY15" fmla="*/ 2567835 h 4659682"/>
              <a:gd name="connsiteX16" fmla="*/ 5085567 w 5624114"/>
              <a:gd name="connsiteY16" fmla="*/ 3356975 h 4659682"/>
              <a:gd name="connsiteX17" fmla="*/ 4396636 w 5624114"/>
              <a:gd name="connsiteY17" fmla="*/ 4020854 h 4659682"/>
              <a:gd name="connsiteX18" fmla="*/ 4045907 w 5624114"/>
              <a:gd name="connsiteY18" fmla="*/ 4283901 h 4659682"/>
              <a:gd name="connsiteX19" fmla="*/ 3244241 w 5624114"/>
              <a:gd name="connsiteY19" fmla="*/ 4622104 h 4659682"/>
              <a:gd name="connsiteX20" fmla="*/ 2805830 w 5624114"/>
              <a:gd name="connsiteY20" fmla="*/ 4634630 h 4659682"/>
              <a:gd name="connsiteX21" fmla="*/ 2167003 w 5624114"/>
              <a:gd name="connsiteY21" fmla="*/ 4647156 h 4659682"/>
              <a:gd name="connsiteX22" fmla="*/ 1240077 w 5624114"/>
              <a:gd name="connsiteY22" fmla="*/ 4659682 h 4659682"/>
              <a:gd name="connsiteX23" fmla="*/ 538619 w 5624114"/>
              <a:gd name="connsiteY23" fmla="*/ 4434213 h 4659682"/>
              <a:gd name="connsiteX24" fmla="*/ 150312 w 5624114"/>
              <a:gd name="connsiteY24" fmla="*/ 3757808 h 4659682"/>
              <a:gd name="connsiteX25" fmla="*/ 0 w 5624114"/>
              <a:gd name="connsiteY25" fmla="*/ 3081402 h 4659682"/>
              <a:gd name="connsiteX26" fmla="*/ 0 w 5624114"/>
              <a:gd name="connsiteY26" fmla="*/ 2392471 h 4659682"/>
              <a:gd name="connsiteX27" fmla="*/ 25052 w 5624114"/>
              <a:gd name="connsiteY27" fmla="*/ 1828800 h 4659682"/>
              <a:gd name="connsiteX28" fmla="*/ 187890 w 5624114"/>
              <a:gd name="connsiteY28" fmla="*/ 789139 h 4659682"/>
              <a:gd name="connsiteX29" fmla="*/ 726510 w 5624114"/>
              <a:gd name="connsiteY29" fmla="*/ 162838 h 4659682"/>
              <a:gd name="connsiteX30" fmla="*/ 1465545 w 5624114"/>
              <a:gd name="connsiteY30" fmla="*/ 25052 h 4659682"/>
              <a:gd name="connsiteX31" fmla="*/ 2041742 w 5624114"/>
              <a:gd name="connsiteY31" fmla="*/ 0 h 4659682"/>
              <a:gd name="connsiteX32" fmla="*/ 2592888 w 5624114"/>
              <a:gd name="connsiteY32" fmla="*/ 75156 h 4659682"/>
              <a:gd name="connsiteX33" fmla="*/ 2718148 w 5624114"/>
              <a:gd name="connsiteY33" fmla="*/ 300624 h 4659682"/>
              <a:gd name="connsiteX34" fmla="*/ 2855934 w 5624114"/>
              <a:gd name="connsiteY34" fmla="*/ 651353 h 4659682"/>
              <a:gd name="connsiteX35" fmla="*/ 2329841 w 5624114"/>
              <a:gd name="connsiteY35" fmla="*/ 1290180 h 4659682"/>
              <a:gd name="connsiteX36" fmla="*/ 1766170 w 5624114"/>
              <a:gd name="connsiteY36" fmla="*/ 1766169 h 4659682"/>
              <a:gd name="connsiteX37" fmla="*/ 275573 w 5624114"/>
              <a:gd name="connsiteY37" fmla="*/ 2154476 h 4659682"/>
              <a:gd name="connsiteX0" fmla="*/ 3269293 w 5624114"/>
              <a:gd name="connsiteY0" fmla="*/ 300624 h 4659682"/>
              <a:gd name="connsiteX1" fmla="*/ 5448822 w 5624114"/>
              <a:gd name="connsiteY1" fmla="*/ 1941534 h 4659682"/>
              <a:gd name="connsiteX2" fmla="*/ 5436296 w 5624114"/>
              <a:gd name="connsiteY2" fmla="*/ 2204580 h 4659682"/>
              <a:gd name="connsiteX3" fmla="*/ 4985359 w 5624114"/>
              <a:gd name="connsiteY3" fmla="*/ 2229632 h 4659682"/>
              <a:gd name="connsiteX4" fmla="*/ 513567 w 5624114"/>
              <a:gd name="connsiteY4" fmla="*/ 2242159 h 4659682"/>
              <a:gd name="connsiteX5" fmla="*/ 307723 w 5624114"/>
              <a:gd name="connsiteY5" fmla="*/ 2419611 h 4659682"/>
              <a:gd name="connsiteX6" fmla="*/ 488515 w 5624114"/>
              <a:gd name="connsiteY6" fmla="*/ 2580361 h 4659682"/>
              <a:gd name="connsiteX7" fmla="*/ 1553227 w 5624114"/>
              <a:gd name="connsiteY7" fmla="*/ 3181611 h 4659682"/>
              <a:gd name="connsiteX8" fmla="*/ 2041742 w 5624114"/>
              <a:gd name="connsiteY8" fmla="*/ 3645074 h 4659682"/>
              <a:gd name="connsiteX9" fmla="*/ 2454058 w 5624114"/>
              <a:gd name="connsiteY9" fmla="*/ 4154883 h 4659682"/>
              <a:gd name="connsiteX10" fmla="*/ 2730674 w 5624114"/>
              <a:gd name="connsiteY10" fmla="*/ 4334005 h 4659682"/>
              <a:gd name="connsiteX11" fmla="*/ 3118981 w 5624114"/>
              <a:gd name="connsiteY11" fmla="*/ 4133589 h 4659682"/>
              <a:gd name="connsiteX12" fmla="*/ 4121063 w 5624114"/>
              <a:gd name="connsiteY12" fmla="*/ 3244241 h 4659682"/>
              <a:gd name="connsiteX13" fmla="*/ 4809995 w 5624114"/>
              <a:gd name="connsiteY13" fmla="*/ 2755726 h 4659682"/>
              <a:gd name="connsiteX14" fmla="*/ 5298510 w 5624114"/>
              <a:gd name="connsiteY14" fmla="*/ 2480153 h 4659682"/>
              <a:gd name="connsiteX15" fmla="*/ 5536504 w 5624114"/>
              <a:gd name="connsiteY15" fmla="*/ 2567835 h 4659682"/>
              <a:gd name="connsiteX16" fmla="*/ 5085567 w 5624114"/>
              <a:gd name="connsiteY16" fmla="*/ 3356975 h 4659682"/>
              <a:gd name="connsiteX17" fmla="*/ 4396636 w 5624114"/>
              <a:gd name="connsiteY17" fmla="*/ 4020854 h 4659682"/>
              <a:gd name="connsiteX18" fmla="*/ 4045907 w 5624114"/>
              <a:gd name="connsiteY18" fmla="*/ 4283901 h 4659682"/>
              <a:gd name="connsiteX19" fmla="*/ 3244241 w 5624114"/>
              <a:gd name="connsiteY19" fmla="*/ 4622104 h 4659682"/>
              <a:gd name="connsiteX20" fmla="*/ 2805830 w 5624114"/>
              <a:gd name="connsiteY20" fmla="*/ 4634630 h 4659682"/>
              <a:gd name="connsiteX21" fmla="*/ 2167003 w 5624114"/>
              <a:gd name="connsiteY21" fmla="*/ 4647156 h 4659682"/>
              <a:gd name="connsiteX22" fmla="*/ 1240077 w 5624114"/>
              <a:gd name="connsiteY22" fmla="*/ 4659682 h 4659682"/>
              <a:gd name="connsiteX23" fmla="*/ 538619 w 5624114"/>
              <a:gd name="connsiteY23" fmla="*/ 4434213 h 4659682"/>
              <a:gd name="connsiteX24" fmla="*/ 150312 w 5624114"/>
              <a:gd name="connsiteY24" fmla="*/ 3757808 h 4659682"/>
              <a:gd name="connsiteX25" fmla="*/ 0 w 5624114"/>
              <a:gd name="connsiteY25" fmla="*/ 3081402 h 4659682"/>
              <a:gd name="connsiteX26" fmla="*/ 0 w 5624114"/>
              <a:gd name="connsiteY26" fmla="*/ 2392471 h 4659682"/>
              <a:gd name="connsiteX27" fmla="*/ 25052 w 5624114"/>
              <a:gd name="connsiteY27" fmla="*/ 1828800 h 4659682"/>
              <a:gd name="connsiteX28" fmla="*/ 187890 w 5624114"/>
              <a:gd name="connsiteY28" fmla="*/ 789139 h 4659682"/>
              <a:gd name="connsiteX29" fmla="*/ 726510 w 5624114"/>
              <a:gd name="connsiteY29" fmla="*/ 162838 h 4659682"/>
              <a:gd name="connsiteX30" fmla="*/ 1465545 w 5624114"/>
              <a:gd name="connsiteY30" fmla="*/ 25052 h 4659682"/>
              <a:gd name="connsiteX31" fmla="*/ 2041742 w 5624114"/>
              <a:gd name="connsiteY31" fmla="*/ 0 h 4659682"/>
              <a:gd name="connsiteX32" fmla="*/ 2592888 w 5624114"/>
              <a:gd name="connsiteY32" fmla="*/ 75156 h 4659682"/>
              <a:gd name="connsiteX33" fmla="*/ 2718148 w 5624114"/>
              <a:gd name="connsiteY33" fmla="*/ 300624 h 4659682"/>
              <a:gd name="connsiteX34" fmla="*/ 2855934 w 5624114"/>
              <a:gd name="connsiteY34" fmla="*/ 651353 h 4659682"/>
              <a:gd name="connsiteX35" fmla="*/ 2329841 w 5624114"/>
              <a:gd name="connsiteY35" fmla="*/ 1290180 h 4659682"/>
              <a:gd name="connsiteX36" fmla="*/ 1766170 w 5624114"/>
              <a:gd name="connsiteY36" fmla="*/ 1766169 h 4659682"/>
              <a:gd name="connsiteX37" fmla="*/ 275573 w 5624114"/>
              <a:gd name="connsiteY37" fmla="*/ 2154476 h 4659682"/>
              <a:gd name="connsiteX0" fmla="*/ 3269293 w 5624114"/>
              <a:gd name="connsiteY0" fmla="*/ 300624 h 4659682"/>
              <a:gd name="connsiteX1" fmla="*/ 5448822 w 5624114"/>
              <a:gd name="connsiteY1" fmla="*/ 1941534 h 4659682"/>
              <a:gd name="connsiteX2" fmla="*/ 5436296 w 5624114"/>
              <a:gd name="connsiteY2" fmla="*/ 2204580 h 4659682"/>
              <a:gd name="connsiteX3" fmla="*/ 4985359 w 5624114"/>
              <a:gd name="connsiteY3" fmla="*/ 2229632 h 4659682"/>
              <a:gd name="connsiteX4" fmla="*/ 513567 w 5624114"/>
              <a:gd name="connsiteY4" fmla="*/ 2242159 h 4659682"/>
              <a:gd name="connsiteX5" fmla="*/ 307723 w 5624114"/>
              <a:gd name="connsiteY5" fmla="*/ 2419611 h 4659682"/>
              <a:gd name="connsiteX6" fmla="*/ 488515 w 5624114"/>
              <a:gd name="connsiteY6" fmla="*/ 2580361 h 4659682"/>
              <a:gd name="connsiteX7" fmla="*/ 1553227 w 5624114"/>
              <a:gd name="connsiteY7" fmla="*/ 3181611 h 4659682"/>
              <a:gd name="connsiteX8" fmla="*/ 2041742 w 5624114"/>
              <a:gd name="connsiteY8" fmla="*/ 3645074 h 4659682"/>
              <a:gd name="connsiteX9" fmla="*/ 2454058 w 5624114"/>
              <a:gd name="connsiteY9" fmla="*/ 4154883 h 4659682"/>
              <a:gd name="connsiteX10" fmla="*/ 2730674 w 5624114"/>
              <a:gd name="connsiteY10" fmla="*/ 4334005 h 4659682"/>
              <a:gd name="connsiteX11" fmla="*/ 3118981 w 5624114"/>
              <a:gd name="connsiteY11" fmla="*/ 4133589 h 4659682"/>
              <a:gd name="connsiteX12" fmla="*/ 4121063 w 5624114"/>
              <a:gd name="connsiteY12" fmla="*/ 3244241 h 4659682"/>
              <a:gd name="connsiteX13" fmla="*/ 4809995 w 5624114"/>
              <a:gd name="connsiteY13" fmla="*/ 2755726 h 4659682"/>
              <a:gd name="connsiteX14" fmla="*/ 5298510 w 5624114"/>
              <a:gd name="connsiteY14" fmla="*/ 2480153 h 4659682"/>
              <a:gd name="connsiteX15" fmla="*/ 5536504 w 5624114"/>
              <a:gd name="connsiteY15" fmla="*/ 2567835 h 4659682"/>
              <a:gd name="connsiteX16" fmla="*/ 5085567 w 5624114"/>
              <a:gd name="connsiteY16" fmla="*/ 3356975 h 4659682"/>
              <a:gd name="connsiteX17" fmla="*/ 4396636 w 5624114"/>
              <a:gd name="connsiteY17" fmla="*/ 4020854 h 4659682"/>
              <a:gd name="connsiteX18" fmla="*/ 4045907 w 5624114"/>
              <a:gd name="connsiteY18" fmla="*/ 4283901 h 4659682"/>
              <a:gd name="connsiteX19" fmla="*/ 3244241 w 5624114"/>
              <a:gd name="connsiteY19" fmla="*/ 4622104 h 4659682"/>
              <a:gd name="connsiteX20" fmla="*/ 2805830 w 5624114"/>
              <a:gd name="connsiteY20" fmla="*/ 4634630 h 4659682"/>
              <a:gd name="connsiteX21" fmla="*/ 2167003 w 5624114"/>
              <a:gd name="connsiteY21" fmla="*/ 4647156 h 4659682"/>
              <a:gd name="connsiteX22" fmla="*/ 1240077 w 5624114"/>
              <a:gd name="connsiteY22" fmla="*/ 4659682 h 4659682"/>
              <a:gd name="connsiteX23" fmla="*/ 538619 w 5624114"/>
              <a:gd name="connsiteY23" fmla="*/ 4434213 h 4659682"/>
              <a:gd name="connsiteX24" fmla="*/ 150312 w 5624114"/>
              <a:gd name="connsiteY24" fmla="*/ 3757808 h 4659682"/>
              <a:gd name="connsiteX25" fmla="*/ 0 w 5624114"/>
              <a:gd name="connsiteY25" fmla="*/ 3081402 h 4659682"/>
              <a:gd name="connsiteX26" fmla="*/ 0 w 5624114"/>
              <a:gd name="connsiteY26" fmla="*/ 2392471 h 4659682"/>
              <a:gd name="connsiteX27" fmla="*/ 25052 w 5624114"/>
              <a:gd name="connsiteY27" fmla="*/ 1828800 h 4659682"/>
              <a:gd name="connsiteX28" fmla="*/ 187890 w 5624114"/>
              <a:gd name="connsiteY28" fmla="*/ 789139 h 4659682"/>
              <a:gd name="connsiteX29" fmla="*/ 726510 w 5624114"/>
              <a:gd name="connsiteY29" fmla="*/ 162838 h 4659682"/>
              <a:gd name="connsiteX30" fmla="*/ 1465545 w 5624114"/>
              <a:gd name="connsiteY30" fmla="*/ 25052 h 4659682"/>
              <a:gd name="connsiteX31" fmla="*/ 2041742 w 5624114"/>
              <a:gd name="connsiteY31" fmla="*/ 0 h 4659682"/>
              <a:gd name="connsiteX32" fmla="*/ 2592888 w 5624114"/>
              <a:gd name="connsiteY32" fmla="*/ 75156 h 4659682"/>
              <a:gd name="connsiteX33" fmla="*/ 2718148 w 5624114"/>
              <a:gd name="connsiteY33" fmla="*/ 300624 h 4659682"/>
              <a:gd name="connsiteX34" fmla="*/ 2855934 w 5624114"/>
              <a:gd name="connsiteY34" fmla="*/ 651353 h 4659682"/>
              <a:gd name="connsiteX35" fmla="*/ 2329841 w 5624114"/>
              <a:gd name="connsiteY35" fmla="*/ 1290180 h 4659682"/>
              <a:gd name="connsiteX36" fmla="*/ 1766170 w 5624114"/>
              <a:gd name="connsiteY36" fmla="*/ 1766169 h 4659682"/>
              <a:gd name="connsiteX37" fmla="*/ 275573 w 5624114"/>
              <a:gd name="connsiteY37" fmla="*/ 2154476 h 4659682"/>
              <a:gd name="connsiteX0" fmla="*/ 3269293 w 5624114"/>
              <a:gd name="connsiteY0" fmla="*/ 300624 h 4659682"/>
              <a:gd name="connsiteX1" fmla="*/ 5448822 w 5624114"/>
              <a:gd name="connsiteY1" fmla="*/ 1941534 h 4659682"/>
              <a:gd name="connsiteX2" fmla="*/ 5436296 w 5624114"/>
              <a:gd name="connsiteY2" fmla="*/ 2204580 h 4659682"/>
              <a:gd name="connsiteX3" fmla="*/ 4985359 w 5624114"/>
              <a:gd name="connsiteY3" fmla="*/ 2229632 h 4659682"/>
              <a:gd name="connsiteX4" fmla="*/ 513567 w 5624114"/>
              <a:gd name="connsiteY4" fmla="*/ 2242159 h 4659682"/>
              <a:gd name="connsiteX5" fmla="*/ 368683 w 5624114"/>
              <a:gd name="connsiteY5" fmla="*/ 2442471 h 4659682"/>
              <a:gd name="connsiteX6" fmla="*/ 488515 w 5624114"/>
              <a:gd name="connsiteY6" fmla="*/ 2580361 h 4659682"/>
              <a:gd name="connsiteX7" fmla="*/ 1553227 w 5624114"/>
              <a:gd name="connsiteY7" fmla="*/ 3181611 h 4659682"/>
              <a:gd name="connsiteX8" fmla="*/ 2041742 w 5624114"/>
              <a:gd name="connsiteY8" fmla="*/ 3645074 h 4659682"/>
              <a:gd name="connsiteX9" fmla="*/ 2454058 w 5624114"/>
              <a:gd name="connsiteY9" fmla="*/ 4154883 h 4659682"/>
              <a:gd name="connsiteX10" fmla="*/ 2730674 w 5624114"/>
              <a:gd name="connsiteY10" fmla="*/ 4334005 h 4659682"/>
              <a:gd name="connsiteX11" fmla="*/ 3118981 w 5624114"/>
              <a:gd name="connsiteY11" fmla="*/ 4133589 h 4659682"/>
              <a:gd name="connsiteX12" fmla="*/ 4121063 w 5624114"/>
              <a:gd name="connsiteY12" fmla="*/ 3244241 h 4659682"/>
              <a:gd name="connsiteX13" fmla="*/ 4809995 w 5624114"/>
              <a:gd name="connsiteY13" fmla="*/ 2755726 h 4659682"/>
              <a:gd name="connsiteX14" fmla="*/ 5298510 w 5624114"/>
              <a:gd name="connsiteY14" fmla="*/ 2480153 h 4659682"/>
              <a:gd name="connsiteX15" fmla="*/ 5536504 w 5624114"/>
              <a:gd name="connsiteY15" fmla="*/ 2567835 h 4659682"/>
              <a:gd name="connsiteX16" fmla="*/ 5085567 w 5624114"/>
              <a:gd name="connsiteY16" fmla="*/ 3356975 h 4659682"/>
              <a:gd name="connsiteX17" fmla="*/ 4396636 w 5624114"/>
              <a:gd name="connsiteY17" fmla="*/ 4020854 h 4659682"/>
              <a:gd name="connsiteX18" fmla="*/ 4045907 w 5624114"/>
              <a:gd name="connsiteY18" fmla="*/ 4283901 h 4659682"/>
              <a:gd name="connsiteX19" fmla="*/ 3244241 w 5624114"/>
              <a:gd name="connsiteY19" fmla="*/ 4622104 h 4659682"/>
              <a:gd name="connsiteX20" fmla="*/ 2805830 w 5624114"/>
              <a:gd name="connsiteY20" fmla="*/ 4634630 h 4659682"/>
              <a:gd name="connsiteX21" fmla="*/ 2167003 w 5624114"/>
              <a:gd name="connsiteY21" fmla="*/ 4647156 h 4659682"/>
              <a:gd name="connsiteX22" fmla="*/ 1240077 w 5624114"/>
              <a:gd name="connsiteY22" fmla="*/ 4659682 h 4659682"/>
              <a:gd name="connsiteX23" fmla="*/ 538619 w 5624114"/>
              <a:gd name="connsiteY23" fmla="*/ 4434213 h 4659682"/>
              <a:gd name="connsiteX24" fmla="*/ 150312 w 5624114"/>
              <a:gd name="connsiteY24" fmla="*/ 3757808 h 4659682"/>
              <a:gd name="connsiteX25" fmla="*/ 0 w 5624114"/>
              <a:gd name="connsiteY25" fmla="*/ 3081402 h 4659682"/>
              <a:gd name="connsiteX26" fmla="*/ 0 w 5624114"/>
              <a:gd name="connsiteY26" fmla="*/ 2392471 h 4659682"/>
              <a:gd name="connsiteX27" fmla="*/ 25052 w 5624114"/>
              <a:gd name="connsiteY27" fmla="*/ 1828800 h 4659682"/>
              <a:gd name="connsiteX28" fmla="*/ 187890 w 5624114"/>
              <a:gd name="connsiteY28" fmla="*/ 789139 h 4659682"/>
              <a:gd name="connsiteX29" fmla="*/ 726510 w 5624114"/>
              <a:gd name="connsiteY29" fmla="*/ 162838 h 4659682"/>
              <a:gd name="connsiteX30" fmla="*/ 1465545 w 5624114"/>
              <a:gd name="connsiteY30" fmla="*/ 25052 h 4659682"/>
              <a:gd name="connsiteX31" fmla="*/ 2041742 w 5624114"/>
              <a:gd name="connsiteY31" fmla="*/ 0 h 4659682"/>
              <a:gd name="connsiteX32" fmla="*/ 2592888 w 5624114"/>
              <a:gd name="connsiteY32" fmla="*/ 75156 h 4659682"/>
              <a:gd name="connsiteX33" fmla="*/ 2718148 w 5624114"/>
              <a:gd name="connsiteY33" fmla="*/ 300624 h 4659682"/>
              <a:gd name="connsiteX34" fmla="*/ 2855934 w 5624114"/>
              <a:gd name="connsiteY34" fmla="*/ 651353 h 4659682"/>
              <a:gd name="connsiteX35" fmla="*/ 2329841 w 5624114"/>
              <a:gd name="connsiteY35" fmla="*/ 1290180 h 4659682"/>
              <a:gd name="connsiteX36" fmla="*/ 1766170 w 5624114"/>
              <a:gd name="connsiteY36" fmla="*/ 1766169 h 4659682"/>
              <a:gd name="connsiteX37" fmla="*/ 275573 w 5624114"/>
              <a:gd name="connsiteY37" fmla="*/ 2154476 h 4659682"/>
              <a:gd name="connsiteX0" fmla="*/ 3269293 w 5624114"/>
              <a:gd name="connsiteY0" fmla="*/ 300624 h 4659682"/>
              <a:gd name="connsiteX1" fmla="*/ 5448822 w 5624114"/>
              <a:gd name="connsiteY1" fmla="*/ 1941534 h 4659682"/>
              <a:gd name="connsiteX2" fmla="*/ 5436296 w 5624114"/>
              <a:gd name="connsiteY2" fmla="*/ 2204580 h 4659682"/>
              <a:gd name="connsiteX3" fmla="*/ 4985359 w 5624114"/>
              <a:gd name="connsiteY3" fmla="*/ 2229632 h 4659682"/>
              <a:gd name="connsiteX4" fmla="*/ 513567 w 5624114"/>
              <a:gd name="connsiteY4" fmla="*/ 2242159 h 4659682"/>
              <a:gd name="connsiteX5" fmla="*/ 368683 w 5624114"/>
              <a:gd name="connsiteY5" fmla="*/ 2442471 h 4659682"/>
              <a:gd name="connsiteX6" fmla="*/ 488515 w 5624114"/>
              <a:gd name="connsiteY6" fmla="*/ 2580361 h 4659682"/>
              <a:gd name="connsiteX7" fmla="*/ 1553227 w 5624114"/>
              <a:gd name="connsiteY7" fmla="*/ 3181611 h 4659682"/>
              <a:gd name="connsiteX8" fmla="*/ 2041742 w 5624114"/>
              <a:gd name="connsiteY8" fmla="*/ 3645074 h 4659682"/>
              <a:gd name="connsiteX9" fmla="*/ 2454058 w 5624114"/>
              <a:gd name="connsiteY9" fmla="*/ 4154883 h 4659682"/>
              <a:gd name="connsiteX10" fmla="*/ 2730674 w 5624114"/>
              <a:gd name="connsiteY10" fmla="*/ 4334005 h 4659682"/>
              <a:gd name="connsiteX11" fmla="*/ 3118981 w 5624114"/>
              <a:gd name="connsiteY11" fmla="*/ 4133589 h 4659682"/>
              <a:gd name="connsiteX12" fmla="*/ 4121063 w 5624114"/>
              <a:gd name="connsiteY12" fmla="*/ 3244241 h 4659682"/>
              <a:gd name="connsiteX13" fmla="*/ 4809995 w 5624114"/>
              <a:gd name="connsiteY13" fmla="*/ 2755726 h 4659682"/>
              <a:gd name="connsiteX14" fmla="*/ 5298510 w 5624114"/>
              <a:gd name="connsiteY14" fmla="*/ 2480153 h 4659682"/>
              <a:gd name="connsiteX15" fmla="*/ 5536504 w 5624114"/>
              <a:gd name="connsiteY15" fmla="*/ 2567835 h 4659682"/>
              <a:gd name="connsiteX16" fmla="*/ 5085567 w 5624114"/>
              <a:gd name="connsiteY16" fmla="*/ 3356975 h 4659682"/>
              <a:gd name="connsiteX17" fmla="*/ 4396636 w 5624114"/>
              <a:gd name="connsiteY17" fmla="*/ 4020854 h 4659682"/>
              <a:gd name="connsiteX18" fmla="*/ 4045907 w 5624114"/>
              <a:gd name="connsiteY18" fmla="*/ 4283901 h 4659682"/>
              <a:gd name="connsiteX19" fmla="*/ 3244241 w 5624114"/>
              <a:gd name="connsiteY19" fmla="*/ 4622104 h 4659682"/>
              <a:gd name="connsiteX20" fmla="*/ 2805830 w 5624114"/>
              <a:gd name="connsiteY20" fmla="*/ 4634630 h 4659682"/>
              <a:gd name="connsiteX21" fmla="*/ 2167003 w 5624114"/>
              <a:gd name="connsiteY21" fmla="*/ 4647156 h 4659682"/>
              <a:gd name="connsiteX22" fmla="*/ 1240077 w 5624114"/>
              <a:gd name="connsiteY22" fmla="*/ 4659682 h 4659682"/>
              <a:gd name="connsiteX23" fmla="*/ 538619 w 5624114"/>
              <a:gd name="connsiteY23" fmla="*/ 4434213 h 4659682"/>
              <a:gd name="connsiteX24" fmla="*/ 150312 w 5624114"/>
              <a:gd name="connsiteY24" fmla="*/ 3757808 h 4659682"/>
              <a:gd name="connsiteX25" fmla="*/ 0 w 5624114"/>
              <a:gd name="connsiteY25" fmla="*/ 3081402 h 4659682"/>
              <a:gd name="connsiteX26" fmla="*/ 0 w 5624114"/>
              <a:gd name="connsiteY26" fmla="*/ 2392471 h 4659682"/>
              <a:gd name="connsiteX27" fmla="*/ 25052 w 5624114"/>
              <a:gd name="connsiteY27" fmla="*/ 1828800 h 4659682"/>
              <a:gd name="connsiteX28" fmla="*/ 187890 w 5624114"/>
              <a:gd name="connsiteY28" fmla="*/ 789139 h 4659682"/>
              <a:gd name="connsiteX29" fmla="*/ 726510 w 5624114"/>
              <a:gd name="connsiteY29" fmla="*/ 162838 h 4659682"/>
              <a:gd name="connsiteX30" fmla="*/ 1465545 w 5624114"/>
              <a:gd name="connsiteY30" fmla="*/ 25052 h 4659682"/>
              <a:gd name="connsiteX31" fmla="*/ 2041742 w 5624114"/>
              <a:gd name="connsiteY31" fmla="*/ 0 h 4659682"/>
              <a:gd name="connsiteX32" fmla="*/ 2592888 w 5624114"/>
              <a:gd name="connsiteY32" fmla="*/ 75156 h 4659682"/>
              <a:gd name="connsiteX33" fmla="*/ 2718148 w 5624114"/>
              <a:gd name="connsiteY33" fmla="*/ 300624 h 4659682"/>
              <a:gd name="connsiteX34" fmla="*/ 2855934 w 5624114"/>
              <a:gd name="connsiteY34" fmla="*/ 651353 h 4659682"/>
              <a:gd name="connsiteX35" fmla="*/ 2329841 w 5624114"/>
              <a:gd name="connsiteY35" fmla="*/ 1290180 h 4659682"/>
              <a:gd name="connsiteX36" fmla="*/ 1766170 w 5624114"/>
              <a:gd name="connsiteY36" fmla="*/ 1766169 h 4659682"/>
              <a:gd name="connsiteX37" fmla="*/ 275573 w 5624114"/>
              <a:gd name="connsiteY37" fmla="*/ 2154476 h 4659682"/>
              <a:gd name="connsiteX0" fmla="*/ 3269293 w 5624114"/>
              <a:gd name="connsiteY0" fmla="*/ 300624 h 4659682"/>
              <a:gd name="connsiteX1" fmla="*/ 5448822 w 5624114"/>
              <a:gd name="connsiteY1" fmla="*/ 1941534 h 4659682"/>
              <a:gd name="connsiteX2" fmla="*/ 5436296 w 5624114"/>
              <a:gd name="connsiteY2" fmla="*/ 2204580 h 4659682"/>
              <a:gd name="connsiteX3" fmla="*/ 4985359 w 5624114"/>
              <a:gd name="connsiteY3" fmla="*/ 2229632 h 4659682"/>
              <a:gd name="connsiteX4" fmla="*/ 513567 w 5624114"/>
              <a:gd name="connsiteY4" fmla="*/ 2242159 h 4659682"/>
              <a:gd name="connsiteX5" fmla="*/ 368683 w 5624114"/>
              <a:gd name="connsiteY5" fmla="*/ 2442471 h 4659682"/>
              <a:gd name="connsiteX6" fmla="*/ 488515 w 5624114"/>
              <a:gd name="connsiteY6" fmla="*/ 2580361 h 4659682"/>
              <a:gd name="connsiteX7" fmla="*/ 1553227 w 5624114"/>
              <a:gd name="connsiteY7" fmla="*/ 3181611 h 4659682"/>
              <a:gd name="connsiteX8" fmla="*/ 2041742 w 5624114"/>
              <a:gd name="connsiteY8" fmla="*/ 3645074 h 4659682"/>
              <a:gd name="connsiteX9" fmla="*/ 2454058 w 5624114"/>
              <a:gd name="connsiteY9" fmla="*/ 4154883 h 4659682"/>
              <a:gd name="connsiteX10" fmla="*/ 2730674 w 5624114"/>
              <a:gd name="connsiteY10" fmla="*/ 4334005 h 4659682"/>
              <a:gd name="connsiteX11" fmla="*/ 3118981 w 5624114"/>
              <a:gd name="connsiteY11" fmla="*/ 4133589 h 4659682"/>
              <a:gd name="connsiteX12" fmla="*/ 4121063 w 5624114"/>
              <a:gd name="connsiteY12" fmla="*/ 3244241 h 4659682"/>
              <a:gd name="connsiteX13" fmla="*/ 4809995 w 5624114"/>
              <a:gd name="connsiteY13" fmla="*/ 2755726 h 4659682"/>
              <a:gd name="connsiteX14" fmla="*/ 5298510 w 5624114"/>
              <a:gd name="connsiteY14" fmla="*/ 2480153 h 4659682"/>
              <a:gd name="connsiteX15" fmla="*/ 5536504 w 5624114"/>
              <a:gd name="connsiteY15" fmla="*/ 2567835 h 4659682"/>
              <a:gd name="connsiteX16" fmla="*/ 5085567 w 5624114"/>
              <a:gd name="connsiteY16" fmla="*/ 3356975 h 4659682"/>
              <a:gd name="connsiteX17" fmla="*/ 4396636 w 5624114"/>
              <a:gd name="connsiteY17" fmla="*/ 4020854 h 4659682"/>
              <a:gd name="connsiteX18" fmla="*/ 4045907 w 5624114"/>
              <a:gd name="connsiteY18" fmla="*/ 4283901 h 4659682"/>
              <a:gd name="connsiteX19" fmla="*/ 3244241 w 5624114"/>
              <a:gd name="connsiteY19" fmla="*/ 4622104 h 4659682"/>
              <a:gd name="connsiteX20" fmla="*/ 2805830 w 5624114"/>
              <a:gd name="connsiteY20" fmla="*/ 4634630 h 4659682"/>
              <a:gd name="connsiteX21" fmla="*/ 2167003 w 5624114"/>
              <a:gd name="connsiteY21" fmla="*/ 4647156 h 4659682"/>
              <a:gd name="connsiteX22" fmla="*/ 1240077 w 5624114"/>
              <a:gd name="connsiteY22" fmla="*/ 4659682 h 4659682"/>
              <a:gd name="connsiteX23" fmla="*/ 538619 w 5624114"/>
              <a:gd name="connsiteY23" fmla="*/ 4434213 h 4659682"/>
              <a:gd name="connsiteX24" fmla="*/ 150312 w 5624114"/>
              <a:gd name="connsiteY24" fmla="*/ 3757808 h 4659682"/>
              <a:gd name="connsiteX25" fmla="*/ 0 w 5624114"/>
              <a:gd name="connsiteY25" fmla="*/ 3081402 h 4659682"/>
              <a:gd name="connsiteX26" fmla="*/ 0 w 5624114"/>
              <a:gd name="connsiteY26" fmla="*/ 2392471 h 4659682"/>
              <a:gd name="connsiteX27" fmla="*/ 25052 w 5624114"/>
              <a:gd name="connsiteY27" fmla="*/ 1828800 h 4659682"/>
              <a:gd name="connsiteX28" fmla="*/ 187890 w 5624114"/>
              <a:gd name="connsiteY28" fmla="*/ 789139 h 4659682"/>
              <a:gd name="connsiteX29" fmla="*/ 726510 w 5624114"/>
              <a:gd name="connsiteY29" fmla="*/ 162838 h 4659682"/>
              <a:gd name="connsiteX30" fmla="*/ 1465545 w 5624114"/>
              <a:gd name="connsiteY30" fmla="*/ 25052 h 4659682"/>
              <a:gd name="connsiteX31" fmla="*/ 2041742 w 5624114"/>
              <a:gd name="connsiteY31" fmla="*/ 0 h 4659682"/>
              <a:gd name="connsiteX32" fmla="*/ 2592888 w 5624114"/>
              <a:gd name="connsiteY32" fmla="*/ 75156 h 4659682"/>
              <a:gd name="connsiteX33" fmla="*/ 2718148 w 5624114"/>
              <a:gd name="connsiteY33" fmla="*/ 300624 h 4659682"/>
              <a:gd name="connsiteX34" fmla="*/ 2855934 w 5624114"/>
              <a:gd name="connsiteY34" fmla="*/ 651353 h 4659682"/>
              <a:gd name="connsiteX35" fmla="*/ 2329841 w 5624114"/>
              <a:gd name="connsiteY35" fmla="*/ 1290180 h 4659682"/>
              <a:gd name="connsiteX36" fmla="*/ 1766170 w 5624114"/>
              <a:gd name="connsiteY36" fmla="*/ 1766169 h 4659682"/>
              <a:gd name="connsiteX37" fmla="*/ 275573 w 5624114"/>
              <a:gd name="connsiteY37" fmla="*/ 2154476 h 4659682"/>
              <a:gd name="connsiteX0" fmla="*/ 3269293 w 5624114"/>
              <a:gd name="connsiteY0" fmla="*/ 300624 h 4659682"/>
              <a:gd name="connsiteX1" fmla="*/ 5448822 w 5624114"/>
              <a:gd name="connsiteY1" fmla="*/ 1941534 h 4659682"/>
              <a:gd name="connsiteX2" fmla="*/ 5436296 w 5624114"/>
              <a:gd name="connsiteY2" fmla="*/ 2204580 h 4659682"/>
              <a:gd name="connsiteX3" fmla="*/ 4985359 w 5624114"/>
              <a:gd name="connsiteY3" fmla="*/ 2229632 h 4659682"/>
              <a:gd name="connsiteX4" fmla="*/ 513567 w 5624114"/>
              <a:gd name="connsiteY4" fmla="*/ 2242159 h 4659682"/>
              <a:gd name="connsiteX5" fmla="*/ 368683 w 5624114"/>
              <a:gd name="connsiteY5" fmla="*/ 2442471 h 4659682"/>
              <a:gd name="connsiteX6" fmla="*/ 488515 w 5624114"/>
              <a:gd name="connsiteY6" fmla="*/ 2580361 h 4659682"/>
              <a:gd name="connsiteX7" fmla="*/ 1553227 w 5624114"/>
              <a:gd name="connsiteY7" fmla="*/ 3181611 h 4659682"/>
              <a:gd name="connsiteX8" fmla="*/ 2041742 w 5624114"/>
              <a:gd name="connsiteY8" fmla="*/ 3645074 h 4659682"/>
              <a:gd name="connsiteX9" fmla="*/ 2454058 w 5624114"/>
              <a:gd name="connsiteY9" fmla="*/ 4154883 h 4659682"/>
              <a:gd name="connsiteX10" fmla="*/ 2730674 w 5624114"/>
              <a:gd name="connsiteY10" fmla="*/ 4334005 h 4659682"/>
              <a:gd name="connsiteX11" fmla="*/ 3118981 w 5624114"/>
              <a:gd name="connsiteY11" fmla="*/ 4133589 h 4659682"/>
              <a:gd name="connsiteX12" fmla="*/ 4121063 w 5624114"/>
              <a:gd name="connsiteY12" fmla="*/ 3244241 h 4659682"/>
              <a:gd name="connsiteX13" fmla="*/ 4809995 w 5624114"/>
              <a:gd name="connsiteY13" fmla="*/ 2755726 h 4659682"/>
              <a:gd name="connsiteX14" fmla="*/ 5298510 w 5624114"/>
              <a:gd name="connsiteY14" fmla="*/ 2480153 h 4659682"/>
              <a:gd name="connsiteX15" fmla="*/ 5536504 w 5624114"/>
              <a:gd name="connsiteY15" fmla="*/ 2567835 h 4659682"/>
              <a:gd name="connsiteX16" fmla="*/ 5085567 w 5624114"/>
              <a:gd name="connsiteY16" fmla="*/ 3356975 h 4659682"/>
              <a:gd name="connsiteX17" fmla="*/ 4396636 w 5624114"/>
              <a:gd name="connsiteY17" fmla="*/ 4020854 h 4659682"/>
              <a:gd name="connsiteX18" fmla="*/ 4045907 w 5624114"/>
              <a:gd name="connsiteY18" fmla="*/ 4283901 h 4659682"/>
              <a:gd name="connsiteX19" fmla="*/ 3244241 w 5624114"/>
              <a:gd name="connsiteY19" fmla="*/ 4622104 h 4659682"/>
              <a:gd name="connsiteX20" fmla="*/ 2805830 w 5624114"/>
              <a:gd name="connsiteY20" fmla="*/ 4634630 h 4659682"/>
              <a:gd name="connsiteX21" fmla="*/ 2167003 w 5624114"/>
              <a:gd name="connsiteY21" fmla="*/ 4647156 h 4659682"/>
              <a:gd name="connsiteX22" fmla="*/ 1240077 w 5624114"/>
              <a:gd name="connsiteY22" fmla="*/ 4659682 h 4659682"/>
              <a:gd name="connsiteX23" fmla="*/ 538619 w 5624114"/>
              <a:gd name="connsiteY23" fmla="*/ 4434213 h 4659682"/>
              <a:gd name="connsiteX24" fmla="*/ 150312 w 5624114"/>
              <a:gd name="connsiteY24" fmla="*/ 3757808 h 4659682"/>
              <a:gd name="connsiteX25" fmla="*/ 0 w 5624114"/>
              <a:gd name="connsiteY25" fmla="*/ 3081402 h 4659682"/>
              <a:gd name="connsiteX26" fmla="*/ 0 w 5624114"/>
              <a:gd name="connsiteY26" fmla="*/ 2392471 h 4659682"/>
              <a:gd name="connsiteX27" fmla="*/ 25052 w 5624114"/>
              <a:gd name="connsiteY27" fmla="*/ 1828800 h 4659682"/>
              <a:gd name="connsiteX28" fmla="*/ 187890 w 5624114"/>
              <a:gd name="connsiteY28" fmla="*/ 789139 h 4659682"/>
              <a:gd name="connsiteX29" fmla="*/ 726510 w 5624114"/>
              <a:gd name="connsiteY29" fmla="*/ 162838 h 4659682"/>
              <a:gd name="connsiteX30" fmla="*/ 1465545 w 5624114"/>
              <a:gd name="connsiteY30" fmla="*/ 25052 h 4659682"/>
              <a:gd name="connsiteX31" fmla="*/ 2041742 w 5624114"/>
              <a:gd name="connsiteY31" fmla="*/ 0 h 4659682"/>
              <a:gd name="connsiteX32" fmla="*/ 2592888 w 5624114"/>
              <a:gd name="connsiteY32" fmla="*/ 75156 h 4659682"/>
              <a:gd name="connsiteX33" fmla="*/ 2718148 w 5624114"/>
              <a:gd name="connsiteY33" fmla="*/ 300624 h 4659682"/>
              <a:gd name="connsiteX34" fmla="*/ 2528274 w 5624114"/>
              <a:gd name="connsiteY34" fmla="*/ 514193 h 4659682"/>
              <a:gd name="connsiteX35" fmla="*/ 2329841 w 5624114"/>
              <a:gd name="connsiteY35" fmla="*/ 1290180 h 4659682"/>
              <a:gd name="connsiteX36" fmla="*/ 1766170 w 5624114"/>
              <a:gd name="connsiteY36" fmla="*/ 1766169 h 4659682"/>
              <a:gd name="connsiteX37" fmla="*/ 275573 w 5624114"/>
              <a:gd name="connsiteY37" fmla="*/ 2154476 h 4659682"/>
              <a:gd name="connsiteX0" fmla="*/ 3269293 w 5624114"/>
              <a:gd name="connsiteY0" fmla="*/ 300624 h 4659682"/>
              <a:gd name="connsiteX1" fmla="*/ 5448822 w 5624114"/>
              <a:gd name="connsiteY1" fmla="*/ 1941534 h 4659682"/>
              <a:gd name="connsiteX2" fmla="*/ 5436296 w 5624114"/>
              <a:gd name="connsiteY2" fmla="*/ 2204580 h 4659682"/>
              <a:gd name="connsiteX3" fmla="*/ 4985359 w 5624114"/>
              <a:gd name="connsiteY3" fmla="*/ 2229632 h 4659682"/>
              <a:gd name="connsiteX4" fmla="*/ 513567 w 5624114"/>
              <a:gd name="connsiteY4" fmla="*/ 2242159 h 4659682"/>
              <a:gd name="connsiteX5" fmla="*/ 368683 w 5624114"/>
              <a:gd name="connsiteY5" fmla="*/ 2442471 h 4659682"/>
              <a:gd name="connsiteX6" fmla="*/ 488515 w 5624114"/>
              <a:gd name="connsiteY6" fmla="*/ 2580361 h 4659682"/>
              <a:gd name="connsiteX7" fmla="*/ 1553227 w 5624114"/>
              <a:gd name="connsiteY7" fmla="*/ 3181611 h 4659682"/>
              <a:gd name="connsiteX8" fmla="*/ 2041742 w 5624114"/>
              <a:gd name="connsiteY8" fmla="*/ 3645074 h 4659682"/>
              <a:gd name="connsiteX9" fmla="*/ 2454058 w 5624114"/>
              <a:gd name="connsiteY9" fmla="*/ 4154883 h 4659682"/>
              <a:gd name="connsiteX10" fmla="*/ 2730674 w 5624114"/>
              <a:gd name="connsiteY10" fmla="*/ 4334005 h 4659682"/>
              <a:gd name="connsiteX11" fmla="*/ 3118981 w 5624114"/>
              <a:gd name="connsiteY11" fmla="*/ 4133589 h 4659682"/>
              <a:gd name="connsiteX12" fmla="*/ 4121063 w 5624114"/>
              <a:gd name="connsiteY12" fmla="*/ 3244241 h 4659682"/>
              <a:gd name="connsiteX13" fmla="*/ 4809995 w 5624114"/>
              <a:gd name="connsiteY13" fmla="*/ 2755726 h 4659682"/>
              <a:gd name="connsiteX14" fmla="*/ 5298510 w 5624114"/>
              <a:gd name="connsiteY14" fmla="*/ 2480153 h 4659682"/>
              <a:gd name="connsiteX15" fmla="*/ 5536504 w 5624114"/>
              <a:gd name="connsiteY15" fmla="*/ 2567835 h 4659682"/>
              <a:gd name="connsiteX16" fmla="*/ 5085567 w 5624114"/>
              <a:gd name="connsiteY16" fmla="*/ 3356975 h 4659682"/>
              <a:gd name="connsiteX17" fmla="*/ 4396636 w 5624114"/>
              <a:gd name="connsiteY17" fmla="*/ 4020854 h 4659682"/>
              <a:gd name="connsiteX18" fmla="*/ 4045907 w 5624114"/>
              <a:gd name="connsiteY18" fmla="*/ 4283901 h 4659682"/>
              <a:gd name="connsiteX19" fmla="*/ 3244241 w 5624114"/>
              <a:gd name="connsiteY19" fmla="*/ 4622104 h 4659682"/>
              <a:gd name="connsiteX20" fmla="*/ 2805830 w 5624114"/>
              <a:gd name="connsiteY20" fmla="*/ 4634630 h 4659682"/>
              <a:gd name="connsiteX21" fmla="*/ 2167003 w 5624114"/>
              <a:gd name="connsiteY21" fmla="*/ 4647156 h 4659682"/>
              <a:gd name="connsiteX22" fmla="*/ 1240077 w 5624114"/>
              <a:gd name="connsiteY22" fmla="*/ 4659682 h 4659682"/>
              <a:gd name="connsiteX23" fmla="*/ 538619 w 5624114"/>
              <a:gd name="connsiteY23" fmla="*/ 4434213 h 4659682"/>
              <a:gd name="connsiteX24" fmla="*/ 150312 w 5624114"/>
              <a:gd name="connsiteY24" fmla="*/ 3757808 h 4659682"/>
              <a:gd name="connsiteX25" fmla="*/ 0 w 5624114"/>
              <a:gd name="connsiteY25" fmla="*/ 3081402 h 4659682"/>
              <a:gd name="connsiteX26" fmla="*/ 0 w 5624114"/>
              <a:gd name="connsiteY26" fmla="*/ 2392471 h 4659682"/>
              <a:gd name="connsiteX27" fmla="*/ 25052 w 5624114"/>
              <a:gd name="connsiteY27" fmla="*/ 1828800 h 4659682"/>
              <a:gd name="connsiteX28" fmla="*/ 187890 w 5624114"/>
              <a:gd name="connsiteY28" fmla="*/ 789139 h 4659682"/>
              <a:gd name="connsiteX29" fmla="*/ 726510 w 5624114"/>
              <a:gd name="connsiteY29" fmla="*/ 162838 h 4659682"/>
              <a:gd name="connsiteX30" fmla="*/ 1465545 w 5624114"/>
              <a:gd name="connsiteY30" fmla="*/ 25052 h 4659682"/>
              <a:gd name="connsiteX31" fmla="*/ 2041742 w 5624114"/>
              <a:gd name="connsiteY31" fmla="*/ 0 h 4659682"/>
              <a:gd name="connsiteX32" fmla="*/ 2592888 w 5624114"/>
              <a:gd name="connsiteY32" fmla="*/ 75156 h 4659682"/>
              <a:gd name="connsiteX33" fmla="*/ 2718148 w 5624114"/>
              <a:gd name="connsiteY33" fmla="*/ 300624 h 4659682"/>
              <a:gd name="connsiteX34" fmla="*/ 2528274 w 5624114"/>
              <a:gd name="connsiteY34" fmla="*/ 514193 h 4659682"/>
              <a:gd name="connsiteX35" fmla="*/ 1956461 w 5624114"/>
              <a:gd name="connsiteY35" fmla="*/ 1114920 h 4659682"/>
              <a:gd name="connsiteX36" fmla="*/ 1766170 w 5624114"/>
              <a:gd name="connsiteY36" fmla="*/ 1766169 h 4659682"/>
              <a:gd name="connsiteX37" fmla="*/ 275573 w 5624114"/>
              <a:gd name="connsiteY37" fmla="*/ 2154476 h 4659682"/>
              <a:gd name="connsiteX0" fmla="*/ 3269293 w 5624114"/>
              <a:gd name="connsiteY0" fmla="*/ 300624 h 4659682"/>
              <a:gd name="connsiteX1" fmla="*/ 5448822 w 5624114"/>
              <a:gd name="connsiteY1" fmla="*/ 1941534 h 4659682"/>
              <a:gd name="connsiteX2" fmla="*/ 5436296 w 5624114"/>
              <a:gd name="connsiteY2" fmla="*/ 2204580 h 4659682"/>
              <a:gd name="connsiteX3" fmla="*/ 4985359 w 5624114"/>
              <a:gd name="connsiteY3" fmla="*/ 2229632 h 4659682"/>
              <a:gd name="connsiteX4" fmla="*/ 513567 w 5624114"/>
              <a:gd name="connsiteY4" fmla="*/ 2242159 h 4659682"/>
              <a:gd name="connsiteX5" fmla="*/ 368683 w 5624114"/>
              <a:gd name="connsiteY5" fmla="*/ 2442471 h 4659682"/>
              <a:gd name="connsiteX6" fmla="*/ 488515 w 5624114"/>
              <a:gd name="connsiteY6" fmla="*/ 2580361 h 4659682"/>
              <a:gd name="connsiteX7" fmla="*/ 1553227 w 5624114"/>
              <a:gd name="connsiteY7" fmla="*/ 3181611 h 4659682"/>
              <a:gd name="connsiteX8" fmla="*/ 2041742 w 5624114"/>
              <a:gd name="connsiteY8" fmla="*/ 3645074 h 4659682"/>
              <a:gd name="connsiteX9" fmla="*/ 2454058 w 5624114"/>
              <a:gd name="connsiteY9" fmla="*/ 4154883 h 4659682"/>
              <a:gd name="connsiteX10" fmla="*/ 2730674 w 5624114"/>
              <a:gd name="connsiteY10" fmla="*/ 4334005 h 4659682"/>
              <a:gd name="connsiteX11" fmla="*/ 3118981 w 5624114"/>
              <a:gd name="connsiteY11" fmla="*/ 4133589 h 4659682"/>
              <a:gd name="connsiteX12" fmla="*/ 4121063 w 5624114"/>
              <a:gd name="connsiteY12" fmla="*/ 3244241 h 4659682"/>
              <a:gd name="connsiteX13" fmla="*/ 4809995 w 5624114"/>
              <a:gd name="connsiteY13" fmla="*/ 2755726 h 4659682"/>
              <a:gd name="connsiteX14" fmla="*/ 5298510 w 5624114"/>
              <a:gd name="connsiteY14" fmla="*/ 2480153 h 4659682"/>
              <a:gd name="connsiteX15" fmla="*/ 5536504 w 5624114"/>
              <a:gd name="connsiteY15" fmla="*/ 2567835 h 4659682"/>
              <a:gd name="connsiteX16" fmla="*/ 5085567 w 5624114"/>
              <a:gd name="connsiteY16" fmla="*/ 3356975 h 4659682"/>
              <a:gd name="connsiteX17" fmla="*/ 4396636 w 5624114"/>
              <a:gd name="connsiteY17" fmla="*/ 4020854 h 4659682"/>
              <a:gd name="connsiteX18" fmla="*/ 4045907 w 5624114"/>
              <a:gd name="connsiteY18" fmla="*/ 4283901 h 4659682"/>
              <a:gd name="connsiteX19" fmla="*/ 3244241 w 5624114"/>
              <a:gd name="connsiteY19" fmla="*/ 4622104 h 4659682"/>
              <a:gd name="connsiteX20" fmla="*/ 2805830 w 5624114"/>
              <a:gd name="connsiteY20" fmla="*/ 4634630 h 4659682"/>
              <a:gd name="connsiteX21" fmla="*/ 2167003 w 5624114"/>
              <a:gd name="connsiteY21" fmla="*/ 4647156 h 4659682"/>
              <a:gd name="connsiteX22" fmla="*/ 1240077 w 5624114"/>
              <a:gd name="connsiteY22" fmla="*/ 4659682 h 4659682"/>
              <a:gd name="connsiteX23" fmla="*/ 538619 w 5624114"/>
              <a:gd name="connsiteY23" fmla="*/ 4434213 h 4659682"/>
              <a:gd name="connsiteX24" fmla="*/ 150312 w 5624114"/>
              <a:gd name="connsiteY24" fmla="*/ 3757808 h 4659682"/>
              <a:gd name="connsiteX25" fmla="*/ 0 w 5624114"/>
              <a:gd name="connsiteY25" fmla="*/ 3081402 h 4659682"/>
              <a:gd name="connsiteX26" fmla="*/ 0 w 5624114"/>
              <a:gd name="connsiteY26" fmla="*/ 2392471 h 4659682"/>
              <a:gd name="connsiteX27" fmla="*/ 25052 w 5624114"/>
              <a:gd name="connsiteY27" fmla="*/ 1828800 h 4659682"/>
              <a:gd name="connsiteX28" fmla="*/ 187890 w 5624114"/>
              <a:gd name="connsiteY28" fmla="*/ 789139 h 4659682"/>
              <a:gd name="connsiteX29" fmla="*/ 726510 w 5624114"/>
              <a:gd name="connsiteY29" fmla="*/ 162838 h 4659682"/>
              <a:gd name="connsiteX30" fmla="*/ 1465545 w 5624114"/>
              <a:gd name="connsiteY30" fmla="*/ 25052 h 4659682"/>
              <a:gd name="connsiteX31" fmla="*/ 2041742 w 5624114"/>
              <a:gd name="connsiteY31" fmla="*/ 0 h 4659682"/>
              <a:gd name="connsiteX32" fmla="*/ 2592888 w 5624114"/>
              <a:gd name="connsiteY32" fmla="*/ 75156 h 4659682"/>
              <a:gd name="connsiteX33" fmla="*/ 2718148 w 5624114"/>
              <a:gd name="connsiteY33" fmla="*/ 300624 h 4659682"/>
              <a:gd name="connsiteX34" fmla="*/ 2528274 w 5624114"/>
              <a:gd name="connsiteY34" fmla="*/ 514193 h 4659682"/>
              <a:gd name="connsiteX35" fmla="*/ 1956461 w 5624114"/>
              <a:gd name="connsiteY35" fmla="*/ 1114920 h 4659682"/>
              <a:gd name="connsiteX36" fmla="*/ 1537570 w 5624114"/>
              <a:gd name="connsiteY36" fmla="*/ 1507089 h 4659682"/>
              <a:gd name="connsiteX37" fmla="*/ 275573 w 5624114"/>
              <a:gd name="connsiteY37" fmla="*/ 2154476 h 4659682"/>
              <a:gd name="connsiteX0" fmla="*/ 3269293 w 5624114"/>
              <a:gd name="connsiteY0" fmla="*/ 300624 h 4659682"/>
              <a:gd name="connsiteX1" fmla="*/ 5448822 w 5624114"/>
              <a:gd name="connsiteY1" fmla="*/ 1941534 h 4659682"/>
              <a:gd name="connsiteX2" fmla="*/ 5436296 w 5624114"/>
              <a:gd name="connsiteY2" fmla="*/ 2204580 h 4659682"/>
              <a:gd name="connsiteX3" fmla="*/ 4985359 w 5624114"/>
              <a:gd name="connsiteY3" fmla="*/ 2229632 h 4659682"/>
              <a:gd name="connsiteX4" fmla="*/ 513567 w 5624114"/>
              <a:gd name="connsiteY4" fmla="*/ 2242159 h 4659682"/>
              <a:gd name="connsiteX5" fmla="*/ 368683 w 5624114"/>
              <a:gd name="connsiteY5" fmla="*/ 2442471 h 4659682"/>
              <a:gd name="connsiteX6" fmla="*/ 488515 w 5624114"/>
              <a:gd name="connsiteY6" fmla="*/ 2580361 h 4659682"/>
              <a:gd name="connsiteX7" fmla="*/ 1553227 w 5624114"/>
              <a:gd name="connsiteY7" fmla="*/ 3181611 h 4659682"/>
              <a:gd name="connsiteX8" fmla="*/ 2041742 w 5624114"/>
              <a:gd name="connsiteY8" fmla="*/ 3645074 h 4659682"/>
              <a:gd name="connsiteX9" fmla="*/ 2454058 w 5624114"/>
              <a:gd name="connsiteY9" fmla="*/ 4154883 h 4659682"/>
              <a:gd name="connsiteX10" fmla="*/ 2730674 w 5624114"/>
              <a:gd name="connsiteY10" fmla="*/ 4334005 h 4659682"/>
              <a:gd name="connsiteX11" fmla="*/ 3118981 w 5624114"/>
              <a:gd name="connsiteY11" fmla="*/ 4133589 h 4659682"/>
              <a:gd name="connsiteX12" fmla="*/ 4121063 w 5624114"/>
              <a:gd name="connsiteY12" fmla="*/ 3244241 h 4659682"/>
              <a:gd name="connsiteX13" fmla="*/ 4809995 w 5624114"/>
              <a:gd name="connsiteY13" fmla="*/ 2755726 h 4659682"/>
              <a:gd name="connsiteX14" fmla="*/ 5298510 w 5624114"/>
              <a:gd name="connsiteY14" fmla="*/ 2480153 h 4659682"/>
              <a:gd name="connsiteX15" fmla="*/ 5536504 w 5624114"/>
              <a:gd name="connsiteY15" fmla="*/ 2567835 h 4659682"/>
              <a:gd name="connsiteX16" fmla="*/ 5085567 w 5624114"/>
              <a:gd name="connsiteY16" fmla="*/ 3356975 h 4659682"/>
              <a:gd name="connsiteX17" fmla="*/ 4396636 w 5624114"/>
              <a:gd name="connsiteY17" fmla="*/ 4020854 h 4659682"/>
              <a:gd name="connsiteX18" fmla="*/ 4045907 w 5624114"/>
              <a:gd name="connsiteY18" fmla="*/ 4283901 h 4659682"/>
              <a:gd name="connsiteX19" fmla="*/ 3244241 w 5624114"/>
              <a:gd name="connsiteY19" fmla="*/ 4622104 h 4659682"/>
              <a:gd name="connsiteX20" fmla="*/ 2805830 w 5624114"/>
              <a:gd name="connsiteY20" fmla="*/ 4634630 h 4659682"/>
              <a:gd name="connsiteX21" fmla="*/ 2167003 w 5624114"/>
              <a:gd name="connsiteY21" fmla="*/ 4647156 h 4659682"/>
              <a:gd name="connsiteX22" fmla="*/ 1240077 w 5624114"/>
              <a:gd name="connsiteY22" fmla="*/ 4659682 h 4659682"/>
              <a:gd name="connsiteX23" fmla="*/ 538619 w 5624114"/>
              <a:gd name="connsiteY23" fmla="*/ 4434213 h 4659682"/>
              <a:gd name="connsiteX24" fmla="*/ 150312 w 5624114"/>
              <a:gd name="connsiteY24" fmla="*/ 3757808 h 4659682"/>
              <a:gd name="connsiteX25" fmla="*/ 0 w 5624114"/>
              <a:gd name="connsiteY25" fmla="*/ 3081402 h 4659682"/>
              <a:gd name="connsiteX26" fmla="*/ 0 w 5624114"/>
              <a:gd name="connsiteY26" fmla="*/ 2392471 h 4659682"/>
              <a:gd name="connsiteX27" fmla="*/ 25052 w 5624114"/>
              <a:gd name="connsiteY27" fmla="*/ 1828800 h 4659682"/>
              <a:gd name="connsiteX28" fmla="*/ 187890 w 5624114"/>
              <a:gd name="connsiteY28" fmla="*/ 789139 h 4659682"/>
              <a:gd name="connsiteX29" fmla="*/ 726510 w 5624114"/>
              <a:gd name="connsiteY29" fmla="*/ 162838 h 4659682"/>
              <a:gd name="connsiteX30" fmla="*/ 1465545 w 5624114"/>
              <a:gd name="connsiteY30" fmla="*/ 25052 h 4659682"/>
              <a:gd name="connsiteX31" fmla="*/ 2041742 w 5624114"/>
              <a:gd name="connsiteY31" fmla="*/ 0 h 4659682"/>
              <a:gd name="connsiteX32" fmla="*/ 2592888 w 5624114"/>
              <a:gd name="connsiteY32" fmla="*/ 75156 h 4659682"/>
              <a:gd name="connsiteX33" fmla="*/ 2718148 w 5624114"/>
              <a:gd name="connsiteY33" fmla="*/ 300624 h 4659682"/>
              <a:gd name="connsiteX34" fmla="*/ 2528274 w 5624114"/>
              <a:gd name="connsiteY34" fmla="*/ 514193 h 4659682"/>
              <a:gd name="connsiteX35" fmla="*/ 1956461 w 5624114"/>
              <a:gd name="connsiteY35" fmla="*/ 1114920 h 4659682"/>
              <a:gd name="connsiteX36" fmla="*/ 1537570 w 5624114"/>
              <a:gd name="connsiteY36" fmla="*/ 1507089 h 4659682"/>
              <a:gd name="connsiteX37" fmla="*/ 443213 w 5624114"/>
              <a:gd name="connsiteY37" fmla="*/ 2093516 h 4659682"/>
              <a:gd name="connsiteX0" fmla="*/ 3269293 w 5624114"/>
              <a:gd name="connsiteY0" fmla="*/ 300624 h 4659682"/>
              <a:gd name="connsiteX1" fmla="*/ 5448822 w 5624114"/>
              <a:gd name="connsiteY1" fmla="*/ 1941534 h 4659682"/>
              <a:gd name="connsiteX2" fmla="*/ 5436296 w 5624114"/>
              <a:gd name="connsiteY2" fmla="*/ 2204580 h 4659682"/>
              <a:gd name="connsiteX3" fmla="*/ 4985359 w 5624114"/>
              <a:gd name="connsiteY3" fmla="*/ 2229632 h 4659682"/>
              <a:gd name="connsiteX4" fmla="*/ 513567 w 5624114"/>
              <a:gd name="connsiteY4" fmla="*/ 2242159 h 4659682"/>
              <a:gd name="connsiteX5" fmla="*/ 368683 w 5624114"/>
              <a:gd name="connsiteY5" fmla="*/ 2442471 h 4659682"/>
              <a:gd name="connsiteX6" fmla="*/ 488515 w 5624114"/>
              <a:gd name="connsiteY6" fmla="*/ 2580361 h 4659682"/>
              <a:gd name="connsiteX7" fmla="*/ 1553227 w 5624114"/>
              <a:gd name="connsiteY7" fmla="*/ 3181611 h 4659682"/>
              <a:gd name="connsiteX8" fmla="*/ 2041742 w 5624114"/>
              <a:gd name="connsiteY8" fmla="*/ 3645074 h 4659682"/>
              <a:gd name="connsiteX9" fmla="*/ 2454058 w 5624114"/>
              <a:gd name="connsiteY9" fmla="*/ 4154883 h 4659682"/>
              <a:gd name="connsiteX10" fmla="*/ 2730674 w 5624114"/>
              <a:gd name="connsiteY10" fmla="*/ 4334005 h 4659682"/>
              <a:gd name="connsiteX11" fmla="*/ 3118981 w 5624114"/>
              <a:gd name="connsiteY11" fmla="*/ 4133589 h 4659682"/>
              <a:gd name="connsiteX12" fmla="*/ 4121063 w 5624114"/>
              <a:gd name="connsiteY12" fmla="*/ 3244241 h 4659682"/>
              <a:gd name="connsiteX13" fmla="*/ 4809995 w 5624114"/>
              <a:gd name="connsiteY13" fmla="*/ 2755726 h 4659682"/>
              <a:gd name="connsiteX14" fmla="*/ 5298510 w 5624114"/>
              <a:gd name="connsiteY14" fmla="*/ 2480153 h 4659682"/>
              <a:gd name="connsiteX15" fmla="*/ 5536504 w 5624114"/>
              <a:gd name="connsiteY15" fmla="*/ 2567835 h 4659682"/>
              <a:gd name="connsiteX16" fmla="*/ 5085567 w 5624114"/>
              <a:gd name="connsiteY16" fmla="*/ 3356975 h 4659682"/>
              <a:gd name="connsiteX17" fmla="*/ 4396636 w 5624114"/>
              <a:gd name="connsiteY17" fmla="*/ 4020854 h 4659682"/>
              <a:gd name="connsiteX18" fmla="*/ 4045907 w 5624114"/>
              <a:gd name="connsiteY18" fmla="*/ 4283901 h 4659682"/>
              <a:gd name="connsiteX19" fmla="*/ 3244241 w 5624114"/>
              <a:gd name="connsiteY19" fmla="*/ 4622104 h 4659682"/>
              <a:gd name="connsiteX20" fmla="*/ 2805830 w 5624114"/>
              <a:gd name="connsiteY20" fmla="*/ 4634630 h 4659682"/>
              <a:gd name="connsiteX21" fmla="*/ 2167003 w 5624114"/>
              <a:gd name="connsiteY21" fmla="*/ 4647156 h 4659682"/>
              <a:gd name="connsiteX22" fmla="*/ 1240077 w 5624114"/>
              <a:gd name="connsiteY22" fmla="*/ 4659682 h 4659682"/>
              <a:gd name="connsiteX23" fmla="*/ 538619 w 5624114"/>
              <a:gd name="connsiteY23" fmla="*/ 4434213 h 4659682"/>
              <a:gd name="connsiteX24" fmla="*/ 150312 w 5624114"/>
              <a:gd name="connsiteY24" fmla="*/ 3757808 h 4659682"/>
              <a:gd name="connsiteX25" fmla="*/ 0 w 5624114"/>
              <a:gd name="connsiteY25" fmla="*/ 3081402 h 4659682"/>
              <a:gd name="connsiteX26" fmla="*/ 0 w 5624114"/>
              <a:gd name="connsiteY26" fmla="*/ 2392471 h 4659682"/>
              <a:gd name="connsiteX27" fmla="*/ 25052 w 5624114"/>
              <a:gd name="connsiteY27" fmla="*/ 1828800 h 4659682"/>
              <a:gd name="connsiteX28" fmla="*/ 187890 w 5624114"/>
              <a:gd name="connsiteY28" fmla="*/ 789139 h 4659682"/>
              <a:gd name="connsiteX29" fmla="*/ 726510 w 5624114"/>
              <a:gd name="connsiteY29" fmla="*/ 162838 h 4659682"/>
              <a:gd name="connsiteX30" fmla="*/ 1465545 w 5624114"/>
              <a:gd name="connsiteY30" fmla="*/ 25052 h 4659682"/>
              <a:gd name="connsiteX31" fmla="*/ 2041742 w 5624114"/>
              <a:gd name="connsiteY31" fmla="*/ 0 h 4659682"/>
              <a:gd name="connsiteX32" fmla="*/ 2592888 w 5624114"/>
              <a:gd name="connsiteY32" fmla="*/ 75156 h 4659682"/>
              <a:gd name="connsiteX33" fmla="*/ 2718148 w 5624114"/>
              <a:gd name="connsiteY33" fmla="*/ 300624 h 4659682"/>
              <a:gd name="connsiteX34" fmla="*/ 2528274 w 5624114"/>
              <a:gd name="connsiteY34" fmla="*/ 514193 h 4659682"/>
              <a:gd name="connsiteX35" fmla="*/ 1956461 w 5624114"/>
              <a:gd name="connsiteY35" fmla="*/ 1114920 h 4659682"/>
              <a:gd name="connsiteX36" fmla="*/ 1537570 w 5624114"/>
              <a:gd name="connsiteY36" fmla="*/ 1507089 h 4659682"/>
              <a:gd name="connsiteX37" fmla="*/ 443213 w 5624114"/>
              <a:gd name="connsiteY37" fmla="*/ 2093516 h 4659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5624114" h="4659682">
                <a:moveTo>
                  <a:pt x="3269293" y="300624"/>
                </a:moveTo>
                <a:lnTo>
                  <a:pt x="5448822" y="1941534"/>
                </a:lnTo>
                <a:cubicBezTo>
                  <a:pt x="5809989" y="2258860"/>
                  <a:pt x="5513540" y="2156564"/>
                  <a:pt x="5436296" y="2204580"/>
                </a:cubicBezTo>
                <a:cubicBezTo>
                  <a:pt x="5359052" y="2252596"/>
                  <a:pt x="5805814" y="2223369"/>
                  <a:pt x="4985359" y="2229632"/>
                </a:cubicBezTo>
                <a:lnTo>
                  <a:pt x="513567" y="2242159"/>
                </a:lnTo>
                <a:cubicBezTo>
                  <a:pt x="381661" y="2243342"/>
                  <a:pt x="311898" y="2393724"/>
                  <a:pt x="368683" y="2442471"/>
                </a:cubicBezTo>
                <a:cubicBezTo>
                  <a:pt x="425468" y="2491218"/>
                  <a:pt x="280931" y="2453361"/>
                  <a:pt x="488515" y="2580361"/>
                </a:cubicBezTo>
                <a:lnTo>
                  <a:pt x="1553227" y="3181611"/>
                </a:lnTo>
                <a:lnTo>
                  <a:pt x="2041742" y="3645074"/>
                </a:lnTo>
                <a:lnTo>
                  <a:pt x="2454058" y="4154883"/>
                </a:lnTo>
                <a:cubicBezTo>
                  <a:pt x="2568880" y="4269705"/>
                  <a:pt x="2619854" y="4337554"/>
                  <a:pt x="2730674" y="4334005"/>
                </a:cubicBezTo>
                <a:cubicBezTo>
                  <a:pt x="2841494" y="4330456"/>
                  <a:pt x="2887250" y="4315216"/>
                  <a:pt x="3118981" y="4133589"/>
                </a:cubicBezTo>
                <a:lnTo>
                  <a:pt x="4121063" y="3244241"/>
                </a:lnTo>
                <a:lnTo>
                  <a:pt x="4809995" y="2755726"/>
                </a:lnTo>
                <a:lnTo>
                  <a:pt x="5298510" y="2480153"/>
                </a:lnTo>
                <a:cubicBezTo>
                  <a:pt x="5419595" y="2448838"/>
                  <a:pt x="5571994" y="2421698"/>
                  <a:pt x="5536504" y="2567835"/>
                </a:cubicBezTo>
                <a:cubicBezTo>
                  <a:pt x="5501014" y="2713972"/>
                  <a:pt x="5275545" y="3114805"/>
                  <a:pt x="5085567" y="3356975"/>
                </a:cubicBezTo>
                <a:lnTo>
                  <a:pt x="4396636" y="4020854"/>
                </a:lnTo>
                <a:lnTo>
                  <a:pt x="4045907" y="4283901"/>
                </a:lnTo>
                <a:lnTo>
                  <a:pt x="3244241" y="4622104"/>
                </a:lnTo>
                <a:lnTo>
                  <a:pt x="2805830" y="4634630"/>
                </a:lnTo>
                <a:lnTo>
                  <a:pt x="2167003" y="4647156"/>
                </a:lnTo>
                <a:lnTo>
                  <a:pt x="1240077" y="4659682"/>
                </a:lnTo>
                <a:lnTo>
                  <a:pt x="538619" y="4434213"/>
                </a:lnTo>
                <a:lnTo>
                  <a:pt x="150312" y="3757808"/>
                </a:lnTo>
                <a:lnTo>
                  <a:pt x="0" y="3081402"/>
                </a:lnTo>
                <a:lnTo>
                  <a:pt x="0" y="2392471"/>
                </a:lnTo>
                <a:lnTo>
                  <a:pt x="25052" y="1828800"/>
                </a:lnTo>
                <a:lnTo>
                  <a:pt x="187890" y="789139"/>
                </a:lnTo>
                <a:lnTo>
                  <a:pt x="726510" y="162838"/>
                </a:lnTo>
                <a:lnTo>
                  <a:pt x="1465545" y="25052"/>
                </a:lnTo>
                <a:lnTo>
                  <a:pt x="2041742" y="0"/>
                </a:lnTo>
                <a:cubicBezTo>
                  <a:pt x="2229633" y="8351"/>
                  <a:pt x="2480154" y="25052"/>
                  <a:pt x="2592888" y="75156"/>
                </a:cubicBezTo>
                <a:cubicBezTo>
                  <a:pt x="2705622" y="125260"/>
                  <a:pt x="2728917" y="227451"/>
                  <a:pt x="2718148" y="300624"/>
                </a:cubicBezTo>
                <a:lnTo>
                  <a:pt x="2528274" y="514193"/>
                </a:lnTo>
                <a:lnTo>
                  <a:pt x="1956461" y="1114920"/>
                </a:lnTo>
                <a:lnTo>
                  <a:pt x="1537570" y="1507089"/>
                </a:lnTo>
                <a:lnTo>
                  <a:pt x="443213" y="2093516"/>
                </a:lnTo>
              </a:path>
            </a:pathLst>
          </a:custGeom>
          <a:noFill/>
          <a:ln w="57150">
            <a:solidFill>
              <a:srgbClr val="7030A0"/>
            </a:solidFill>
            <a:prstDash val="sysDot"/>
            <a:headEnd type="oval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812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4DB3DE3-CDDD-49A5-96A0-74F25A65C2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1" t="15067" b="344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7" name="Freeform 49">
            <a:extLst>
              <a:ext uri="{FF2B5EF4-FFF2-40B4-BE49-F238E27FC236}">
                <a16:creationId xmlns:a16="http://schemas.microsoft.com/office/drawing/2014/main" id="{D227D8FB-85E6-4F0E-9F9E-A85A9E7DC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335576" y="-399378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45991BFE-2E28-42F0-ABB2-4AA495629B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94562" y="0"/>
            <a:ext cx="6097438" cy="5298683"/>
          </a:xfrm>
          <a:custGeom>
            <a:avLst/>
            <a:gdLst>
              <a:gd name="connsiteX0" fmla="*/ 744562 w 6097438"/>
              <a:gd name="connsiteY0" fmla="*/ 0 h 5298683"/>
              <a:gd name="connsiteX1" fmla="*/ 5209260 w 6097438"/>
              <a:gd name="connsiteY1" fmla="*/ 0 h 5298683"/>
              <a:gd name="connsiteX2" fmla="*/ 5384861 w 6097438"/>
              <a:gd name="connsiteY2" fmla="*/ 193210 h 5298683"/>
              <a:gd name="connsiteX3" fmla="*/ 6097438 w 6097438"/>
              <a:gd name="connsiteY3" fmla="*/ 2178155 h 5298683"/>
              <a:gd name="connsiteX4" fmla="*/ 2976911 w 6097438"/>
              <a:gd name="connsiteY4" fmla="*/ 5298683 h 5298683"/>
              <a:gd name="connsiteX5" fmla="*/ 101610 w 6097438"/>
              <a:gd name="connsiteY5" fmla="*/ 3392805 h 5298683"/>
              <a:gd name="connsiteX6" fmla="*/ 0 w 6097438"/>
              <a:gd name="connsiteY6" fmla="*/ 3115184 h 5298683"/>
              <a:gd name="connsiteX7" fmla="*/ 0 w 6097438"/>
              <a:gd name="connsiteY7" fmla="*/ 1241127 h 5298683"/>
              <a:gd name="connsiteX8" fmla="*/ 101610 w 6097438"/>
              <a:gd name="connsiteY8" fmla="*/ 963506 h 5298683"/>
              <a:gd name="connsiteX9" fmla="*/ 568961 w 6097438"/>
              <a:gd name="connsiteY9" fmla="*/ 193210 h 5298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097438" h="5298683">
                <a:moveTo>
                  <a:pt x="744562" y="0"/>
                </a:moveTo>
                <a:lnTo>
                  <a:pt x="5209260" y="0"/>
                </a:lnTo>
                <a:lnTo>
                  <a:pt x="5384861" y="193210"/>
                </a:lnTo>
                <a:cubicBezTo>
                  <a:pt x="5830023" y="732621"/>
                  <a:pt x="6097438" y="1424159"/>
                  <a:pt x="6097438" y="2178155"/>
                </a:cubicBezTo>
                <a:cubicBezTo>
                  <a:pt x="6097438" y="3901575"/>
                  <a:pt x="4700330" y="5298683"/>
                  <a:pt x="2976911" y="5298683"/>
                </a:cubicBezTo>
                <a:cubicBezTo>
                  <a:pt x="1684346" y="5298683"/>
                  <a:pt x="575332" y="4512810"/>
                  <a:pt x="101610" y="3392805"/>
                </a:cubicBezTo>
                <a:lnTo>
                  <a:pt x="0" y="3115184"/>
                </a:lnTo>
                <a:lnTo>
                  <a:pt x="0" y="1241127"/>
                </a:lnTo>
                <a:lnTo>
                  <a:pt x="101610" y="963506"/>
                </a:lnTo>
                <a:cubicBezTo>
                  <a:pt x="220041" y="683504"/>
                  <a:pt x="378177" y="424387"/>
                  <a:pt x="568961" y="193210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5432C7-2D15-48B0-9F18-50277751B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8162" y="425148"/>
            <a:ext cx="4707837" cy="104340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600"/>
              <a:t>What is routing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E3FC5-91E4-4DF9-B144-BF92093E2F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8163" y="1614309"/>
            <a:ext cx="4435712" cy="246130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dirty="0"/>
              <a:t>Finding the “shortest” path between two locations</a:t>
            </a:r>
          </a:p>
          <a:p>
            <a:pPr lvl="1"/>
            <a:r>
              <a:rPr lang="en-US" sz="1400" dirty="0"/>
              <a:t>Distance</a:t>
            </a:r>
          </a:p>
          <a:p>
            <a:pPr lvl="1"/>
            <a:r>
              <a:rPr lang="en-US" sz="1400" dirty="0"/>
              <a:t>Time</a:t>
            </a:r>
          </a:p>
          <a:p>
            <a:pPr lvl="1"/>
            <a:r>
              <a:rPr lang="en-US" sz="1400" dirty="0"/>
              <a:t>Other factor</a:t>
            </a:r>
          </a:p>
        </p:txBody>
      </p:sp>
    </p:spTree>
    <p:extLst>
      <p:ext uri="{BB962C8B-B14F-4D97-AF65-F5344CB8AC3E}">
        <p14:creationId xmlns:p14="http://schemas.microsoft.com/office/powerpoint/2010/main" val="37955967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6113B-8F89-44D4-A2FE-77DA0B0B8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131C8-3E21-4010-B67E-4763114728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Graph Theory</a:t>
            </a:r>
          </a:p>
          <a:p>
            <a:r>
              <a:rPr lang="en-GB" dirty="0"/>
              <a:t>Shortest Path Routing</a:t>
            </a:r>
          </a:p>
          <a:p>
            <a:r>
              <a:rPr lang="en-GB" dirty="0"/>
              <a:t>Practical Routing in R</a:t>
            </a:r>
          </a:p>
          <a:p>
            <a:r>
              <a:rPr lang="en-GB" dirty="0"/>
              <a:t>Going beyond A to B routing</a:t>
            </a:r>
          </a:p>
        </p:txBody>
      </p:sp>
    </p:spTree>
    <p:extLst>
      <p:ext uri="{BB962C8B-B14F-4D97-AF65-F5344CB8AC3E}">
        <p14:creationId xmlns:p14="http://schemas.microsoft.com/office/powerpoint/2010/main" val="1535914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E1927-EFF8-4CEB-8330-5AB6B341A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Graph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BE396-7432-43A8-94D4-65EE7AE057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Branch of mathematics about graphs (networks)</a:t>
            </a:r>
          </a:p>
          <a:p>
            <a:endParaRPr lang="en-GB" dirty="0"/>
          </a:p>
        </p:txBody>
      </p:sp>
      <p:pic>
        <p:nvPicPr>
          <p:cNvPr id="1026" name="Picture 2" descr="https://upload.wikimedia.org/wikipedia/commons/thumb/5/5b/6n-graf.svg/1920px-6n-graf.svg.png">
            <a:extLst>
              <a:ext uri="{FF2B5EF4-FFF2-40B4-BE49-F238E27FC236}">
                <a16:creationId xmlns:a16="http://schemas.microsoft.com/office/drawing/2014/main" id="{D4AFFD3E-19EA-4674-860B-B0BCA5F8CE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1178" y="2651043"/>
            <a:ext cx="5542978" cy="366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1F985E9-31F8-4D45-A7F9-18C02213EF17}"/>
              </a:ext>
            </a:extLst>
          </p:cNvPr>
          <p:cNvSpPr txBox="1"/>
          <p:nvPr/>
        </p:nvSpPr>
        <p:spPr>
          <a:xfrm>
            <a:off x="9201381" y="3429000"/>
            <a:ext cx="1565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Vertex (Node)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189AECE-5C23-487E-848D-3575D92F198A}"/>
              </a:ext>
            </a:extLst>
          </p:cNvPr>
          <p:cNvCxnSpPr>
            <a:stCxn id="4" idx="1"/>
          </p:cNvCxnSpPr>
          <p:nvPr/>
        </p:nvCxnSpPr>
        <p:spPr>
          <a:xfrm flipH="1">
            <a:off x="8417490" y="3613666"/>
            <a:ext cx="783891" cy="5199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FE26AB4-DE70-47DB-968E-D365E5758453}"/>
              </a:ext>
            </a:extLst>
          </p:cNvPr>
          <p:cNvSpPr txBox="1"/>
          <p:nvPr/>
        </p:nvSpPr>
        <p:spPr>
          <a:xfrm>
            <a:off x="2927929" y="4808950"/>
            <a:ext cx="1565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Edge (Link)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6C49D29-B764-495A-B6FA-B664466FF826}"/>
              </a:ext>
            </a:extLst>
          </p:cNvPr>
          <p:cNvCxnSpPr>
            <a:cxnSpLocks/>
          </p:cNvCxnSpPr>
          <p:nvPr/>
        </p:nvCxnSpPr>
        <p:spPr>
          <a:xfrm flipV="1">
            <a:off x="4102751" y="4897677"/>
            <a:ext cx="995342" cy="959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5804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A33C6-FA27-40F4-B475-BCE0B0540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Basic Properties of a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BB193-9136-40F5-89C6-D9FA97C01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Directed or Undirected</a:t>
            </a:r>
          </a:p>
          <a:p>
            <a:pPr lvl="1"/>
            <a:r>
              <a:rPr lang="en-GB" dirty="0"/>
              <a:t>Do edges have a direction</a:t>
            </a:r>
          </a:p>
          <a:p>
            <a:r>
              <a:rPr lang="en-GB" dirty="0"/>
              <a:t>Weighted or Unweighted</a:t>
            </a:r>
          </a:p>
          <a:p>
            <a:pPr lvl="1"/>
            <a:r>
              <a:rPr lang="en-GB" dirty="0"/>
              <a:t>Are all edges equal or do they have a value</a:t>
            </a:r>
          </a:p>
          <a:p>
            <a:r>
              <a:rPr lang="en-GB" dirty="0"/>
              <a:t>Complex or Simple</a:t>
            </a:r>
          </a:p>
          <a:p>
            <a:pPr lvl="1"/>
            <a:r>
              <a:rPr lang="en-GB" dirty="0"/>
              <a:t>Allow loops</a:t>
            </a:r>
          </a:p>
          <a:p>
            <a:pPr lvl="1"/>
            <a:r>
              <a:rPr lang="en-GB" dirty="0"/>
              <a:t>Allow multiple edges</a:t>
            </a:r>
          </a:p>
          <a:p>
            <a:r>
              <a:rPr lang="en-GB" dirty="0"/>
              <a:t>Contracted or Uncontracted</a:t>
            </a:r>
          </a:p>
          <a:p>
            <a:pPr lvl="1"/>
            <a:r>
              <a:rPr lang="en-GB" dirty="0"/>
              <a:t>Are there straight lines (vertices with 2 edges)</a:t>
            </a:r>
          </a:p>
          <a:p>
            <a:r>
              <a:rPr lang="en-GB" dirty="0"/>
              <a:t>Connected or Unconnected</a:t>
            </a:r>
          </a:p>
          <a:p>
            <a:pPr lvl="1"/>
            <a:r>
              <a:rPr lang="en-GB" dirty="0"/>
              <a:t>All parts of the graph connected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AEC237D-68A7-4C8A-BE92-1E752DBEAA3B}"/>
              </a:ext>
            </a:extLst>
          </p:cNvPr>
          <p:cNvSpPr/>
          <p:nvPr/>
        </p:nvSpPr>
        <p:spPr>
          <a:xfrm>
            <a:off x="838200" y="1740778"/>
            <a:ext cx="1804792" cy="54259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0FEFBC9-02F1-4242-B6A1-B70502C0F4D6}"/>
              </a:ext>
            </a:extLst>
          </p:cNvPr>
          <p:cNvSpPr/>
          <p:nvPr/>
        </p:nvSpPr>
        <p:spPr>
          <a:xfrm>
            <a:off x="838200" y="2544291"/>
            <a:ext cx="1804792" cy="43644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40831DA-CD6E-49DC-BE79-1054CF3A04DE}"/>
              </a:ext>
            </a:extLst>
          </p:cNvPr>
          <p:cNvSpPr/>
          <p:nvPr/>
        </p:nvSpPr>
        <p:spPr>
          <a:xfrm>
            <a:off x="838200" y="3328935"/>
            <a:ext cx="3056351" cy="43644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F641946-4780-44D1-8208-D9E8194677BA}"/>
              </a:ext>
            </a:extLst>
          </p:cNvPr>
          <p:cNvSpPr/>
          <p:nvPr/>
        </p:nvSpPr>
        <p:spPr>
          <a:xfrm>
            <a:off x="838200" y="4427019"/>
            <a:ext cx="4308954" cy="419443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2" descr="https://upload.wikimedia.org/wikipedia/commons/thumb/5/5b/6n-graf.svg/1920px-6n-graf.svg.png">
            <a:extLst>
              <a:ext uri="{FF2B5EF4-FFF2-40B4-BE49-F238E27FC236}">
                <a16:creationId xmlns:a16="http://schemas.microsoft.com/office/drawing/2014/main" id="{4D513DCB-4245-433C-AEE9-5334706E57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9022" y="1838557"/>
            <a:ext cx="5542978" cy="366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48A4F103-FF24-4DFF-AF7B-37B3542CCFB3}"/>
              </a:ext>
            </a:extLst>
          </p:cNvPr>
          <p:cNvSpPr/>
          <p:nvPr/>
        </p:nvSpPr>
        <p:spPr>
          <a:xfrm>
            <a:off x="838200" y="5202085"/>
            <a:ext cx="4308954" cy="419443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3623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1344E-35E4-4EA9-A5AC-87D1113F6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The </a:t>
            </a:r>
            <a:r>
              <a:rPr lang="en-GB" dirty="0" err="1"/>
              <a:t>Königsberg</a:t>
            </a:r>
            <a:r>
              <a:rPr lang="en-GB" dirty="0"/>
              <a:t> Bridge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21AD7-3DD5-4C8C-A828-7FDA73DCA5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299701" cy="4351338"/>
          </a:xfrm>
        </p:spPr>
        <p:txBody>
          <a:bodyPr/>
          <a:lstStyle/>
          <a:p>
            <a:r>
              <a:rPr lang="en-GB" dirty="0"/>
              <a:t>Path though the city crossing each bridge once</a:t>
            </a:r>
          </a:p>
          <a:p>
            <a:r>
              <a:rPr lang="en-GB" dirty="0"/>
              <a:t>Solved by Euler in 1736</a:t>
            </a:r>
          </a:p>
          <a:p>
            <a:r>
              <a:rPr lang="en-GB" dirty="0"/>
              <a:t>Foundation of graph theory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E53B1A-7708-46D2-A0FD-E38368911B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9052" y="1424063"/>
            <a:ext cx="7682948" cy="5346255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1EC93CDE-855D-409A-BF43-140F3D5887AD}"/>
              </a:ext>
            </a:extLst>
          </p:cNvPr>
          <p:cNvGrpSpPr/>
          <p:nvPr/>
        </p:nvGrpSpPr>
        <p:grpSpPr>
          <a:xfrm>
            <a:off x="4488873" y="3341318"/>
            <a:ext cx="7722523" cy="2744695"/>
            <a:chOff x="4488873" y="3341318"/>
            <a:chExt cx="7722523" cy="2744695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4552252-1A9F-4EA3-A7C8-BADB55C20B07}"/>
                </a:ext>
              </a:extLst>
            </p:cNvPr>
            <p:cNvGrpSpPr/>
            <p:nvPr/>
          </p:nvGrpSpPr>
          <p:grpSpPr>
            <a:xfrm>
              <a:off x="6649278" y="3341318"/>
              <a:ext cx="3412434" cy="2744695"/>
              <a:chOff x="6649278" y="3341318"/>
              <a:chExt cx="3412434" cy="2744695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80B64049-7970-43E7-94FE-DA9B9445D747}"/>
                  </a:ext>
                </a:extLst>
              </p:cNvPr>
              <p:cNvSpPr/>
              <p:nvPr/>
            </p:nvSpPr>
            <p:spPr>
              <a:xfrm>
                <a:off x="7222434" y="3341318"/>
                <a:ext cx="556591" cy="626165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D80DE65F-431C-4AB7-8F60-6654B9761957}"/>
                  </a:ext>
                </a:extLst>
              </p:cNvPr>
              <p:cNvSpPr/>
              <p:nvPr/>
            </p:nvSpPr>
            <p:spPr>
              <a:xfrm>
                <a:off x="8150176" y="3350576"/>
                <a:ext cx="556591" cy="626165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66BF40C3-1D25-4A67-81B4-1CE4E6B0F637}"/>
                  </a:ext>
                </a:extLst>
              </p:cNvPr>
              <p:cNvSpPr/>
              <p:nvPr/>
            </p:nvSpPr>
            <p:spPr>
              <a:xfrm>
                <a:off x="9505121" y="5459848"/>
                <a:ext cx="556591" cy="626165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914C9CDE-5998-45F4-8239-FEA59FF14320}"/>
                  </a:ext>
                </a:extLst>
              </p:cNvPr>
              <p:cNvSpPr/>
              <p:nvPr/>
            </p:nvSpPr>
            <p:spPr>
              <a:xfrm>
                <a:off x="9226826" y="4119883"/>
                <a:ext cx="556591" cy="326857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20D987D9-D41D-4F2A-97F0-5CDFDBD4AB04}"/>
                  </a:ext>
                </a:extLst>
              </p:cNvPr>
              <p:cNvSpPr/>
              <p:nvPr/>
            </p:nvSpPr>
            <p:spPr>
              <a:xfrm>
                <a:off x="7417630" y="4432577"/>
                <a:ext cx="556591" cy="626165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485C0A03-56AF-4B72-9769-74C8BE9091AF}"/>
                  </a:ext>
                </a:extLst>
              </p:cNvPr>
              <p:cNvSpPr/>
              <p:nvPr/>
            </p:nvSpPr>
            <p:spPr>
              <a:xfrm>
                <a:off x="6649278" y="4296448"/>
                <a:ext cx="556591" cy="626165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79E578B4-DC8F-470C-B535-1759FC3593AB}"/>
                  </a:ext>
                </a:extLst>
              </p:cNvPr>
              <p:cNvSpPr/>
              <p:nvPr/>
            </p:nvSpPr>
            <p:spPr>
              <a:xfrm>
                <a:off x="9329620" y="3426249"/>
                <a:ext cx="556591" cy="626165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4626173-7921-4B15-A928-02C52B8D433A}"/>
                </a:ext>
              </a:extLst>
            </p:cNvPr>
            <p:cNvSpPr/>
            <p:nvPr/>
          </p:nvSpPr>
          <p:spPr>
            <a:xfrm>
              <a:off x="4488873" y="3657600"/>
              <a:ext cx="2967643" cy="1205345"/>
            </a:xfrm>
            <a:custGeom>
              <a:avLst/>
              <a:gdLst>
                <a:gd name="connsiteX0" fmla="*/ 0 w 2967643"/>
                <a:gd name="connsiteY0" fmla="*/ 764771 h 1205345"/>
                <a:gd name="connsiteX1" fmla="*/ 731520 w 2967643"/>
                <a:gd name="connsiteY1" fmla="*/ 906087 h 1205345"/>
                <a:gd name="connsiteX2" fmla="*/ 1903614 w 2967643"/>
                <a:gd name="connsiteY2" fmla="*/ 955964 h 1205345"/>
                <a:gd name="connsiteX3" fmla="*/ 2668385 w 2967643"/>
                <a:gd name="connsiteY3" fmla="*/ 8313 h 1205345"/>
                <a:gd name="connsiteX4" fmla="*/ 2967643 w 2967643"/>
                <a:gd name="connsiteY4" fmla="*/ 0 h 1205345"/>
                <a:gd name="connsiteX5" fmla="*/ 2867891 w 2967643"/>
                <a:gd name="connsiteY5" fmla="*/ 141316 h 1205345"/>
                <a:gd name="connsiteX6" fmla="*/ 2726574 w 2967643"/>
                <a:gd name="connsiteY6" fmla="*/ 141316 h 1205345"/>
                <a:gd name="connsiteX7" fmla="*/ 2152996 w 2967643"/>
                <a:gd name="connsiteY7" fmla="*/ 964276 h 1205345"/>
                <a:gd name="connsiteX8" fmla="*/ 2435629 w 2967643"/>
                <a:gd name="connsiteY8" fmla="*/ 972589 h 1205345"/>
                <a:gd name="connsiteX9" fmla="*/ 2302625 w 2967643"/>
                <a:gd name="connsiteY9" fmla="*/ 1205345 h 1205345"/>
                <a:gd name="connsiteX10" fmla="*/ 1105592 w 2967643"/>
                <a:gd name="connsiteY10" fmla="*/ 1138844 h 1205345"/>
                <a:gd name="connsiteX11" fmla="*/ 390698 w 2967643"/>
                <a:gd name="connsiteY11" fmla="*/ 1188720 h 1205345"/>
                <a:gd name="connsiteX12" fmla="*/ 0 w 2967643"/>
                <a:gd name="connsiteY12" fmla="*/ 1097280 h 1205345"/>
                <a:gd name="connsiteX13" fmla="*/ 0 w 2967643"/>
                <a:gd name="connsiteY13" fmla="*/ 764771 h 1205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967643" h="1205345">
                  <a:moveTo>
                    <a:pt x="0" y="764771"/>
                  </a:moveTo>
                  <a:lnTo>
                    <a:pt x="731520" y="906087"/>
                  </a:lnTo>
                  <a:lnTo>
                    <a:pt x="1903614" y="955964"/>
                  </a:lnTo>
                  <a:lnTo>
                    <a:pt x="2668385" y="8313"/>
                  </a:lnTo>
                  <a:lnTo>
                    <a:pt x="2967643" y="0"/>
                  </a:lnTo>
                  <a:lnTo>
                    <a:pt x="2867891" y="141316"/>
                  </a:lnTo>
                  <a:lnTo>
                    <a:pt x="2726574" y="141316"/>
                  </a:lnTo>
                  <a:lnTo>
                    <a:pt x="2152996" y="964276"/>
                  </a:lnTo>
                  <a:lnTo>
                    <a:pt x="2435629" y="972589"/>
                  </a:lnTo>
                  <a:lnTo>
                    <a:pt x="2302625" y="1205345"/>
                  </a:lnTo>
                  <a:lnTo>
                    <a:pt x="1105592" y="1138844"/>
                  </a:lnTo>
                  <a:lnTo>
                    <a:pt x="390698" y="1188720"/>
                  </a:lnTo>
                  <a:lnTo>
                    <a:pt x="0" y="1097280"/>
                  </a:lnTo>
                  <a:lnTo>
                    <a:pt x="0" y="764771"/>
                  </a:lnTo>
                  <a:close/>
                </a:path>
              </a:pathLst>
            </a:custGeom>
            <a:solidFill>
              <a:srgbClr val="5B9BD5">
                <a:alpha val="50196"/>
              </a:srgb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55DA1FC-D758-4F12-9A06-C9212A493C32}"/>
                </a:ext>
              </a:extLst>
            </p:cNvPr>
            <p:cNvSpPr/>
            <p:nvPr/>
          </p:nvSpPr>
          <p:spPr>
            <a:xfrm>
              <a:off x="9759142" y="5187142"/>
              <a:ext cx="2452254" cy="665018"/>
            </a:xfrm>
            <a:custGeom>
              <a:avLst/>
              <a:gdLst>
                <a:gd name="connsiteX0" fmla="*/ 2452254 w 2452254"/>
                <a:gd name="connsiteY0" fmla="*/ 74814 h 665018"/>
                <a:gd name="connsiteX1" fmla="*/ 2261062 w 2452254"/>
                <a:gd name="connsiteY1" fmla="*/ 0 h 665018"/>
                <a:gd name="connsiteX2" fmla="*/ 1945178 w 2452254"/>
                <a:gd name="connsiteY2" fmla="*/ 0 h 665018"/>
                <a:gd name="connsiteX3" fmla="*/ 1620982 w 2452254"/>
                <a:gd name="connsiteY3" fmla="*/ 91440 h 665018"/>
                <a:gd name="connsiteX4" fmla="*/ 1180407 w 2452254"/>
                <a:gd name="connsiteY4" fmla="*/ 241069 h 665018"/>
                <a:gd name="connsiteX5" fmla="*/ 739833 w 2452254"/>
                <a:gd name="connsiteY5" fmla="*/ 374073 h 665018"/>
                <a:gd name="connsiteX6" fmla="*/ 482138 w 2452254"/>
                <a:gd name="connsiteY6" fmla="*/ 390698 h 665018"/>
                <a:gd name="connsiteX7" fmla="*/ 174567 w 2452254"/>
                <a:gd name="connsiteY7" fmla="*/ 374073 h 665018"/>
                <a:gd name="connsiteX8" fmla="*/ 0 w 2452254"/>
                <a:gd name="connsiteY8" fmla="*/ 665018 h 665018"/>
                <a:gd name="connsiteX9" fmla="*/ 365760 w 2452254"/>
                <a:gd name="connsiteY9" fmla="*/ 656705 h 665018"/>
                <a:gd name="connsiteX10" fmla="*/ 847898 w 2452254"/>
                <a:gd name="connsiteY10" fmla="*/ 648393 h 665018"/>
                <a:gd name="connsiteX11" fmla="*/ 1188720 w 2452254"/>
                <a:gd name="connsiteY11" fmla="*/ 573578 h 665018"/>
                <a:gd name="connsiteX12" fmla="*/ 1637607 w 2452254"/>
                <a:gd name="connsiteY12" fmla="*/ 374073 h 665018"/>
                <a:gd name="connsiteX13" fmla="*/ 1903614 w 2452254"/>
                <a:gd name="connsiteY13" fmla="*/ 282633 h 665018"/>
                <a:gd name="connsiteX14" fmla="*/ 2119745 w 2452254"/>
                <a:gd name="connsiteY14" fmla="*/ 282633 h 665018"/>
                <a:gd name="connsiteX15" fmla="*/ 2352502 w 2452254"/>
                <a:gd name="connsiteY15" fmla="*/ 324196 h 665018"/>
                <a:gd name="connsiteX16" fmla="*/ 2427316 w 2452254"/>
                <a:gd name="connsiteY16" fmla="*/ 349134 h 665018"/>
                <a:gd name="connsiteX17" fmla="*/ 2452254 w 2452254"/>
                <a:gd name="connsiteY17" fmla="*/ 74814 h 665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52254" h="665018">
                  <a:moveTo>
                    <a:pt x="2452254" y="74814"/>
                  </a:moveTo>
                  <a:lnTo>
                    <a:pt x="2261062" y="0"/>
                  </a:lnTo>
                  <a:lnTo>
                    <a:pt x="1945178" y="0"/>
                  </a:lnTo>
                  <a:lnTo>
                    <a:pt x="1620982" y="91440"/>
                  </a:lnTo>
                  <a:lnTo>
                    <a:pt x="1180407" y="241069"/>
                  </a:lnTo>
                  <a:lnTo>
                    <a:pt x="739833" y="374073"/>
                  </a:lnTo>
                  <a:lnTo>
                    <a:pt x="482138" y="390698"/>
                  </a:lnTo>
                  <a:lnTo>
                    <a:pt x="174567" y="374073"/>
                  </a:lnTo>
                  <a:lnTo>
                    <a:pt x="0" y="665018"/>
                  </a:lnTo>
                  <a:lnTo>
                    <a:pt x="365760" y="656705"/>
                  </a:lnTo>
                  <a:lnTo>
                    <a:pt x="847898" y="648393"/>
                  </a:lnTo>
                  <a:lnTo>
                    <a:pt x="1188720" y="573578"/>
                  </a:lnTo>
                  <a:lnTo>
                    <a:pt x="1637607" y="374073"/>
                  </a:lnTo>
                  <a:lnTo>
                    <a:pt x="1903614" y="282633"/>
                  </a:lnTo>
                  <a:lnTo>
                    <a:pt x="2119745" y="282633"/>
                  </a:lnTo>
                  <a:lnTo>
                    <a:pt x="2352502" y="324196"/>
                  </a:lnTo>
                  <a:lnTo>
                    <a:pt x="2427316" y="349134"/>
                  </a:lnTo>
                  <a:lnTo>
                    <a:pt x="2452254" y="74814"/>
                  </a:lnTo>
                  <a:close/>
                </a:path>
              </a:pathLst>
            </a:custGeom>
            <a:solidFill>
              <a:srgbClr val="5B9BD5">
                <a:alpha val="50196"/>
              </a:srgb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74A760D4-3177-4EE4-9590-E83BBC8307D0}"/>
                </a:ext>
              </a:extLst>
            </p:cNvPr>
            <p:cNvSpPr/>
            <p:nvPr/>
          </p:nvSpPr>
          <p:spPr>
            <a:xfrm>
              <a:off x="7656022" y="4322618"/>
              <a:ext cx="2119745" cy="1487978"/>
            </a:xfrm>
            <a:custGeom>
              <a:avLst/>
              <a:gdLst>
                <a:gd name="connsiteX0" fmla="*/ 1986742 w 2119745"/>
                <a:gd name="connsiteY0" fmla="*/ 1487978 h 1487978"/>
                <a:gd name="connsiteX1" fmla="*/ 2119745 w 2119745"/>
                <a:gd name="connsiteY1" fmla="*/ 1271847 h 1487978"/>
                <a:gd name="connsiteX2" fmla="*/ 1862051 w 2119745"/>
                <a:gd name="connsiteY2" fmla="*/ 1221971 h 1487978"/>
                <a:gd name="connsiteX3" fmla="*/ 1620982 w 2119745"/>
                <a:gd name="connsiteY3" fmla="*/ 1097280 h 1487978"/>
                <a:gd name="connsiteX4" fmla="*/ 1562793 w 2119745"/>
                <a:gd name="connsiteY4" fmla="*/ 864524 h 1487978"/>
                <a:gd name="connsiteX5" fmla="*/ 1620982 w 2119745"/>
                <a:gd name="connsiteY5" fmla="*/ 631767 h 1487978"/>
                <a:gd name="connsiteX6" fmla="*/ 1745673 w 2119745"/>
                <a:gd name="connsiteY6" fmla="*/ 498764 h 1487978"/>
                <a:gd name="connsiteX7" fmla="*/ 1820487 w 2119745"/>
                <a:gd name="connsiteY7" fmla="*/ 440575 h 1487978"/>
                <a:gd name="connsiteX8" fmla="*/ 1886989 w 2119745"/>
                <a:gd name="connsiteY8" fmla="*/ 232757 h 1487978"/>
                <a:gd name="connsiteX9" fmla="*/ 1895302 w 2119745"/>
                <a:gd name="connsiteY9" fmla="*/ 0 h 1487978"/>
                <a:gd name="connsiteX10" fmla="*/ 1712422 w 2119745"/>
                <a:gd name="connsiteY10" fmla="*/ 8313 h 1487978"/>
                <a:gd name="connsiteX11" fmla="*/ 1704109 w 2119745"/>
                <a:gd name="connsiteY11" fmla="*/ 290946 h 1487978"/>
                <a:gd name="connsiteX12" fmla="*/ 914400 w 2119745"/>
                <a:gd name="connsiteY12" fmla="*/ 299258 h 1487978"/>
                <a:gd name="connsiteX13" fmla="*/ 157942 w 2119745"/>
                <a:gd name="connsiteY13" fmla="*/ 299258 h 1487978"/>
                <a:gd name="connsiteX14" fmla="*/ 0 w 2119745"/>
                <a:gd name="connsiteY14" fmla="*/ 515389 h 1487978"/>
                <a:gd name="connsiteX15" fmla="*/ 1413163 w 2119745"/>
                <a:gd name="connsiteY15" fmla="*/ 498764 h 1487978"/>
                <a:gd name="connsiteX16" fmla="*/ 1471353 w 2119745"/>
                <a:gd name="connsiteY16" fmla="*/ 507077 h 1487978"/>
                <a:gd name="connsiteX17" fmla="*/ 1354974 w 2119745"/>
                <a:gd name="connsiteY17" fmla="*/ 698269 h 1487978"/>
                <a:gd name="connsiteX18" fmla="*/ 1271847 w 2119745"/>
                <a:gd name="connsiteY18" fmla="*/ 897775 h 1487978"/>
                <a:gd name="connsiteX19" fmla="*/ 1263534 w 2119745"/>
                <a:gd name="connsiteY19" fmla="*/ 1080655 h 1487978"/>
                <a:gd name="connsiteX20" fmla="*/ 1313411 w 2119745"/>
                <a:gd name="connsiteY20" fmla="*/ 1205346 h 1487978"/>
                <a:gd name="connsiteX21" fmla="*/ 1454727 w 2119745"/>
                <a:gd name="connsiteY21" fmla="*/ 1338349 h 1487978"/>
                <a:gd name="connsiteX22" fmla="*/ 1729047 w 2119745"/>
                <a:gd name="connsiteY22" fmla="*/ 1463040 h 1487978"/>
                <a:gd name="connsiteX23" fmla="*/ 1986742 w 2119745"/>
                <a:gd name="connsiteY23" fmla="*/ 1487978 h 1487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119745" h="1487978">
                  <a:moveTo>
                    <a:pt x="1986742" y="1487978"/>
                  </a:moveTo>
                  <a:lnTo>
                    <a:pt x="2119745" y="1271847"/>
                  </a:lnTo>
                  <a:lnTo>
                    <a:pt x="1862051" y="1221971"/>
                  </a:lnTo>
                  <a:lnTo>
                    <a:pt x="1620982" y="1097280"/>
                  </a:lnTo>
                  <a:lnTo>
                    <a:pt x="1562793" y="864524"/>
                  </a:lnTo>
                  <a:lnTo>
                    <a:pt x="1620982" y="631767"/>
                  </a:lnTo>
                  <a:lnTo>
                    <a:pt x="1745673" y="498764"/>
                  </a:lnTo>
                  <a:lnTo>
                    <a:pt x="1820487" y="440575"/>
                  </a:lnTo>
                  <a:lnTo>
                    <a:pt x="1886989" y="232757"/>
                  </a:lnTo>
                  <a:lnTo>
                    <a:pt x="1895302" y="0"/>
                  </a:lnTo>
                  <a:lnTo>
                    <a:pt x="1712422" y="8313"/>
                  </a:lnTo>
                  <a:lnTo>
                    <a:pt x="1704109" y="290946"/>
                  </a:lnTo>
                  <a:lnTo>
                    <a:pt x="914400" y="299258"/>
                  </a:lnTo>
                  <a:lnTo>
                    <a:pt x="157942" y="299258"/>
                  </a:lnTo>
                  <a:lnTo>
                    <a:pt x="0" y="515389"/>
                  </a:lnTo>
                  <a:lnTo>
                    <a:pt x="1413163" y="498764"/>
                  </a:lnTo>
                  <a:lnTo>
                    <a:pt x="1471353" y="507077"/>
                  </a:lnTo>
                  <a:lnTo>
                    <a:pt x="1354974" y="698269"/>
                  </a:lnTo>
                  <a:lnTo>
                    <a:pt x="1271847" y="897775"/>
                  </a:lnTo>
                  <a:lnTo>
                    <a:pt x="1263534" y="1080655"/>
                  </a:lnTo>
                  <a:lnTo>
                    <a:pt x="1313411" y="1205346"/>
                  </a:lnTo>
                  <a:lnTo>
                    <a:pt x="1454727" y="1338349"/>
                  </a:lnTo>
                  <a:lnTo>
                    <a:pt x="1729047" y="1463040"/>
                  </a:lnTo>
                  <a:lnTo>
                    <a:pt x="1986742" y="1487978"/>
                  </a:lnTo>
                  <a:close/>
                </a:path>
              </a:pathLst>
            </a:custGeom>
            <a:solidFill>
              <a:srgbClr val="5B9BD5">
                <a:alpha val="50196"/>
              </a:srgb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23BDE06-17DA-45DC-9064-8CA9EED973D0}"/>
                </a:ext>
              </a:extLst>
            </p:cNvPr>
            <p:cNvSpPr/>
            <p:nvPr/>
          </p:nvSpPr>
          <p:spPr>
            <a:xfrm>
              <a:off x="6899564" y="4638502"/>
              <a:ext cx="756458" cy="199505"/>
            </a:xfrm>
            <a:custGeom>
              <a:avLst/>
              <a:gdLst>
                <a:gd name="connsiteX0" fmla="*/ 149629 w 756458"/>
                <a:gd name="connsiteY0" fmla="*/ 0 h 199505"/>
                <a:gd name="connsiteX1" fmla="*/ 0 w 756458"/>
                <a:gd name="connsiteY1" fmla="*/ 199505 h 199505"/>
                <a:gd name="connsiteX2" fmla="*/ 665018 w 756458"/>
                <a:gd name="connsiteY2" fmla="*/ 182880 h 199505"/>
                <a:gd name="connsiteX3" fmla="*/ 756458 w 756458"/>
                <a:gd name="connsiteY3" fmla="*/ 8313 h 199505"/>
                <a:gd name="connsiteX4" fmla="*/ 149629 w 756458"/>
                <a:gd name="connsiteY4" fmla="*/ 0 h 199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6458" h="199505">
                  <a:moveTo>
                    <a:pt x="149629" y="0"/>
                  </a:moveTo>
                  <a:lnTo>
                    <a:pt x="0" y="199505"/>
                  </a:lnTo>
                  <a:lnTo>
                    <a:pt x="665018" y="182880"/>
                  </a:lnTo>
                  <a:lnTo>
                    <a:pt x="756458" y="8313"/>
                  </a:lnTo>
                  <a:lnTo>
                    <a:pt x="149629" y="0"/>
                  </a:lnTo>
                  <a:close/>
                </a:path>
              </a:pathLst>
            </a:custGeom>
            <a:solidFill>
              <a:srgbClr val="5B9BD5">
                <a:alpha val="50196"/>
              </a:srgb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570BFE41-D02F-418E-9B20-1F76A8FBB788}"/>
                </a:ext>
              </a:extLst>
            </p:cNvPr>
            <p:cNvSpPr/>
            <p:nvPr/>
          </p:nvSpPr>
          <p:spPr>
            <a:xfrm>
              <a:off x="9601200" y="3624349"/>
              <a:ext cx="2593571" cy="399011"/>
            </a:xfrm>
            <a:custGeom>
              <a:avLst/>
              <a:gdLst>
                <a:gd name="connsiteX0" fmla="*/ 2568633 w 2593571"/>
                <a:gd name="connsiteY0" fmla="*/ 91440 h 399011"/>
                <a:gd name="connsiteX1" fmla="*/ 2302625 w 2593571"/>
                <a:gd name="connsiteY1" fmla="*/ 24938 h 399011"/>
                <a:gd name="connsiteX2" fmla="*/ 1820487 w 2593571"/>
                <a:gd name="connsiteY2" fmla="*/ 0 h 399011"/>
                <a:gd name="connsiteX3" fmla="*/ 1454727 w 2593571"/>
                <a:gd name="connsiteY3" fmla="*/ 33251 h 399011"/>
                <a:gd name="connsiteX4" fmla="*/ 839585 w 2593571"/>
                <a:gd name="connsiteY4" fmla="*/ 74815 h 399011"/>
                <a:gd name="connsiteX5" fmla="*/ 157942 w 2593571"/>
                <a:gd name="connsiteY5" fmla="*/ 74815 h 399011"/>
                <a:gd name="connsiteX6" fmla="*/ 0 w 2593571"/>
                <a:gd name="connsiteY6" fmla="*/ 74815 h 399011"/>
                <a:gd name="connsiteX7" fmla="*/ 124691 w 2593571"/>
                <a:gd name="connsiteY7" fmla="*/ 282633 h 399011"/>
                <a:gd name="connsiteX8" fmla="*/ 606829 w 2593571"/>
                <a:gd name="connsiteY8" fmla="*/ 282633 h 399011"/>
                <a:gd name="connsiteX9" fmla="*/ 1454727 w 2593571"/>
                <a:gd name="connsiteY9" fmla="*/ 257695 h 399011"/>
                <a:gd name="connsiteX10" fmla="*/ 1886989 w 2593571"/>
                <a:gd name="connsiteY10" fmla="*/ 249382 h 399011"/>
                <a:gd name="connsiteX11" fmla="*/ 2161309 w 2593571"/>
                <a:gd name="connsiteY11" fmla="*/ 290946 h 399011"/>
                <a:gd name="connsiteX12" fmla="*/ 2468880 w 2593571"/>
                <a:gd name="connsiteY12" fmla="*/ 365760 h 399011"/>
                <a:gd name="connsiteX13" fmla="*/ 2593571 w 2593571"/>
                <a:gd name="connsiteY13" fmla="*/ 399011 h 399011"/>
                <a:gd name="connsiteX14" fmla="*/ 2568633 w 2593571"/>
                <a:gd name="connsiteY14" fmla="*/ 91440 h 399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93571" h="399011">
                  <a:moveTo>
                    <a:pt x="2568633" y="91440"/>
                  </a:moveTo>
                  <a:lnTo>
                    <a:pt x="2302625" y="24938"/>
                  </a:lnTo>
                  <a:lnTo>
                    <a:pt x="1820487" y="0"/>
                  </a:lnTo>
                  <a:lnTo>
                    <a:pt x="1454727" y="33251"/>
                  </a:lnTo>
                  <a:lnTo>
                    <a:pt x="839585" y="74815"/>
                  </a:lnTo>
                  <a:lnTo>
                    <a:pt x="157942" y="74815"/>
                  </a:lnTo>
                  <a:lnTo>
                    <a:pt x="0" y="74815"/>
                  </a:lnTo>
                  <a:lnTo>
                    <a:pt x="124691" y="282633"/>
                  </a:lnTo>
                  <a:lnTo>
                    <a:pt x="606829" y="282633"/>
                  </a:lnTo>
                  <a:lnTo>
                    <a:pt x="1454727" y="257695"/>
                  </a:lnTo>
                  <a:lnTo>
                    <a:pt x="1886989" y="249382"/>
                  </a:lnTo>
                  <a:lnTo>
                    <a:pt x="2161309" y="290946"/>
                  </a:lnTo>
                  <a:lnTo>
                    <a:pt x="2468880" y="365760"/>
                  </a:lnTo>
                  <a:lnTo>
                    <a:pt x="2593571" y="399011"/>
                  </a:lnTo>
                  <a:lnTo>
                    <a:pt x="2568633" y="91440"/>
                  </a:lnTo>
                  <a:close/>
                </a:path>
              </a:pathLst>
            </a:custGeom>
            <a:solidFill>
              <a:srgbClr val="5B9BD5">
                <a:alpha val="50196"/>
              </a:srgb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DE93C65-3D27-417A-8462-D2AC63D1A354}"/>
                </a:ext>
              </a:extLst>
            </p:cNvPr>
            <p:cNvSpPr/>
            <p:nvPr/>
          </p:nvSpPr>
          <p:spPr>
            <a:xfrm>
              <a:off x="8445731" y="3682538"/>
              <a:ext cx="1172094" cy="581891"/>
            </a:xfrm>
            <a:custGeom>
              <a:avLst/>
              <a:gdLst>
                <a:gd name="connsiteX0" fmla="*/ 922713 w 1172094"/>
                <a:gd name="connsiteY0" fmla="*/ 581891 h 581891"/>
                <a:gd name="connsiteX1" fmla="*/ 1147156 w 1172094"/>
                <a:gd name="connsiteY1" fmla="*/ 581891 h 581891"/>
                <a:gd name="connsiteX2" fmla="*/ 1172094 w 1172094"/>
                <a:gd name="connsiteY2" fmla="*/ 232757 h 581891"/>
                <a:gd name="connsiteX3" fmla="*/ 1055716 w 1172094"/>
                <a:gd name="connsiteY3" fmla="*/ 0 h 581891"/>
                <a:gd name="connsiteX4" fmla="*/ 124691 w 1172094"/>
                <a:gd name="connsiteY4" fmla="*/ 8313 h 581891"/>
                <a:gd name="connsiteX5" fmla="*/ 0 w 1172094"/>
                <a:gd name="connsiteY5" fmla="*/ 157942 h 581891"/>
                <a:gd name="connsiteX6" fmla="*/ 980902 w 1172094"/>
                <a:gd name="connsiteY6" fmla="*/ 199506 h 581891"/>
                <a:gd name="connsiteX7" fmla="*/ 922713 w 1172094"/>
                <a:gd name="connsiteY7" fmla="*/ 581891 h 581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72094" h="581891">
                  <a:moveTo>
                    <a:pt x="922713" y="581891"/>
                  </a:moveTo>
                  <a:lnTo>
                    <a:pt x="1147156" y="581891"/>
                  </a:lnTo>
                  <a:lnTo>
                    <a:pt x="1172094" y="232757"/>
                  </a:lnTo>
                  <a:lnTo>
                    <a:pt x="1055716" y="0"/>
                  </a:lnTo>
                  <a:lnTo>
                    <a:pt x="124691" y="8313"/>
                  </a:lnTo>
                  <a:lnTo>
                    <a:pt x="0" y="157942"/>
                  </a:lnTo>
                  <a:lnTo>
                    <a:pt x="980902" y="199506"/>
                  </a:lnTo>
                  <a:lnTo>
                    <a:pt x="922713" y="581891"/>
                  </a:lnTo>
                  <a:close/>
                </a:path>
              </a:pathLst>
            </a:custGeom>
            <a:solidFill>
              <a:srgbClr val="5B9BD5">
                <a:alpha val="50196"/>
              </a:srgb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5B59163-9F0A-4EDA-9993-BF645089F7C7}"/>
                </a:ext>
              </a:extLst>
            </p:cNvPr>
            <p:cNvSpPr/>
            <p:nvPr/>
          </p:nvSpPr>
          <p:spPr>
            <a:xfrm>
              <a:off x="7464829" y="3699164"/>
              <a:ext cx="897775" cy="133003"/>
            </a:xfrm>
            <a:custGeom>
              <a:avLst/>
              <a:gdLst>
                <a:gd name="connsiteX0" fmla="*/ 133004 w 897775"/>
                <a:gd name="connsiteY0" fmla="*/ 0 h 133003"/>
                <a:gd name="connsiteX1" fmla="*/ 897775 w 897775"/>
                <a:gd name="connsiteY1" fmla="*/ 0 h 133003"/>
                <a:gd name="connsiteX2" fmla="*/ 822960 w 897775"/>
                <a:gd name="connsiteY2" fmla="*/ 133003 h 133003"/>
                <a:gd name="connsiteX3" fmla="*/ 0 w 897775"/>
                <a:gd name="connsiteY3" fmla="*/ 133003 h 133003"/>
                <a:gd name="connsiteX4" fmla="*/ 133004 w 897775"/>
                <a:gd name="connsiteY4" fmla="*/ 0 h 133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97775" h="133003">
                  <a:moveTo>
                    <a:pt x="133004" y="0"/>
                  </a:moveTo>
                  <a:lnTo>
                    <a:pt x="897775" y="0"/>
                  </a:lnTo>
                  <a:lnTo>
                    <a:pt x="822960" y="133003"/>
                  </a:lnTo>
                  <a:lnTo>
                    <a:pt x="0" y="133003"/>
                  </a:lnTo>
                  <a:lnTo>
                    <a:pt x="133004" y="0"/>
                  </a:lnTo>
                  <a:close/>
                </a:path>
              </a:pathLst>
            </a:custGeom>
            <a:solidFill>
              <a:srgbClr val="5B9BD5">
                <a:alpha val="50196"/>
              </a:srgb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367789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1344E-35E4-4EA9-A5AC-87D1113F6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The </a:t>
            </a:r>
            <a:r>
              <a:rPr lang="en-GB" dirty="0" err="1"/>
              <a:t>Königsberg</a:t>
            </a:r>
            <a:r>
              <a:rPr lang="en-GB" dirty="0"/>
              <a:t> Bridge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21AD7-3DD5-4C8C-A828-7FDA73DCA5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04664" cy="4351338"/>
          </a:xfrm>
        </p:spPr>
        <p:txBody>
          <a:bodyPr/>
          <a:lstStyle/>
          <a:p>
            <a:r>
              <a:rPr lang="en-GB" dirty="0"/>
              <a:t>Degree: Number of edges connected to a vertex</a:t>
            </a:r>
          </a:p>
          <a:p>
            <a:r>
              <a:rPr lang="en-GB" dirty="0"/>
              <a:t>Strength: Weighted number of edges</a:t>
            </a:r>
          </a:p>
        </p:txBody>
      </p:sp>
      <p:pic>
        <p:nvPicPr>
          <p:cNvPr id="2050" name="Picture 2" descr="KÃ¶nigsberg graph.svg">
            <a:extLst>
              <a:ext uri="{FF2B5EF4-FFF2-40B4-BE49-F238E27FC236}">
                <a16:creationId xmlns:a16="http://schemas.microsoft.com/office/drawing/2014/main" id="{69D1D783-804E-4671-A6D0-E43186B9A7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631" y="1502190"/>
            <a:ext cx="6181673" cy="4945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7470A7B-D7BE-4C65-8239-909556B10D82}"/>
              </a:ext>
            </a:extLst>
          </p:cNvPr>
          <p:cNvSpPr txBox="1"/>
          <p:nvPr/>
        </p:nvSpPr>
        <p:spPr>
          <a:xfrm>
            <a:off x="8160402" y="1637680"/>
            <a:ext cx="6758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4C7D93-D385-4F80-9A58-7A66CF414333}"/>
              </a:ext>
            </a:extLst>
          </p:cNvPr>
          <p:cNvSpPr txBox="1"/>
          <p:nvPr/>
        </p:nvSpPr>
        <p:spPr>
          <a:xfrm>
            <a:off x="5463131" y="3713249"/>
            <a:ext cx="6758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3A6C7B2-85E8-4E0B-B2B7-C50394EFF0EF}"/>
              </a:ext>
            </a:extLst>
          </p:cNvPr>
          <p:cNvSpPr txBox="1"/>
          <p:nvPr/>
        </p:nvSpPr>
        <p:spPr>
          <a:xfrm>
            <a:off x="10813833" y="3739684"/>
            <a:ext cx="6758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299FBFD-1CD7-49D5-B24E-284C621D9D11}"/>
              </a:ext>
            </a:extLst>
          </p:cNvPr>
          <p:cNvSpPr txBox="1"/>
          <p:nvPr/>
        </p:nvSpPr>
        <p:spPr>
          <a:xfrm>
            <a:off x="8160402" y="5821092"/>
            <a:ext cx="6758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E63BB471-3A4D-45D9-8B23-98607715D938}"/>
              </a:ext>
            </a:extLst>
          </p:cNvPr>
          <p:cNvSpPr txBox="1">
            <a:spLocks/>
          </p:cNvSpPr>
          <p:nvPr/>
        </p:nvSpPr>
        <p:spPr>
          <a:xfrm>
            <a:off x="830610" y="3610682"/>
            <a:ext cx="4386935" cy="2472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Euler Observed:</a:t>
            </a:r>
          </a:p>
          <a:p>
            <a:pPr lvl="1"/>
            <a:r>
              <a:rPr lang="en-GB" dirty="0"/>
              <a:t>Vertices must have even degree except the start and end</a:t>
            </a:r>
          </a:p>
          <a:p>
            <a:pPr lvl="1"/>
            <a:r>
              <a:rPr lang="en-GB" dirty="0"/>
              <a:t>So there is no solution</a:t>
            </a:r>
          </a:p>
          <a:p>
            <a:pPr marL="457200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3794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5" grpId="0"/>
      <p:bldP spid="16" grpId="0"/>
      <p:bldP spid="17" grpId="0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KÃ¶nigsberg graph.svg">
            <a:extLst>
              <a:ext uri="{FF2B5EF4-FFF2-40B4-BE49-F238E27FC236}">
                <a16:creationId xmlns:a16="http://schemas.microsoft.com/office/drawing/2014/main" id="{69D1D783-804E-4671-A6D0-E43186B9A7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631" y="1502190"/>
            <a:ext cx="6181673" cy="4945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98FD72DC-40CD-414D-AC2D-CD4D51DA8DBA}"/>
              </a:ext>
            </a:extLst>
          </p:cNvPr>
          <p:cNvSpPr/>
          <p:nvPr/>
        </p:nvSpPr>
        <p:spPr>
          <a:xfrm>
            <a:off x="5353742" y="3716964"/>
            <a:ext cx="553622" cy="5686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6A88B68-B829-4DA6-B959-A928E8F57B62}"/>
              </a:ext>
            </a:extLst>
          </p:cNvPr>
          <p:cNvSpPr/>
          <p:nvPr/>
        </p:nvSpPr>
        <p:spPr>
          <a:xfrm>
            <a:off x="8057438" y="1639170"/>
            <a:ext cx="553622" cy="5686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81344E-35E4-4EA9-A5AC-87D1113F6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The </a:t>
            </a:r>
            <a:r>
              <a:rPr lang="en-GB" dirty="0" err="1"/>
              <a:t>Königsberg</a:t>
            </a:r>
            <a:r>
              <a:rPr lang="en-GB" dirty="0"/>
              <a:t> Bridge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21AD7-3DD5-4C8C-A828-7FDA73DCA5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04664" cy="4351338"/>
          </a:xfrm>
        </p:spPr>
        <p:txBody>
          <a:bodyPr/>
          <a:lstStyle/>
          <a:p>
            <a:r>
              <a:rPr lang="en-GB" dirty="0"/>
              <a:t>Bonus Problem</a:t>
            </a:r>
          </a:p>
          <a:p>
            <a:pPr lvl="1"/>
            <a:r>
              <a:rPr lang="en-GB" dirty="0"/>
              <a:t>Where would you add a bridge such that you could </a:t>
            </a:r>
            <a:r>
              <a:rPr lang="en-GB" dirty="0">
                <a:highlight>
                  <a:srgbClr val="FF0000"/>
                </a:highlight>
              </a:rPr>
              <a:t>start at the Red vertex </a:t>
            </a:r>
            <a:r>
              <a:rPr lang="en-GB" dirty="0"/>
              <a:t>and </a:t>
            </a:r>
            <a:r>
              <a:rPr lang="en-GB" dirty="0">
                <a:highlight>
                  <a:srgbClr val="FFFF00"/>
                </a:highlight>
              </a:rPr>
              <a:t>finish at the Yellow vertex</a:t>
            </a:r>
          </a:p>
          <a:p>
            <a:pPr lvl="1"/>
            <a:r>
              <a:rPr lang="en-GB" dirty="0"/>
              <a:t>What would the path be?</a:t>
            </a:r>
          </a:p>
        </p:txBody>
      </p:sp>
    </p:spTree>
    <p:extLst>
      <p:ext uri="{BB962C8B-B14F-4D97-AF65-F5344CB8AC3E}">
        <p14:creationId xmlns:p14="http://schemas.microsoft.com/office/powerpoint/2010/main" val="1129620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B6668-BF1A-4DE2-8F2D-4B464727D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Shortest Path</a:t>
            </a:r>
          </a:p>
        </p:txBody>
      </p:sp>
      <p:pic>
        <p:nvPicPr>
          <p:cNvPr id="4098" name="Picture 2" descr="File:Dijkstra Animation.gif">
            <a:extLst>
              <a:ext uri="{FF2B5EF4-FFF2-40B4-BE49-F238E27FC236}">
                <a16:creationId xmlns:a16="http://schemas.microsoft.com/office/drawing/2014/main" id="{8FFB3463-BCDB-47ED-8560-26618BC880A6}"/>
              </a:ext>
            </a:extLst>
          </p:cNvPr>
          <p:cNvPicPr>
            <a:picLocks noGrp="1" noChangeAspect="1" noChangeArrowheads="1" noCro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2574" y="2001441"/>
            <a:ext cx="5329426" cy="4180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8B65E07-2F99-4D5D-9F75-FD18974EEEDB}"/>
              </a:ext>
            </a:extLst>
          </p:cNvPr>
          <p:cNvSpPr txBox="1"/>
          <p:nvPr/>
        </p:nvSpPr>
        <p:spPr>
          <a:xfrm>
            <a:off x="7277100" y="6492875"/>
            <a:ext cx="4914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Source: https://en.wikipedia.org/wiki/File:Dijkstra_Animation.gif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9895608-BFF6-41E2-A939-8C57BFE3DC7B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64389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Dijkstra Algorithm</a:t>
            </a:r>
          </a:p>
          <a:p>
            <a:pPr lvl="1"/>
            <a:r>
              <a:rPr lang="en-GB" dirty="0"/>
              <a:t>Visits each unvisited node counting cumulative distance</a:t>
            </a:r>
          </a:p>
          <a:p>
            <a:pPr lvl="1"/>
            <a:r>
              <a:rPr lang="en-GB" dirty="0"/>
              <a:t>Prioritised by distance, thus excludes options longer than current shortest route</a:t>
            </a:r>
          </a:p>
          <a:p>
            <a:pPr lvl="1"/>
            <a:r>
              <a:rPr lang="en-GB" dirty="0"/>
              <a:t>O(|V|</a:t>
            </a:r>
            <a:r>
              <a:rPr lang="en-GB" baseline="30000" dirty="0"/>
              <a:t>2</a:t>
            </a:r>
            <a:r>
              <a:rPr lang="en-GB" dirty="0"/>
              <a:t>) unprioritized </a:t>
            </a:r>
          </a:p>
          <a:p>
            <a:pPr lvl="1"/>
            <a:r>
              <a:rPr lang="en-GB" dirty="0"/>
              <a:t>O(|E| + |</a:t>
            </a:r>
            <a:r>
              <a:rPr lang="en-GB" dirty="0" err="1"/>
              <a:t>V|log|V</a:t>
            </a:r>
            <a:r>
              <a:rPr lang="en-GB" dirty="0"/>
              <a:t>|) when using a priority heap</a:t>
            </a:r>
          </a:p>
        </p:txBody>
      </p:sp>
    </p:spTree>
    <p:extLst>
      <p:ext uri="{BB962C8B-B14F-4D97-AF65-F5344CB8AC3E}">
        <p14:creationId xmlns:p14="http://schemas.microsoft.com/office/powerpoint/2010/main" val="3597432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665</Words>
  <Application>Microsoft Office PowerPoint</Application>
  <PresentationFormat>Widescreen</PresentationFormat>
  <Paragraphs>109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Routing</vt:lpstr>
      <vt:lpstr>What is routing</vt:lpstr>
      <vt:lpstr>Content</vt:lpstr>
      <vt:lpstr>Graph Theory</vt:lpstr>
      <vt:lpstr>Basic Properties of a Graph</vt:lpstr>
      <vt:lpstr>The Königsberg Bridge problem</vt:lpstr>
      <vt:lpstr>The Königsberg Bridge problem</vt:lpstr>
      <vt:lpstr>The Königsberg Bridge problem</vt:lpstr>
      <vt:lpstr>Shortest Path</vt:lpstr>
      <vt:lpstr>Shortest Path</vt:lpstr>
      <vt:lpstr>Shortest Path</vt:lpstr>
      <vt:lpstr>Practical Routing In R</vt:lpstr>
      <vt:lpstr>Routing Services in R</vt:lpstr>
      <vt:lpstr>Local Routing in R</vt:lpstr>
      <vt:lpstr>Isochones</vt:lpstr>
      <vt:lpstr>Network Analysis</vt:lpstr>
      <vt:lpstr>References</vt:lpstr>
      <vt:lpstr>The Königsberg Bridge problem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Routing</dc:title>
  <dc:creator>Malcolm Morgan</dc:creator>
  <cp:lastModifiedBy>Malcolm Morgan</cp:lastModifiedBy>
  <cp:revision>2</cp:revision>
  <dcterms:created xsi:type="dcterms:W3CDTF">2019-02-19T13:43:44Z</dcterms:created>
  <dcterms:modified xsi:type="dcterms:W3CDTF">2019-03-15T13:14:24Z</dcterms:modified>
</cp:coreProperties>
</file>