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8" r:id="rId4"/>
    <p:sldId id="25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393342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9FB68-DD9D-4ECA-96F0-0EE4CC4FD72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956135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1888591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7778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614560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1600454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1692476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2838064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103299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82575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58357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59FB68-DD9D-4ECA-96F0-0EE4CC4FD72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00434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59FB68-DD9D-4ECA-96F0-0EE4CC4FD721}"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3673017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76230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812768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E59FB68-DD9D-4ECA-96F0-0EE4CC4FD721}" type="datetimeFigureOut">
              <a:rPr lang="en-US" smtClean="0"/>
              <a:t>8/10/2023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1114279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59FB68-DD9D-4ECA-96F0-0EE4CC4FD721}"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B74031-1A6B-4C6F-8635-7B2026B78CFF}" type="slidenum">
              <a:rPr lang="en-US" smtClean="0"/>
              <a:t>‹#›</a:t>
            </a:fld>
            <a:endParaRPr lang="en-US"/>
          </a:p>
        </p:txBody>
      </p:sp>
    </p:spTree>
    <p:extLst>
      <p:ext uri="{BB962C8B-B14F-4D97-AF65-F5344CB8AC3E}">
        <p14:creationId xmlns:p14="http://schemas.microsoft.com/office/powerpoint/2010/main" val="278443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E59FB68-DD9D-4ECA-96F0-0EE4CC4FD721}" type="datetimeFigureOut">
              <a:rPr lang="en-US" smtClean="0"/>
              <a:t>8/10/2023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B74031-1A6B-4C6F-8635-7B2026B78CFF}" type="slidenum">
              <a:rPr lang="en-US" smtClean="0"/>
              <a:t>‹#›</a:t>
            </a:fld>
            <a:endParaRPr lang="en-US"/>
          </a:p>
        </p:txBody>
      </p:sp>
    </p:spTree>
    <p:extLst>
      <p:ext uri="{BB962C8B-B14F-4D97-AF65-F5344CB8AC3E}">
        <p14:creationId xmlns:p14="http://schemas.microsoft.com/office/powerpoint/2010/main" val="26172415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9510236" TargetMode="External"/><Relationship Id="rId2" Type="http://schemas.openxmlformats.org/officeDocument/2006/relationships/hyperlink" Target="https://ieeexplore.ieee.org/document/9461056" TargetMode="External"/><Relationship Id="rId1" Type="http://schemas.openxmlformats.org/officeDocument/2006/relationships/slideLayout" Target="../slideLayouts/slideLayout7.xml"/><Relationship Id="rId4" Type="http://schemas.openxmlformats.org/officeDocument/2006/relationships/hyperlink" Target="https://ieeexplore.ieee.org/document/980446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400375B-BCB6-1533-E14F-BE210712D4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4765" y="91698"/>
            <a:ext cx="1222466" cy="1502243"/>
          </a:xfrm>
          <a:prstGeom prst="rect">
            <a:avLst/>
          </a:prstGeom>
          <a:noFill/>
          <a:ln>
            <a:noFill/>
          </a:ln>
        </p:spPr>
      </p:pic>
      <p:sp>
        <p:nvSpPr>
          <p:cNvPr id="3" name="TextBox 2">
            <a:extLst>
              <a:ext uri="{FF2B5EF4-FFF2-40B4-BE49-F238E27FC236}">
                <a16:creationId xmlns:a16="http://schemas.microsoft.com/office/drawing/2014/main" id="{B873094B-F9A3-DD28-BC11-A0A14F4A1895}"/>
              </a:ext>
            </a:extLst>
          </p:cNvPr>
          <p:cNvSpPr txBox="1"/>
          <p:nvPr/>
        </p:nvSpPr>
        <p:spPr>
          <a:xfrm>
            <a:off x="309180" y="1982964"/>
            <a:ext cx="11573636"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Project Title </a:t>
            </a:r>
          </a:p>
          <a:p>
            <a:pPr algn="ctr"/>
            <a:r>
              <a:rPr lang="en-US" sz="2800" dirty="0" err="1">
                <a:latin typeface="Times New Roman" panose="02020603050405020304" pitchFamily="18" charset="0"/>
                <a:cs typeface="Times New Roman" panose="02020603050405020304" pitchFamily="18" charset="0"/>
              </a:rPr>
              <a:t>SocietalScape</a:t>
            </a:r>
            <a:r>
              <a:rPr lang="en-US" sz="2800" dirty="0">
                <a:latin typeface="Times New Roman" panose="02020603050405020304" pitchFamily="18" charset="0"/>
                <a:cs typeface="Times New Roman" panose="02020603050405020304" pitchFamily="18" charset="0"/>
              </a:rPr>
              <a:t>: Navigating Modern Society through a Digital World</a:t>
            </a: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929E09F-1CDB-9528-95C9-30CB7588D31B}"/>
              </a:ext>
            </a:extLst>
          </p:cNvPr>
          <p:cNvSpPr txBox="1"/>
          <p:nvPr/>
        </p:nvSpPr>
        <p:spPr>
          <a:xfrm>
            <a:off x="1907299" y="5288340"/>
            <a:ext cx="6788485"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 To:</a:t>
            </a:r>
          </a:p>
          <a:p>
            <a:r>
              <a:rPr lang="en-US" sz="2400" dirty="0">
                <a:latin typeface="Times New Roman" panose="02020603050405020304" pitchFamily="18" charset="0"/>
                <a:cs typeface="Times New Roman" panose="02020603050405020304" pitchFamily="18" charset="0"/>
              </a:rPr>
              <a:t>Faculty : Dr. Mohammad </a:t>
            </a:r>
            <a:r>
              <a:rPr lang="en-US" sz="2400" dirty="0" err="1">
                <a:latin typeface="Times New Roman" panose="02020603050405020304" pitchFamily="18" charset="0"/>
                <a:cs typeface="Times New Roman" panose="02020603050405020304" pitchFamily="18" charset="0"/>
              </a:rPr>
              <a:t>Ashrafuzzaman</a:t>
            </a:r>
            <a:r>
              <a:rPr lang="en-US" sz="2400" dirty="0">
                <a:latin typeface="Times New Roman" panose="02020603050405020304" pitchFamily="18" charset="0"/>
                <a:cs typeface="Times New Roman" panose="02020603050405020304" pitchFamily="18" charset="0"/>
              </a:rPr>
              <a:t> Khan</a:t>
            </a:r>
          </a:p>
          <a:p>
            <a:r>
              <a:rPr lang="en-US" sz="2400" dirty="0">
                <a:latin typeface="Times New Roman" panose="02020603050405020304" pitchFamily="18" charset="0"/>
                <a:cs typeface="Times New Roman" panose="02020603050405020304" pitchFamily="18" charset="0"/>
              </a:rPr>
              <a:t>Course: CSE 499A   Section: 11</a:t>
            </a:r>
          </a:p>
          <a:p>
            <a:r>
              <a:rPr lang="en-US" sz="2400" dirty="0">
                <a:latin typeface="Times New Roman" panose="02020603050405020304" pitchFamily="18" charset="0"/>
                <a:cs typeface="Times New Roman" panose="02020603050405020304" pitchFamily="18" charset="0"/>
              </a:rPr>
              <a:t>Date: 10 August, 2023</a:t>
            </a:r>
          </a:p>
        </p:txBody>
      </p:sp>
      <p:sp>
        <p:nvSpPr>
          <p:cNvPr id="6" name="TextBox 5">
            <a:extLst>
              <a:ext uri="{FF2B5EF4-FFF2-40B4-BE49-F238E27FC236}">
                <a16:creationId xmlns:a16="http://schemas.microsoft.com/office/drawing/2014/main" id="{F8A93219-276F-10A9-2110-D05382EF8446}"/>
              </a:ext>
            </a:extLst>
          </p:cNvPr>
          <p:cNvSpPr txBox="1"/>
          <p:nvPr/>
        </p:nvSpPr>
        <p:spPr>
          <a:xfrm>
            <a:off x="4275219" y="1582854"/>
            <a:ext cx="364155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Project Idea</a:t>
            </a:r>
          </a:p>
        </p:txBody>
      </p:sp>
      <p:graphicFrame>
        <p:nvGraphicFramePr>
          <p:cNvPr id="7" name="Table 7">
            <a:extLst>
              <a:ext uri="{FF2B5EF4-FFF2-40B4-BE49-F238E27FC236}">
                <a16:creationId xmlns:a16="http://schemas.microsoft.com/office/drawing/2014/main" id="{5109728F-97A0-E6F6-252F-A0E6C21DECB0}"/>
              </a:ext>
            </a:extLst>
          </p:cNvPr>
          <p:cNvGraphicFramePr>
            <a:graphicFrameLocks noGrp="1"/>
          </p:cNvGraphicFramePr>
          <p:nvPr>
            <p:extLst>
              <p:ext uri="{D42A27DB-BD31-4B8C-83A1-F6EECF244321}">
                <p14:modId xmlns:p14="http://schemas.microsoft.com/office/powerpoint/2010/main" val="1529361469"/>
              </p:ext>
            </p:extLst>
          </p:nvPr>
        </p:nvGraphicFramePr>
        <p:xfrm>
          <a:off x="2031998" y="3033137"/>
          <a:ext cx="8128000" cy="2286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71966963"/>
                    </a:ext>
                  </a:extLst>
                </a:gridCol>
                <a:gridCol w="4064000">
                  <a:extLst>
                    <a:ext uri="{9D8B030D-6E8A-4147-A177-3AD203B41FA5}">
                      <a16:colId xmlns:a16="http://schemas.microsoft.com/office/drawing/2014/main" val="649542790"/>
                    </a:ext>
                  </a:extLst>
                </a:gridCol>
              </a:tblGrid>
              <a:tr h="313932">
                <a:tc>
                  <a:txBody>
                    <a:bodyPr/>
                    <a:lstStyle/>
                    <a:p>
                      <a:pPr algn="ctr"/>
                      <a:r>
                        <a:rPr lang="en-US" sz="2400" dirty="0">
                          <a:latin typeface="Times New Roman" panose="02020603050405020304" pitchFamily="18" charset="0"/>
                          <a:cs typeface="Times New Roman" panose="02020603050405020304" pitchFamily="18" charset="0"/>
                        </a:rPr>
                        <a:t>Name</a:t>
                      </a:r>
                    </a:p>
                  </a:txBody>
                  <a:tcPr/>
                </a:tc>
                <a:tc>
                  <a:txBody>
                    <a:bodyPr/>
                    <a:lstStyle/>
                    <a:p>
                      <a:pPr algn="ctr"/>
                      <a:r>
                        <a:rPr lang="en-US" sz="2400" dirty="0">
                          <a:latin typeface="Times New Roman" panose="02020603050405020304" pitchFamily="18" charset="0"/>
                          <a:cs typeface="Times New Roman" panose="02020603050405020304" pitchFamily="18" charset="0"/>
                        </a:rPr>
                        <a:t>ID</a:t>
                      </a:r>
                    </a:p>
                  </a:txBody>
                  <a:tcPr/>
                </a:tc>
                <a:extLst>
                  <a:ext uri="{0D108BD9-81ED-4DB2-BD59-A6C34878D82A}">
                    <a16:rowId xmlns:a16="http://schemas.microsoft.com/office/drawing/2014/main" val="1381625527"/>
                  </a:ext>
                </a:extLst>
              </a:tr>
              <a:tr h="313932">
                <a:tc>
                  <a:txBody>
                    <a:bodyPr/>
                    <a:lstStyle/>
                    <a:p>
                      <a:pPr algn="l"/>
                      <a:r>
                        <a:rPr lang="en-US" sz="2400" dirty="0">
                          <a:latin typeface="Times New Roman" panose="02020603050405020304" pitchFamily="18" charset="0"/>
                          <a:cs typeface="Times New Roman" panose="02020603050405020304" pitchFamily="18" charset="0"/>
                        </a:rPr>
                        <a:t>Md. Arafat Akash</a:t>
                      </a:r>
                    </a:p>
                  </a:txBody>
                  <a:tcPr/>
                </a:tc>
                <a:tc>
                  <a:txBody>
                    <a:bodyPr/>
                    <a:lstStyle/>
                    <a:p>
                      <a:pPr algn="l"/>
                      <a:r>
                        <a:rPr lang="en-US" sz="2400" dirty="0">
                          <a:latin typeface="Times New Roman" panose="02020603050405020304" pitchFamily="18" charset="0"/>
                          <a:cs typeface="Times New Roman" panose="02020603050405020304" pitchFamily="18" charset="0"/>
                        </a:rPr>
                        <a:t>1911799642</a:t>
                      </a:r>
                    </a:p>
                  </a:txBody>
                  <a:tcPr/>
                </a:tc>
                <a:extLst>
                  <a:ext uri="{0D108BD9-81ED-4DB2-BD59-A6C34878D82A}">
                    <a16:rowId xmlns:a16="http://schemas.microsoft.com/office/drawing/2014/main" val="3509545648"/>
                  </a:ext>
                </a:extLst>
              </a:tr>
              <a:tr h="313932">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Ifrit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Hasin</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1921780642</a:t>
                      </a:r>
                    </a:p>
                  </a:txBody>
                  <a:tcPr/>
                </a:tc>
                <a:extLst>
                  <a:ext uri="{0D108BD9-81ED-4DB2-BD59-A6C34878D82A}">
                    <a16:rowId xmlns:a16="http://schemas.microsoft.com/office/drawing/2014/main" val="2138394500"/>
                  </a:ext>
                </a:extLst>
              </a:tr>
              <a:tr h="313932">
                <a:tc>
                  <a:txBody>
                    <a:bodyPr/>
                    <a:lstStyle/>
                    <a:p>
                      <a:pPr algn="l"/>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Nowshin</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Nawal Khan</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1911353042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31087005"/>
                  </a:ext>
                </a:extLst>
              </a:tr>
              <a:tr h="313932">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Md </a:t>
                      </a:r>
                      <a:r>
                        <a:rPr lang="en-US" sz="2400" b="0" i="0" kern="1200" dirty="0" err="1">
                          <a:solidFill>
                            <a:schemeClr val="dk1"/>
                          </a:solidFill>
                          <a:effectLst/>
                          <a:latin typeface="Times New Roman" panose="02020603050405020304" pitchFamily="18" charset="0"/>
                          <a:ea typeface="+mn-ea"/>
                          <a:cs typeface="Times New Roman" panose="02020603050405020304" pitchFamily="18" charset="0"/>
                        </a:rPr>
                        <a:t>Sazzadul</a:t>
                      </a:r>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 Islam </a:t>
                      </a:r>
                      <a:endParaRPr lang="en-US" sz="2400" dirty="0">
                        <a:latin typeface="Times New Roman" panose="02020603050405020304" pitchFamily="18" charset="0"/>
                        <a:cs typeface="Times New Roman" panose="02020603050405020304" pitchFamily="18" charset="0"/>
                      </a:endParaRPr>
                    </a:p>
                  </a:txBody>
                  <a:tcPr/>
                </a:tc>
                <a:tc>
                  <a:txBody>
                    <a:bodyPr/>
                    <a:lstStyle/>
                    <a:p>
                      <a:pPr algn="l"/>
                      <a:r>
                        <a:rPr lang="en-US" sz="2400" b="0" i="0" kern="1200" dirty="0">
                          <a:solidFill>
                            <a:schemeClr val="dk1"/>
                          </a:solidFill>
                          <a:effectLst/>
                          <a:latin typeface="Times New Roman" panose="02020603050405020304" pitchFamily="18" charset="0"/>
                          <a:ea typeface="+mn-ea"/>
                          <a:cs typeface="Times New Roman" panose="02020603050405020304" pitchFamily="18" charset="0"/>
                        </a:rPr>
                        <a:t>1911410042</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708679"/>
                  </a:ext>
                </a:extLst>
              </a:tr>
            </a:tbl>
          </a:graphicData>
        </a:graphic>
      </p:graphicFrame>
    </p:spTree>
    <p:extLst>
      <p:ext uri="{BB962C8B-B14F-4D97-AF65-F5344CB8AC3E}">
        <p14:creationId xmlns:p14="http://schemas.microsoft.com/office/powerpoint/2010/main" val="94438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E18EF6-D4B9-74E0-C590-AD2D608B9339}"/>
              </a:ext>
            </a:extLst>
          </p:cNvPr>
          <p:cNvSpPr txBox="1"/>
          <p:nvPr/>
        </p:nvSpPr>
        <p:spPr>
          <a:xfrm>
            <a:off x="2978045" y="318937"/>
            <a:ext cx="623590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The Problem Statement</a:t>
            </a:r>
          </a:p>
        </p:txBody>
      </p:sp>
      <p:sp>
        <p:nvSpPr>
          <p:cNvPr id="5" name="TextBox 4">
            <a:extLst>
              <a:ext uri="{FF2B5EF4-FFF2-40B4-BE49-F238E27FC236}">
                <a16:creationId xmlns:a16="http://schemas.microsoft.com/office/drawing/2014/main" id="{549D1D5B-5E5B-CDB8-83F7-93CE866705E0}"/>
              </a:ext>
            </a:extLst>
          </p:cNvPr>
          <p:cNvSpPr txBox="1"/>
          <p:nvPr/>
        </p:nvSpPr>
        <p:spPr>
          <a:xfrm>
            <a:off x="692045" y="1663908"/>
            <a:ext cx="10807907" cy="3816429"/>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Whenever a new family starts to live in a society, they don’t know anything about their neighbor or even the society. For example, in case of medical emergency, people might need help from neighbors such as blood donation, medicines or other accessories etc. Also people sometimes need emergency groceries, in need of broadband internet connection, in need of newspaper, emergency shopping etc.</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So our platform will provide all the necessary categories that a society needs. Our platform will have all the necessary data, items to buy, items to get etc. Our platform will contain all the categories like house owner info, neighbor info, medicine store, broadband internet service, medical ambulance, newspaper, maid info, bachelor home info, babysitter, groceries and more into one single application.</a:t>
            </a:r>
          </a:p>
        </p:txBody>
      </p:sp>
    </p:spTree>
    <p:extLst>
      <p:ext uri="{BB962C8B-B14F-4D97-AF65-F5344CB8AC3E}">
        <p14:creationId xmlns:p14="http://schemas.microsoft.com/office/powerpoint/2010/main" val="1806686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755193-31BF-FAF1-6393-EB8186967F14}"/>
              </a:ext>
            </a:extLst>
          </p:cNvPr>
          <p:cNvSpPr txBox="1"/>
          <p:nvPr/>
        </p:nvSpPr>
        <p:spPr>
          <a:xfrm>
            <a:off x="2978045" y="318937"/>
            <a:ext cx="623590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Related Works</a:t>
            </a:r>
          </a:p>
        </p:txBody>
      </p:sp>
      <p:sp>
        <p:nvSpPr>
          <p:cNvPr id="4" name="TextBox 3">
            <a:extLst>
              <a:ext uri="{FF2B5EF4-FFF2-40B4-BE49-F238E27FC236}">
                <a16:creationId xmlns:a16="http://schemas.microsoft.com/office/drawing/2014/main" id="{A5FDCD83-D47F-40CC-1C83-57A73F982A54}"/>
              </a:ext>
            </a:extLst>
          </p:cNvPr>
          <p:cNvSpPr txBox="1"/>
          <p:nvPr/>
        </p:nvSpPr>
        <p:spPr>
          <a:xfrm>
            <a:off x="946878" y="1708879"/>
            <a:ext cx="10298242" cy="3662541"/>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There are many applications based on our project idea but all have different application for different categories. And we will try to provide within one application that store different categories.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Existing papers but not related on our idea:</a:t>
            </a:r>
          </a:p>
          <a:p>
            <a:pPr algn="just"/>
            <a:endParaRPr lang="en-US"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https://ieeexplore.ieee.org/document/9461056</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https://ieeexplore.ieee.org/document/9510236</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https://ieeexplore.ieee.org/document/9804463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27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0963E8-506E-EBE3-5995-244408F77ED2}"/>
              </a:ext>
            </a:extLst>
          </p:cNvPr>
          <p:cNvSpPr txBox="1"/>
          <p:nvPr/>
        </p:nvSpPr>
        <p:spPr>
          <a:xfrm>
            <a:off x="2978045" y="318937"/>
            <a:ext cx="623590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 Working Plan</a:t>
            </a:r>
          </a:p>
        </p:txBody>
      </p:sp>
      <p:sp>
        <p:nvSpPr>
          <p:cNvPr id="4" name="TextBox 3">
            <a:extLst>
              <a:ext uri="{FF2B5EF4-FFF2-40B4-BE49-F238E27FC236}">
                <a16:creationId xmlns:a16="http://schemas.microsoft.com/office/drawing/2014/main" id="{A32EAE02-5C55-F071-581D-ED90C4B27B64}"/>
              </a:ext>
            </a:extLst>
          </p:cNvPr>
          <p:cNvSpPr txBox="1"/>
          <p:nvPr/>
        </p:nvSpPr>
        <p:spPr>
          <a:xfrm>
            <a:off x="824460" y="2008682"/>
            <a:ext cx="9593705"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Research on society problems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Prioritize task identification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Privacy and security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Identify risk assessment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Communication plan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 design management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Application quality control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Accessing to API (For Fetching Data)</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Take look into environmental concerns</a:t>
            </a:r>
          </a:p>
        </p:txBody>
      </p:sp>
    </p:spTree>
    <p:extLst>
      <p:ext uri="{BB962C8B-B14F-4D97-AF65-F5344CB8AC3E}">
        <p14:creationId xmlns:p14="http://schemas.microsoft.com/office/powerpoint/2010/main" val="642356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177</TotalTime>
  <Words>318</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Times New Roman</vt:lpstr>
      <vt:lpstr>Wingdings 3</vt:lpstr>
      <vt:lpstr>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Arafat Akash</dc:creator>
  <cp:lastModifiedBy>Arafat Akash</cp:lastModifiedBy>
  <cp:revision>6</cp:revision>
  <dcterms:created xsi:type="dcterms:W3CDTF">2023-08-10T01:52:03Z</dcterms:created>
  <dcterms:modified xsi:type="dcterms:W3CDTF">2023-08-10T17:17:05Z</dcterms:modified>
</cp:coreProperties>
</file>