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20808D-F4DB-A148-50E6-29125DBD688A}" name="Ruvini Kumari Jayamaha Jayamaha Hitihamilage" initials="RJ" userId="S::rjayamah@kennesaw.edu::5707eae0-ba8f-4366-8e71-ce98fbefb0b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B2E"/>
    <a:srgbClr val="E3B32B"/>
    <a:srgbClr val="92D050"/>
    <a:srgbClr val="D17091"/>
    <a:srgbClr val="D6009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48B69-1EBF-4147-A827-1EE2FBEDCFC7}" v="75" dt="2024-11-11T23:43:41.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90" autoAdjust="0"/>
    <p:restoredTop sz="95694" autoAdjust="0"/>
  </p:normalViewPr>
  <p:slideViewPr>
    <p:cSldViewPr>
      <p:cViewPr>
        <p:scale>
          <a:sx n="16" d="100"/>
          <a:sy n="16" d="100"/>
        </p:scale>
        <p:origin x="2888" y="744"/>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6E4E941B-3B65-4A9A-9E00-BDD6596AE0CE}" authorId="{C120808D-F4DB-A148-50E6-29125DBD688A}" created="2024-11-07T00:25:36.235">
    <ac:deMkLst xmlns:ac="http://schemas.microsoft.com/office/drawing/2013/main/command">
      <pc:docMk xmlns:pc="http://schemas.microsoft.com/office/powerpoint/2013/main/command"/>
      <pc:sldMk xmlns:pc="http://schemas.microsoft.com/office/powerpoint/2013/main/command" cId="0" sldId="256"/>
      <ac:spMk id="1037" creationId="{00000000-0000-0000-0000-000000000000}"/>
    </ac:deMkLst>
    <p188:txBody>
      <a:bodyPr/>
      <a:lstStyle/>
      <a:p>
        <a:r>
          <a:rPr lang="en-US"/>
          <a:t>Make the title capital letters and your name is small font size with not all capital letters. You can include any other people contribute may be friends, advisors. </a:t>
        </a:r>
      </a:p>
    </p188:txBody>
  </p188:cm>
  <p188:cm id="{8B7B9ACB-85E7-41CB-B853-E7B73895B8A3}" authorId="{C120808D-F4DB-A148-50E6-29125DBD688A}" created="2024-11-07T00:37:18.008">
    <ac:deMkLst xmlns:ac="http://schemas.microsoft.com/office/drawing/2013/main/command">
      <pc:docMk xmlns:pc="http://schemas.microsoft.com/office/powerpoint/2013/main/command"/>
      <pc:sldMk xmlns:pc="http://schemas.microsoft.com/office/powerpoint/2013/main/command" cId="0" sldId="256"/>
      <ac:spMk id="1037" creationId="{00000000-0000-0000-0000-000000000000}"/>
    </ac:deMkLst>
    <p188:txBody>
      <a:bodyPr/>
      <a:lstStyle/>
      <a:p>
        <a:r>
          <a:rPr lang="en-US"/>
          <a:t>In the content, sub title (Introduction, methods, Result, ….) make the font size less than the title, set 50.   the sub-sub title (background, objectives,….) set 40. set rest of the content text 30 and align to justify</a:t>
        </a:r>
      </a:p>
    </p188:txBody>
  </p188:cm>
  <p188:cm id="{83A8A8BE-0CAC-438D-AD6D-18AD96615CB9}" authorId="{C120808D-F4DB-A148-50E6-29125DBD688A}" created="2024-11-07T00:40:21.475">
    <pc:sldMkLst xmlns:pc="http://schemas.microsoft.com/office/powerpoint/2013/main/command">
      <pc:docMk/>
      <pc:sldMk cId="0" sldId="256"/>
    </pc:sldMkLst>
    <p188:txBody>
      <a:bodyPr/>
      <a:lstStyle/>
      <a:p>
        <a:r>
          <a:rPr lang="en-US"/>
          <a:t>Data Source: no need to add more detail. </a:t>
        </a:r>
      </a:p>
    </p188:txBody>
  </p188:cm>
  <p188:cm id="{38910F16-C481-4F6C-8591-36FB90056A99}" authorId="{C120808D-F4DB-A148-50E6-29125DBD688A}" created="2024-11-07T00:42:25.899">
    <pc:sldMkLst xmlns:pc="http://schemas.microsoft.com/office/powerpoint/2013/main/command">
      <pc:docMk/>
      <pc:sldMk cId="0" sldId="256"/>
    </pc:sldMkLst>
    <p188:txBody>
      <a:bodyPr/>
      <a:lstStyle/>
      <a:p>
        <a:r>
          <a:rPr lang="en-US"/>
          <a:t>Methods - specify the regression model. That is enough. You can include the mathematical form if needed. </a:t>
        </a:r>
      </a:p>
    </p188:txBody>
  </p188:cm>
  <p188:cm id="{157A88DD-1E65-466F-8C36-FDB1C818B888}" authorId="{C120808D-F4DB-A148-50E6-29125DBD688A}" created="2024-11-07T00:47:20.097">
    <pc:sldMkLst xmlns:pc="http://schemas.microsoft.com/office/powerpoint/2013/main/command">
      <pc:docMk/>
      <pc:sldMk cId="0" sldId="256"/>
    </pc:sldMkLst>
    <p188:txBody>
      <a:bodyPr/>
      <a:lstStyle/>
      <a:p>
        <a:r>
          <a:rPr lang="en-US"/>
          <a:t>Results: summary of Influential factors- write it as a one line. Can we replace these bar graphs using another type of graph appropriately. It is good to include different graphs instead of same</a:t>
        </a:r>
      </a:p>
    </p188:txBody>
  </p188:cm>
  <p188:cm id="{36DF4E25-7DBE-42DF-90BF-54ACD0073FD8}" authorId="{C120808D-F4DB-A148-50E6-29125DBD688A}" created="2024-11-07T00:50:33.955">
    <pc:sldMkLst xmlns:pc="http://schemas.microsoft.com/office/powerpoint/2013/main/command">
      <pc:docMk/>
      <pc:sldMk cId="0" sldId="256"/>
    </pc:sldMkLst>
    <p188:txBody>
      <a:bodyPr/>
      <a:lstStyle/>
      <a:p>
        <a:r>
          <a:rPr lang="en-US"/>
          <a:t>Add reference after the Recommendations. You can include the data resource website, any other research articles.  </a:t>
        </a:r>
      </a:p>
    </p188:txBody>
  </p188:cm>
  <p188:cm id="{4B9F8B6C-5416-4ED2-93F2-C3168C53A7DC}" authorId="{C120808D-F4DB-A148-50E6-29125DBD688A}" created="2024-11-07T00:54:49.522">
    <pc:sldMkLst xmlns:pc="http://schemas.microsoft.com/office/powerpoint/2013/main/command">
      <pc:docMk/>
      <pc:sldMk cId="0" sldId="256"/>
    </pc:sldMkLst>
    <p188:txBody>
      <a:bodyPr/>
      <a:lstStyle/>
      <a:p>
        <a:r>
          <a:rPr lang="en-US"/>
          <a:t>Over all, try to keep less wording, more figures. That is more attractive. If you use ridge or lasso regression, we can add that under the methods.  Set your linkedin barcode at the corner.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11/11/24</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microsoft.com/office/2018/10/relationships/comments" Target="../comments/modernComment_100_0.xml"/><Relationship Id="rId7" Type="http://schemas.openxmlformats.org/officeDocument/2006/relationships/image" Target="../media/image4.tmp"/><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tmp"/><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6997570" y="3620836"/>
            <a:ext cx="29337000" cy="625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4000" b="0" dirty="0"/>
              <a:t>      </a:t>
            </a:r>
            <a:r>
              <a:rPr lang="en-US" sz="4000" b="0" i="0" u="none" strike="noStrike" dirty="0">
                <a:solidFill>
                  <a:srgbClr val="000000"/>
                </a:solidFill>
                <a:effectLst/>
                <a:cs typeface="Times New Roman" panose="02020603050405020304" pitchFamily="18" charset="0"/>
              </a:rPr>
              <a:t>Supervised by: Dr. Ruvini Jayamaha</a:t>
            </a:r>
            <a:r>
              <a:rPr lang="en-US" sz="4000" b="0" dirty="0">
                <a:cs typeface="Times New Roman" panose="02020603050405020304" pitchFamily="18" charset="0"/>
              </a:rPr>
              <a:t>a</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dirty="0">
                <a:solidFill>
                  <a:srgbClr val="000000"/>
                </a:solidFill>
                <a:effectLst/>
                <a:latin typeface="Times New Roman" panose="02020603050405020304" pitchFamily="18" charset="0"/>
              </a:rPr>
              <a:t>ANALYZING THE IMPACT OF CUSTOMER DEMOGRAPHICS ON PRODUCT CATEGORY PREFERENCES</a:t>
            </a:r>
            <a:endParaRPr lang="en-US" b="0" dirty="0"/>
          </a:p>
          <a:p>
            <a:pPr defTabSz="2259013">
              <a:lnSpc>
                <a:spcPct val="100000"/>
              </a:lnSpc>
              <a:spcBef>
                <a:spcPts val="0"/>
              </a:spcBef>
            </a:pPr>
            <a:r>
              <a:rPr lang="en-US" b="0" dirty="0"/>
              <a:t>Arafat Okino Sadiq</a:t>
            </a:r>
          </a:p>
        </p:txBody>
      </p:sp>
      <p:grpSp>
        <p:nvGrpSpPr>
          <p:cNvPr id="13" name="Group 12"/>
          <p:cNvGrpSpPr/>
          <p:nvPr/>
        </p:nvGrpSpPr>
        <p:grpSpPr>
          <a:xfrm>
            <a:off x="381000" y="11893074"/>
            <a:ext cx="11582401" cy="1143496"/>
            <a:chOff x="381000" y="11893074"/>
            <a:chExt cx="11582401" cy="1143496"/>
          </a:xfrm>
        </p:grpSpPr>
        <p:sp>
          <p:nvSpPr>
            <p:cNvPr id="1031" name="Text Box 15"/>
            <p:cNvSpPr txBox="1">
              <a:spLocks noChangeArrowheads="1"/>
            </p:cNvSpPr>
            <p:nvPr/>
          </p:nvSpPr>
          <p:spPr bwMode="auto">
            <a:xfrm>
              <a:off x="381000" y="11893074"/>
              <a:ext cx="110490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28" name="TextBox 27"/>
            <p:cNvSpPr txBox="1"/>
            <p:nvPr/>
          </p:nvSpPr>
          <p:spPr>
            <a:xfrm>
              <a:off x="457201" y="12734115"/>
              <a:ext cx="11506200" cy="302455"/>
            </a:xfrm>
            <a:prstGeom prst="rect">
              <a:avLst/>
            </a:prstGeom>
            <a:noFill/>
          </p:spPr>
          <p:txBody>
            <a:bodyPr wrap="square" rtlCol="0">
              <a:spAutoFit/>
            </a:bodyPr>
            <a:lstStyle/>
            <a:p>
              <a:pPr algn="l"/>
              <a:endParaRPr lang="en-US" sz="2000" b="0" dirty="0"/>
            </a:p>
          </p:txBody>
        </p:sp>
      </p:grpSp>
      <p:grpSp>
        <p:nvGrpSpPr>
          <p:cNvPr id="12" name="Group 11"/>
          <p:cNvGrpSpPr/>
          <p:nvPr/>
        </p:nvGrpSpPr>
        <p:grpSpPr>
          <a:xfrm>
            <a:off x="381000" y="3573777"/>
            <a:ext cx="42920678" cy="8286972"/>
            <a:chOff x="381000" y="3815874"/>
            <a:chExt cx="42920678" cy="8286972"/>
          </a:xfrm>
        </p:grpSpPr>
        <p:sp>
          <p:nvSpPr>
            <p:cNvPr id="48" name="TextBox 47"/>
            <p:cNvSpPr txBox="1"/>
            <p:nvPr/>
          </p:nvSpPr>
          <p:spPr>
            <a:xfrm>
              <a:off x="381000" y="4848244"/>
              <a:ext cx="11049000" cy="7254602"/>
            </a:xfrm>
            <a:prstGeom prst="rect">
              <a:avLst/>
            </a:prstGeom>
            <a:noFill/>
          </p:spPr>
          <p:txBody>
            <a:bodyPr wrap="square" rtlCol="0">
              <a:normAutofit fontScale="92500" lnSpcReduction="10000"/>
            </a:bodyPr>
            <a:lstStyle/>
            <a:p>
              <a:pPr algn="just">
                <a:lnSpc>
                  <a:spcPct val="85000"/>
                </a:lnSpc>
              </a:pPr>
              <a:r>
                <a:rPr lang="en-US" sz="4200" dirty="0"/>
                <a:t>Introduction: </a:t>
              </a:r>
              <a:r>
                <a:rPr lang="en-US" sz="3000" b="0" dirty="0"/>
                <a:t>Understanding how customer demographics relate to product category preferences is essential for businesses aiming to optimize marketing strategies and boost customer retention. By analyzing factors such as age, income, and education level, companies can better tailor their offerings to meet specific customer needs, ultimately improving satisfaction and loyalty.</a:t>
              </a:r>
            </a:p>
            <a:p>
              <a:pPr algn="just">
                <a:lnSpc>
                  <a:spcPct val="85000"/>
                </a:lnSpc>
              </a:pPr>
              <a:r>
                <a:rPr lang="en-US" sz="4200" dirty="0"/>
                <a:t>Objective:</a:t>
              </a:r>
              <a:r>
                <a:rPr lang="en-US" sz="4200" b="0" dirty="0"/>
                <a:t> </a:t>
              </a:r>
              <a:r>
                <a:rPr lang="en-US" sz="3000" b="0" dirty="0"/>
                <a:t>This study seeks to identify key demographic factors influencing customer preferences for various product categories, providing actionable insights to guide targeted marketing and product development.</a:t>
              </a:r>
            </a:p>
            <a:p>
              <a:pPr algn="just">
                <a:lnSpc>
                  <a:spcPct val="85000"/>
                </a:lnSpc>
              </a:pPr>
              <a:r>
                <a:rPr lang="en-US" sz="4200" dirty="0"/>
                <a:t>Data Source: </a:t>
              </a:r>
              <a:r>
                <a:rPr lang="en-US" sz="3000" b="0" dirty="0"/>
                <a:t>The analysis uses data from the Kaggle Retail Sales Customer Behavior Analysis dataset.</a:t>
              </a:r>
            </a:p>
            <a:p>
              <a:pPr algn="just">
                <a:lnSpc>
                  <a:spcPct val="95000"/>
                </a:lnSpc>
              </a:pPr>
              <a:r>
                <a:rPr lang="en-US" sz="4200" dirty="0"/>
                <a:t>Background: </a:t>
              </a:r>
              <a:r>
                <a:rPr lang="en-US" sz="3000" b="0" dirty="0"/>
                <a:t>Based on demographic segmentation theory, this research highlights how demographic traits like age, gender, and income influence consumer behavior. By uncovering these relationships, the study supports businesses in personalizing customer experiences, optimizing promotions, and aligning inventory with demand to enhance customer satisfaction and retention.</a:t>
              </a:r>
            </a:p>
          </p:txBody>
        </p:sp>
        <p:grpSp>
          <p:nvGrpSpPr>
            <p:cNvPr id="10" name="Group 9"/>
            <p:cNvGrpSpPr/>
            <p:nvPr/>
          </p:nvGrpSpPr>
          <p:grpSpPr>
            <a:xfrm>
              <a:off x="381000" y="3815874"/>
              <a:ext cx="42920678" cy="984726"/>
              <a:chOff x="381000" y="3815874"/>
              <a:chExt cx="42920678" cy="984726"/>
            </a:xfrm>
          </p:grpSpPr>
          <p:sp>
            <p:nvSpPr>
              <p:cNvPr id="1030" name="Text Box 12"/>
              <p:cNvSpPr txBox="1">
                <a:spLocks noChangeArrowheads="1"/>
              </p:cNvSpPr>
              <p:nvPr/>
            </p:nvSpPr>
            <p:spPr bwMode="auto">
              <a:xfrm>
                <a:off x="381000" y="3815874"/>
                <a:ext cx="110490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sp>
            <p:nvSpPr>
              <p:cNvPr id="26" name="Text Box 18"/>
              <p:cNvSpPr txBox="1">
                <a:spLocks noChangeArrowheads="1"/>
              </p:cNvSpPr>
              <p:nvPr/>
            </p:nvSpPr>
            <p:spPr bwMode="auto">
              <a:xfrm>
                <a:off x="31927800" y="3824531"/>
                <a:ext cx="11373878"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grpSp>
      </p:grpSp>
      <p:sp>
        <p:nvSpPr>
          <p:cNvPr id="50" name="TextBox 49"/>
          <p:cNvSpPr txBox="1"/>
          <p:nvPr/>
        </p:nvSpPr>
        <p:spPr>
          <a:xfrm>
            <a:off x="31965900" y="4617558"/>
            <a:ext cx="11373878" cy="8217634"/>
          </a:xfrm>
          <a:prstGeom prst="rect">
            <a:avLst/>
          </a:prstGeom>
          <a:noFill/>
        </p:spPr>
        <p:txBody>
          <a:bodyPr wrap="square" rtlCol="0">
            <a:spAutoFit/>
          </a:bodyPr>
          <a:lstStyle/>
          <a:p>
            <a:pPr algn="just">
              <a:lnSpc>
                <a:spcPct val="100000"/>
              </a:lnSpc>
            </a:pPr>
            <a:r>
              <a:rPr lang="en-US" sz="3200" b="0" dirty="0"/>
              <a:t>This study examined demographic features to predict customer product category preferences, aiming to support targeted marketing. Using Lasso Regression and Random Forest models, key demographic factors such as income, education, age, marital status, employment status, gender, and loyalty membership emerged as potential influencers of product choices. However, the models showed limited accuracy, indicating that demographics alone may not fully explain consumer behavior.</a:t>
            </a:r>
          </a:p>
          <a:p>
            <a:pPr algn="just">
              <a:lnSpc>
                <a:spcPct val="100000"/>
              </a:lnSpc>
            </a:pPr>
            <a:r>
              <a:rPr lang="en-US" sz="3200" b="0" dirty="0"/>
              <a:t>The findings suggest that while demographic insights are useful, they should be supplemented with behavioral and psychographic data (e.g., purchase history, lifestyle) for a more accurate understanding. Businesses could benefit from creating multi-dimensional customer profiles that integrate demographics with transactional data, enhancing targeted marketing, product recommendations, and inventory management to better meet diverse customer needs.</a:t>
            </a:r>
          </a:p>
        </p:txBody>
      </p:sp>
      <p:grpSp>
        <p:nvGrpSpPr>
          <p:cNvPr id="11" name="Group 10"/>
          <p:cNvGrpSpPr/>
          <p:nvPr/>
        </p:nvGrpSpPr>
        <p:grpSpPr>
          <a:xfrm>
            <a:off x="31838956" y="21985564"/>
            <a:ext cx="11411980" cy="5509041"/>
            <a:chOff x="32613600" y="23551674"/>
            <a:chExt cx="10896600" cy="5509041"/>
          </a:xfrm>
        </p:grpSpPr>
        <p:sp>
          <p:nvSpPr>
            <p:cNvPr id="1032" name="Text Box 18"/>
            <p:cNvSpPr txBox="1">
              <a:spLocks noChangeArrowheads="1"/>
            </p:cNvSpPr>
            <p:nvPr/>
          </p:nvSpPr>
          <p:spPr bwMode="auto">
            <a:xfrm>
              <a:off x="32689800" y="23551674"/>
              <a:ext cx="108204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RECOMMENDATION</a:t>
              </a:r>
            </a:p>
          </p:txBody>
        </p:sp>
        <p:sp>
          <p:nvSpPr>
            <p:cNvPr id="8" name="TextBox 7"/>
            <p:cNvSpPr txBox="1"/>
            <p:nvPr/>
          </p:nvSpPr>
          <p:spPr>
            <a:xfrm>
              <a:off x="32613600" y="24536400"/>
              <a:ext cx="10820400" cy="4524315"/>
            </a:xfrm>
            <a:prstGeom prst="rect">
              <a:avLst/>
            </a:prstGeom>
            <a:noFill/>
          </p:spPr>
          <p:txBody>
            <a:bodyPr wrap="square" rtlCol="0">
              <a:spAutoFit/>
            </a:bodyPr>
            <a:lstStyle/>
            <a:p>
              <a:pPr marL="571500" indent="-571500" algn="just">
                <a:lnSpc>
                  <a:spcPct val="100000"/>
                </a:lnSpc>
                <a:buFont typeface="Arial" panose="020B0604020202020204" pitchFamily="34" charset="0"/>
                <a:buChar char="•"/>
              </a:pPr>
              <a:r>
                <a:rPr lang="en-US" sz="3200" b="0" dirty="0"/>
                <a:t>Explore Advanced Models: Test complex algorithms like Gradient Boosting and Neural Networks to better capture demographic-product relationships.</a:t>
              </a:r>
            </a:p>
            <a:p>
              <a:pPr marL="571500" indent="-571500" algn="just">
                <a:lnSpc>
                  <a:spcPct val="100000"/>
                </a:lnSpc>
                <a:buFont typeface="Arial" panose="020B0604020202020204" pitchFamily="34" charset="0"/>
                <a:buChar char="•"/>
              </a:pPr>
              <a:r>
                <a:rPr lang="en-US" sz="3200" b="0" dirty="0"/>
                <a:t>Optimize Segmentation: Combine demographic data with customer activity insights (e.g., loyalty data) to improve targeted marketing.</a:t>
              </a:r>
            </a:p>
            <a:p>
              <a:pPr marL="571500" indent="-571500" algn="just">
                <a:lnSpc>
                  <a:spcPct val="100000"/>
                </a:lnSpc>
                <a:buFont typeface="Arial" panose="020B0604020202020204" pitchFamily="34" charset="0"/>
                <a:buChar char="•"/>
              </a:pPr>
              <a:r>
                <a:rPr lang="en-US" sz="3200" b="0" dirty="0"/>
                <a:t>Personalize Campaigns: Use demographic insights to design focused marketing strategies and product recommendations.</a:t>
              </a:r>
            </a:p>
          </p:txBody>
        </p:sp>
      </p:grpSp>
      <p:grpSp>
        <p:nvGrpSpPr>
          <p:cNvPr id="14" name="Group 13"/>
          <p:cNvGrpSpPr/>
          <p:nvPr/>
        </p:nvGrpSpPr>
        <p:grpSpPr>
          <a:xfrm>
            <a:off x="381000" y="23393400"/>
            <a:ext cx="11277600" cy="9143509"/>
            <a:chOff x="381000" y="23393400"/>
            <a:chExt cx="11277600" cy="9143509"/>
          </a:xfrm>
        </p:grpSpPr>
        <p:sp>
          <p:nvSpPr>
            <p:cNvPr id="27" name="Text Box 18"/>
            <p:cNvSpPr txBox="1">
              <a:spLocks noChangeArrowheads="1"/>
            </p:cNvSpPr>
            <p:nvPr/>
          </p:nvSpPr>
          <p:spPr bwMode="auto">
            <a:xfrm>
              <a:off x="381000" y="23393400"/>
              <a:ext cx="110490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sp>
          <p:nvSpPr>
            <p:cNvPr id="2" name="TextBox 1"/>
            <p:cNvSpPr txBox="1"/>
            <p:nvPr/>
          </p:nvSpPr>
          <p:spPr>
            <a:xfrm>
              <a:off x="457200" y="24388525"/>
              <a:ext cx="11201400" cy="8148384"/>
            </a:xfrm>
            <a:prstGeom prst="rect">
              <a:avLst/>
            </a:prstGeom>
            <a:noFill/>
          </p:spPr>
          <p:txBody>
            <a:bodyPr wrap="square" rtlCol="0">
              <a:spAutoFit/>
            </a:bodyPr>
            <a:lstStyle/>
            <a:p>
              <a:pPr algn="just">
                <a:lnSpc>
                  <a:spcPct val="100000"/>
                </a:lnSpc>
                <a:spcBef>
                  <a:spcPts val="300"/>
                </a:spcBef>
              </a:pPr>
              <a:r>
                <a:rPr lang="en-US" sz="2800" b="0" dirty="0"/>
                <a:t>Two models : </a:t>
              </a:r>
              <a:r>
                <a:rPr lang="en-US" sz="2800" dirty="0"/>
                <a:t>Lasso Regression</a:t>
              </a:r>
              <a:r>
                <a:rPr lang="en-US" sz="2800" b="0" dirty="0"/>
                <a:t> and </a:t>
              </a:r>
              <a:r>
                <a:rPr lang="en-US" sz="2800" dirty="0"/>
                <a:t>Random Forest</a:t>
              </a:r>
              <a:r>
                <a:rPr lang="en-US" sz="2800" b="0" dirty="0"/>
                <a:t> were applied to predict customer product category preference based on demographic data. </a:t>
              </a:r>
            </a:p>
            <a:p>
              <a:pPr algn="just">
                <a:lnSpc>
                  <a:spcPct val="100000"/>
                </a:lnSpc>
                <a:spcBef>
                  <a:spcPts val="300"/>
                </a:spcBef>
              </a:pPr>
              <a:r>
                <a:rPr lang="en-US" sz="3900" dirty="0"/>
                <a:t>Model Performance:  </a:t>
              </a:r>
            </a:p>
            <a:p>
              <a:pPr algn="just">
                <a:lnSpc>
                  <a:spcPct val="100000"/>
                </a:lnSpc>
                <a:spcBef>
                  <a:spcPts val="300"/>
                </a:spcBef>
              </a:pPr>
              <a:r>
                <a:rPr lang="en-US" sz="2800" b="0" dirty="0"/>
                <a:t>  Both models showed limited predictive accuracy, indicating that demographic data alone may not sufficiently predict product choices. Lasso helped identify key predictors by shrinking irrelevant variables, while Random Forest explored complex relationships but offered only slight accuracy improvement.</a:t>
              </a:r>
              <a:endParaRPr lang="en-US" sz="2000" b="0" dirty="0"/>
            </a:p>
            <a:p>
              <a:pPr algn="just">
                <a:lnSpc>
                  <a:spcPct val="100000"/>
                </a:lnSpc>
                <a:spcBef>
                  <a:spcPts val="300"/>
                </a:spcBef>
              </a:pPr>
              <a:r>
                <a:rPr lang="en-US" sz="3900" dirty="0"/>
                <a:t>Key Predictors Identified:</a:t>
              </a:r>
            </a:p>
            <a:p>
              <a:pPr algn="just">
                <a:lnSpc>
                  <a:spcPct val="100000"/>
                </a:lnSpc>
                <a:spcBef>
                  <a:spcPts val="300"/>
                </a:spcBef>
              </a:pPr>
              <a:r>
                <a:rPr lang="en-US" sz="2000" b="0" dirty="0"/>
                <a:t>  </a:t>
              </a:r>
              <a:r>
                <a:rPr lang="en-US" sz="2800" b="0" dirty="0"/>
                <a:t>Both models highlighted the following significant demographic features:</a:t>
              </a:r>
            </a:p>
            <a:p>
              <a:pPr algn="just">
                <a:lnSpc>
                  <a:spcPct val="100000"/>
                </a:lnSpc>
                <a:spcBef>
                  <a:spcPts val="300"/>
                </a:spcBef>
              </a:pPr>
              <a:r>
                <a:rPr lang="en-US" sz="2800" b="0" dirty="0"/>
                <a:t> </a:t>
              </a:r>
              <a:r>
                <a:rPr lang="en-US" sz="2800" dirty="0"/>
                <a:t> (1)</a:t>
              </a:r>
              <a:r>
                <a:rPr lang="en-US" sz="2800" b="0" dirty="0"/>
                <a:t>Income Bracket </a:t>
              </a:r>
              <a:r>
                <a:rPr lang="en-US" sz="2800" dirty="0"/>
                <a:t>(2)</a:t>
              </a:r>
              <a:r>
                <a:rPr lang="en-US" sz="2800" b="0" dirty="0"/>
                <a:t>Education Level </a:t>
              </a:r>
              <a:r>
                <a:rPr lang="en-US" sz="2800" dirty="0"/>
                <a:t>(3)</a:t>
              </a:r>
              <a:r>
                <a:rPr lang="en-US" sz="2800" b="0" dirty="0"/>
                <a:t>Age Group </a:t>
              </a:r>
              <a:r>
                <a:rPr lang="en-US" sz="2800" dirty="0"/>
                <a:t>(4)</a:t>
              </a:r>
              <a:r>
                <a:rPr lang="en-US" sz="2800" b="0" dirty="0"/>
                <a:t>Marital Status (married/divorced) </a:t>
              </a:r>
              <a:r>
                <a:rPr lang="en-US" sz="2800" dirty="0"/>
                <a:t>(5)</a:t>
              </a:r>
              <a:r>
                <a:rPr lang="en-US" sz="2800" b="0" dirty="0"/>
                <a:t>Employment Status (retired/unemployed) </a:t>
              </a:r>
              <a:r>
                <a:rPr lang="en-US" sz="2800" dirty="0"/>
                <a:t>(6)</a:t>
              </a:r>
              <a:r>
                <a:rPr lang="en-US" sz="2800" b="0" dirty="0"/>
                <a:t>Gender(Female/Other) </a:t>
              </a:r>
              <a:r>
                <a:rPr lang="en-US" sz="2800" dirty="0"/>
                <a:t>(7)</a:t>
              </a:r>
              <a:r>
                <a:rPr lang="en-US" sz="2800" b="0" dirty="0"/>
                <a:t>Loyalty Program Membership</a:t>
              </a:r>
            </a:p>
            <a:p>
              <a:pPr algn="just">
                <a:lnSpc>
                  <a:spcPct val="100000"/>
                </a:lnSpc>
                <a:spcBef>
                  <a:spcPts val="300"/>
                </a:spcBef>
              </a:pPr>
              <a:r>
                <a:rPr lang="en-US" sz="3900" dirty="0"/>
                <a:t>Conclusion:  </a:t>
              </a:r>
            </a:p>
            <a:p>
              <a:pPr algn="just">
                <a:lnSpc>
                  <a:spcPct val="100000"/>
                </a:lnSpc>
                <a:spcBef>
                  <a:spcPts val="300"/>
                </a:spcBef>
              </a:pPr>
              <a:r>
                <a:rPr lang="en-US" sz="2800" b="0" dirty="0"/>
                <a:t>While these demographic factors were identified as influential, their predictive power was limited. This suggests that adding behavioral or transactional data could enhance model accuracy for future analyses.</a:t>
              </a:r>
            </a:p>
          </p:txBody>
        </p:sp>
      </p:grpSp>
      <p:pic>
        <p:nvPicPr>
          <p:cNvPr id="29" name="Picture 26"/>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blue and grey logo&#10;&#10;Description automatically generated">
            <a:extLst>
              <a:ext uri="{FF2B5EF4-FFF2-40B4-BE49-F238E27FC236}">
                <a16:creationId xmlns:a16="http://schemas.microsoft.com/office/drawing/2014/main" id="{E9ED2C1A-F967-044C-E632-D51493E593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28400" y="535605"/>
            <a:ext cx="3429000" cy="2652265"/>
          </a:xfrm>
          <a:prstGeom prst="rect">
            <a:avLst/>
          </a:prstGeom>
        </p:spPr>
      </p:pic>
      <p:grpSp>
        <p:nvGrpSpPr>
          <p:cNvPr id="17" name="Group 16">
            <a:extLst>
              <a:ext uri="{FF2B5EF4-FFF2-40B4-BE49-F238E27FC236}">
                <a16:creationId xmlns:a16="http://schemas.microsoft.com/office/drawing/2014/main" id="{0FB7CFC5-CE22-9816-270A-47C8B1E2E2C8}"/>
              </a:ext>
            </a:extLst>
          </p:cNvPr>
          <p:cNvGrpSpPr/>
          <p:nvPr/>
        </p:nvGrpSpPr>
        <p:grpSpPr>
          <a:xfrm>
            <a:off x="31838956" y="13313260"/>
            <a:ext cx="11485605" cy="8212346"/>
            <a:chOff x="32613600" y="23551674"/>
            <a:chExt cx="10896600" cy="8212346"/>
          </a:xfrm>
        </p:grpSpPr>
        <p:sp>
          <p:nvSpPr>
            <p:cNvPr id="18" name="Text Box 18">
              <a:extLst>
                <a:ext uri="{FF2B5EF4-FFF2-40B4-BE49-F238E27FC236}">
                  <a16:creationId xmlns:a16="http://schemas.microsoft.com/office/drawing/2014/main" id="{6EEAD0E3-B15D-5F3D-7A3B-B61D0A812D7E}"/>
                </a:ext>
              </a:extLst>
            </p:cNvPr>
            <p:cNvSpPr txBox="1">
              <a:spLocks noChangeArrowheads="1"/>
            </p:cNvSpPr>
            <p:nvPr/>
          </p:nvSpPr>
          <p:spPr bwMode="auto">
            <a:xfrm>
              <a:off x="32689800" y="23551674"/>
              <a:ext cx="108204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LIMITATIONS</a:t>
              </a:r>
            </a:p>
          </p:txBody>
        </p:sp>
        <p:sp>
          <p:nvSpPr>
            <p:cNvPr id="19" name="TextBox 18">
              <a:extLst>
                <a:ext uri="{FF2B5EF4-FFF2-40B4-BE49-F238E27FC236}">
                  <a16:creationId xmlns:a16="http://schemas.microsoft.com/office/drawing/2014/main" id="{69FF4FEC-600B-7FC3-C314-3B79C3656B20}"/>
                </a:ext>
              </a:extLst>
            </p:cNvPr>
            <p:cNvSpPr txBox="1"/>
            <p:nvPr/>
          </p:nvSpPr>
          <p:spPr>
            <a:xfrm>
              <a:off x="32613600" y="24536400"/>
              <a:ext cx="10862896" cy="7227620"/>
            </a:xfrm>
            <a:prstGeom prst="rect">
              <a:avLst/>
            </a:prstGeom>
            <a:noFill/>
          </p:spPr>
          <p:txBody>
            <a:bodyPr wrap="square" rtlCol="0">
              <a:spAutoFit/>
            </a:bodyPr>
            <a:lstStyle/>
            <a:p>
              <a:pPr algn="just">
                <a:lnSpc>
                  <a:spcPct val="100000"/>
                </a:lnSpc>
                <a:spcBef>
                  <a:spcPts val="200"/>
                </a:spcBef>
              </a:pPr>
              <a:r>
                <a:rPr lang="en-US" sz="3900" dirty="0"/>
                <a:t>Limitations: </a:t>
              </a:r>
              <a:r>
                <a:rPr lang="en-US" sz="3200" b="0" dirty="0"/>
                <a:t>This study’s focus on demographic data presents limitations, as it excludes personal and contextual factors, such as past purchasing behavior, lifestyle, and interests, which are known to impact consumer choices. Relying solely on demographic factors may oversimplify the diversity within customer preferences and limit the accuracy of predictions. Future research could address these gaps by integrating more comprehensive datasets, including behavioral and psychographic data, to provide a richer, multidimensional view of customer product preferences.</a:t>
              </a:r>
            </a:p>
            <a:p>
              <a:pPr algn="just">
                <a:lnSpc>
                  <a:spcPct val="100000"/>
                </a:lnSpc>
                <a:spcBef>
                  <a:spcPts val="200"/>
                </a:spcBef>
              </a:pPr>
              <a:r>
                <a:rPr lang="en-US" sz="3900" dirty="0"/>
                <a:t>Conclusion: </a:t>
              </a:r>
              <a:r>
                <a:rPr lang="en-US" sz="3200" b="0" dirty="0"/>
                <a:t>The findings suggest that demographic data, while informative, may require augmentation with additional variables to improve prediction accuracy. By expanding on this approach, businesses could gain deeper insights into consumer behavior, thereby enhancing personalized marketing and product offerings.</a:t>
              </a:r>
            </a:p>
          </p:txBody>
        </p:sp>
      </p:grpSp>
      <p:grpSp>
        <p:nvGrpSpPr>
          <p:cNvPr id="1029" name="Group 1028">
            <a:extLst>
              <a:ext uri="{FF2B5EF4-FFF2-40B4-BE49-F238E27FC236}">
                <a16:creationId xmlns:a16="http://schemas.microsoft.com/office/drawing/2014/main" id="{C37BE548-6E57-A1F3-679E-C1C8F2209DDF}"/>
              </a:ext>
            </a:extLst>
          </p:cNvPr>
          <p:cNvGrpSpPr/>
          <p:nvPr/>
        </p:nvGrpSpPr>
        <p:grpSpPr>
          <a:xfrm>
            <a:off x="37984632" y="28139550"/>
            <a:ext cx="4228514" cy="3904557"/>
            <a:chOff x="12340619" y="25720595"/>
            <a:chExt cx="5780088" cy="5337263"/>
          </a:xfrm>
        </p:grpSpPr>
        <p:grpSp>
          <p:nvGrpSpPr>
            <p:cNvPr id="61" name="Group 60">
              <a:extLst>
                <a:ext uri="{FF2B5EF4-FFF2-40B4-BE49-F238E27FC236}">
                  <a16:creationId xmlns:a16="http://schemas.microsoft.com/office/drawing/2014/main" id="{3FC5C66D-7C01-3FD3-28B3-23BE7DF9C6DA}"/>
                </a:ext>
              </a:extLst>
            </p:cNvPr>
            <p:cNvGrpSpPr/>
            <p:nvPr/>
          </p:nvGrpSpPr>
          <p:grpSpPr>
            <a:xfrm>
              <a:off x="12873755" y="26805011"/>
              <a:ext cx="4713818" cy="4252847"/>
              <a:chOff x="12868286" y="25685263"/>
              <a:chExt cx="4352914" cy="3927237"/>
            </a:xfrm>
          </p:grpSpPr>
          <p:sp>
            <p:nvSpPr>
              <p:cNvPr id="60" name="Rounded Rectangle 59">
                <a:extLst>
                  <a:ext uri="{FF2B5EF4-FFF2-40B4-BE49-F238E27FC236}">
                    <a16:creationId xmlns:a16="http://schemas.microsoft.com/office/drawing/2014/main" id="{671C68AB-BF06-EC9E-59DB-7BE0E4178EA0}"/>
                  </a:ext>
                </a:extLst>
              </p:cNvPr>
              <p:cNvSpPr/>
              <p:nvPr/>
            </p:nvSpPr>
            <p:spPr bwMode="auto">
              <a:xfrm>
                <a:off x="12868286" y="25685263"/>
                <a:ext cx="4352914" cy="3927237"/>
              </a:xfrm>
              <a:prstGeom prst="roundRect">
                <a:avLst/>
              </a:prstGeom>
              <a:solidFill>
                <a:schemeClr val="bg1">
                  <a:lumMod val="9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contourW="31750">
                <a:bevelT w="190500" h="38100" prst="relaxedInset"/>
                <a:contourClr>
                  <a:schemeClr val="tx1"/>
                </a:contourClr>
              </a:sp3d>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pic>
            <p:nvPicPr>
              <p:cNvPr id="57" name="Picture 56">
                <a:extLst>
                  <a:ext uri="{FF2B5EF4-FFF2-40B4-BE49-F238E27FC236}">
                    <a16:creationId xmlns:a16="http://schemas.microsoft.com/office/drawing/2014/main" id="{DD19A903-27FD-2CCC-E9D8-74A1F1A52B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97446" y="25901584"/>
                <a:ext cx="3494593" cy="3494593"/>
              </a:xfrm>
              <a:prstGeom prst="rect">
                <a:avLst/>
              </a:prstGeom>
            </p:spPr>
          </p:pic>
        </p:grpSp>
        <p:sp>
          <p:nvSpPr>
            <p:cNvPr id="62" name="TextBox 61">
              <a:extLst>
                <a:ext uri="{FF2B5EF4-FFF2-40B4-BE49-F238E27FC236}">
                  <a16:creationId xmlns:a16="http://schemas.microsoft.com/office/drawing/2014/main" id="{B955D4E4-8595-D631-AAA0-A51917B9BE6B}"/>
                </a:ext>
              </a:extLst>
            </p:cNvPr>
            <p:cNvSpPr txBox="1"/>
            <p:nvPr/>
          </p:nvSpPr>
          <p:spPr>
            <a:xfrm>
              <a:off x="12340619" y="25720595"/>
              <a:ext cx="5780088" cy="883490"/>
            </a:xfrm>
            <a:prstGeom prst="rect">
              <a:avLst/>
            </a:prstGeom>
            <a:noFill/>
          </p:spPr>
          <p:txBody>
            <a:bodyPr wrap="square" rtlCol="0">
              <a:spAutoFit/>
            </a:bodyPr>
            <a:lstStyle/>
            <a:p>
              <a:pPr>
                <a:lnSpc>
                  <a:spcPct val="100000"/>
                </a:lnSpc>
              </a:pPr>
              <a:r>
                <a:rPr lang="en-US" sz="3600" dirty="0"/>
                <a:t>Arafat Okino Sadiq</a:t>
              </a:r>
            </a:p>
          </p:txBody>
        </p:sp>
      </p:grpSp>
      <p:sp>
        <p:nvSpPr>
          <p:cNvPr id="7" name="Rectangle 6">
            <a:extLst>
              <a:ext uri="{FF2B5EF4-FFF2-40B4-BE49-F238E27FC236}">
                <a16:creationId xmlns:a16="http://schemas.microsoft.com/office/drawing/2014/main" id="{199A3820-9AA5-B516-C98B-A66B404EAC04}"/>
              </a:ext>
            </a:extLst>
          </p:cNvPr>
          <p:cNvSpPr/>
          <p:nvPr/>
        </p:nvSpPr>
        <p:spPr bwMode="auto">
          <a:xfrm>
            <a:off x="381000" y="13036570"/>
            <a:ext cx="11049000" cy="1012823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1381" name="Google Shape;238;p17">
            <a:extLst>
              <a:ext uri="{FF2B5EF4-FFF2-40B4-BE49-F238E27FC236}">
                <a16:creationId xmlns:a16="http://schemas.microsoft.com/office/drawing/2014/main" id="{AAEFAB03-B3CF-61C8-DA4A-9E9A2D7FB4BD}"/>
              </a:ext>
            </a:extLst>
          </p:cNvPr>
          <p:cNvSpPr/>
          <p:nvPr/>
        </p:nvSpPr>
        <p:spPr>
          <a:xfrm>
            <a:off x="3829298" y="17934982"/>
            <a:ext cx="291300" cy="291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388" name="Google Shape;245;p17">
            <a:extLst>
              <a:ext uri="{FF2B5EF4-FFF2-40B4-BE49-F238E27FC236}">
                <a16:creationId xmlns:a16="http://schemas.microsoft.com/office/drawing/2014/main" id="{21D34FF6-FF32-4B71-18F8-4B0749AB29F0}"/>
              </a:ext>
            </a:extLst>
          </p:cNvPr>
          <p:cNvSpPr/>
          <p:nvPr/>
        </p:nvSpPr>
        <p:spPr>
          <a:xfrm rot="10800000" flipH="1">
            <a:off x="4638492" y="18135600"/>
            <a:ext cx="195600" cy="252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483" name="Group 1482">
            <a:extLst>
              <a:ext uri="{FF2B5EF4-FFF2-40B4-BE49-F238E27FC236}">
                <a16:creationId xmlns:a16="http://schemas.microsoft.com/office/drawing/2014/main" id="{74F3C878-DADF-F88E-8B10-54F8A1972EFA}"/>
              </a:ext>
            </a:extLst>
          </p:cNvPr>
          <p:cNvGrpSpPr/>
          <p:nvPr/>
        </p:nvGrpSpPr>
        <p:grpSpPr>
          <a:xfrm>
            <a:off x="1997554" y="16281516"/>
            <a:ext cx="6304133" cy="4067179"/>
            <a:chOff x="1603138" y="16281516"/>
            <a:chExt cx="6304133" cy="4067179"/>
          </a:xfrm>
        </p:grpSpPr>
        <p:sp>
          <p:nvSpPr>
            <p:cNvPr id="1445" name="Google Shape;131;p17">
              <a:extLst>
                <a:ext uri="{FF2B5EF4-FFF2-40B4-BE49-F238E27FC236}">
                  <a16:creationId xmlns:a16="http://schemas.microsoft.com/office/drawing/2014/main" id="{40E31E40-5E3C-3EE2-0254-40E65C2CFDD6}"/>
                </a:ext>
              </a:extLst>
            </p:cNvPr>
            <p:cNvSpPr/>
            <p:nvPr/>
          </p:nvSpPr>
          <p:spPr>
            <a:xfrm>
              <a:off x="6107064" y="18548488"/>
              <a:ext cx="1800207" cy="1800207"/>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446" name="Google Shape;144;p17">
              <a:extLst>
                <a:ext uri="{FF2B5EF4-FFF2-40B4-BE49-F238E27FC236}">
                  <a16:creationId xmlns:a16="http://schemas.microsoft.com/office/drawing/2014/main" id="{204A2890-70BC-833D-B8C0-929A8890C2CF}"/>
                </a:ext>
              </a:extLst>
            </p:cNvPr>
            <p:cNvSpPr/>
            <p:nvPr/>
          </p:nvSpPr>
          <p:spPr>
            <a:xfrm>
              <a:off x="6203135" y="18644354"/>
              <a:ext cx="1608615" cy="1608615"/>
            </a:xfrm>
            <a:prstGeom prst="ellipse">
              <a:avLst/>
            </a:prstGeom>
            <a:solidFill>
              <a:srgbClr val="D170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447" name="Google Shape;153;p17">
              <a:extLst>
                <a:ext uri="{FF2B5EF4-FFF2-40B4-BE49-F238E27FC236}">
                  <a16:creationId xmlns:a16="http://schemas.microsoft.com/office/drawing/2014/main" id="{7857A6C6-BE00-2A00-1CC5-6EBA59680D56}"/>
                </a:ext>
              </a:extLst>
            </p:cNvPr>
            <p:cNvSpPr/>
            <p:nvPr/>
          </p:nvSpPr>
          <p:spPr>
            <a:xfrm>
              <a:off x="6402504" y="18843911"/>
              <a:ext cx="1209501" cy="1209501"/>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1531" name="Google Shape;240;p17">
              <a:extLst>
                <a:ext uri="{FF2B5EF4-FFF2-40B4-BE49-F238E27FC236}">
                  <a16:creationId xmlns:a16="http://schemas.microsoft.com/office/drawing/2014/main" id="{88338562-8CED-DF94-99A2-A09F6942BE85}"/>
                </a:ext>
              </a:extLst>
            </p:cNvPr>
            <p:cNvCxnSpPr>
              <a:cxnSpLocks/>
            </p:cNvCxnSpPr>
            <p:nvPr/>
          </p:nvCxnSpPr>
          <p:spPr>
            <a:xfrm flipV="1">
              <a:off x="1603138" y="16281516"/>
              <a:ext cx="0" cy="1310080"/>
            </a:xfrm>
            <a:prstGeom prst="straightConnector1">
              <a:avLst/>
            </a:prstGeom>
            <a:noFill/>
            <a:ln w="19050" cap="flat" cmpd="sng">
              <a:solidFill>
                <a:schemeClr val="dk1"/>
              </a:solidFill>
              <a:prstDash val="dot"/>
              <a:round/>
              <a:headEnd type="none" w="med" len="med"/>
              <a:tailEnd type="none" w="med" len="med"/>
            </a:ln>
          </p:spPr>
        </p:cxnSp>
      </p:grpSp>
      <p:sp>
        <p:nvSpPr>
          <p:cNvPr id="1484" name="Rounded Rectangle 1483">
            <a:extLst>
              <a:ext uri="{FF2B5EF4-FFF2-40B4-BE49-F238E27FC236}">
                <a16:creationId xmlns:a16="http://schemas.microsoft.com/office/drawing/2014/main" id="{D5821914-1CB7-7099-5D64-E095DDFB72A2}"/>
              </a:ext>
            </a:extLst>
          </p:cNvPr>
          <p:cNvSpPr/>
          <p:nvPr/>
        </p:nvSpPr>
        <p:spPr bwMode="auto">
          <a:xfrm>
            <a:off x="5927850" y="19139141"/>
            <a:ext cx="2924215" cy="679164"/>
          </a:xfrm>
          <a:prstGeom prst="roundRect">
            <a:avLst/>
          </a:prstGeom>
          <a:ln>
            <a:solidFill>
              <a:srgbClr val="D1709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sp>
        <p:nvSpPr>
          <p:cNvPr id="1486" name="TextBox 1485">
            <a:extLst>
              <a:ext uri="{FF2B5EF4-FFF2-40B4-BE49-F238E27FC236}">
                <a16:creationId xmlns:a16="http://schemas.microsoft.com/office/drawing/2014/main" id="{7A76B278-40EE-E31C-B452-61F6DF376513}"/>
              </a:ext>
            </a:extLst>
          </p:cNvPr>
          <p:cNvSpPr txBox="1"/>
          <p:nvPr/>
        </p:nvSpPr>
        <p:spPr>
          <a:xfrm>
            <a:off x="6109350" y="19291147"/>
            <a:ext cx="2663345" cy="400110"/>
          </a:xfrm>
          <a:prstGeom prst="rect">
            <a:avLst/>
          </a:prstGeom>
          <a:noFill/>
        </p:spPr>
        <p:txBody>
          <a:bodyPr wrap="square" rtlCol="0">
            <a:spAutoFit/>
          </a:bodyPr>
          <a:lstStyle/>
          <a:p>
            <a:pPr>
              <a:lnSpc>
                <a:spcPct val="100000"/>
              </a:lnSpc>
            </a:pPr>
            <a:r>
              <a:rPr lang="en-US" sz="2000" dirty="0"/>
              <a:t>Modeling Approach</a:t>
            </a:r>
          </a:p>
        </p:txBody>
      </p:sp>
      <p:sp>
        <p:nvSpPr>
          <p:cNvPr id="1490" name="Google Shape;131;p17">
            <a:extLst>
              <a:ext uri="{FF2B5EF4-FFF2-40B4-BE49-F238E27FC236}">
                <a16:creationId xmlns:a16="http://schemas.microsoft.com/office/drawing/2014/main" id="{DBC89EAA-EFC4-E692-E149-256990C77691}"/>
              </a:ext>
            </a:extLst>
          </p:cNvPr>
          <p:cNvSpPr/>
          <p:nvPr/>
        </p:nvSpPr>
        <p:spPr>
          <a:xfrm>
            <a:off x="1097451" y="18550542"/>
            <a:ext cx="1800207" cy="1800207"/>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491" name="Google Shape;144;p17">
            <a:extLst>
              <a:ext uri="{FF2B5EF4-FFF2-40B4-BE49-F238E27FC236}">
                <a16:creationId xmlns:a16="http://schemas.microsoft.com/office/drawing/2014/main" id="{A1B5E9DB-467D-C6E7-0BC2-A60D9894FB39}"/>
              </a:ext>
            </a:extLst>
          </p:cNvPr>
          <p:cNvSpPr/>
          <p:nvPr/>
        </p:nvSpPr>
        <p:spPr>
          <a:xfrm>
            <a:off x="1193522" y="18646408"/>
            <a:ext cx="1608615" cy="1608615"/>
          </a:xfrm>
          <a:prstGeom prst="ellipse">
            <a:avLst/>
          </a:prstGeom>
          <a:solidFill>
            <a:srgbClr val="E3B32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492" name="Google Shape;153;p17">
            <a:extLst>
              <a:ext uri="{FF2B5EF4-FFF2-40B4-BE49-F238E27FC236}">
                <a16:creationId xmlns:a16="http://schemas.microsoft.com/office/drawing/2014/main" id="{E8049F8C-6D4E-615C-404E-BC984A581EA2}"/>
              </a:ext>
            </a:extLst>
          </p:cNvPr>
          <p:cNvSpPr/>
          <p:nvPr/>
        </p:nvSpPr>
        <p:spPr>
          <a:xfrm>
            <a:off x="1392891" y="18845965"/>
            <a:ext cx="1209501" cy="1209501"/>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389" name="Google Shape;246;p17">
            <a:extLst>
              <a:ext uri="{FF2B5EF4-FFF2-40B4-BE49-F238E27FC236}">
                <a16:creationId xmlns:a16="http://schemas.microsoft.com/office/drawing/2014/main" id="{C6B812A7-0D1B-401A-B7D0-F2C7299A4207}"/>
              </a:ext>
            </a:extLst>
          </p:cNvPr>
          <p:cNvSpPr/>
          <p:nvPr/>
        </p:nvSpPr>
        <p:spPr>
          <a:xfrm>
            <a:off x="1899754" y="17389753"/>
            <a:ext cx="195600" cy="252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1493" name="Google Shape;240;p17">
            <a:extLst>
              <a:ext uri="{FF2B5EF4-FFF2-40B4-BE49-F238E27FC236}">
                <a16:creationId xmlns:a16="http://schemas.microsoft.com/office/drawing/2014/main" id="{0A487F25-43FB-F4D2-92AD-052ED8F1F20F}"/>
              </a:ext>
            </a:extLst>
          </p:cNvPr>
          <p:cNvCxnSpPr>
            <a:cxnSpLocks/>
            <a:stCxn id="1490" idx="0"/>
            <a:endCxn id="1389" idx="3"/>
          </p:cNvCxnSpPr>
          <p:nvPr/>
        </p:nvCxnSpPr>
        <p:spPr>
          <a:xfrm flipH="1" flipV="1">
            <a:off x="1997554" y="17642353"/>
            <a:ext cx="1" cy="908189"/>
          </a:xfrm>
          <a:prstGeom prst="straightConnector1">
            <a:avLst/>
          </a:prstGeom>
          <a:noFill/>
          <a:ln w="19050" cap="flat" cmpd="sng">
            <a:solidFill>
              <a:schemeClr val="dk1"/>
            </a:solidFill>
            <a:prstDash val="dot"/>
            <a:round/>
            <a:headEnd type="none" w="med" len="med"/>
            <a:tailEnd type="none" w="med" len="med"/>
          </a:ln>
        </p:spPr>
      </p:cxnSp>
      <p:sp>
        <p:nvSpPr>
          <p:cNvPr id="1489" name="Rounded Rectangle 1488">
            <a:extLst>
              <a:ext uri="{FF2B5EF4-FFF2-40B4-BE49-F238E27FC236}">
                <a16:creationId xmlns:a16="http://schemas.microsoft.com/office/drawing/2014/main" id="{D4B4F805-FD55-6401-92BF-19DCBD47AE03}"/>
              </a:ext>
            </a:extLst>
          </p:cNvPr>
          <p:cNvSpPr/>
          <p:nvPr/>
        </p:nvSpPr>
        <p:spPr bwMode="auto">
          <a:xfrm>
            <a:off x="523821" y="19141195"/>
            <a:ext cx="2924215" cy="679164"/>
          </a:xfrm>
          <a:prstGeom prst="roundRect">
            <a:avLst/>
          </a:prstGeom>
          <a:ln>
            <a:solidFill>
              <a:srgbClr val="E3B32B"/>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sp>
        <p:nvSpPr>
          <p:cNvPr id="1494" name="TextBox 1493">
            <a:extLst>
              <a:ext uri="{FF2B5EF4-FFF2-40B4-BE49-F238E27FC236}">
                <a16:creationId xmlns:a16="http://schemas.microsoft.com/office/drawing/2014/main" id="{A90AA6DD-32F7-A1B6-47FC-81F26043AA89}"/>
              </a:ext>
            </a:extLst>
          </p:cNvPr>
          <p:cNvSpPr txBox="1"/>
          <p:nvPr/>
        </p:nvSpPr>
        <p:spPr>
          <a:xfrm>
            <a:off x="566639" y="19110419"/>
            <a:ext cx="2663345" cy="707886"/>
          </a:xfrm>
          <a:prstGeom prst="rect">
            <a:avLst/>
          </a:prstGeom>
          <a:noFill/>
        </p:spPr>
        <p:txBody>
          <a:bodyPr wrap="square" rtlCol="0">
            <a:spAutoFit/>
          </a:bodyPr>
          <a:lstStyle/>
          <a:p>
            <a:pPr>
              <a:lnSpc>
                <a:spcPct val="100000"/>
              </a:lnSpc>
            </a:pPr>
            <a:r>
              <a:rPr lang="en-US" sz="2000" dirty="0"/>
              <a:t>Data Cleaning and Preprocessing</a:t>
            </a:r>
          </a:p>
        </p:txBody>
      </p:sp>
      <p:sp>
        <p:nvSpPr>
          <p:cNvPr id="1498" name="Google Shape;131;p17">
            <a:extLst>
              <a:ext uri="{FF2B5EF4-FFF2-40B4-BE49-F238E27FC236}">
                <a16:creationId xmlns:a16="http://schemas.microsoft.com/office/drawing/2014/main" id="{35BEE59D-D354-6867-E9E8-E054ADEEAC08}"/>
              </a:ext>
            </a:extLst>
          </p:cNvPr>
          <p:cNvSpPr/>
          <p:nvPr/>
        </p:nvSpPr>
        <p:spPr>
          <a:xfrm rot="10800000">
            <a:off x="3836464" y="15353301"/>
            <a:ext cx="1800207" cy="1800207"/>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499" name="Google Shape;144;p17">
            <a:extLst>
              <a:ext uri="{FF2B5EF4-FFF2-40B4-BE49-F238E27FC236}">
                <a16:creationId xmlns:a16="http://schemas.microsoft.com/office/drawing/2014/main" id="{4C4289AE-5F75-84ED-6C1B-71F83F74164D}"/>
              </a:ext>
            </a:extLst>
          </p:cNvPr>
          <p:cNvSpPr/>
          <p:nvPr/>
        </p:nvSpPr>
        <p:spPr>
          <a:xfrm rot="10800000">
            <a:off x="3931985" y="15449027"/>
            <a:ext cx="1608615" cy="160861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500" name="Google Shape;153;p17">
            <a:extLst>
              <a:ext uri="{FF2B5EF4-FFF2-40B4-BE49-F238E27FC236}">
                <a16:creationId xmlns:a16="http://schemas.microsoft.com/office/drawing/2014/main" id="{4A8041BA-796D-09DB-7D3F-DC61BE0E549B}"/>
              </a:ext>
            </a:extLst>
          </p:cNvPr>
          <p:cNvSpPr/>
          <p:nvPr/>
        </p:nvSpPr>
        <p:spPr>
          <a:xfrm rot="10800000">
            <a:off x="4131730" y="15648584"/>
            <a:ext cx="1209501" cy="1209501"/>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1501" name="Google Shape;240;p17">
            <a:extLst>
              <a:ext uri="{FF2B5EF4-FFF2-40B4-BE49-F238E27FC236}">
                <a16:creationId xmlns:a16="http://schemas.microsoft.com/office/drawing/2014/main" id="{10F605AD-EC9C-60F8-71A0-12ECF651A34C}"/>
              </a:ext>
            </a:extLst>
          </p:cNvPr>
          <p:cNvCxnSpPr>
            <a:cxnSpLocks/>
            <a:stCxn id="1498" idx="0"/>
          </p:cNvCxnSpPr>
          <p:nvPr/>
        </p:nvCxnSpPr>
        <p:spPr>
          <a:xfrm flipH="1">
            <a:off x="4736292" y="17153508"/>
            <a:ext cx="275" cy="2337694"/>
          </a:xfrm>
          <a:prstGeom prst="straightConnector1">
            <a:avLst/>
          </a:prstGeom>
          <a:noFill/>
          <a:ln w="19050" cap="flat" cmpd="sng">
            <a:solidFill>
              <a:schemeClr val="dk1"/>
            </a:solidFill>
            <a:prstDash val="dot"/>
            <a:round/>
            <a:headEnd type="none" w="med" len="med"/>
            <a:tailEnd type="none" w="med" len="med"/>
          </a:ln>
        </p:spPr>
      </p:cxnSp>
      <p:sp>
        <p:nvSpPr>
          <p:cNvPr id="1497" name="Rounded Rectangle 1496">
            <a:extLst>
              <a:ext uri="{FF2B5EF4-FFF2-40B4-BE49-F238E27FC236}">
                <a16:creationId xmlns:a16="http://schemas.microsoft.com/office/drawing/2014/main" id="{F616BFE7-87D2-B655-07D0-75814BD20050}"/>
              </a:ext>
            </a:extLst>
          </p:cNvPr>
          <p:cNvSpPr/>
          <p:nvPr/>
        </p:nvSpPr>
        <p:spPr bwMode="auto">
          <a:xfrm rot="10800000">
            <a:off x="3286086" y="15883691"/>
            <a:ext cx="2924215" cy="67916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sp>
        <p:nvSpPr>
          <p:cNvPr id="1502" name="TextBox 1501">
            <a:extLst>
              <a:ext uri="{FF2B5EF4-FFF2-40B4-BE49-F238E27FC236}">
                <a16:creationId xmlns:a16="http://schemas.microsoft.com/office/drawing/2014/main" id="{44A3D4A5-3390-53C3-8E22-27D510CA31E9}"/>
              </a:ext>
            </a:extLst>
          </p:cNvPr>
          <p:cNvSpPr txBox="1"/>
          <p:nvPr/>
        </p:nvSpPr>
        <p:spPr>
          <a:xfrm>
            <a:off x="3142006" y="15872643"/>
            <a:ext cx="3223687" cy="707886"/>
          </a:xfrm>
          <a:prstGeom prst="rect">
            <a:avLst/>
          </a:prstGeom>
          <a:noFill/>
        </p:spPr>
        <p:txBody>
          <a:bodyPr wrap="square" rtlCol="0">
            <a:spAutoFit/>
          </a:bodyPr>
          <a:lstStyle/>
          <a:p>
            <a:pPr>
              <a:lnSpc>
                <a:spcPct val="100000"/>
              </a:lnSpc>
            </a:pPr>
            <a:r>
              <a:rPr lang="en-US" sz="2000" dirty="0"/>
              <a:t>Feature Transformation and Encoding</a:t>
            </a:r>
          </a:p>
        </p:txBody>
      </p:sp>
      <p:grpSp>
        <p:nvGrpSpPr>
          <p:cNvPr id="1503" name="Group 1502">
            <a:extLst>
              <a:ext uri="{FF2B5EF4-FFF2-40B4-BE49-F238E27FC236}">
                <a16:creationId xmlns:a16="http://schemas.microsoft.com/office/drawing/2014/main" id="{D25F87AD-422C-5F9B-A331-3E531A37787B}"/>
              </a:ext>
            </a:extLst>
          </p:cNvPr>
          <p:cNvGrpSpPr/>
          <p:nvPr/>
        </p:nvGrpSpPr>
        <p:grpSpPr>
          <a:xfrm rot="10800000">
            <a:off x="8220933" y="15340569"/>
            <a:ext cx="2924215" cy="4123793"/>
            <a:chOff x="5533434" y="16224902"/>
            <a:chExt cx="2924215" cy="4123793"/>
          </a:xfrm>
        </p:grpSpPr>
        <p:grpSp>
          <p:nvGrpSpPr>
            <p:cNvPr id="1504" name="Group 1503">
              <a:extLst>
                <a:ext uri="{FF2B5EF4-FFF2-40B4-BE49-F238E27FC236}">
                  <a16:creationId xmlns:a16="http://schemas.microsoft.com/office/drawing/2014/main" id="{4DB60E40-07DF-CFAD-667C-B5B954EDCD83}"/>
                </a:ext>
              </a:extLst>
            </p:cNvPr>
            <p:cNvGrpSpPr/>
            <p:nvPr/>
          </p:nvGrpSpPr>
          <p:grpSpPr>
            <a:xfrm>
              <a:off x="6107064" y="16224902"/>
              <a:ext cx="1800207" cy="4123793"/>
              <a:chOff x="6107064" y="16224902"/>
              <a:chExt cx="1800207" cy="4123793"/>
            </a:xfrm>
          </p:grpSpPr>
          <p:sp>
            <p:nvSpPr>
              <p:cNvPr id="1506" name="Google Shape;131;p17">
                <a:extLst>
                  <a:ext uri="{FF2B5EF4-FFF2-40B4-BE49-F238E27FC236}">
                    <a16:creationId xmlns:a16="http://schemas.microsoft.com/office/drawing/2014/main" id="{3D0FFFFE-10F3-6BDA-D73A-33B543803C6F}"/>
                  </a:ext>
                </a:extLst>
              </p:cNvPr>
              <p:cNvSpPr/>
              <p:nvPr/>
            </p:nvSpPr>
            <p:spPr>
              <a:xfrm>
                <a:off x="6107064" y="18548488"/>
                <a:ext cx="1800207" cy="1800207"/>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507" name="Google Shape;144;p17">
                <a:extLst>
                  <a:ext uri="{FF2B5EF4-FFF2-40B4-BE49-F238E27FC236}">
                    <a16:creationId xmlns:a16="http://schemas.microsoft.com/office/drawing/2014/main" id="{460A0730-07B2-08E8-8180-E00E1591A63C}"/>
                  </a:ext>
                </a:extLst>
              </p:cNvPr>
              <p:cNvSpPr/>
              <p:nvPr/>
            </p:nvSpPr>
            <p:spPr>
              <a:xfrm>
                <a:off x="6203135" y="18644354"/>
                <a:ext cx="1608615" cy="1608615"/>
              </a:xfrm>
              <a:prstGeom prst="ellipse">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ontserrat Medium"/>
                    <a:ea typeface="Montserrat Medium"/>
                    <a:cs typeface="Montserrat Medium"/>
                    <a:sym typeface="Montserrat Medium"/>
                  </a:rPr>
                  <a:t> </a:t>
                </a:r>
                <a:endParaRPr>
                  <a:latin typeface="Montserrat Medium"/>
                  <a:ea typeface="Montserrat Medium"/>
                  <a:cs typeface="Montserrat Medium"/>
                  <a:sym typeface="Montserrat Medium"/>
                </a:endParaRPr>
              </a:p>
            </p:txBody>
          </p:sp>
          <p:sp>
            <p:nvSpPr>
              <p:cNvPr id="1508" name="Google Shape;153;p17">
                <a:extLst>
                  <a:ext uri="{FF2B5EF4-FFF2-40B4-BE49-F238E27FC236}">
                    <a16:creationId xmlns:a16="http://schemas.microsoft.com/office/drawing/2014/main" id="{F6469F62-DCC1-36AA-52EF-153DBF9C8759}"/>
                  </a:ext>
                </a:extLst>
              </p:cNvPr>
              <p:cNvSpPr/>
              <p:nvPr/>
            </p:nvSpPr>
            <p:spPr>
              <a:xfrm>
                <a:off x="6402504" y="18843911"/>
                <a:ext cx="1209501" cy="1209501"/>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1509" name="Google Shape;240;p17">
                <a:extLst>
                  <a:ext uri="{FF2B5EF4-FFF2-40B4-BE49-F238E27FC236}">
                    <a16:creationId xmlns:a16="http://schemas.microsoft.com/office/drawing/2014/main" id="{03FE1732-CB9E-F9F9-D98F-5B8ED4DE90E2}"/>
                  </a:ext>
                </a:extLst>
              </p:cNvPr>
              <p:cNvCxnSpPr>
                <a:cxnSpLocks/>
                <a:stCxn id="1506" idx="0"/>
              </p:cNvCxnSpPr>
              <p:nvPr/>
            </p:nvCxnSpPr>
            <p:spPr>
              <a:xfrm rot="10800000" flipH="1">
                <a:off x="7007168" y="16224902"/>
                <a:ext cx="275" cy="2323586"/>
              </a:xfrm>
              <a:prstGeom prst="straightConnector1">
                <a:avLst/>
              </a:prstGeom>
              <a:noFill/>
              <a:ln w="19050" cap="flat" cmpd="sng">
                <a:solidFill>
                  <a:schemeClr val="dk1"/>
                </a:solidFill>
                <a:prstDash val="dot"/>
                <a:round/>
                <a:headEnd type="none" w="med" len="med"/>
                <a:tailEnd type="none" w="med" len="med"/>
              </a:ln>
            </p:spPr>
          </p:cxnSp>
        </p:grpSp>
        <p:sp>
          <p:nvSpPr>
            <p:cNvPr id="1505" name="Rounded Rectangle 1504">
              <a:extLst>
                <a:ext uri="{FF2B5EF4-FFF2-40B4-BE49-F238E27FC236}">
                  <a16:creationId xmlns:a16="http://schemas.microsoft.com/office/drawing/2014/main" id="{9AE0194F-8257-8652-7C1F-2F07CC2D2DCA}"/>
                </a:ext>
              </a:extLst>
            </p:cNvPr>
            <p:cNvSpPr/>
            <p:nvPr/>
          </p:nvSpPr>
          <p:spPr bwMode="auto">
            <a:xfrm>
              <a:off x="5533434" y="19139141"/>
              <a:ext cx="2924215" cy="679164"/>
            </a:xfrm>
            <a:prstGeom prst="roundRect">
              <a:avLst/>
            </a:prstGeom>
            <a:ln>
              <a:solidFill>
                <a:srgbClr val="92D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dirty="0">
                <a:ln>
                  <a:noFill/>
                </a:ln>
                <a:solidFill>
                  <a:schemeClr val="tx1"/>
                </a:solidFill>
                <a:effectLst/>
                <a:latin typeface="Times New Roman" pitchFamily="18" charset="0"/>
              </a:endParaRPr>
            </a:p>
          </p:txBody>
        </p:sp>
      </p:grpSp>
      <p:sp>
        <p:nvSpPr>
          <p:cNvPr id="1510" name="TextBox 1509">
            <a:extLst>
              <a:ext uri="{FF2B5EF4-FFF2-40B4-BE49-F238E27FC236}">
                <a16:creationId xmlns:a16="http://schemas.microsoft.com/office/drawing/2014/main" id="{6B4925E8-9CA6-5171-D815-2C84C0D9E1C3}"/>
              </a:ext>
            </a:extLst>
          </p:cNvPr>
          <p:cNvSpPr txBox="1"/>
          <p:nvPr/>
        </p:nvSpPr>
        <p:spPr>
          <a:xfrm>
            <a:off x="8108112" y="16059090"/>
            <a:ext cx="3223687" cy="400110"/>
          </a:xfrm>
          <a:prstGeom prst="rect">
            <a:avLst/>
          </a:prstGeom>
          <a:noFill/>
        </p:spPr>
        <p:txBody>
          <a:bodyPr wrap="square" rtlCol="0">
            <a:spAutoFit/>
          </a:bodyPr>
          <a:lstStyle/>
          <a:p>
            <a:pPr>
              <a:lnSpc>
                <a:spcPct val="100000"/>
              </a:lnSpc>
            </a:pPr>
            <a:r>
              <a:rPr lang="en-US" sz="2000" dirty="0"/>
              <a:t>Model Evaluation</a:t>
            </a:r>
          </a:p>
        </p:txBody>
      </p:sp>
      <p:sp>
        <p:nvSpPr>
          <p:cNvPr id="1511" name="Google Shape;245;p17">
            <a:extLst>
              <a:ext uri="{FF2B5EF4-FFF2-40B4-BE49-F238E27FC236}">
                <a16:creationId xmlns:a16="http://schemas.microsoft.com/office/drawing/2014/main" id="{2F44D204-535B-59F1-5825-47E11403862B}"/>
              </a:ext>
            </a:extLst>
          </p:cNvPr>
          <p:cNvSpPr/>
          <p:nvPr/>
        </p:nvSpPr>
        <p:spPr>
          <a:xfrm flipH="1">
            <a:off x="9573339" y="17150720"/>
            <a:ext cx="195600" cy="252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513" name="TextBox 1512">
            <a:extLst>
              <a:ext uri="{FF2B5EF4-FFF2-40B4-BE49-F238E27FC236}">
                <a16:creationId xmlns:a16="http://schemas.microsoft.com/office/drawing/2014/main" id="{A48162C9-50D1-B663-36EA-83A417DD8EAF}"/>
              </a:ext>
            </a:extLst>
          </p:cNvPr>
          <p:cNvSpPr txBox="1"/>
          <p:nvPr/>
        </p:nvSpPr>
        <p:spPr>
          <a:xfrm>
            <a:off x="-82648" y="20490630"/>
            <a:ext cx="4214378" cy="1169551"/>
          </a:xfrm>
          <a:prstGeom prst="rect">
            <a:avLst/>
          </a:prstGeom>
          <a:noFill/>
        </p:spPr>
        <p:txBody>
          <a:bodyPr wrap="square" rtlCol="0">
            <a:spAutoFit/>
          </a:bodyPr>
          <a:lstStyle/>
          <a:p>
            <a:pPr marL="742950" lvl="1" indent="-285750">
              <a:lnSpc>
                <a:spcPct val="100000"/>
              </a:lnSpc>
              <a:buFont typeface="Wingdings" pitchFamily="2" charset="2"/>
              <a:buChar char="ü"/>
            </a:pPr>
            <a:r>
              <a:rPr lang="en-US" sz="2000" b="0" dirty="0"/>
              <a:t>Handle missing values, outliers, duplicates</a:t>
            </a:r>
          </a:p>
          <a:p>
            <a:pPr marL="742950" lvl="1" indent="-285750">
              <a:lnSpc>
                <a:spcPct val="100000"/>
              </a:lnSpc>
              <a:buFont typeface="Wingdings" pitchFamily="2" charset="2"/>
              <a:buChar char="ü"/>
            </a:pPr>
            <a:r>
              <a:rPr lang="en-US" sz="2000" b="0" dirty="0"/>
              <a:t>Standardize numerical variables</a:t>
            </a:r>
          </a:p>
        </p:txBody>
      </p:sp>
      <p:sp>
        <p:nvSpPr>
          <p:cNvPr id="1514" name="TextBox 1513">
            <a:extLst>
              <a:ext uri="{FF2B5EF4-FFF2-40B4-BE49-F238E27FC236}">
                <a16:creationId xmlns:a16="http://schemas.microsoft.com/office/drawing/2014/main" id="{D2ECB476-A0EA-5090-A58B-A203D5FA0B65}"/>
              </a:ext>
            </a:extLst>
          </p:cNvPr>
          <p:cNvSpPr txBox="1"/>
          <p:nvPr/>
        </p:nvSpPr>
        <p:spPr>
          <a:xfrm>
            <a:off x="1524000" y="13868400"/>
            <a:ext cx="5097805" cy="1477328"/>
          </a:xfrm>
          <a:prstGeom prst="rect">
            <a:avLst/>
          </a:prstGeom>
          <a:noFill/>
        </p:spPr>
        <p:txBody>
          <a:bodyPr wrap="square" rtlCol="0">
            <a:spAutoFit/>
          </a:bodyPr>
          <a:lstStyle/>
          <a:p>
            <a:pPr marL="742950" lvl="1" indent="-285750">
              <a:lnSpc>
                <a:spcPct val="100000"/>
              </a:lnSpc>
              <a:buFont typeface="Wingdings" pitchFamily="2" charset="2"/>
              <a:buChar char="ü"/>
            </a:pPr>
            <a:r>
              <a:rPr lang="en-US" sz="2000" b="0" dirty="0"/>
              <a:t>Log transformation for skewed numerical features</a:t>
            </a:r>
          </a:p>
          <a:p>
            <a:pPr marL="742950" lvl="1" indent="-285750">
              <a:lnSpc>
                <a:spcPct val="100000"/>
              </a:lnSpc>
              <a:buFont typeface="Wingdings" pitchFamily="2" charset="2"/>
              <a:buChar char="ü"/>
            </a:pPr>
            <a:r>
              <a:rPr lang="en-US" sz="2000" b="0" dirty="0"/>
              <a:t>One-hot and label encoding for categorical variables</a:t>
            </a:r>
            <a:endParaRPr lang="en-US" sz="2000" dirty="0"/>
          </a:p>
        </p:txBody>
      </p:sp>
      <p:sp>
        <p:nvSpPr>
          <p:cNvPr id="1515" name="TextBox 1514">
            <a:extLst>
              <a:ext uri="{FF2B5EF4-FFF2-40B4-BE49-F238E27FC236}">
                <a16:creationId xmlns:a16="http://schemas.microsoft.com/office/drawing/2014/main" id="{3B0AFB31-BF18-BAB7-4A09-9496BACAB01C}"/>
              </a:ext>
            </a:extLst>
          </p:cNvPr>
          <p:cNvSpPr txBox="1"/>
          <p:nvPr/>
        </p:nvSpPr>
        <p:spPr>
          <a:xfrm>
            <a:off x="4638492" y="20280235"/>
            <a:ext cx="6791233" cy="2823850"/>
          </a:xfrm>
          <a:prstGeom prst="rect">
            <a:avLst/>
          </a:prstGeom>
          <a:noFill/>
        </p:spPr>
        <p:txBody>
          <a:bodyPr wrap="square" rtlCol="0">
            <a:spAutoFit/>
          </a:bodyPr>
          <a:lstStyle/>
          <a:p>
            <a:pPr marL="560070" lvl="1" indent="-285750" algn="l">
              <a:lnSpc>
                <a:spcPct val="100000"/>
              </a:lnSpc>
              <a:spcBef>
                <a:spcPts val="300"/>
              </a:spcBef>
              <a:spcAft>
                <a:spcPts val="0"/>
              </a:spcAft>
              <a:buFont typeface="Wingdings" pitchFamily="2" charset="2"/>
              <a:buChar char="ü"/>
            </a:pPr>
            <a:r>
              <a:rPr lang="en-US" sz="2000" dirty="0"/>
              <a:t>Multinomial Logistic Regression: </a:t>
            </a:r>
          </a:p>
          <a:p>
            <a:pPr marL="274320" lvl="1" algn="l">
              <a:lnSpc>
                <a:spcPct val="100000"/>
              </a:lnSpc>
              <a:spcBef>
                <a:spcPts val="300"/>
              </a:spcBef>
              <a:spcAft>
                <a:spcPts val="0"/>
              </a:spcAft>
            </a:pPr>
            <a:r>
              <a:rPr lang="en-US" sz="2000" b="0" dirty="0"/>
              <a:t>Initial model for prediction =&gt; Low accuracy observed from the regularized Lasso Regression</a:t>
            </a:r>
          </a:p>
          <a:p>
            <a:pPr marL="274320" lvl="2" algn="l">
              <a:lnSpc>
                <a:spcPct val="100000"/>
              </a:lnSpc>
              <a:spcBef>
                <a:spcPts val="300"/>
              </a:spcBef>
              <a:spcAft>
                <a:spcPts val="0"/>
              </a:spcAft>
            </a:pPr>
            <a:r>
              <a:rPr lang="en-US" sz="2000" b="0" dirty="0"/>
              <a:t>Feature selection by shrinking less relevant features and </a:t>
            </a:r>
          </a:p>
          <a:p>
            <a:pPr marL="274320" lvl="2" algn="l">
              <a:lnSpc>
                <a:spcPct val="100000"/>
              </a:lnSpc>
              <a:spcBef>
                <a:spcPts val="300"/>
              </a:spcBef>
              <a:spcAft>
                <a:spcPts val="0"/>
              </a:spcAft>
            </a:pPr>
            <a:r>
              <a:rPr lang="en-US" sz="2000" b="0" dirty="0"/>
              <a:t>Identified key demographic predictors</a:t>
            </a:r>
          </a:p>
          <a:p>
            <a:pPr marL="560070" indent="-285750" algn="l">
              <a:lnSpc>
                <a:spcPct val="100000"/>
              </a:lnSpc>
              <a:spcBef>
                <a:spcPts val="300"/>
              </a:spcBef>
              <a:spcAft>
                <a:spcPts val="0"/>
              </a:spcAft>
              <a:buFont typeface="Wingdings" pitchFamily="2" charset="2"/>
              <a:buChar char="ü"/>
            </a:pPr>
            <a:r>
              <a:rPr lang="en-US" sz="2000" dirty="0"/>
              <a:t>Random Forest:</a:t>
            </a:r>
          </a:p>
          <a:p>
            <a:pPr marL="274320" lvl="2" algn="l">
              <a:lnSpc>
                <a:spcPct val="100000"/>
              </a:lnSpc>
              <a:spcBef>
                <a:spcPts val="300"/>
              </a:spcBef>
              <a:spcAft>
                <a:spcPts val="0"/>
              </a:spcAft>
            </a:pPr>
            <a:r>
              <a:rPr lang="en-US" sz="2000" b="0" dirty="0"/>
              <a:t>Ensemble model to capture complex relationships</a:t>
            </a:r>
          </a:p>
          <a:p>
            <a:pPr marL="274320" lvl="2" algn="l">
              <a:lnSpc>
                <a:spcPct val="100000"/>
              </a:lnSpc>
              <a:spcBef>
                <a:spcPts val="300"/>
              </a:spcBef>
              <a:spcAft>
                <a:spcPts val="0"/>
              </a:spcAft>
            </a:pPr>
            <a:r>
              <a:rPr lang="en-US" sz="2000" b="0" dirty="0"/>
              <a:t>Slightly improved accuracy, regardless still very low.</a:t>
            </a:r>
          </a:p>
        </p:txBody>
      </p:sp>
      <p:sp>
        <p:nvSpPr>
          <p:cNvPr id="1516" name="TextBox 1515">
            <a:extLst>
              <a:ext uri="{FF2B5EF4-FFF2-40B4-BE49-F238E27FC236}">
                <a16:creationId xmlns:a16="http://schemas.microsoft.com/office/drawing/2014/main" id="{21A4E17C-4CCF-73C2-EDC3-310E9B55DD3C}"/>
              </a:ext>
            </a:extLst>
          </p:cNvPr>
          <p:cNvSpPr txBox="1"/>
          <p:nvPr/>
        </p:nvSpPr>
        <p:spPr>
          <a:xfrm>
            <a:off x="6636496" y="13846784"/>
            <a:ext cx="4793504" cy="1169551"/>
          </a:xfrm>
          <a:prstGeom prst="rect">
            <a:avLst/>
          </a:prstGeom>
          <a:noFill/>
        </p:spPr>
        <p:txBody>
          <a:bodyPr wrap="square" rtlCol="0">
            <a:spAutoFit/>
          </a:bodyPr>
          <a:lstStyle/>
          <a:p>
            <a:pPr marL="742950" lvl="1" indent="-285750">
              <a:lnSpc>
                <a:spcPct val="100000"/>
              </a:lnSpc>
              <a:buFont typeface="Wingdings" pitchFamily="2" charset="2"/>
              <a:buChar char="ü"/>
            </a:pPr>
            <a:r>
              <a:rPr lang="en-US" sz="2000" b="0" dirty="0"/>
              <a:t>Cross-validation for performance consistency</a:t>
            </a:r>
          </a:p>
          <a:p>
            <a:pPr marL="742950" lvl="1" indent="-285750">
              <a:lnSpc>
                <a:spcPct val="100000"/>
              </a:lnSpc>
              <a:buFont typeface="Wingdings" pitchFamily="2" charset="2"/>
              <a:buChar char="ü"/>
            </a:pPr>
            <a:r>
              <a:rPr lang="en-US" sz="2000" b="0" dirty="0"/>
              <a:t>Accuracy evaluated across models</a:t>
            </a:r>
          </a:p>
        </p:txBody>
      </p:sp>
      <p:sp>
        <p:nvSpPr>
          <p:cNvPr id="1522" name="Google Shape;246;p17">
            <a:extLst>
              <a:ext uri="{FF2B5EF4-FFF2-40B4-BE49-F238E27FC236}">
                <a16:creationId xmlns:a16="http://schemas.microsoft.com/office/drawing/2014/main" id="{91128423-DBCC-FBA2-BB20-3E03EE09B837}"/>
              </a:ext>
            </a:extLst>
          </p:cNvPr>
          <p:cNvSpPr/>
          <p:nvPr/>
        </p:nvSpPr>
        <p:spPr>
          <a:xfrm rot="5400000">
            <a:off x="3005884" y="16155216"/>
            <a:ext cx="195600" cy="252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1523" name="Google Shape;240;p17">
            <a:extLst>
              <a:ext uri="{FF2B5EF4-FFF2-40B4-BE49-F238E27FC236}">
                <a16:creationId xmlns:a16="http://schemas.microsoft.com/office/drawing/2014/main" id="{A2F1F5EF-78EF-5A0A-A1D2-9EF91075537A}"/>
              </a:ext>
            </a:extLst>
          </p:cNvPr>
          <p:cNvCxnSpPr>
            <a:cxnSpLocks/>
          </p:cNvCxnSpPr>
          <p:nvPr/>
        </p:nvCxnSpPr>
        <p:spPr>
          <a:xfrm>
            <a:off x="1997554" y="16281517"/>
            <a:ext cx="977776" cy="0"/>
          </a:xfrm>
          <a:prstGeom prst="straightConnector1">
            <a:avLst/>
          </a:prstGeom>
          <a:noFill/>
          <a:ln w="19050" cap="flat" cmpd="sng">
            <a:solidFill>
              <a:schemeClr val="dk1"/>
            </a:solidFill>
            <a:prstDash val="dot"/>
            <a:round/>
            <a:headEnd type="none" w="med" len="med"/>
            <a:tailEnd type="none" w="med" len="med"/>
          </a:ln>
        </p:spPr>
      </p:cxnSp>
      <p:cxnSp>
        <p:nvCxnSpPr>
          <p:cNvPr id="1526" name="Google Shape;240;p17">
            <a:extLst>
              <a:ext uri="{FF2B5EF4-FFF2-40B4-BE49-F238E27FC236}">
                <a16:creationId xmlns:a16="http://schemas.microsoft.com/office/drawing/2014/main" id="{CE4DF68A-A72B-68E5-9DD8-EC677FF75298}"/>
              </a:ext>
            </a:extLst>
          </p:cNvPr>
          <p:cNvCxnSpPr>
            <a:cxnSpLocks/>
          </p:cNvCxnSpPr>
          <p:nvPr/>
        </p:nvCxnSpPr>
        <p:spPr>
          <a:xfrm flipV="1">
            <a:off x="8866831" y="19448591"/>
            <a:ext cx="804308" cy="1"/>
          </a:xfrm>
          <a:prstGeom prst="straightConnector1">
            <a:avLst/>
          </a:prstGeom>
          <a:noFill/>
          <a:ln w="19050" cap="flat" cmpd="sng">
            <a:solidFill>
              <a:schemeClr val="dk1"/>
            </a:solidFill>
            <a:prstDash val="dot"/>
            <a:round/>
            <a:headEnd type="none" w="med" len="med"/>
            <a:tailEnd type="none" w="med" len="med"/>
          </a:ln>
        </p:spPr>
      </p:cxnSp>
      <p:sp>
        <p:nvSpPr>
          <p:cNvPr id="1528" name="Google Shape;246;p17">
            <a:extLst>
              <a:ext uri="{FF2B5EF4-FFF2-40B4-BE49-F238E27FC236}">
                <a16:creationId xmlns:a16="http://schemas.microsoft.com/office/drawing/2014/main" id="{F0568E43-BE03-9146-D59C-B94FCC36ED65}"/>
              </a:ext>
            </a:extLst>
          </p:cNvPr>
          <p:cNvSpPr/>
          <p:nvPr/>
        </p:nvSpPr>
        <p:spPr>
          <a:xfrm rot="5400000">
            <a:off x="5591587" y="19364902"/>
            <a:ext cx="195600" cy="252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cxnSp>
        <p:nvCxnSpPr>
          <p:cNvPr id="1529" name="Google Shape;240;p17">
            <a:extLst>
              <a:ext uri="{FF2B5EF4-FFF2-40B4-BE49-F238E27FC236}">
                <a16:creationId xmlns:a16="http://schemas.microsoft.com/office/drawing/2014/main" id="{93595637-0F2B-963A-D1E7-1BBC551F17C9}"/>
              </a:ext>
            </a:extLst>
          </p:cNvPr>
          <p:cNvCxnSpPr>
            <a:cxnSpLocks/>
          </p:cNvCxnSpPr>
          <p:nvPr/>
        </p:nvCxnSpPr>
        <p:spPr>
          <a:xfrm>
            <a:off x="4736292" y="19491202"/>
            <a:ext cx="824741" cy="1"/>
          </a:xfrm>
          <a:prstGeom prst="straightConnector1">
            <a:avLst/>
          </a:prstGeom>
          <a:noFill/>
          <a:ln w="19050" cap="flat" cmpd="sng">
            <a:solidFill>
              <a:schemeClr val="dk1"/>
            </a:solidFill>
            <a:prstDash val="dot"/>
            <a:round/>
            <a:headEnd type="none" w="med" len="med"/>
            <a:tailEnd type="none" w="med" len="med"/>
          </a:ln>
        </p:spPr>
      </p:cxnSp>
      <p:sp>
        <p:nvSpPr>
          <p:cNvPr id="1545" name="Google Shape;246;p17">
            <a:extLst>
              <a:ext uri="{FF2B5EF4-FFF2-40B4-BE49-F238E27FC236}">
                <a16:creationId xmlns:a16="http://schemas.microsoft.com/office/drawing/2014/main" id="{5946BDAF-1FD5-6F03-5F74-816088BE2ABF}"/>
              </a:ext>
            </a:extLst>
          </p:cNvPr>
          <p:cNvSpPr/>
          <p:nvPr/>
        </p:nvSpPr>
        <p:spPr>
          <a:xfrm rot="5400000">
            <a:off x="9172500" y="19322291"/>
            <a:ext cx="195600" cy="2526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560" name="Group 1559">
            <a:extLst>
              <a:ext uri="{FF2B5EF4-FFF2-40B4-BE49-F238E27FC236}">
                <a16:creationId xmlns:a16="http://schemas.microsoft.com/office/drawing/2014/main" id="{19255519-4CE1-FE14-054C-F32188AFCD2E}"/>
              </a:ext>
            </a:extLst>
          </p:cNvPr>
          <p:cNvGrpSpPr/>
          <p:nvPr/>
        </p:nvGrpSpPr>
        <p:grpSpPr>
          <a:xfrm>
            <a:off x="32496371" y="28273410"/>
            <a:ext cx="4228514" cy="3770699"/>
            <a:chOff x="34495730" y="28462717"/>
            <a:chExt cx="3009314" cy="2683500"/>
          </a:xfrm>
        </p:grpSpPr>
        <p:sp>
          <p:nvSpPr>
            <p:cNvPr id="1557" name="Rounded Rectangle 1556">
              <a:extLst>
                <a:ext uri="{FF2B5EF4-FFF2-40B4-BE49-F238E27FC236}">
                  <a16:creationId xmlns:a16="http://schemas.microsoft.com/office/drawing/2014/main" id="{BF8213D5-6624-7C4E-A067-A768CCCA0672}"/>
                </a:ext>
              </a:extLst>
            </p:cNvPr>
            <p:cNvSpPr/>
            <p:nvPr/>
          </p:nvSpPr>
          <p:spPr bwMode="auto">
            <a:xfrm>
              <a:off x="34731658" y="28932038"/>
              <a:ext cx="2454177" cy="2214179"/>
            </a:xfrm>
            <a:prstGeom prst="roundRect">
              <a:avLst/>
            </a:prstGeom>
            <a:solidFill>
              <a:schemeClr val="bg1">
                <a:lumMod val="9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contourW="31750">
              <a:bevelT w="190500" h="38100" prst="relaxedInset"/>
              <a:contourClr>
                <a:schemeClr val="tx1"/>
              </a:contourClr>
            </a:sp3d>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1556" name="TextBox 1555">
              <a:extLst>
                <a:ext uri="{FF2B5EF4-FFF2-40B4-BE49-F238E27FC236}">
                  <a16:creationId xmlns:a16="http://schemas.microsoft.com/office/drawing/2014/main" id="{8AD91203-357A-530C-A427-2F133B7C84DA}"/>
                </a:ext>
              </a:extLst>
            </p:cNvPr>
            <p:cNvSpPr txBox="1"/>
            <p:nvPr/>
          </p:nvSpPr>
          <p:spPr>
            <a:xfrm>
              <a:off x="34495730" y="28462717"/>
              <a:ext cx="3009314" cy="486008"/>
            </a:xfrm>
            <a:prstGeom prst="rect">
              <a:avLst/>
            </a:prstGeom>
            <a:noFill/>
          </p:spPr>
          <p:txBody>
            <a:bodyPr wrap="square" rtlCol="0">
              <a:spAutoFit/>
            </a:bodyPr>
            <a:lstStyle/>
            <a:p>
              <a:r>
                <a:rPr lang="en-US" sz="3600" dirty="0"/>
                <a:t>Data Source</a:t>
              </a:r>
            </a:p>
          </p:txBody>
        </p:sp>
        <p:pic>
          <p:nvPicPr>
            <p:cNvPr id="1559" name="Picture 1558">
              <a:extLst>
                <a:ext uri="{FF2B5EF4-FFF2-40B4-BE49-F238E27FC236}">
                  <a16:creationId xmlns:a16="http://schemas.microsoft.com/office/drawing/2014/main" id="{CF9FC084-75BD-621D-A39B-59C7DC9434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91530" y="29081079"/>
              <a:ext cx="1934431" cy="1934431"/>
            </a:xfrm>
            <a:prstGeom prst="rect">
              <a:avLst/>
            </a:prstGeom>
          </p:spPr>
        </p:pic>
      </p:grpSp>
      <p:pic>
        <p:nvPicPr>
          <p:cNvPr id="1570" name="Picture 1569" descr="A graph of a graph&#10;&#10;Description automatically generated with medium confidence">
            <a:extLst>
              <a:ext uri="{FF2B5EF4-FFF2-40B4-BE49-F238E27FC236}">
                <a16:creationId xmlns:a16="http://schemas.microsoft.com/office/drawing/2014/main" id="{24F8BF49-2728-83EB-3AC8-35A359288026}"/>
              </a:ext>
            </a:extLst>
          </p:cNvPr>
          <p:cNvPicPr>
            <a:picLocks noChangeAspect="1"/>
          </p:cNvPicPr>
          <p:nvPr/>
        </p:nvPicPr>
        <p:blipFill rotWithShape="1">
          <a:blip r:embed="rId8">
            <a:extLst>
              <a:ext uri="{28A0092B-C50C-407E-A947-70E740481C1C}">
                <a14:useLocalDpi xmlns:a14="http://schemas.microsoft.com/office/drawing/2010/main" val="0"/>
              </a:ext>
            </a:extLst>
          </a:blip>
          <a:srcRect t="4068"/>
          <a:stretch/>
        </p:blipFill>
        <p:spPr>
          <a:xfrm>
            <a:off x="20399521" y="25232447"/>
            <a:ext cx="10976554" cy="6811660"/>
          </a:xfrm>
          <a:prstGeom prst="rect">
            <a:avLst/>
          </a:prstGeom>
        </p:spPr>
      </p:pic>
      <p:pic>
        <p:nvPicPr>
          <p:cNvPr id="1572" name="Picture 1571" descr="A screenshot of a graph&#10;&#10;Description automatically generated">
            <a:extLst>
              <a:ext uri="{FF2B5EF4-FFF2-40B4-BE49-F238E27FC236}">
                <a16:creationId xmlns:a16="http://schemas.microsoft.com/office/drawing/2014/main" id="{0DB921FD-40EE-1C36-9FC0-69107616550F}"/>
              </a:ext>
            </a:extLst>
          </p:cNvPr>
          <p:cNvPicPr>
            <a:picLocks noChangeAspect="1"/>
          </p:cNvPicPr>
          <p:nvPr/>
        </p:nvPicPr>
        <p:blipFill rotWithShape="1">
          <a:blip r:embed="rId9">
            <a:extLst>
              <a:ext uri="{28A0092B-C50C-407E-A947-70E740481C1C}">
                <a14:useLocalDpi xmlns:a14="http://schemas.microsoft.com/office/drawing/2010/main" val="0"/>
              </a:ext>
            </a:extLst>
          </a:blip>
          <a:srcRect t="3737"/>
          <a:stretch/>
        </p:blipFill>
        <p:spPr>
          <a:xfrm>
            <a:off x="22109649" y="5829515"/>
            <a:ext cx="9360951" cy="5829085"/>
          </a:xfrm>
          <a:prstGeom prst="rect">
            <a:avLst/>
          </a:prstGeom>
        </p:spPr>
      </p:pic>
      <p:graphicFrame>
        <p:nvGraphicFramePr>
          <p:cNvPr id="1576" name="Table 1575">
            <a:extLst>
              <a:ext uri="{FF2B5EF4-FFF2-40B4-BE49-F238E27FC236}">
                <a16:creationId xmlns:a16="http://schemas.microsoft.com/office/drawing/2014/main" id="{81D6E022-AAA1-D696-F2AB-429106E664E8}"/>
              </a:ext>
            </a:extLst>
          </p:cNvPr>
          <p:cNvGraphicFramePr>
            <a:graphicFrameLocks noGrp="1"/>
          </p:cNvGraphicFramePr>
          <p:nvPr>
            <p:extLst>
              <p:ext uri="{D42A27DB-BD31-4B8C-83A1-F6EECF244321}">
                <p14:modId xmlns:p14="http://schemas.microsoft.com/office/powerpoint/2010/main" val="1713551978"/>
              </p:ext>
            </p:extLst>
          </p:nvPr>
        </p:nvGraphicFramePr>
        <p:xfrm>
          <a:off x="12698991" y="29838524"/>
          <a:ext cx="6549301" cy="1936876"/>
        </p:xfrm>
        <a:graphic>
          <a:graphicData uri="http://schemas.openxmlformats.org/drawingml/2006/table">
            <a:tbl>
              <a:tblPr firstRow="1" bandRow="1">
                <a:tableStyleId>{D7AC3CCA-C797-4891-BE02-D94E43425B78}</a:tableStyleId>
              </a:tblPr>
              <a:tblGrid>
                <a:gridCol w="1846121">
                  <a:extLst>
                    <a:ext uri="{9D8B030D-6E8A-4147-A177-3AD203B41FA5}">
                      <a16:colId xmlns:a16="http://schemas.microsoft.com/office/drawing/2014/main" val="234292764"/>
                    </a:ext>
                  </a:extLst>
                </a:gridCol>
                <a:gridCol w="2652147">
                  <a:extLst>
                    <a:ext uri="{9D8B030D-6E8A-4147-A177-3AD203B41FA5}">
                      <a16:colId xmlns:a16="http://schemas.microsoft.com/office/drawing/2014/main" val="3849526652"/>
                    </a:ext>
                  </a:extLst>
                </a:gridCol>
                <a:gridCol w="2051033">
                  <a:extLst>
                    <a:ext uri="{9D8B030D-6E8A-4147-A177-3AD203B41FA5}">
                      <a16:colId xmlns:a16="http://schemas.microsoft.com/office/drawing/2014/main" val="4163369088"/>
                    </a:ext>
                  </a:extLst>
                </a:gridCol>
              </a:tblGrid>
              <a:tr h="968438">
                <a:tc>
                  <a:txBody>
                    <a:bodyPr/>
                    <a:lstStyle/>
                    <a:p>
                      <a:pPr algn="ctr"/>
                      <a:r>
                        <a:rPr lang="en-US" sz="1900" dirty="0"/>
                        <a:t>Model  Summary</a:t>
                      </a:r>
                    </a:p>
                  </a:txBody>
                  <a:tcPr marL="85052" marR="85052" marT="42526" marB="42526" anchor="ctr" anchorCtr="1"/>
                </a:tc>
                <a:tc>
                  <a:txBody>
                    <a:bodyPr/>
                    <a:lstStyle/>
                    <a:p>
                      <a:pPr algn="ctr"/>
                      <a:r>
                        <a:rPr lang="en-US" sz="1700" dirty="0"/>
                        <a:t>Multinomial Logistic Model</a:t>
                      </a:r>
                    </a:p>
                    <a:p>
                      <a:pPr algn="ctr"/>
                      <a:r>
                        <a:rPr lang="en-US" sz="1700" dirty="0"/>
                        <a:t>Regularized(Lasso)</a:t>
                      </a:r>
                    </a:p>
                  </a:txBody>
                  <a:tcPr marL="85052" marR="85052" marT="42526" marB="42526"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Random forest</a:t>
                      </a:r>
                    </a:p>
                    <a:p>
                      <a:endParaRPr lang="en-US" sz="1700" dirty="0"/>
                    </a:p>
                  </a:txBody>
                  <a:tcPr marL="85052" marR="85052" marT="42526" marB="42526" anchor="ctr" anchorCtr="1"/>
                </a:tc>
                <a:extLst>
                  <a:ext uri="{0D108BD9-81ED-4DB2-BD59-A6C34878D82A}">
                    <a16:rowId xmlns:a16="http://schemas.microsoft.com/office/drawing/2014/main" val="2868949804"/>
                  </a:ext>
                </a:extLst>
              </a:tr>
              <a:tr h="968438">
                <a:tc>
                  <a:txBody>
                    <a:bodyPr/>
                    <a:lstStyle/>
                    <a:p>
                      <a:r>
                        <a:rPr lang="en-US" sz="1700" b="1" dirty="0"/>
                        <a:t>Accuracy</a:t>
                      </a:r>
                    </a:p>
                  </a:txBody>
                  <a:tcPr marL="85052" marR="85052" marT="42526" marB="42526" anchor="ctr" anchorCtr="1"/>
                </a:tc>
                <a:tc>
                  <a:txBody>
                    <a:bodyPr/>
                    <a:lstStyle/>
                    <a:p>
                      <a:r>
                        <a:rPr lang="en-US" sz="1700" b="1" dirty="0"/>
                        <a:t>21%</a:t>
                      </a:r>
                      <a:r>
                        <a:rPr lang="en-US" sz="1700" dirty="0"/>
                        <a:t> </a:t>
                      </a:r>
                    </a:p>
                  </a:txBody>
                  <a:tcPr marL="85052" marR="85052" marT="42526" marB="42526" anchor="ctr" anchorCtr="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dirty="0"/>
                        <a:t>23%</a:t>
                      </a:r>
                    </a:p>
                    <a:p>
                      <a:endParaRPr lang="en-US" sz="1700" dirty="0"/>
                    </a:p>
                  </a:txBody>
                  <a:tcPr marL="85052" marR="85052" marT="42526" marB="42526" anchor="ctr" anchorCtr="1"/>
                </a:tc>
                <a:extLst>
                  <a:ext uri="{0D108BD9-81ED-4DB2-BD59-A6C34878D82A}">
                    <a16:rowId xmlns:a16="http://schemas.microsoft.com/office/drawing/2014/main" val="3089617537"/>
                  </a:ext>
                </a:extLst>
              </a:tr>
            </a:tbl>
          </a:graphicData>
        </a:graphic>
      </p:graphicFrame>
      <p:pic>
        <p:nvPicPr>
          <p:cNvPr id="1578" name="Picture 1577" descr="A screenshot of a computer&#10;&#10;Description automatically generated">
            <a:extLst>
              <a:ext uri="{FF2B5EF4-FFF2-40B4-BE49-F238E27FC236}">
                <a16:creationId xmlns:a16="http://schemas.microsoft.com/office/drawing/2014/main" id="{C1741FB4-6437-E697-F2C2-16F5E1219D60}"/>
              </a:ext>
            </a:extLst>
          </p:cNvPr>
          <p:cNvPicPr>
            <a:picLocks noChangeAspect="1"/>
          </p:cNvPicPr>
          <p:nvPr/>
        </p:nvPicPr>
        <p:blipFill rotWithShape="1">
          <a:blip r:embed="rId10">
            <a:extLst>
              <a:ext uri="{28A0092B-C50C-407E-A947-70E740481C1C}">
                <a14:useLocalDpi xmlns:a14="http://schemas.microsoft.com/office/drawing/2010/main" val="0"/>
              </a:ext>
            </a:extLst>
          </a:blip>
          <a:srcRect t="4108"/>
          <a:stretch/>
        </p:blipFill>
        <p:spPr>
          <a:xfrm>
            <a:off x="21993648" y="12295386"/>
            <a:ext cx="9648278" cy="5984861"/>
          </a:xfrm>
          <a:prstGeom prst="rect">
            <a:avLst/>
          </a:prstGeom>
        </p:spPr>
      </p:pic>
      <p:grpSp>
        <p:nvGrpSpPr>
          <p:cNvPr id="1592" name="Group 1591">
            <a:extLst>
              <a:ext uri="{FF2B5EF4-FFF2-40B4-BE49-F238E27FC236}">
                <a16:creationId xmlns:a16="http://schemas.microsoft.com/office/drawing/2014/main" id="{11EBE544-2726-560F-3C57-FB5582C38F67}"/>
              </a:ext>
            </a:extLst>
          </p:cNvPr>
          <p:cNvGrpSpPr/>
          <p:nvPr/>
        </p:nvGrpSpPr>
        <p:grpSpPr>
          <a:xfrm>
            <a:off x="11811000" y="5477514"/>
            <a:ext cx="10036750" cy="6257286"/>
            <a:chOff x="11811000" y="4343400"/>
            <a:chExt cx="10036750" cy="6257286"/>
          </a:xfrm>
        </p:grpSpPr>
        <p:pic>
          <p:nvPicPr>
            <p:cNvPr id="21" name="Picture 20" descr="A graph of different colored bars&#10;&#10;Description automatically generated">
              <a:extLst>
                <a:ext uri="{FF2B5EF4-FFF2-40B4-BE49-F238E27FC236}">
                  <a16:creationId xmlns:a16="http://schemas.microsoft.com/office/drawing/2014/main" id="{8F47BA73-B1D2-1986-38AE-38AF9CE63B2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811000" y="4343400"/>
              <a:ext cx="10036750" cy="6257286"/>
            </a:xfrm>
            <a:prstGeom prst="rect">
              <a:avLst/>
            </a:prstGeom>
          </p:spPr>
        </p:pic>
        <p:sp>
          <p:nvSpPr>
            <p:cNvPr id="1581" name="TextBox 1580">
              <a:extLst>
                <a:ext uri="{FF2B5EF4-FFF2-40B4-BE49-F238E27FC236}">
                  <a16:creationId xmlns:a16="http://schemas.microsoft.com/office/drawing/2014/main" id="{5F252B61-6A50-53D3-5076-B34CDDD2B36E}"/>
                </a:ext>
              </a:extLst>
            </p:cNvPr>
            <p:cNvSpPr txBox="1"/>
            <p:nvPr/>
          </p:nvSpPr>
          <p:spPr>
            <a:xfrm>
              <a:off x="13487400" y="4369685"/>
              <a:ext cx="1219200" cy="269241"/>
            </a:xfrm>
            <a:prstGeom prst="rect">
              <a:avLst/>
            </a:prstGeom>
            <a:noFill/>
          </p:spPr>
          <p:txBody>
            <a:bodyPr wrap="square" rtlCol="0">
              <a:spAutoFit/>
            </a:bodyPr>
            <a:lstStyle/>
            <a:p>
              <a:r>
                <a:rPr lang="en-US" sz="1600" dirty="0">
                  <a:latin typeface="Aptos" panose="020B0004020202020204" pitchFamily="34" charset="0"/>
                </a:rPr>
                <a:t>Fig 1.0</a:t>
              </a:r>
            </a:p>
          </p:txBody>
        </p:sp>
      </p:grpSp>
      <p:sp>
        <p:nvSpPr>
          <p:cNvPr id="1582" name="TextBox 1581">
            <a:extLst>
              <a:ext uri="{FF2B5EF4-FFF2-40B4-BE49-F238E27FC236}">
                <a16:creationId xmlns:a16="http://schemas.microsoft.com/office/drawing/2014/main" id="{82854F4E-B442-7B0B-CF53-73E9D692DE2D}"/>
              </a:ext>
            </a:extLst>
          </p:cNvPr>
          <p:cNvSpPr txBox="1"/>
          <p:nvPr/>
        </p:nvSpPr>
        <p:spPr>
          <a:xfrm>
            <a:off x="22903924" y="5391205"/>
            <a:ext cx="7772400" cy="552395"/>
          </a:xfrm>
          <a:prstGeom prst="rect">
            <a:avLst/>
          </a:prstGeom>
          <a:noFill/>
        </p:spPr>
        <p:txBody>
          <a:bodyPr wrap="square" rtlCol="0">
            <a:spAutoFit/>
          </a:bodyPr>
          <a:lstStyle/>
          <a:p>
            <a:r>
              <a:rPr lang="en-US" sz="1600" dirty="0">
                <a:latin typeface="Aptos" panose="020B0004020202020204" pitchFamily="34" charset="0"/>
              </a:rPr>
              <a:t>Fig 6.0   Confusion Matrix Heatmap For  Logistic Regression Model </a:t>
            </a:r>
          </a:p>
          <a:p>
            <a:r>
              <a:rPr lang="en-US" sz="1600" dirty="0">
                <a:latin typeface="Aptos" panose="020B0004020202020204" pitchFamily="34" charset="0"/>
              </a:rPr>
              <a:t>Performance</a:t>
            </a:r>
          </a:p>
        </p:txBody>
      </p:sp>
      <p:grpSp>
        <p:nvGrpSpPr>
          <p:cNvPr id="1594" name="Group 1593">
            <a:extLst>
              <a:ext uri="{FF2B5EF4-FFF2-40B4-BE49-F238E27FC236}">
                <a16:creationId xmlns:a16="http://schemas.microsoft.com/office/drawing/2014/main" id="{41BF13C8-C512-2A90-897D-06351084B8DF}"/>
              </a:ext>
            </a:extLst>
          </p:cNvPr>
          <p:cNvGrpSpPr/>
          <p:nvPr/>
        </p:nvGrpSpPr>
        <p:grpSpPr>
          <a:xfrm>
            <a:off x="12209193" y="11546293"/>
            <a:ext cx="9347060" cy="5827307"/>
            <a:chOff x="12209193" y="11321262"/>
            <a:chExt cx="9347060" cy="5827307"/>
          </a:xfrm>
        </p:grpSpPr>
        <p:pic>
          <p:nvPicPr>
            <p:cNvPr id="43" name="Picture 42" descr="A graph of different colored bars&#10;&#10;Description automatically generated">
              <a:extLst>
                <a:ext uri="{FF2B5EF4-FFF2-40B4-BE49-F238E27FC236}">
                  <a16:creationId xmlns:a16="http://schemas.microsoft.com/office/drawing/2014/main" id="{8E38E60C-F1CE-CB2F-C4F2-5367DA0C881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209193" y="11321262"/>
              <a:ext cx="9347060" cy="5827307"/>
            </a:xfrm>
            <a:prstGeom prst="rect">
              <a:avLst/>
            </a:prstGeom>
          </p:spPr>
        </p:pic>
        <p:sp>
          <p:nvSpPr>
            <p:cNvPr id="1583" name="TextBox 1582">
              <a:extLst>
                <a:ext uri="{FF2B5EF4-FFF2-40B4-BE49-F238E27FC236}">
                  <a16:creationId xmlns:a16="http://schemas.microsoft.com/office/drawing/2014/main" id="{B9A621E4-347D-6C88-9541-1FBB0576A441}"/>
                </a:ext>
              </a:extLst>
            </p:cNvPr>
            <p:cNvSpPr txBox="1"/>
            <p:nvPr/>
          </p:nvSpPr>
          <p:spPr>
            <a:xfrm>
              <a:off x="13655040" y="11346577"/>
              <a:ext cx="883920" cy="269241"/>
            </a:xfrm>
            <a:prstGeom prst="rect">
              <a:avLst/>
            </a:prstGeom>
            <a:noFill/>
          </p:spPr>
          <p:txBody>
            <a:bodyPr wrap="square" rtlCol="0">
              <a:spAutoFit/>
            </a:bodyPr>
            <a:lstStyle/>
            <a:p>
              <a:r>
                <a:rPr lang="en-US" sz="1600" dirty="0">
                  <a:latin typeface="Aptos" panose="020B0004020202020204" pitchFamily="34" charset="0"/>
                </a:rPr>
                <a:t>Fig 2.0</a:t>
              </a:r>
            </a:p>
          </p:txBody>
        </p:sp>
      </p:grpSp>
      <p:grpSp>
        <p:nvGrpSpPr>
          <p:cNvPr id="1595" name="Group 1594">
            <a:extLst>
              <a:ext uri="{FF2B5EF4-FFF2-40B4-BE49-F238E27FC236}">
                <a16:creationId xmlns:a16="http://schemas.microsoft.com/office/drawing/2014/main" id="{C6E2A98D-CE95-3DC8-A958-72FD3B4F0C20}"/>
              </a:ext>
            </a:extLst>
          </p:cNvPr>
          <p:cNvGrpSpPr/>
          <p:nvPr/>
        </p:nvGrpSpPr>
        <p:grpSpPr>
          <a:xfrm>
            <a:off x="11967360" y="17773554"/>
            <a:ext cx="7891963" cy="5540132"/>
            <a:chOff x="11967360" y="17773554"/>
            <a:chExt cx="7891963" cy="5540132"/>
          </a:xfrm>
        </p:grpSpPr>
        <p:pic>
          <p:nvPicPr>
            <p:cNvPr id="1041" name="Picture 1040" descr="A pie chart with text&#10;&#10;Description automatically generated">
              <a:extLst>
                <a:ext uri="{FF2B5EF4-FFF2-40B4-BE49-F238E27FC236}">
                  <a16:creationId xmlns:a16="http://schemas.microsoft.com/office/drawing/2014/main" id="{C5D855A0-51E1-C615-E91C-841F8532035D}"/>
                </a:ext>
              </a:extLst>
            </p:cNvPr>
            <p:cNvPicPr>
              <a:picLocks noChangeAspect="1"/>
            </p:cNvPicPr>
            <p:nvPr/>
          </p:nvPicPr>
          <p:blipFill rotWithShape="1">
            <a:blip r:embed="rId13">
              <a:extLst>
                <a:ext uri="{28A0092B-C50C-407E-A947-70E740481C1C}">
                  <a14:useLocalDpi xmlns:a14="http://schemas.microsoft.com/office/drawing/2010/main" val="0"/>
                </a:ext>
              </a:extLst>
            </a:blip>
            <a:srcRect l="11261" t="3398" r="7217" b="23815"/>
            <a:stretch/>
          </p:blipFill>
          <p:spPr>
            <a:xfrm>
              <a:off x="11967360" y="17773554"/>
              <a:ext cx="7891963" cy="5540132"/>
            </a:xfrm>
            <a:prstGeom prst="rect">
              <a:avLst/>
            </a:prstGeom>
          </p:spPr>
        </p:pic>
        <p:sp>
          <p:nvSpPr>
            <p:cNvPr id="1584" name="TextBox 1583">
              <a:extLst>
                <a:ext uri="{FF2B5EF4-FFF2-40B4-BE49-F238E27FC236}">
                  <a16:creationId xmlns:a16="http://schemas.microsoft.com/office/drawing/2014/main" id="{D8685803-B0E8-D0AA-BA6E-97DCAB060383}"/>
                </a:ext>
              </a:extLst>
            </p:cNvPr>
            <p:cNvSpPr txBox="1"/>
            <p:nvPr/>
          </p:nvSpPr>
          <p:spPr>
            <a:xfrm>
              <a:off x="12354851" y="18080632"/>
              <a:ext cx="1263085" cy="357598"/>
            </a:xfrm>
            <a:prstGeom prst="rect">
              <a:avLst/>
            </a:prstGeom>
            <a:noFill/>
          </p:spPr>
          <p:txBody>
            <a:bodyPr wrap="square" rtlCol="0">
              <a:spAutoFit/>
            </a:bodyPr>
            <a:lstStyle/>
            <a:p>
              <a:r>
                <a:rPr lang="en-US" sz="2400" dirty="0">
                  <a:latin typeface="Aptos" panose="020B0004020202020204" pitchFamily="34" charset="0"/>
                </a:rPr>
                <a:t>Fig 3.0</a:t>
              </a:r>
            </a:p>
          </p:txBody>
        </p:sp>
      </p:grpSp>
      <p:grpSp>
        <p:nvGrpSpPr>
          <p:cNvPr id="1596" name="Group 1595">
            <a:extLst>
              <a:ext uri="{FF2B5EF4-FFF2-40B4-BE49-F238E27FC236}">
                <a16:creationId xmlns:a16="http://schemas.microsoft.com/office/drawing/2014/main" id="{BAB09D72-E689-DCC5-234C-30D8D9679E14}"/>
              </a:ext>
            </a:extLst>
          </p:cNvPr>
          <p:cNvGrpSpPr/>
          <p:nvPr/>
        </p:nvGrpSpPr>
        <p:grpSpPr>
          <a:xfrm>
            <a:off x="13065523" y="23562559"/>
            <a:ext cx="5974494" cy="5566255"/>
            <a:chOff x="12986394" y="23850600"/>
            <a:chExt cx="5974494" cy="5566255"/>
          </a:xfrm>
        </p:grpSpPr>
        <p:pic>
          <p:nvPicPr>
            <p:cNvPr id="1568" name="Picture 1567" descr="A screenshot of a table&#10;&#10;Description automatically generated">
              <a:extLst>
                <a:ext uri="{FF2B5EF4-FFF2-40B4-BE49-F238E27FC236}">
                  <a16:creationId xmlns:a16="http://schemas.microsoft.com/office/drawing/2014/main" id="{0C15256D-1AAB-71AF-E8A8-A999CF9CA25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986394" y="24198491"/>
              <a:ext cx="5974494" cy="5218364"/>
            </a:xfrm>
            <a:prstGeom prst="rect">
              <a:avLst/>
            </a:prstGeom>
          </p:spPr>
        </p:pic>
        <p:sp>
          <p:nvSpPr>
            <p:cNvPr id="1585" name="TextBox 1584">
              <a:extLst>
                <a:ext uri="{FF2B5EF4-FFF2-40B4-BE49-F238E27FC236}">
                  <a16:creationId xmlns:a16="http://schemas.microsoft.com/office/drawing/2014/main" id="{8B16C0B4-F8E2-4C4F-9758-AB5F547C6C6C}"/>
                </a:ext>
              </a:extLst>
            </p:cNvPr>
            <p:cNvSpPr txBox="1"/>
            <p:nvPr/>
          </p:nvSpPr>
          <p:spPr>
            <a:xfrm>
              <a:off x="13258800" y="23850600"/>
              <a:ext cx="5029199" cy="429285"/>
            </a:xfrm>
            <a:prstGeom prst="rect">
              <a:avLst/>
            </a:prstGeom>
            <a:noFill/>
          </p:spPr>
          <p:txBody>
            <a:bodyPr wrap="square" rtlCol="0">
              <a:spAutoFit/>
            </a:bodyPr>
            <a:lstStyle/>
            <a:p>
              <a:r>
                <a:rPr lang="en-US" sz="1600" dirty="0">
                  <a:latin typeface="Aptos" panose="020B0004020202020204" pitchFamily="34" charset="0"/>
                </a:rPr>
                <a:t>Fig 4.0    Generalized Variance Inflation Factor (GVIF)	</a:t>
              </a:r>
            </a:p>
          </p:txBody>
        </p:sp>
      </p:grpSp>
      <p:sp>
        <p:nvSpPr>
          <p:cNvPr id="1586" name="TextBox 1585">
            <a:extLst>
              <a:ext uri="{FF2B5EF4-FFF2-40B4-BE49-F238E27FC236}">
                <a16:creationId xmlns:a16="http://schemas.microsoft.com/office/drawing/2014/main" id="{00265E15-60B6-C5AC-3186-C60CBF14AB5F}"/>
              </a:ext>
            </a:extLst>
          </p:cNvPr>
          <p:cNvSpPr txBox="1"/>
          <p:nvPr/>
        </p:nvSpPr>
        <p:spPr>
          <a:xfrm>
            <a:off x="13233400" y="29502645"/>
            <a:ext cx="5029199" cy="269241"/>
          </a:xfrm>
          <a:prstGeom prst="rect">
            <a:avLst/>
          </a:prstGeom>
          <a:noFill/>
        </p:spPr>
        <p:txBody>
          <a:bodyPr wrap="square" rtlCol="0">
            <a:spAutoFit/>
          </a:bodyPr>
          <a:lstStyle/>
          <a:p>
            <a:r>
              <a:rPr lang="en-US" sz="1600" dirty="0">
                <a:latin typeface="Aptos" panose="020B0004020202020204" pitchFamily="34" charset="0"/>
              </a:rPr>
              <a:t>Fig 5.0    Model Accuracy evaluation</a:t>
            </a:r>
          </a:p>
        </p:txBody>
      </p:sp>
      <p:sp>
        <p:nvSpPr>
          <p:cNvPr id="1587" name="TextBox 1586">
            <a:extLst>
              <a:ext uri="{FF2B5EF4-FFF2-40B4-BE49-F238E27FC236}">
                <a16:creationId xmlns:a16="http://schemas.microsoft.com/office/drawing/2014/main" id="{4827A3F0-A636-8E64-ABD9-1031C5AA295A}"/>
              </a:ext>
            </a:extLst>
          </p:cNvPr>
          <p:cNvSpPr txBox="1"/>
          <p:nvPr/>
        </p:nvSpPr>
        <p:spPr>
          <a:xfrm>
            <a:off x="22691462" y="11963400"/>
            <a:ext cx="7772400" cy="552395"/>
          </a:xfrm>
          <a:prstGeom prst="rect">
            <a:avLst/>
          </a:prstGeom>
          <a:noFill/>
        </p:spPr>
        <p:txBody>
          <a:bodyPr wrap="square" rtlCol="0">
            <a:spAutoFit/>
          </a:bodyPr>
          <a:lstStyle/>
          <a:p>
            <a:r>
              <a:rPr lang="en-US" sz="1600" dirty="0">
                <a:latin typeface="Aptos" panose="020B0004020202020204" pitchFamily="34" charset="0"/>
              </a:rPr>
              <a:t>Fig 7.0   Confusion Matrix Heatmap For  Random Forest  Model </a:t>
            </a:r>
          </a:p>
          <a:p>
            <a:r>
              <a:rPr lang="en-US" sz="1600" dirty="0">
                <a:latin typeface="Aptos" panose="020B0004020202020204" pitchFamily="34" charset="0"/>
              </a:rPr>
              <a:t>Performance</a:t>
            </a:r>
          </a:p>
        </p:txBody>
      </p:sp>
      <p:grpSp>
        <p:nvGrpSpPr>
          <p:cNvPr id="1593" name="Group 1592">
            <a:extLst>
              <a:ext uri="{FF2B5EF4-FFF2-40B4-BE49-F238E27FC236}">
                <a16:creationId xmlns:a16="http://schemas.microsoft.com/office/drawing/2014/main" id="{AFACBC18-5748-F6A5-B9E7-899905B58D5F}"/>
              </a:ext>
            </a:extLst>
          </p:cNvPr>
          <p:cNvGrpSpPr/>
          <p:nvPr/>
        </p:nvGrpSpPr>
        <p:grpSpPr>
          <a:xfrm>
            <a:off x="21223509" y="18652186"/>
            <a:ext cx="9840333" cy="6112814"/>
            <a:chOff x="21223509" y="17661586"/>
            <a:chExt cx="9840333" cy="6112814"/>
          </a:xfrm>
        </p:grpSpPr>
        <p:pic>
          <p:nvPicPr>
            <p:cNvPr id="1574" name="Picture 1573" descr="A graph with orange bars&#10;&#10;Description automatically generated">
              <a:extLst>
                <a:ext uri="{FF2B5EF4-FFF2-40B4-BE49-F238E27FC236}">
                  <a16:creationId xmlns:a16="http://schemas.microsoft.com/office/drawing/2014/main" id="{BFDE8AC7-70CD-CC8B-4EC6-198AF7229BF4}"/>
                </a:ext>
              </a:extLst>
            </p:cNvPr>
            <p:cNvPicPr>
              <a:picLocks noChangeAspect="1"/>
            </p:cNvPicPr>
            <p:nvPr/>
          </p:nvPicPr>
          <p:blipFill rotWithShape="1">
            <a:blip r:embed="rId15">
              <a:extLst>
                <a:ext uri="{28A0092B-C50C-407E-A947-70E740481C1C}">
                  <a14:useLocalDpi xmlns:a14="http://schemas.microsoft.com/office/drawing/2010/main" val="0"/>
                </a:ext>
              </a:extLst>
            </a:blip>
            <a:srcRect t="3969"/>
            <a:stretch/>
          </p:blipFill>
          <p:spPr>
            <a:xfrm>
              <a:off x="21223509" y="17661586"/>
              <a:ext cx="9840333" cy="6112814"/>
            </a:xfrm>
            <a:prstGeom prst="rect">
              <a:avLst/>
            </a:prstGeom>
          </p:spPr>
        </p:pic>
        <p:sp>
          <p:nvSpPr>
            <p:cNvPr id="1588" name="TextBox 1587">
              <a:extLst>
                <a:ext uri="{FF2B5EF4-FFF2-40B4-BE49-F238E27FC236}">
                  <a16:creationId xmlns:a16="http://schemas.microsoft.com/office/drawing/2014/main" id="{97002C36-5C9F-FAE0-E728-8FC25A619CF2}"/>
                </a:ext>
              </a:extLst>
            </p:cNvPr>
            <p:cNvSpPr txBox="1"/>
            <p:nvPr/>
          </p:nvSpPr>
          <p:spPr>
            <a:xfrm>
              <a:off x="24213595" y="17665741"/>
              <a:ext cx="1214682" cy="269241"/>
            </a:xfrm>
            <a:prstGeom prst="rect">
              <a:avLst/>
            </a:prstGeom>
            <a:noFill/>
          </p:spPr>
          <p:txBody>
            <a:bodyPr wrap="square" rtlCol="0">
              <a:spAutoFit/>
            </a:bodyPr>
            <a:lstStyle/>
            <a:p>
              <a:r>
                <a:rPr lang="en-US" sz="1600" dirty="0">
                  <a:latin typeface="Aptos" panose="020B0004020202020204" pitchFamily="34" charset="0"/>
                </a:rPr>
                <a:t>Fig 8.0</a:t>
              </a:r>
            </a:p>
          </p:txBody>
        </p:sp>
      </p:grpSp>
      <p:sp>
        <p:nvSpPr>
          <p:cNvPr id="1589" name="TextBox 1588">
            <a:extLst>
              <a:ext uri="{FF2B5EF4-FFF2-40B4-BE49-F238E27FC236}">
                <a16:creationId xmlns:a16="http://schemas.microsoft.com/office/drawing/2014/main" id="{053747EC-AA40-85D0-1A65-0D08FB0C065F}"/>
              </a:ext>
            </a:extLst>
          </p:cNvPr>
          <p:cNvSpPr txBox="1"/>
          <p:nvPr/>
        </p:nvSpPr>
        <p:spPr>
          <a:xfrm>
            <a:off x="22901153" y="25255380"/>
            <a:ext cx="1214682" cy="269241"/>
          </a:xfrm>
          <a:prstGeom prst="rect">
            <a:avLst/>
          </a:prstGeom>
          <a:noFill/>
        </p:spPr>
        <p:txBody>
          <a:bodyPr wrap="square" rtlCol="0">
            <a:spAutoFit/>
          </a:bodyPr>
          <a:lstStyle/>
          <a:p>
            <a:r>
              <a:rPr lang="en-US" sz="1600" dirty="0">
                <a:latin typeface="Aptos" panose="020B0004020202020204" pitchFamily="34" charset="0"/>
              </a:rPr>
              <a:t>Fig 9.0</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20734</TotalTime>
  <Words>846</Words>
  <Application>Microsoft Macintosh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Montserrat Medium</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Arafat Sadiq</cp:lastModifiedBy>
  <cp:revision>198</cp:revision>
  <dcterms:created xsi:type="dcterms:W3CDTF">1999-06-15T14:29:13Z</dcterms:created>
  <dcterms:modified xsi:type="dcterms:W3CDTF">2024-11-12T15:47:59Z</dcterms:modified>
</cp:coreProperties>
</file>