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 bookmarkIdSeed="4">
  <p:sldMasterIdLst>
    <p:sldMasterId id="2147483659" r:id="rId1"/>
    <p:sldMasterId id="2147483699" r:id="rId2"/>
  </p:sldMasterIdLst>
  <p:notesMasterIdLst>
    <p:notesMasterId r:id="rId11"/>
  </p:notesMasterIdLst>
  <p:handoutMasterIdLst>
    <p:handoutMasterId r:id="rId12"/>
  </p:handoutMasterIdLst>
  <p:sldIdLst>
    <p:sldId id="309" r:id="rId3"/>
    <p:sldId id="311" r:id="rId4"/>
    <p:sldId id="312" r:id="rId5"/>
    <p:sldId id="314" r:id="rId6"/>
    <p:sldId id="315" r:id="rId7"/>
    <p:sldId id="319" r:id="rId8"/>
    <p:sldId id="317" r:id="rId9"/>
    <p:sldId id="318" r:id="rId10"/>
  </p:sldIdLst>
  <p:sldSz cx="9144000" cy="6858000" type="screen4x3"/>
  <p:notesSz cx="9928225" cy="6797675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A8A45D0-CD6A-41B5-A2F2-8970E7D2E51B}">
          <p14:sldIdLst>
            <p14:sldId id="309"/>
            <p14:sldId id="311"/>
            <p14:sldId id="312"/>
            <p14:sldId id="314"/>
            <p14:sldId id="315"/>
            <p14:sldId id="319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zgün Kemal Günyeli" initials="ÖKG" lastIdx="3" clrIdx="0">
    <p:extLst>
      <p:ext uri="{19B8F6BF-5375-455C-9EA6-DF929625EA0E}">
        <p15:presenceInfo xmlns:p15="http://schemas.microsoft.com/office/powerpoint/2012/main" userId="062bb5fa315d0624" providerId="Windows Live"/>
      </p:ext>
    </p:extLst>
  </p:cmAuthor>
  <p:cmAuthor id="2" name="Sonia Bradai" initials="SB" lastIdx="2" clrIdx="1">
    <p:extLst>
      <p:ext uri="{19B8F6BF-5375-455C-9EA6-DF929625EA0E}">
        <p15:presenceInfo xmlns:p15="http://schemas.microsoft.com/office/powerpoint/2012/main" userId="Sonia Brad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A14"/>
    <a:srgbClr val="009EE3"/>
    <a:srgbClr val="5E2902"/>
    <a:srgbClr val="E27318"/>
    <a:srgbClr val="005F50"/>
    <a:srgbClr val="707070"/>
    <a:srgbClr val="006F5F"/>
    <a:srgbClr val="003E2F"/>
    <a:srgbClr val="E4B402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3" autoAdjust="0"/>
    <p:restoredTop sz="84262" autoAdjust="0"/>
  </p:normalViewPr>
  <p:slideViewPr>
    <p:cSldViewPr snapToGrid="0">
      <p:cViewPr varScale="1">
        <p:scale>
          <a:sx n="89" d="100"/>
          <a:sy n="89" d="100"/>
        </p:scale>
        <p:origin x="24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2244" y="78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6B0C9-CB12-4282-A397-04DD5598A17A}" type="datetime1">
              <a:rPr lang="LID4096" smtClean="0"/>
              <a:t>08/19/2024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1C5A824-D24F-4CBC-B6AD-9FA7590C6FD9}" type="datetime1">
              <a:rPr lang="LID4096" smtClean="0"/>
              <a:t>08/19/2024</a:t>
            </a:fld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EC5A9-8BA7-93D1-1DCC-EB7FC0FB38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3A404215-A752-47D7-927C-821DE91DF254}" type="datetime1">
              <a:rPr lang="LID4096" smtClean="0"/>
              <a:t>08/19/2024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AD44C-D56D-4AD8-68C4-5E8CF8A206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6FC118FF-7C46-A078-4CCE-FB2E177C00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94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we can see from experimental result, MobileNetSSD performs well with low budget embedded device with decent accuracy and speed</a:t>
            </a:r>
          </a:p>
          <a:p>
            <a:pPr marL="228600" indent="-228600">
              <a:buAutoNum type="arabicPeriod"/>
            </a:pPr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1C5A824-D24F-4CBC-B6AD-9FA7590C6FD9}" type="datetime1">
              <a:rPr lang="LID4096" smtClean="0"/>
              <a:t>08/19/2024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571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828796"/>
            <a:ext cx="866775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9144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 userDrawn="1">
          <p15:clr>
            <a:srgbClr val="9FCC3B"/>
          </p15:clr>
        </p15:guide>
        <p15:guide id="2" orient="horz" pos="210" userDrawn="1">
          <p15:clr>
            <a:srgbClr val="9FCC3B"/>
          </p15:clr>
        </p15:guide>
        <p15:guide id="3" orient="horz" pos="1525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092949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5"/>
            <a:ext cx="8426450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8774" y="3497580"/>
            <a:ext cx="2772136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4" y="1376368"/>
            <a:ext cx="277213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3235164" y="3497580"/>
            <a:ext cx="2673671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235164" y="1376368"/>
            <a:ext cx="267367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6007299" y="3497580"/>
            <a:ext cx="2777925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6007299" y="1376368"/>
            <a:ext cx="277792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2420938"/>
            <a:ext cx="237648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2420938"/>
            <a:ext cx="3719511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2420938"/>
            <a:ext cx="304800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43200" y="5163821"/>
            <a:ext cx="6042026" cy="10020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5229225"/>
            <a:ext cx="1657350" cy="9366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1735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067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4" orient="horz" pos="329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35263" y="2420938"/>
            <a:ext cx="6049962" cy="374491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4598" y="1798609"/>
            <a:ext cx="6050628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8775" y="2421240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02371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1520824"/>
            <a:ext cx="2376488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1520825"/>
            <a:ext cx="3719511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1520824"/>
            <a:ext cx="3048000" cy="3340736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5229225"/>
            <a:ext cx="8426450" cy="9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836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4" orient="horz" pos="3067">
          <p15:clr>
            <a:srgbClr val="5ACBF0"/>
          </p15:clr>
        </p15:guide>
        <p15:guide id="5" orient="horz" pos="329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1996440"/>
            <a:ext cx="8426450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52965" y="2060579"/>
            <a:ext cx="4132260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4618672"/>
            <a:ext cx="4132264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52962" y="4618672"/>
            <a:ext cx="4132263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4652965" y="2060580"/>
            <a:ext cx="4132260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307661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2566593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087291" y="2060579"/>
            <a:ext cx="5697934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3" userDrawn="1">
          <p15:clr>
            <a:srgbClr val="5ACBF0"/>
          </p15:clr>
        </p15:guide>
        <p15:guide id="2" pos="1945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692275" y="1996440"/>
            <a:ext cx="7092951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58775" y="907487"/>
            <a:ext cx="973138" cy="92893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692275" y="908050"/>
            <a:ext cx="7092951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/>
          <p:nvPr userDrawn="1"/>
        </p:nvCxnSpPr>
        <p:spPr>
          <a:xfrm>
            <a:off x="0" y="6525349"/>
            <a:ext cx="9144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44067" y="6525345"/>
            <a:ext cx="4319922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12</a:t>
            </a: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. August</a:t>
            </a:r>
            <a:r>
              <a:rPr lang="de-DE" sz="1050" baseline="0" dirty="0">
                <a:latin typeface="Roboto" panose="02000000000000000000" pitchFamily="2" charset="0"/>
                <a:ea typeface="Roboto" panose="02000000000000000000" pitchFamily="2" charset="0"/>
              </a:rPr>
              <a:t> 2024 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∙ Yasin Arafat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0" y="2381"/>
            <a:ext cx="9144000" cy="151844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2376485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" t="787" r="642" b="-525"/>
          <a:stretch/>
        </p:blipFill>
        <p:spPr>
          <a:xfrm>
            <a:off x="2382" y="2381"/>
            <a:ext cx="2350294" cy="15073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8" r:id="rId2"/>
    <p:sldLayoutId id="2147483759" r:id="rId3"/>
    <p:sldLayoutId id="2147483760" r:id="rId4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000000"/>
          </p15:clr>
        </p15:guide>
        <p15:guide id="2" orient="horz" pos="210" userDrawn="1">
          <p15:clr>
            <a:srgbClr val="9FCC3B"/>
          </p15:clr>
        </p15:guide>
        <p15:guide id="3" orient="horz" pos="731" userDrawn="1">
          <p15:clr>
            <a:srgbClr val="9FCC3B"/>
          </p15:clr>
        </p15:guide>
        <p15:guide id="4" pos="1270" userDrawn="1">
          <p15:clr>
            <a:srgbClr val="9FCC3B"/>
          </p15:clr>
        </p15:guide>
        <p15:guide id="5" pos="1497" userDrawn="1">
          <p15:clr>
            <a:srgbClr val="9FCC3B"/>
          </p15:clr>
        </p15:guide>
        <p15:guide id="6" pos="1723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3884" userDrawn="1">
          <p15:clr>
            <a:srgbClr val="000000"/>
          </p15:clr>
        </p15:guide>
        <p15:guide id="9" orient="horz" pos="1185" userDrawn="1">
          <p15:clr>
            <a:srgbClr val="000000"/>
          </p15:clr>
        </p15:guide>
        <p15:guide id="10" orient="horz" pos="958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9144000" cy="76470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3491882" y="6526933"/>
            <a:ext cx="4194795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05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0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1511300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35" t="5839" r="641" b="7571"/>
          <a:stretch/>
        </p:blipFill>
        <p:spPr>
          <a:xfrm>
            <a:off x="0" y="3175"/>
            <a:ext cx="1516771" cy="76200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3837776-10D2-4765-9B2B-7038A685E1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067" y="6551722"/>
            <a:ext cx="4319922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12</a:t>
            </a: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. August</a:t>
            </a:r>
            <a:r>
              <a:rPr lang="de-DE" sz="1050" baseline="0" dirty="0">
                <a:latin typeface="Roboto" panose="02000000000000000000" pitchFamily="2" charset="0"/>
                <a:ea typeface="Roboto" panose="02000000000000000000" pitchFamily="2" charset="0"/>
              </a:rPr>
              <a:t> 2024</a:t>
            </a:r>
            <a:r>
              <a:rPr lang="de-DE" sz="105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Yasin Arafat</a:t>
            </a: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hf sldNum="0"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2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1066" userDrawn="1">
          <p15:clr>
            <a:srgbClr val="9FCC3B"/>
          </p15:clr>
        </p15:guide>
        <p15:guide id="5" pos="839" userDrawn="1">
          <p15:clr>
            <a:srgbClr val="9FCC3B"/>
          </p15:clr>
        </p15:guide>
        <p15:guide id="6" pos="952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  <p15:guide id="10" pos="226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681E51-986A-486A-AC19-274758C3B029}"/>
              </a:ext>
            </a:extLst>
          </p:cNvPr>
          <p:cNvSpPr/>
          <p:nvPr/>
        </p:nvSpPr>
        <p:spPr>
          <a:xfrm>
            <a:off x="91771" y="2043834"/>
            <a:ext cx="8960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Braking System controlled by 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0A544-116D-41E0-AC19-E189388E5DAD}"/>
              </a:ext>
            </a:extLst>
          </p:cNvPr>
          <p:cNvSpPr/>
          <p:nvPr/>
        </p:nvSpPr>
        <p:spPr>
          <a:xfrm>
            <a:off x="2223857" y="4082444"/>
            <a:ext cx="43653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</a:rPr>
              <a:t>Yasin Arafat</a:t>
            </a:r>
          </a:p>
          <a:p>
            <a:pPr algn="ctr"/>
            <a:r>
              <a:rPr lang="en-US" dirty="0"/>
              <a:t>Technische Universität Chemnitz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dirty="0">
                <a:ln w="0"/>
              </a:rPr>
              <a:t>Master Automotive Software Engineering</a:t>
            </a:r>
          </a:p>
          <a:p>
            <a:pPr algn="ctr"/>
            <a:r>
              <a:rPr lang="en-US" dirty="0">
                <a:ln w="0"/>
              </a:rPr>
              <a:t>10</a:t>
            </a:r>
            <a:r>
              <a:rPr lang="en-US" baseline="30000" dirty="0">
                <a:ln w="0"/>
              </a:rPr>
              <a:t>nth</a:t>
            </a:r>
            <a:r>
              <a:rPr lang="en-US" dirty="0">
                <a:ln w="0"/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5" y="225010"/>
            <a:ext cx="1065194" cy="315652"/>
          </a:xfrm>
        </p:spPr>
        <p:txBody>
          <a:bodyPr>
            <a:noAutofit/>
          </a:bodyPr>
          <a:lstStyle/>
          <a:p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14F85-633B-4186-AE16-9A57421761B8}"/>
              </a:ext>
            </a:extLst>
          </p:cNvPr>
          <p:cNvSpPr txBox="1"/>
          <p:nvPr/>
        </p:nvSpPr>
        <p:spPr>
          <a:xfrm>
            <a:off x="712574" y="1205635"/>
            <a:ext cx="7298912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 of the art of detecting object with Camera sensor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alibri" panose="020F0502020204030204" pitchFamily="34" charset="0"/>
              </a:rPr>
              <a:t>Concept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Experimental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8201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807E4-6DFD-4A0E-8175-D694DE419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9032" y="3283046"/>
            <a:ext cx="4226295" cy="35749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run machine learning object detection algorithm on an embedded system.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self-driving automobile can keep the ideal distance between objects in any circumstance.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dynamic braking system.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1B8F301-0BFF-4EB4-93C2-C2C85397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4" y="225010"/>
            <a:ext cx="1569233" cy="315652"/>
          </a:xfrm>
        </p:spPr>
        <p:txBody>
          <a:bodyPr>
            <a:noAutofit/>
          </a:bodyPr>
          <a:lstStyle/>
          <a:p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131B5-60DA-4A2A-A094-9D32221C2167}"/>
              </a:ext>
            </a:extLst>
          </p:cNvPr>
          <p:cNvSpPr txBox="1"/>
          <p:nvPr/>
        </p:nvSpPr>
        <p:spPr>
          <a:xfrm>
            <a:off x="3171038" y="60065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B3F1C-95CE-4EDE-A16B-F9B26B56EDDF}"/>
              </a:ext>
            </a:extLst>
          </p:cNvPr>
          <p:cNvSpPr txBox="1"/>
          <p:nvPr/>
        </p:nvSpPr>
        <p:spPr>
          <a:xfrm>
            <a:off x="5242939" y="6006517"/>
            <a:ext cx="342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ADS-equipped vehicles Crashes [1]</a:t>
            </a:r>
          </a:p>
        </p:txBody>
      </p:sp>
      <p:pic>
        <p:nvPicPr>
          <p:cNvPr id="4" name="Picture 3" descr="A graph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06FCF650-523E-31F5-9986-5728BAC7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27" y="2481946"/>
            <a:ext cx="4016188" cy="342409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E8273A8-B9A3-6A62-5A57-D6C36494A0BD}"/>
              </a:ext>
            </a:extLst>
          </p:cNvPr>
          <p:cNvSpPr txBox="1">
            <a:spLocks/>
          </p:cNvSpPr>
          <p:nvPr/>
        </p:nvSpPr>
        <p:spPr>
          <a:xfrm>
            <a:off x="619034" y="983334"/>
            <a:ext cx="8452590" cy="1398135"/>
          </a:xfrm>
          <a:prstGeom prst="rect">
            <a:avLst/>
          </a:prstGeom>
        </p:spPr>
        <p:txBody>
          <a:bodyPr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 System (ADS) is driving a vehicle with automotive sensors and software without controlling by human. Because of that lot of accidents happened every month fig 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7067F-1BB2-00AF-F2FD-2168738E43AE}"/>
              </a:ext>
            </a:extLst>
          </p:cNvPr>
          <p:cNvSpPr txBox="1"/>
          <p:nvPr/>
        </p:nvSpPr>
        <p:spPr>
          <a:xfrm>
            <a:off x="619030" y="291371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Objective: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591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2DF3F-24B8-4ABC-8D6C-E2537A2C8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789" y="908050"/>
            <a:ext cx="7969436" cy="18889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>
                <a:latin typeface="+mn-lt"/>
                <a:cs typeface="Arial" panose="020B0604020202020204" pitchFamily="34" charset="0"/>
              </a:rPr>
              <a:t>There are two types of method to detect objects. </a:t>
            </a:r>
          </a:p>
          <a:p>
            <a:pPr marL="857237" lvl="1" indent="-342900"/>
            <a:r>
              <a:rPr lang="en-US" sz="1500" b="0" dirty="0">
                <a:latin typeface="+mn-lt"/>
                <a:cs typeface="Arial" panose="020B0604020202020204" pitchFamily="34" charset="0"/>
              </a:rPr>
              <a:t>One is old traditional method such as edge detection, corner detection, and template matching etc.</a:t>
            </a:r>
          </a:p>
          <a:p>
            <a:pPr marL="857237" lvl="1" indent="-342900"/>
            <a:r>
              <a:rPr lang="en-US" sz="1500" dirty="0">
                <a:latin typeface="+mn-lt"/>
                <a:cs typeface="Arial" panose="020B0604020202020204" pitchFamily="34" charset="0"/>
              </a:rPr>
              <a:t>Other one is deep learning method such as Faster-RCNN, Yolo, </a:t>
            </a:r>
            <a:r>
              <a:rPr lang="en-US" sz="1500" dirty="0" err="1">
                <a:latin typeface="+mn-lt"/>
                <a:cs typeface="Arial" panose="020B0604020202020204" pitchFamily="34" charset="0"/>
              </a:rPr>
              <a:t>Mobilenet</a:t>
            </a:r>
            <a:r>
              <a:rPr lang="en-US" sz="1500" dirty="0">
                <a:latin typeface="+mn-lt"/>
                <a:cs typeface="Arial" panose="020B0604020202020204" pitchFamily="34" charset="0"/>
              </a:rPr>
              <a:t>-SSD etc.</a:t>
            </a:r>
            <a:endParaRPr lang="en-US" sz="1500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F3527E2-6B43-4209-82A0-ECE34106A5F9}"/>
              </a:ext>
            </a:extLst>
          </p:cNvPr>
          <p:cNvSpPr txBox="1">
            <a:spLocks/>
          </p:cNvSpPr>
          <p:nvPr/>
        </p:nvSpPr>
        <p:spPr>
          <a:xfrm>
            <a:off x="1534694" y="225010"/>
            <a:ext cx="7331399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State of the art of detecting objects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B82-D306-42AF-B649-0EBBBAC33DFB}"/>
              </a:ext>
            </a:extLst>
          </p:cNvPr>
          <p:cNvSpPr txBox="1"/>
          <p:nvPr/>
        </p:nvSpPr>
        <p:spPr>
          <a:xfrm>
            <a:off x="1210115" y="5701553"/>
            <a:ext cx="645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Comparison among different deep learning object detecting algorithm [2]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CE459-E570-B153-8399-92A939C1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15" y="1995324"/>
            <a:ext cx="4932392" cy="37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B8E96B4A-B700-41AD-9043-8419FBBE8B69}"/>
              </a:ext>
            </a:extLst>
          </p:cNvPr>
          <p:cNvSpPr txBox="1">
            <a:spLocks/>
          </p:cNvSpPr>
          <p:nvPr/>
        </p:nvSpPr>
        <p:spPr>
          <a:xfrm>
            <a:off x="1534694" y="225010"/>
            <a:ext cx="7324079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81F26-5F27-4DEB-BEFB-702DA991CD03}"/>
              </a:ext>
            </a:extLst>
          </p:cNvPr>
          <p:cNvSpPr txBox="1"/>
          <p:nvPr/>
        </p:nvSpPr>
        <p:spPr>
          <a:xfrm>
            <a:off x="503338" y="912716"/>
            <a:ext cx="83554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MobileNetSSD is a lightweight convolutional neural network architecture designed for mobile and embedded devices. So, Raspberry Pi 5 uses Mobilenetv3-ssd for object detection in order to achieve a modest level of accuracy and speed.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Adaptive cruise control (ACC) is used to maintain safe distance between detected objects.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 brake a car with program,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Identify the position of object.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Calculate distance between car and detected object.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Current speed of the car.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Then Apply this formula, </a:t>
            </a:r>
            <a:endParaRPr lang="en-US" b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i="1" dirty="0" err="1">
                <a:latin typeface="+mn-lt"/>
              </a:rPr>
              <a:t>de_accelerate</a:t>
            </a:r>
            <a:r>
              <a:rPr lang="en-US" b="0" i="1" dirty="0">
                <a:latin typeface="+mn-lt"/>
              </a:rPr>
              <a:t> = (</a:t>
            </a:r>
            <a:r>
              <a:rPr lang="en-US" b="0" i="1" dirty="0" err="1">
                <a:latin typeface="+mn-lt"/>
              </a:rPr>
              <a:t>current_speed</a:t>
            </a:r>
            <a:r>
              <a:rPr lang="en-US" b="0" i="1" dirty="0">
                <a:latin typeface="+mn-lt"/>
              </a:rPr>
              <a:t> * </a:t>
            </a:r>
            <a:r>
              <a:rPr lang="en-US" b="0" i="1" dirty="0" err="1">
                <a:latin typeface="+mn-lt"/>
              </a:rPr>
              <a:t>current_speed</a:t>
            </a:r>
            <a:r>
              <a:rPr lang="en-US" b="0" i="1" dirty="0">
                <a:latin typeface="+mn-lt"/>
              </a:rPr>
              <a:t>) / ( 2 * </a:t>
            </a:r>
            <a:r>
              <a:rPr lang="en-US" b="0" i="1" dirty="0" err="1">
                <a:latin typeface="+mn-lt"/>
              </a:rPr>
              <a:t>distance_from_object</a:t>
            </a:r>
            <a:r>
              <a:rPr lang="en-US" b="0" i="1" dirty="0">
                <a:latin typeface="+mn-lt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b="0" i="1" dirty="0">
                <a:latin typeface="+mn-lt"/>
              </a:rPr>
              <a:t># v2 = u2 + 2as -&gt; a = -u2 / 2s, here v is zero</a:t>
            </a:r>
            <a:endParaRPr lang="en-US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  <a:p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53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041B3-32A0-4B85-9455-FD9EBA30C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946" y="986789"/>
            <a:ext cx="7854433" cy="220941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The COCO dataset contains challenging, high-quality visual datasets for computer vision, mostly state-of-the-art neural networks. For example, COCO is often used to benchmark algorithms to compare the performance of real-time object detection.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 The performance trade-offs as a function of multiplier and resolution.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18A92A6-A3CF-4429-A173-EA399373C0C9}"/>
              </a:ext>
            </a:extLst>
          </p:cNvPr>
          <p:cNvSpPr txBox="1">
            <a:spLocks/>
          </p:cNvSpPr>
          <p:nvPr/>
        </p:nvSpPr>
        <p:spPr>
          <a:xfrm>
            <a:off x="1534695" y="225010"/>
            <a:ext cx="3118270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A94F6C5-FD90-EE60-8A93-15A08E568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21832"/>
              </p:ext>
            </p:extLst>
          </p:nvPr>
        </p:nvGraphicFramePr>
        <p:xfrm>
          <a:off x="1266246" y="2830447"/>
          <a:ext cx="6407832" cy="2519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01478">
                  <a:extLst>
                    <a:ext uri="{9D8B030D-6E8A-4147-A177-3AD203B41FA5}">
                      <a16:colId xmlns:a16="http://schemas.microsoft.com/office/drawing/2014/main" val="2874482194"/>
                    </a:ext>
                  </a:extLst>
                </a:gridCol>
                <a:gridCol w="1389217">
                  <a:extLst>
                    <a:ext uri="{9D8B030D-6E8A-4147-A177-3AD203B41FA5}">
                      <a16:colId xmlns:a16="http://schemas.microsoft.com/office/drawing/2014/main" val="2355964575"/>
                    </a:ext>
                  </a:extLst>
                </a:gridCol>
                <a:gridCol w="1178737">
                  <a:extLst>
                    <a:ext uri="{9D8B030D-6E8A-4147-A177-3AD203B41FA5}">
                      <a16:colId xmlns:a16="http://schemas.microsoft.com/office/drawing/2014/main" val="1897585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531396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19038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Calibri" panose="020F0502020204030204" pitchFamily="34" charset="0"/>
                        </a:rPr>
                        <a:t>i7 14600 &amp; RTX 4070 Super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RPi5 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RPi5 4GB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RPi5 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6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5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Camera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 &amp;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640 x 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4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Very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58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500 x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 x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 x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 x 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8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Approx. $1200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1046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D5BD972-66D6-56E8-C4DE-8ED015FDC3F0}"/>
              </a:ext>
            </a:extLst>
          </p:cNvPr>
          <p:cNvSpPr txBox="1"/>
          <p:nvPr/>
        </p:nvSpPr>
        <p:spPr>
          <a:xfrm>
            <a:off x="788958" y="5350127"/>
            <a:ext cx="736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Comparison among different embedded systems in real time with COCO datasets using pretrained large MobileNetV3-SSD model to detect objects</a:t>
            </a:r>
          </a:p>
        </p:txBody>
      </p:sp>
    </p:spTree>
    <p:extLst>
      <p:ext uri="{BB962C8B-B14F-4D97-AF65-F5344CB8AC3E}">
        <p14:creationId xmlns:p14="http://schemas.microsoft.com/office/powerpoint/2010/main" val="195833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9F8D1-79B8-431A-88DB-E7A326552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047" y="1213291"/>
            <a:ext cx="7720555" cy="42846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The testing results show that MobileNetSSD works effectively with inexpensive embedded devices, exhibiting respectable accuracy and performance.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Implementing parallel programming and calibrating the camera in the future can enhance performance and accuracy.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Maintain a safe distance from the vehicle ahead.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+mn-lt"/>
              </a:rPr>
              <a:t>When braking is necessary, apply the brakes by using newton motion law.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D147EE2-0875-4614-990E-FCC8FF6A27BC}"/>
              </a:ext>
            </a:extLst>
          </p:cNvPr>
          <p:cNvSpPr txBox="1">
            <a:spLocks/>
          </p:cNvSpPr>
          <p:nvPr/>
        </p:nvSpPr>
        <p:spPr>
          <a:xfrm>
            <a:off x="1534695" y="225010"/>
            <a:ext cx="1812512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2614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5216-4DE1-4662-B074-A09D415D3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065" y="908049"/>
            <a:ext cx="8003097" cy="5182357"/>
          </a:xfrm>
        </p:spPr>
        <p:txBody>
          <a:bodyPr>
            <a:noAutofit/>
          </a:bodyPr>
          <a:lstStyle/>
          <a:p>
            <a:pPr algn="just">
              <a:buSzPct val="100000"/>
            </a:pPr>
            <a:r>
              <a:rPr lang="en-US" sz="1600" b="0" dirty="0">
                <a:latin typeface="+mn-lt"/>
              </a:rPr>
              <a:t>NHTSA (n.d.). Standing General Order on Crash Reporting | NHTSA. [online] www.nhtsa.gov. Available at: https://www.nhtsa.gov/laws-regulations/standing-general-order-crash-reporting.</a:t>
            </a:r>
          </a:p>
          <a:p>
            <a:pPr algn="just">
              <a:buSzPct val="100000"/>
            </a:pPr>
            <a:r>
              <a:rPr lang="en-US" sz="1600" b="0" dirty="0">
                <a:latin typeface="+mn-lt"/>
                <a:cs typeface="Arial" panose="020B0604020202020204" pitchFamily="34" charset="0"/>
              </a:rPr>
              <a:t>“SSD : Understanding Single Shot Object Detection.” Manal El </a:t>
            </a:r>
            <a:r>
              <a:rPr lang="en-US" sz="1600" b="0" dirty="0" err="1">
                <a:latin typeface="+mn-lt"/>
                <a:cs typeface="Arial" panose="020B0604020202020204" pitchFamily="34" charset="0"/>
              </a:rPr>
              <a:t>Aidouni</a:t>
            </a:r>
            <a:r>
              <a:rPr lang="en-US" sz="1600" b="0" dirty="0">
                <a:latin typeface="+mn-lt"/>
                <a:cs typeface="Arial" panose="020B0604020202020204" pitchFamily="34" charset="0"/>
              </a:rPr>
              <a:t>, 25 June 2019, manalelaidouni.github.io/Single%20shot%20object%20detection.html.</a:t>
            </a:r>
          </a:p>
          <a:p>
            <a:pPr algn="just">
              <a:buSzPct val="100000"/>
            </a:pPr>
            <a:endParaRPr lang="en-US" sz="1600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D147EE2-0875-4614-990E-FCC8FF6A27BC}"/>
              </a:ext>
            </a:extLst>
          </p:cNvPr>
          <p:cNvSpPr txBox="1">
            <a:spLocks/>
          </p:cNvSpPr>
          <p:nvPr/>
        </p:nvSpPr>
        <p:spPr>
          <a:xfrm>
            <a:off x="1534695" y="225010"/>
            <a:ext cx="1812512" cy="3156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F6CFD4-47D6-4F3D-A81C-0C8198FEBCD8}"/>
              </a:ext>
            </a:extLst>
          </p:cNvPr>
          <p:cNvSpPr txBox="1"/>
          <p:nvPr/>
        </p:nvSpPr>
        <p:spPr>
          <a:xfrm>
            <a:off x="276838" y="840937"/>
            <a:ext cx="4138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[1]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[2]</a:t>
            </a:r>
          </a:p>
          <a:p>
            <a:pPr algn="ctr"/>
            <a:endParaRPr lang="en-US" sz="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583773"/>
      </p:ext>
    </p:extLst>
  </p:cSld>
  <p:clrMapOvr>
    <a:masterClrMapping/>
  </p:clrMapOvr>
</p:sld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C_4-3.pptx" id="{27556CF4-E38B-43DA-8B5B-4CCF4D740753}" vid="{1BDE0A5D-9076-460F-8A09-AEE1FC7FE150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C_4-3.pptx" id="{27556CF4-E38B-43DA-8B5B-4CCF4D740753}" vid="{8645A5F2-17EC-44AB-BC89-25D84A4FED57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TUC_4-3</Template>
  <TotalTime>2011</TotalTime>
  <Words>591</Words>
  <Application>Microsoft Office PowerPoint</Application>
  <PresentationFormat>On-screen Show (4:3)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Roboto</vt:lpstr>
      <vt:lpstr>TUC Startfolie</vt:lpstr>
      <vt:lpstr>TUC Folgefolien </vt:lpstr>
      <vt:lpstr>PowerPoint Presentation</vt:lpstr>
      <vt:lpstr>Outline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Özgün Kemal Günyeli</dc:creator>
  <cp:lastModifiedBy>yaara</cp:lastModifiedBy>
  <cp:revision>328</cp:revision>
  <cp:lastPrinted>2015-10-30T11:33:42Z</cp:lastPrinted>
  <dcterms:created xsi:type="dcterms:W3CDTF">2019-04-24T07:00:38Z</dcterms:created>
  <dcterms:modified xsi:type="dcterms:W3CDTF">2024-08-19T06:39:49Z</dcterms:modified>
</cp:coreProperties>
</file>