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7" r:id="rId2"/>
    <p:sldId id="258" r:id="rId3"/>
    <p:sldId id="259" r:id="rId4"/>
    <p:sldId id="260" r:id="rId5"/>
    <p:sldId id="261" r:id="rId6"/>
    <p:sldId id="266" r:id="rId7"/>
    <p:sldId id="262" r:id="rId8"/>
    <p:sldId id="267" r:id="rId9"/>
    <p:sldId id="269" r:id="rId10"/>
    <p:sldId id="270" r:id="rId11"/>
    <p:sldId id="271" r:id="rId12"/>
    <p:sldId id="268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64" r:id="rId2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ção Predefinida" id="{41106AF3-A044-4DED-914B-7738AF7DC7FD}">
          <p14:sldIdLst>
            <p14:sldId id="257"/>
            <p14:sldId id="258"/>
            <p14:sldId id="259"/>
            <p14:sldId id="260"/>
            <p14:sldId id="261"/>
            <p14:sldId id="266"/>
            <p14:sldId id="262"/>
            <p14:sldId id="267"/>
            <p14:sldId id="269"/>
            <p14:sldId id="270"/>
            <p14:sldId id="271"/>
            <p14:sldId id="268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64"/>
          </p14:sldIdLst>
        </p14:section>
        <p14:section name="Secção Sem Título" id="{EC5568F7-3174-4627-808A-6E0F39067F8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3007" userDrawn="1">
          <p15:clr>
            <a:srgbClr val="A4A3A4"/>
          </p15:clr>
        </p15:guide>
        <p15:guide id="2" pos="218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T_PDR" initials="L" lastIdx="1" clrIdx="0">
    <p:extLst>
      <p:ext uri="{19B8F6BF-5375-455C-9EA6-DF929625EA0E}">
        <p15:presenceInfo xmlns:p15="http://schemas.microsoft.com/office/powerpoint/2012/main" userId="LT_PD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7E7E7"/>
    <a:srgbClr val="06080C"/>
    <a:srgbClr val="4472C4"/>
    <a:srgbClr val="FCD4B3"/>
    <a:srgbClr val="D1D1D1"/>
    <a:srgbClr val="000000"/>
    <a:srgbClr val="264DE4"/>
    <a:srgbClr val="04080B"/>
    <a:srgbClr val="715B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18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2292" y="6"/>
      </p:cViewPr>
      <p:guideLst>
        <p:guide orient="horz" pos="3007"/>
        <p:guide pos="21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D5EAB7-5646-4E58-AFCB-8A91935BE90B}" type="datetimeFigureOut">
              <a:rPr lang="pt-BR" smtClean="0"/>
              <a:t>21/12/2023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812A1-6CBE-461C-B249-5599EBF719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7645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E1A69-7302-4FB1-99DF-6395416D28B4}" type="datetime1">
              <a:rPr lang="pt-BR" smtClean="0"/>
              <a:t>21/12/2023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361C-597B-4694-AE3B-4F603844C0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3151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B7F89-0750-4882-B37B-30AF1D9CA875}" type="datetime1">
              <a:rPr lang="pt-BR" smtClean="0"/>
              <a:t>21/12/2023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361C-597B-4694-AE3B-4F603844C0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37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0E4DB-BBF8-427B-B1DD-48FC6BB7E1D7}" type="datetime1">
              <a:rPr lang="pt-BR" smtClean="0"/>
              <a:t>21/12/2023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361C-597B-4694-AE3B-4F603844C0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9824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BEBB-B4F7-4173-A67F-B70DD0D5863A}" type="datetime1">
              <a:rPr lang="pt-BR" smtClean="0"/>
              <a:t>21/12/2023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361C-597B-4694-AE3B-4F603844C0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9723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48A8-88AA-4691-AE61-4352962CFCDB}" type="datetime1">
              <a:rPr lang="pt-BR" smtClean="0"/>
              <a:t>21/12/2023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361C-597B-4694-AE3B-4F603844C0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5648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3386-F196-49CC-BF1C-705235E01CE7}" type="datetime1">
              <a:rPr lang="pt-BR" smtClean="0"/>
              <a:t>21/12/2023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361C-597B-4694-AE3B-4F603844C0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424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FF35-D1A5-4F73-A6BA-E303C5948282}" type="datetime1">
              <a:rPr lang="pt-BR" smtClean="0"/>
              <a:t>21/12/2023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361C-597B-4694-AE3B-4F603844C0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207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A630-7477-45BD-AAD7-79F4B43B3CD7}" type="datetime1">
              <a:rPr lang="pt-BR" smtClean="0"/>
              <a:t>21/12/2023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361C-597B-4694-AE3B-4F603844C0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1391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BF1A5-BEED-4600-B71D-3E54FA3D9877}" type="datetime1">
              <a:rPr lang="pt-BR" smtClean="0"/>
              <a:t>21/12/2023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361C-597B-4694-AE3B-4F603844C0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1271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2E89F-E9D6-4829-B7C2-7B3F850C1176}" type="datetime1">
              <a:rPr lang="pt-BR" smtClean="0"/>
              <a:t>21/12/2023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361C-597B-4694-AE3B-4F603844C0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945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5745-51AA-46F0-8032-BCD3F725B5AB}" type="datetime1">
              <a:rPr lang="pt-BR" smtClean="0"/>
              <a:t>21/12/2023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361C-597B-4694-AE3B-4F603844C0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1325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01384-D1F6-4270-9D7C-21E006D835AD}" type="datetime1">
              <a:rPr lang="pt-BR" smtClean="0"/>
              <a:t>21/12/2023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D361C-597B-4694-AE3B-4F603844C0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4983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https://github.com/ArafelD?subject=Perfi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405F968-1F83-49B7-9240-2871A92A1521}"/>
              </a:ext>
            </a:extLst>
          </p:cNvPr>
          <p:cNvSpPr/>
          <p:nvPr/>
        </p:nvSpPr>
        <p:spPr>
          <a:xfrm>
            <a:off x="-1" y="5320"/>
            <a:ext cx="6858000" cy="9906000"/>
          </a:xfrm>
          <a:prstGeom prst="rect">
            <a:avLst/>
          </a:prstGeom>
          <a:solidFill>
            <a:srgbClr val="05090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A72DF3B-9692-461F-B0FD-532556AC1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92" y="1448221"/>
            <a:ext cx="5642042" cy="786707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DFCACD1-7C27-4E87-A65C-55893351CC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24527"/>
          <a:stretch/>
        </p:blipFill>
        <p:spPr>
          <a:xfrm>
            <a:off x="234316" y="-121929"/>
            <a:ext cx="6389367" cy="128405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1A3772B-AF60-468E-9892-30FF28BB327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69" t="5306" r="-4141" b="-5306"/>
          <a:stretch/>
        </p:blipFill>
        <p:spPr>
          <a:xfrm>
            <a:off x="2292734" y="6829056"/>
            <a:ext cx="2726390" cy="244377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32BD0B1-B75D-4A5C-883B-381AB877AD67}"/>
              </a:ext>
            </a:extLst>
          </p:cNvPr>
          <p:cNvSpPr txBox="1"/>
          <p:nvPr/>
        </p:nvSpPr>
        <p:spPr>
          <a:xfrm>
            <a:off x="2292734" y="9272833"/>
            <a:ext cx="2526759" cy="5847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32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RAFAEL DIAS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3FFADC6-2CB6-491C-B4DA-1CD23F7A3BD2}"/>
              </a:ext>
            </a:extLst>
          </p:cNvPr>
          <p:cNvSpPr txBox="1"/>
          <p:nvPr/>
        </p:nvSpPr>
        <p:spPr>
          <a:xfrm>
            <a:off x="607978" y="1258550"/>
            <a:ext cx="67023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i="0" dirty="0">
                <a:solidFill>
                  <a:srgbClr val="D1D5D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4472C4"/>
                </a:highlight>
              </a:rPr>
              <a:t>CSS QUEST: DOMINE O CÓDIGO COMO UM MESTRE GAMER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4472C4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29017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F58D4776-CFBD-4E82-AC53-682428371564}"/>
              </a:ext>
            </a:extLst>
          </p:cNvPr>
          <p:cNvSpPr txBox="1"/>
          <p:nvPr/>
        </p:nvSpPr>
        <p:spPr>
          <a:xfrm>
            <a:off x="466677" y="506632"/>
            <a:ext cx="707124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 i="0" dirty="0">
                <a:effectLst/>
                <a:latin typeface="Söhne"/>
              </a:rPr>
              <a:t>Combinação de Descendência </a:t>
            </a:r>
          </a:p>
          <a:p>
            <a:r>
              <a:rPr lang="pt-BR" sz="4000" b="1" i="0" dirty="0">
                <a:effectLst/>
                <a:latin typeface="Söhne"/>
              </a:rPr>
              <a:t>e Filhos Diretos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1E29EF3-DC3C-4E3C-96A4-E780DA151FDD}"/>
              </a:ext>
            </a:extLst>
          </p:cNvPr>
          <p:cNvSpPr/>
          <p:nvPr/>
        </p:nvSpPr>
        <p:spPr>
          <a:xfrm flipV="1">
            <a:off x="411432" y="0"/>
            <a:ext cx="45719" cy="1250255"/>
          </a:xfrm>
          <a:prstGeom prst="rect">
            <a:avLst/>
          </a:prstGeom>
          <a:solidFill>
            <a:schemeClr val="accent1"/>
          </a:solidFill>
          <a:ln>
            <a:gradFill>
              <a:gsLst>
                <a:gs pos="59533">
                  <a:srgbClr val="83A2D7"/>
                </a:gs>
                <a:gs pos="37000">
                  <a:schemeClr val="accent1"/>
                </a:gs>
                <a:gs pos="21000">
                  <a:schemeClr val="accent1">
                    <a:lumMod val="45000"/>
                    <a:lumOff val="55000"/>
                  </a:schemeClr>
                </a:gs>
                <a:gs pos="50000">
                  <a:schemeClr val="accent1">
                    <a:lumMod val="45000"/>
                    <a:lumOff val="55000"/>
                  </a:schemeClr>
                </a:gs>
                <a:gs pos="75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3E94B4B-2187-4432-ADB9-F108C93601DC}"/>
              </a:ext>
            </a:extLst>
          </p:cNvPr>
          <p:cNvSpPr txBox="1"/>
          <p:nvPr/>
        </p:nvSpPr>
        <p:spPr>
          <a:xfrm>
            <a:off x="33249" y="2271907"/>
            <a:ext cx="696468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3600" b="0" i="0" dirty="0">
                <a:effectLst/>
              </a:rPr>
              <a:t>Pode-se combinar os dois para uma seleção mais específica.</a:t>
            </a:r>
          </a:p>
          <a:p>
            <a:br>
              <a:rPr lang="pt-BR" sz="3600" dirty="0"/>
            </a:br>
            <a:endParaRPr lang="pt-BR" sz="3600" dirty="0">
              <a:latin typeface="+mj-lt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CE13927-2047-47A3-952F-B4BDE46C2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4" y="5529795"/>
            <a:ext cx="6858000" cy="1401459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99C26035-79C6-474C-B13B-6E0CA96B665D}"/>
              </a:ext>
            </a:extLst>
          </p:cNvPr>
          <p:cNvSpPr txBox="1"/>
          <p:nvPr/>
        </p:nvSpPr>
        <p:spPr>
          <a:xfrm>
            <a:off x="-15439" y="7231248"/>
            <a:ext cx="68579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effectLst/>
              </a:rPr>
              <a:t>Lembre-se de que esses seletores ajudam a criar regras de estilo mais precisas, proporcionando maior controle sobre quais elementos serão afetados.</a:t>
            </a:r>
          </a:p>
        </p:txBody>
      </p:sp>
      <p:sp>
        <p:nvSpPr>
          <p:cNvPr id="27" name="Rectangle 11">
            <a:extLst>
              <a:ext uri="{FF2B5EF4-FFF2-40B4-BE49-F238E27FC236}">
                <a16:creationId xmlns:a16="http://schemas.microsoft.com/office/drawing/2014/main" id="{024DAD09-2747-44FA-B84A-47E53F5A4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524500" y="5735495"/>
            <a:ext cx="65" cy="954622"/>
          </a:xfrm>
          <a:prstGeom prst="rect">
            <a:avLst/>
          </a:prstGeom>
          <a:solidFill>
            <a:srgbClr val="3435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12">
            <a:extLst>
              <a:ext uri="{FF2B5EF4-FFF2-40B4-BE49-F238E27FC236}">
                <a16:creationId xmlns:a16="http://schemas.microsoft.com/office/drawing/2014/main" id="{73237803-C745-4BD2-8F3E-8E9C89276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12925" cy="0"/>
          </a:xfrm>
          <a:prstGeom prst="rect">
            <a:avLst/>
          </a:prstGeom>
          <a:solidFill>
            <a:srgbClr val="3435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3E3D61E3-F663-4DEA-B123-4DBAA0CDAB2F}"/>
              </a:ext>
            </a:extLst>
          </p:cNvPr>
          <p:cNvSpPr txBox="1"/>
          <p:nvPr/>
        </p:nvSpPr>
        <p:spPr>
          <a:xfrm>
            <a:off x="-499615" y="4945020"/>
            <a:ext cx="72890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effectLst/>
              </a:rPr>
              <a:t>Este exemplo aplica negrito apenas aos elementos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effectLst/>
              </a:rPr>
              <a:t>&lt;p&gt;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effectLst/>
              </a:rPr>
              <a:t> que são filhos diretos de um elemento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effectLst/>
              </a:rPr>
              <a:t>&lt;article&gt;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</p:txBody>
      </p:sp>
      <p:pic>
        <p:nvPicPr>
          <p:cNvPr id="31" name="Picture 5" descr="CS 1110 Fall 2019">
            <a:extLst>
              <a:ext uri="{FF2B5EF4-FFF2-40B4-BE49-F238E27FC236}">
                <a16:creationId xmlns:a16="http://schemas.microsoft.com/office/drawing/2014/main" id="{7B9E3602-2450-4B23-AB0B-5B9A483F8D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188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506" r="3262" b="83459"/>
          <a:stretch/>
        </p:blipFill>
        <p:spPr bwMode="auto">
          <a:xfrm>
            <a:off x="33249" y="8980888"/>
            <a:ext cx="6826992" cy="509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Picture 2" descr="Pac Man PNG, Vector, PSD, and Clipart With Transparent Background for Free  Download | Pngtree">
            <a:extLst>
              <a:ext uri="{FF2B5EF4-FFF2-40B4-BE49-F238E27FC236}">
                <a16:creationId xmlns:a16="http://schemas.microsoft.com/office/drawing/2014/main" id="{097C5468-0C48-428E-AF5A-4C4249E1EC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01" b="41874"/>
          <a:stretch/>
        </p:blipFill>
        <p:spPr bwMode="auto">
          <a:xfrm>
            <a:off x="15504" y="1685706"/>
            <a:ext cx="6826992" cy="5283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3800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FD42E9D-D4BA-4096-83C0-58B4D044E24D}"/>
              </a:ext>
            </a:extLst>
          </p:cNvPr>
          <p:cNvSpPr/>
          <p:nvPr/>
        </p:nvSpPr>
        <p:spPr>
          <a:xfrm>
            <a:off x="-4866" y="0"/>
            <a:ext cx="6858000" cy="9906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40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FD82B55-FF2C-4DC9-B878-6626E8C17F5D}"/>
              </a:ext>
            </a:extLst>
          </p:cNvPr>
          <p:cNvSpPr txBox="1"/>
          <p:nvPr/>
        </p:nvSpPr>
        <p:spPr>
          <a:xfrm>
            <a:off x="401264" y="4877190"/>
            <a:ext cx="58900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i="0" dirty="0">
                <a:solidFill>
                  <a:schemeClr val="bg1"/>
                </a:solidFill>
                <a:effectLst/>
                <a:latin typeface="Impact" panose="020B0806030902050204" pitchFamily="34" charset="0"/>
              </a:rPr>
              <a:t>PSEUDO-CLASSES E PSEUDO-ELEMENTOS</a:t>
            </a:r>
            <a:endParaRPr lang="pt-BR" sz="4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4F38A53-37C6-4AAA-98F0-CCF2DF91C825}"/>
              </a:ext>
            </a:extLst>
          </p:cNvPr>
          <p:cNvSpPr txBox="1"/>
          <p:nvPr/>
        </p:nvSpPr>
        <p:spPr>
          <a:xfrm>
            <a:off x="874273" y="134596"/>
            <a:ext cx="6220838" cy="5825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400" dirty="0"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</a:rPr>
              <a:t>04</a:t>
            </a:r>
          </a:p>
          <a:p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DB60CFB-1AAE-483D-ACE2-61D863536BDB}"/>
              </a:ext>
            </a:extLst>
          </p:cNvPr>
          <p:cNvSpPr/>
          <p:nvPr/>
        </p:nvSpPr>
        <p:spPr>
          <a:xfrm flipV="1">
            <a:off x="408560" y="6177770"/>
            <a:ext cx="6031149" cy="45719"/>
          </a:xfrm>
          <a:prstGeom prst="rect">
            <a:avLst/>
          </a:prstGeom>
          <a:solidFill>
            <a:schemeClr val="accent1"/>
          </a:solidFill>
          <a:ln>
            <a:gradFill>
              <a:gsLst>
                <a:gs pos="59533">
                  <a:srgbClr val="83A2D7"/>
                </a:gs>
                <a:gs pos="37000">
                  <a:schemeClr val="accent1"/>
                </a:gs>
                <a:gs pos="21000">
                  <a:schemeClr val="accent1">
                    <a:lumMod val="45000"/>
                    <a:lumOff val="55000"/>
                  </a:schemeClr>
                </a:gs>
                <a:gs pos="50000">
                  <a:schemeClr val="accent1">
                    <a:lumMod val="45000"/>
                    <a:lumOff val="55000"/>
                  </a:schemeClr>
                </a:gs>
                <a:gs pos="75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D6663C9-CD09-4B1A-8427-10D79CB88606}"/>
              </a:ext>
            </a:extLst>
          </p:cNvPr>
          <p:cNvSpPr txBox="1"/>
          <p:nvPr/>
        </p:nvSpPr>
        <p:spPr>
          <a:xfrm>
            <a:off x="1568312" y="6547101"/>
            <a:ext cx="355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0" i="1" dirty="0">
                <a:solidFill>
                  <a:srgbClr val="D1D5DB"/>
                </a:solidFill>
                <a:effectLst/>
              </a:rPr>
              <a:t>Estilizando estados específicos e partes do conteúdo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77519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F58D4776-CFBD-4E82-AC53-682428371564}"/>
              </a:ext>
            </a:extLst>
          </p:cNvPr>
          <p:cNvSpPr txBox="1"/>
          <p:nvPr/>
        </p:nvSpPr>
        <p:spPr>
          <a:xfrm>
            <a:off x="-739302" y="490536"/>
            <a:ext cx="6858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i="0" dirty="0">
                <a:effectLst/>
                <a:latin typeface="Impact" panose="020B0806030902050204" pitchFamily="34" charset="0"/>
              </a:rPr>
              <a:t>PSEUDO-CLASSES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606F594-1D1C-4D99-9138-64587A714330}"/>
              </a:ext>
            </a:extLst>
          </p:cNvPr>
          <p:cNvSpPr txBox="1"/>
          <p:nvPr/>
        </p:nvSpPr>
        <p:spPr>
          <a:xfrm>
            <a:off x="-1" y="1549401"/>
            <a:ext cx="66294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effectLst/>
              </a:rPr>
              <a:t>Pense nas pseudo-classes como "estilos especiais" que você pode adicionar a certos elementos com base em como eles estão sendo interagidos ou sua posição na página.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1E29EF3-DC3C-4E3C-96A4-E780DA151FDD}"/>
              </a:ext>
            </a:extLst>
          </p:cNvPr>
          <p:cNvSpPr/>
          <p:nvPr/>
        </p:nvSpPr>
        <p:spPr>
          <a:xfrm flipV="1">
            <a:off x="518000" y="-1"/>
            <a:ext cx="45719" cy="981075"/>
          </a:xfrm>
          <a:prstGeom prst="rect">
            <a:avLst/>
          </a:prstGeom>
          <a:solidFill>
            <a:schemeClr val="accent1"/>
          </a:solidFill>
          <a:ln>
            <a:gradFill>
              <a:gsLst>
                <a:gs pos="59533">
                  <a:srgbClr val="83A2D7"/>
                </a:gs>
                <a:gs pos="37000">
                  <a:schemeClr val="accent1"/>
                </a:gs>
                <a:gs pos="21000">
                  <a:schemeClr val="accent1">
                    <a:lumMod val="45000"/>
                    <a:lumOff val="55000"/>
                  </a:schemeClr>
                </a:gs>
                <a:gs pos="50000">
                  <a:schemeClr val="accent1">
                    <a:lumMod val="45000"/>
                    <a:lumOff val="55000"/>
                  </a:schemeClr>
                </a:gs>
                <a:gs pos="75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3239519-8BB1-42CF-8987-FC227EFB63BC}"/>
              </a:ext>
            </a:extLst>
          </p:cNvPr>
          <p:cNvSpPr txBox="1"/>
          <p:nvPr/>
        </p:nvSpPr>
        <p:spPr>
          <a:xfrm>
            <a:off x="0" y="2815902"/>
            <a:ext cx="61186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 b="1" i="0" dirty="0">
                <a:effectLst/>
                <a:latin typeface="+mj-lt"/>
              </a:rPr>
              <a:t>HOVER </a:t>
            </a:r>
          </a:p>
          <a:p>
            <a:pPr algn="ctr"/>
            <a:r>
              <a:rPr lang="pt-BR" sz="3600" b="1" i="0" dirty="0">
                <a:effectLst/>
                <a:latin typeface="+mj-lt"/>
              </a:rPr>
              <a:t>(Ao passar </a:t>
            </a:r>
            <a:r>
              <a:rPr lang="pt-BR" sz="3600" b="1" dirty="0">
                <a:latin typeface="+mj-lt"/>
              </a:rPr>
              <a:t>o</a:t>
            </a:r>
            <a:r>
              <a:rPr lang="pt-BR" sz="3600" b="1" i="0" dirty="0">
                <a:effectLst/>
                <a:latin typeface="+mj-lt"/>
              </a:rPr>
              <a:t> Cursor do </a:t>
            </a:r>
            <a:r>
              <a:rPr lang="pt-BR" sz="3600" b="1" dirty="0">
                <a:latin typeface="+mj-lt"/>
              </a:rPr>
              <a:t>m</a:t>
            </a:r>
            <a:r>
              <a:rPr lang="pt-BR" sz="3600" b="1" i="0" dirty="0">
                <a:effectLst/>
                <a:latin typeface="+mj-lt"/>
              </a:rPr>
              <a:t>ouse)</a:t>
            </a:r>
            <a:endParaRPr lang="pt-BR" sz="3600" dirty="0">
              <a:latin typeface="+mj-lt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9D9AC3A-9BA3-4674-A823-67404EDF952B}"/>
              </a:ext>
            </a:extLst>
          </p:cNvPr>
          <p:cNvSpPr txBox="1"/>
          <p:nvPr/>
        </p:nvSpPr>
        <p:spPr>
          <a:xfrm>
            <a:off x="-2" y="4359402"/>
            <a:ext cx="66294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A</a:t>
            </a:r>
            <a:r>
              <a:rPr lang="pt-BR" b="0" i="0" dirty="0">
                <a:effectLst/>
              </a:rPr>
              <a:t>presentado como :hover no código, ativa estilos em elementos quando ativado. Serve para possibilitar que um elemento tenha seu estilo alterado por meio da ação de um usuário, normalmente quando o mesmo passa o cursor do mouse sobre o elemento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1B61F91-7F7B-4F09-BE3E-B017F60ED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131906"/>
            <a:ext cx="6858000" cy="1415752"/>
          </a:xfrm>
          <a:prstGeom prst="rect">
            <a:avLst/>
          </a:prstGeom>
        </p:spPr>
      </p:pic>
      <p:pic>
        <p:nvPicPr>
          <p:cNvPr id="13" name="Picture 2" descr="Pac Man PNG, Vector, PSD, and Clipart With Transparent Background for Free  Download | Pngtree">
            <a:extLst>
              <a:ext uri="{FF2B5EF4-FFF2-40B4-BE49-F238E27FC236}">
                <a16:creationId xmlns:a16="http://schemas.microsoft.com/office/drawing/2014/main" id="{F1B3B189-2AC5-4DE6-949A-EBB2D35B5C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01" b="41874"/>
          <a:stretch/>
        </p:blipFill>
        <p:spPr bwMode="auto">
          <a:xfrm>
            <a:off x="-2" y="1104498"/>
            <a:ext cx="6826992" cy="5283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8551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F58D4776-CFBD-4E82-AC53-682428371564}"/>
              </a:ext>
            </a:extLst>
          </p:cNvPr>
          <p:cNvSpPr txBox="1"/>
          <p:nvPr/>
        </p:nvSpPr>
        <p:spPr>
          <a:xfrm>
            <a:off x="-848256" y="316377"/>
            <a:ext cx="69474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i="0" dirty="0">
                <a:effectLst/>
                <a:latin typeface="Impact" panose="020B0806030902050204" pitchFamily="34" charset="0"/>
              </a:rPr>
              <a:t>PSEUDO-CLASSES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1E29EF3-DC3C-4E3C-96A4-E780DA151FDD}"/>
              </a:ext>
            </a:extLst>
          </p:cNvPr>
          <p:cNvSpPr/>
          <p:nvPr/>
        </p:nvSpPr>
        <p:spPr>
          <a:xfrm flipV="1">
            <a:off x="518000" y="-1"/>
            <a:ext cx="45719" cy="981075"/>
          </a:xfrm>
          <a:prstGeom prst="rect">
            <a:avLst/>
          </a:prstGeom>
          <a:solidFill>
            <a:schemeClr val="accent1"/>
          </a:solidFill>
          <a:ln>
            <a:gradFill>
              <a:gsLst>
                <a:gs pos="59533">
                  <a:srgbClr val="83A2D7"/>
                </a:gs>
                <a:gs pos="37000">
                  <a:schemeClr val="accent1"/>
                </a:gs>
                <a:gs pos="21000">
                  <a:schemeClr val="accent1">
                    <a:lumMod val="45000"/>
                    <a:lumOff val="55000"/>
                  </a:schemeClr>
                </a:gs>
                <a:gs pos="50000">
                  <a:schemeClr val="accent1">
                    <a:lumMod val="45000"/>
                    <a:lumOff val="55000"/>
                  </a:schemeClr>
                </a:gs>
                <a:gs pos="75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3239519-8BB1-42CF-8987-FC227EFB63BC}"/>
              </a:ext>
            </a:extLst>
          </p:cNvPr>
          <p:cNvSpPr txBox="1"/>
          <p:nvPr/>
        </p:nvSpPr>
        <p:spPr>
          <a:xfrm>
            <a:off x="369648" y="1344356"/>
            <a:ext cx="61186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 b="0" i="0" dirty="0">
                <a:effectLst/>
                <a:latin typeface="+mj-lt"/>
              </a:rPr>
              <a:t>ACTIVE </a:t>
            </a:r>
            <a:endParaRPr lang="pt-BR" sz="3600" dirty="0">
              <a:latin typeface="+mj-lt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9D9AC3A-9BA3-4674-A823-67404EDF952B}"/>
              </a:ext>
            </a:extLst>
          </p:cNvPr>
          <p:cNvSpPr txBox="1"/>
          <p:nvPr/>
        </p:nvSpPr>
        <p:spPr>
          <a:xfrm>
            <a:off x="114296" y="2095431"/>
            <a:ext cx="66294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effectLst/>
              </a:rPr>
              <a:t>Esse seletor é acionado quando o botão está sendo clicado pelo usuário, permitindo que você defina um estilo específico para esse estado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1B61F91-7F7B-4F09-BE3E-B017F60ED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23410"/>
            <a:ext cx="6858000" cy="1415752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C80507E4-ACFE-423A-8634-776D7377C30C}"/>
              </a:ext>
            </a:extLst>
          </p:cNvPr>
          <p:cNvSpPr txBox="1"/>
          <p:nvPr/>
        </p:nvSpPr>
        <p:spPr>
          <a:xfrm>
            <a:off x="369648" y="4953000"/>
            <a:ext cx="6118698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 i="0" dirty="0">
                <a:effectLst/>
                <a:latin typeface="+mj-lt"/>
              </a:rPr>
              <a:t>:NTH-CHILD(N) (SELECIONA ELEMENTOS COM BASE NA POSIÇÃO)</a:t>
            </a:r>
          </a:p>
          <a:p>
            <a:pPr algn="ctr"/>
            <a:br>
              <a:rPr lang="pt-BR" sz="4000" b="0" i="0" dirty="0">
                <a:effectLst/>
                <a:latin typeface="Impact" panose="020B0806030902050204" pitchFamily="34" charset="0"/>
              </a:rPr>
            </a:b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98B8DF7-1E10-440A-8959-DFA7E149AD63}"/>
              </a:ext>
            </a:extLst>
          </p:cNvPr>
          <p:cNvSpPr txBox="1"/>
          <p:nvPr/>
        </p:nvSpPr>
        <p:spPr>
          <a:xfrm>
            <a:off x="-530160" y="7008601"/>
            <a:ext cx="66294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effectLst/>
              </a:rPr>
              <a:t>Se você quiser estilizar cada segundo item de uma lista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b="0" i="0" u="none" strike="noStrike" cap="none" normalizeH="0" baseline="0" dirty="0">
                <a:ln>
                  <a:noFill/>
                </a:ln>
                <a:effectLst/>
              </a:rPr>
            </a:br>
            <a:endParaRPr kumimoji="0" lang="pt-BR" altLang="pt-BR" b="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E7732AC0-EAE8-43E9-B63A-ECCCB82A49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7483897"/>
            <a:ext cx="6858000" cy="1469572"/>
          </a:xfrm>
          <a:prstGeom prst="rect">
            <a:avLst/>
          </a:prstGeom>
        </p:spPr>
      </p:pic>
      <p:pic>
        <p:nvPicPr>
          <p:cNvPr id="19" name="Picture 2" descr="Pac Man PNG, Vector, PSD, and Clipart With Transparent Background for Free  Download | Pngtree">
            <a:extLst>
              <a:ext uri="{FF2B5EF4-FFF2-40B4-BE49-F238E27FC236}">
                <a16:creationId xmlns:a16="http://schemas.microsoft.com/office/drawing/2014/main" id="{68F03E45-E094-4BB2-B39B-0D0721EF56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01" b="41874"/>
          <a:stretch/>
        </p:blipFill>
        <p:spPr bwMode="auto">
          <a:xfrm>
            <a:off x="15501" y="976728"/>
            <a:ext cx="6826992" cy="5283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3354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F58D4776-CFBD-4E82-AC53-682428371564}"/>
              </a:ext>
            </a:extLst>
          </p:cNvPr>
          <p:cNvSpPr txBox="1"/>
          <p:nvPr/>
        </p:nvSpPr>
        <p:spPr>
          <a:xfrm>
            <a:off x="-157481" y="316377"/>
            <a:ext cx="62567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i="0" dirty="0">
                <a:effectLst/>
                <a:latin typeface="Impact" panose="020B0806030902050204" pitchFamily="34" charset="0"/>
              </a:rPr>
              <a:t>PSEUDO-ELEMENTOS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1E29EF3-DC3C-4E3C-96A4-E780DA151FDD}"/>
              </a:ext>
            </a:extLst>
          </p:cNvPr>
          <p:cNvSpPr/>
          <p:nvPr/>
        </p:nvSpPr>
        <p:spPr>
          <a:xfrm flipV="1">
            <a:off x="518000" y="-114925"/>
            <a:ext cx="45719" cy="981075"/>
          </a:xfrm>
          <a:prstGeom prst="rect">
            <a:avLst/>
          </a:prstGeom>
          <a:solidFill>
            <a:schemeClr val="accent1"/>
          </a:solidFill>
          <a:ln>
            <a:gradFill>
              <a:gsLst>
                <a:gs pos="59533">
                  <a:srgbClr val="83A2D7"/>
                </a:gs>
                <a:gs pos="37000">
                  <a:schemeClr val="accent1"/>
                </a:gs>
                <a:gs pos="21000">
                  <a:schemeClr val="accent1">
                    <a:lumMod val="45000"/>
                    <a:lumOff val="55000"/>
                  </a:schemeClr>
                </a:gs>
                <a:gs pos="50000">
                  <a:schemeClr val="accent1">
                    <a:lumMod val="45000"/>
                    <a:lumOff val="55000"/>
                  </a:schemeClr>
                </a:gs>
                <a:gs pos="75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9D9AC3A-9BA3-4674-A823-67404EDF952B}"/>
              </a:ext>
            </a:extLst>
          </p:cNvPr>
          <p:cNvSpPr txBox="1"/>
          <p:nvPr/>
        </p:nvSpPr>
        <p:spPr>
          <a:xfrm>
            <a:off x="-12702" y="1509163"/>
            <a:ext cx="66294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effectLst/>
              </a:rPr>
              <a:t>Agora, pseudo-elementos são como "adições mágicas" que permitem que você estilize partes específicas de um elemento.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587D7F0-C4FC-4E0F-8434-36B2CE39A9F5}"/>
              </a:ext>
            </a:extLst>
          </p:cNvPr>
          <p:cNvSpPr txBox="1"/>
          <p:nvPr/>
        </p:nvSpPr>
        <p:spPr>
          <a:xfrm>
            <a:off x="-682171" y="2106786"/>
            <a:ext cx="796834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 i="0" dirty="0">
                <a:effectLst/>
                <a:latin typeface="+mj-lt"/>
              </a:rPr>
              <a:t>::BEFORE </a:t>
            </a:r>
          </a:p>
          <a:p>
            <a:pPr algn="ctr"/>
            <a:r>
              <a:rPr lang="pt-BR" sz="3600" i="0" dirty="0">
                <a:effectLst/>
                <a:latin typeface="+mj-lt"/>
              </a:rPr>
              <a:t>(CONTEÚDO ANTES DO ELEMENTO)</a:t>
            </a:r>
            <a:br>
              <a:rPr lang="pt-BR" sz="3600" i="0" dirty="0">
                <a:effectLst/>
                <a:latin typeface="+mj-lt"/>
              </a:rPr>
            </a:br>
            <a:endParaRPr lang="pt-BR" sz="3600" dirty="0">
              <a:latin typeface="+mj-lt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6B9496C-FB8A-4468-9C37-470ED3053A4F}"/>
              </a:ext>
            </a:extLst>
          </p:cNvPr>
          <p:cNvSpPr txBox="1"/>
          <p:nvPr/>
        </p:nvSpPr>
        <p:spPr>
          <a:xfrm>
            <a:off x="-74390" y="3471889"/>
            <a:ext cx="66294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effectLst/>
              </a:rPr>
              <a:t>Você pode adicionar algo antes do conteúdo real do elemento</a:t>
            </a:r>
            <a:r>
              <a:rPr lang="pt-BR" dirty="0">
                <a:solidFill>
                  <a:srgbClr val="D1D5DB"/>
                </a:solidFill>
              </a:rPr>
              <a:t>.</a:t>
            </a: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E769608-E725-4EC6-AE71-A8B4062D8A46}"/>
              </a:ext>
            </a:extLst>
          </p:cNvPr>
          <p:cNvSpPr txBox="1"/>
          <p:nvPr/>
        </p:nvSpPr>
        <p:spPr>
          <a:xfrm>
            <a:off x="36513" y="6708103"/>
            <a:ext cx="66294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I</a:t>
            </a:r>
            <a:r>
              <a:rPr lang="pt-BR" b="0" i="0" dirty="0">
                <a:effectLst/>
              </a:rPr>
              <a:t>sso adiciona algo após o conteúdo real do elemento.</a:t>
            </a:r>
            <a:endParaRPr lang="pt-BR" dirty="0"/>
          </a:p>
          <a:p>
            <a:endParaRPr lang="pt-BR" b="0" i="0" dirty="0">
              <a:effectLst/>
              <a:latin typeface="Söhne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E3650AF-C641-4997-99A8-733E401B7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56919"/>
            <a:ext cx="6858000" cy="145925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A2713A7-DA1C-4420-86F9-D6FCBC9F7E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3" y="7374325"/>
            <a:ext cx="6858000" cy="1589917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B440CC86-6D4B-4FDA-8053-14EEB8E64115}"/>
              </a:ext>
            </a:extLst>
          </p:cNvPr>
          <p:cNvSpPr txBox="1"/>
          <p:nvPr/>
        </p:nvSpPr>
        <p:spPr>
          <a:xfrm>
            <a:off x="-883195" y="5418759"/>
            <a:ext cx="796834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 i="0" dirty="0">
                <a:effectLst/>
                <a:latin typeface="+mj-lt"/>
              </a:rPr>
              <a:t>::AFTER </a:t>
            </a:r>
          </a:p>
          <a:p>
            <a:pPr algn="ctr"/>
            <a:r>
              <a:rPr lang="pt-BR" sz="3600" i="0" dirty="0">
                <a:effectLst/>
                <a:latin typeface="+mj-lt"/>
              </a:rPr>
              <a:t>(CONTEÚDO APÓS O ELEMENTO)</a:t>
            </a:r>
            <a:br>
              <a:rPr lang="pt-BR" sz="3600" i="0" dirty="0">
                <a:effectLst/>
                <a:latin typeface="+mj-lt"/>
              </a:rPr>
            </a:br>
            <a:endParaRPr lang="pt-BR" sz="3600" dirty="0">
              <a:latin typeface="+mj-lt"/>
            </a:endParaRPr>
          </a:p>
        </p:txBody>
      </p:sp>
      <p:pic>
        <p:nvPicPr>
          <p:cNvPr id="20" name="Picture 2" descr="Pac Man PNG, Vector, PSD, and Clipart With Transparent Background for Free  Download | Pngtree">
            <a:extLst>
              <a:ext uri="{FF2B5EF4-FFF2-40B4-BE49-F238E27FC236}">
                <a16:creationId xmlns:a16="http://schemas.microsoft.com/office/drawing/2014/main" id="{DCA78D18-1185-4B33-A5B4-F1D808465C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01" b="41874"/>
          <a:stretch/>
        </p:blipFill>
        <p:spPr bwMode="auto">
          <a:xfrm>
            <a:off x="0" y="895897"/>
            <a:ext cx="6826992" cy="5283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620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F58D4776-CFBD-4E82-AC53-682428371564}"/>
              </a:ext>
            </a:extLst>
          </p:cNvPr>
          <p:cNvSpPr txBox="1"/>
          <p:nvPr/>
        </p:nvSpPr>
        <p:spPr>
          <a:xfrm>
            <a:off x="-157481" y="316377"/>
            <a:ext cx="62567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i="0" dirty="0">
                <a:effectLst/>
                <a:latin typeface="Impact" panose="020B0806030902050204" pitchFamily="34" charset="0"/>
              </a:rPr>
              <a:t>PSEUDO-ELEMENTOS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1E29EF3-DC3C-4E3C-96A4-E780DA151FDD}"/>
              </a:ext>
            </a:extLst>
          </p:cNvPr>
          <p:cNvSpPr/>
          <p:nvPr/>
        </p:nvSpPr>
        <p:spPr>
          <a:xfrm flipV="1">
            <a:off x="518000" y="-114925"/>
            <a:ext cx="45719" cy="981075"/>
          </a:xfrm>
          <a:prstGeom prst="rect">
            <a:avLst/>
          </a:prstGeom>
          <a:solidFill>
            <a:schemeClr val="accent1"/>
          </a:solidFill>
          <a:ln>
            <a:gradFill>
              <a:gsLst>
                <a:gs pos="59533">
                  <a:srgbClr val="83A2D7"/>
                </a:gs>
                <a:gs pos="37000">
                  <a:schemeClr val="accent1"/>
                </a:gs>
                <a:gs pos="21000">
                  <a:schemeClr val="accent1">
                    <a:lumMod val="45000"/>
                    <a:lumOff val="55000"/>
                  </a:schemeClr>
                </a:gs>
                <a:gs pos="50000">
                  <a:schemeClr val="accent1">
                    <a:lumMod val="45000"/>
                    <a:lumOff val="55000"/>
                  </a:schemeClr>
                </a:gs>
                <a:gs pos="75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9D9AC3A-9BA3-4674-A823-67404EDF952B}"/>
              </a:ext>
            </a:extLst>
          </p:cNvPr>
          <p:cNvSpPr txBox="1"/>
          <p:nvPr/>
        </p:nvSpPr>
        <p:spPr>
          <a:xfrm>
            <a:off x="0" y="1532483"/>
            <a:ext cx="66294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effectLst/>
              </a:rPr>
              <a:t>Continuando…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587D7F0-C4FC-4E0F-8434-36B2CE39A9F5}"/>
              </a:ext>
            </a:extLst>
          </p:cNvPr>
          <p:cNvSpPr txBox="1"/>
          <p:nvPr/>
        </p:nvSpPr>
        <p:spPr>
          <a:xfrm>
            <a:off x="-257184" y="1464800"/>
            <a:ext cx="699499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 i="0" dirty="0">
                <a:effectLst/>
                <a:latin typeface="+mj-lt"/>
              </a:rPr>
              <a:t>::FIRST-LINE </a:t>
            </a:r>
          </a:p>
          <a:p>
            <a:pPr algn="ctr"/>
            <a:r>
              <a:rPr lang="pt-BR" sz="3600" i="0" dirty="0">
                <a:effectLst/>
                <a:latin typeface="+mj-lt"/>
              </a:rPr>
              <a:t>(PRIMEIRA LINHA DE </a:t>
            </a:r>
          </a:p>
          <a:p>
            <a:pPr algn="ctr"/>
            <a:r>
              <a:rPr lang="pt-BR" sz="3600" i="0" dirty="0">
                <a:effectLst/>
                <a:latin typeface="+mj-lt"/>
              </a:rPr>
              <a:t>UM BLOCO DE TEXTO)</a:t>
            </a:r>
            <a:br>
              <a:rPr lang="pt-BR" sz="3600" i="0" dirty="0">
                <a:effectLst/>
                <a:latin typeface="+mj-lt"/>
              </a:rPr>
            </a:br>
            <a:endParaRPr lang="pt-BR" sz="3600" dirty="0">
              <a:latin typeface="+mj-lt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6B9496C-FB8A-4468-9C37-470ED3053A4F}"/>
              </a:ext>
            </a:extLst>
          </p:cNvPr>
          <p:cNvSpPr txBox="1"/>
          <p:nvPr/>
        </p:nvSpPr>
        <p:spPr>
          <a:xfrm>
            <a:off x="0" y="3398754"/>
            <a:ext cx="66294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effectLst/>
              </a:rPr>
              <a:t>Para estilizar apenas a primeira linha de um parágrafo.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06E03E8-A2B2-4A35-AD2C-9EE6EA850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74647"/>
            <a:ext cx="6858000" cy="1572505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162BC239-B94D-44C6-A607-BB7945EF718B}"/>
              </a:ext>
            </a:extLst>
          </p:cNvPr>
          <p:cNvSpPr txBox="1"/>
          <p:nvPr/>
        </p:nvSpPr>
        <p:spPr>
          <a:xfrm>
            <a:off x="-1" y="5447152"/>
            <a:ext cx="662940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  <a:p>
            <a:r>
              <a:rPr lang="pt-BR" b="0" i="0" dirty="0">
                <a:effectLst/>
              </a:rPr>
              <a:t>E fechando sobre esse tema, citei esses exemplos básicos como as pseudo-classes e pseudo-elementos, mostrando que podemos adicionar estilo extra aos elementos HTML, tornando suas páginas mais interativas e estilizadas.</a:t>
            </a:r>
          </a:p>
          <a:p>
            <a:r>
              <a:rPr lang="pt-BR" b="0" i="0" dirty="0">
                <a:effectLst/>
              </a:rPr>
              <a:t> Lembre-se, você pode combinar essas pseudo-classes e pseudo-elementos para criar estilos mais avançados!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413AC6A-80E9-408E-BC90-421D1BDBE6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49"/>
          <a:stretch/>
        </p:blipFill>
        <p:spPr>
          <a:xfrm>
            <a:off x="1779811" y="7478477"/>
            <a:ext cx="2921000" cy="2338623"/>
          </a:xfrm>
          <a:prstGeom prst="rect">
            <a:avLst/>
          </a:prstGeom>
          <a:solidFill>
            <a:srgbClr val="FCD4B3"/>
          </a:solidFill>
          <a:ln>
            <a:solidFill>
              <a:srgbClr val="E7E7E7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" name="Picture 2" descr="Pac Man PNG, Vector, PSD, and Clipart With Transparent Background for Free  Download | Pngtree">
            <a:extLst>
              <a:ext uri="{FF2B5EF4-FFF2-40B4-BE49-F238E27FC236}">
                <a16:creationId xmlns:a16="http://schemas.microsoft.com/office/drawing/2014/main" id="{071B5746-DA28-4BE0-B8F4-1FA3BD817F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01" b="41874"/>
          <a:stretch/>
        </p:blipFill>
        <p:spPr bwMode="auto">
          <a:xfrm>
            <a:off x="52017" y="936463"/>
            <a:ext cx="6826992" cy="5283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4803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FD42E9D-D4BA-4096-83C0-58B4D044E24D}"/>
              </a:ext>
            </a:extLst>
          </p:cNvPr>
          <p:cNvSpPr/>
          <p:nvPr/>
        </p:nvSpPr>
        <p:spPr>
          <a:xfrm>
            <a:off x="-4866" y="0"/>
            <a:ext cx="6858000" cy="9906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40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FD82B55-FF2C-4DC9-B878-6626E8C17F5D}"/>
              </a:ext>
            </a:extLst>
          </p:cNvPr>
          <p:cNvSpPr txBox="1"/>
          <p:nvPr/>
        </p:nvSpPr>
        <p:spPr>
          <a:xfrm>
            <a:off x="401263" y="5515603"/>
            <a:ext cx="58900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i="0" dirty="0">
                <a:solidFill>
                  <a:schemeClr val="bg2"/>
                </a:solidFill>
                <a:effectLst/>
                <a:latin typeface="Söhne"/>
              </a:rPr>
              <a:t>COMBINADORES</a:t>
            </a:r>
            <a:endParaRPr lang="pt-BR" sz="4000" dirty="0">
              <a:solidFill>
                <a:schemeClr val="bg2"/>
              </a:solidFill>
              <a:latin typeface="Impact" panose="020B080603090205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4F38A53-37C6-4AAA-98F0-CCF2DF91C825}"/>
              </a:ext>
            </a:extLst>
          </p:cNvPr>
          <p:cNvSpPr txBox="1"/>
          <p:nvPr/>
        </p:nvSpPr>
        <p:spPr>
          <a:xfrm>
            <a:off x="1038425" y="983318"/>
            <a:ext cx="6220838" cy="5825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400" dirty="0"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</a:rPr>
              <a:t>05</a:t>
            </a:r>
          </a:p>
          <a:p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DB60CFB-1AAE-483D-ACE2-61D863536BDB}"/>
              </a:ext>
            </a:extLst>
          </p:cNvPr>
          <p:cNvSpPr/>
          <p:nvPr/>
        </p:nvSpPr>
        <p:spPr>
          <a:xfrm flipV="1">
            <a:off x="408560" y="6177770"/>
            <a:ext cx="6031149" cy="45719"/>
          </a:xfrm>
          <a:prstGeom prst="rect">
            <a:avLst/>
          </a:prstGeom>
          <a:solidFill>
            <a:schemeClr val="accent1"/>
          </a:solidFill>
          <a:ln>
            <a:gradFill>
              <a:gsLst>
                <a:gs pos="59533">
                  <a:srgbClr val="83A2D7"/>
                </a:gs>
                <a:gs pos="37000">
                  <a:schemeClr val="accent1"/>
                </a:gs>
                <a:gs pos="21000">
                  <a:schemeClr val="accent1">
                    <a:lumMod val="45000"/>
                    <a:lumOff val="55000"/>
                  </a:schemeClr>
                </a:gs>
                <a:gs pos="50000">
                  <a:schemeClr val="accent1">
                    <a:lumMod val="45000"/>
                    <a:lumOff val="55000"/>
                  </a:schemeClr>
                </a:gs>
                <a:gs pos="75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D6663C9-CD09-4B1A-8427-10D79CB88606}"/>
              </a:ext>
            </a:extLst>
          </p:cNvPr>
          <p:cNvSpPr txBox="1"/>
          <p:nvPr/>
        </p:nvSpPr>
        <p:spPr>
          <a:xfrm>
            <a:off x="1651000" y="6479328"/>
            <a:ext cx="3556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1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</a:rPr>
              <a:t>Unindo seletores para maior especificidade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rgbClr val="D1D5DB"/>
              </a:solidFill>
              <a:effectLst/>
            </a:endParaRPr>
          </a:p>
          <a:p>
            <a:pPr algn="ctr"/>
            <a:endParaRPr lang="pt-BR" sz="2000" i="1" dirty="0">
              <a:solidFill>
                <a:srgbClr val="D1D5DB"/>
              </a:solidFill>
            </a:endParaRPr>
          </a:p>
          <a:p>
            <a:pPr algn="ctr"/>
            <a:endParaRPr lang="pt-BR" sz="2000" dirty="0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2C48AC6F-1576-4C18-A725-2EC12CE07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310817" y="5651096"/>
            <a:ext cx="65" cy="553998"/>
          </a:xfrm>
          <a:prstGeom prst="rect">
            <a:avLst/>
          </a:prstGeom>
          <a:solidFill>
            <a:srgbClr val="3435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</a:b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646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F58D4776-CFBD-4E82-AC53-682428371564}"/>
              </a:ext>
            </a:extLst>
          </p:cNvPr>
          <p:cNvSpPr txBox="1"/>
          <p:nvPr/>
        </p:nvSpPr>
        <p:spPr>
          <a:xfrm>
            <a:off x="-214009" y="333795"/>
            <a:ext cx="62567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0" i="0" dirty="0">
                <a:effectLst/>
                <a:latin typeface="Impact" panose="020B0806030902050204" pitchFamily="34" charset="0"/>
              </a:rPr>
              <a:t>COMBINADORE</a:t>
            </a:r>
            <a:r>
              <a:rPr lang="pt-BR" sz="4000" i="0" dirty="0">
                <a:effectLst/>
                <a:latin typeface="Impact" panose="020B0806030902050204" pitchFamily="34" charset="0"/>
              </a:rPr>
              <a:t>S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1E29EF3-DC3C-4E3C-96A4-E780DA151FDD}"/>
              </a:ext>
            </a:extLst>
          </p:cNvPr>
          <p:cNvSpPr/>
          <p:nvPr/>
        </p:nvSpPr>
        <p:spPr>
          <a:xfrm flipV="1">
            <a:off x="1062749" y="-98514"/>
            <a:ext cx="45719" cy="981075"/>
          </a:xfrm>
          <a:prstGeom prst="rect">
            <a:avLst/>
          </a:prstGeom>
          <a:solidFill>
            <a:schemeClr val="accent1"/>
          </a:solidFill>
          <a:ln>
            <a:gradFill>
              <a:gsLst>
                <a:gs pos="59533">
                  <a:srgbClr val="83A2D7"/>
                </a:gs>
                <a:gs pos="37000">
                  <a:schemeClr val="accent1"/>
                </a:gs>
                <a:gs pos="21000">
                  <a:schemeClr val="accent1">
                    <a:lumMod val="45000"/>
                    <a:lumOff val="55000"/>
                  </a:schemeClr>
                </a:gs>
                <a:gs pos="50000">
                  <a:schemeClr val="accent1">
                    <a:lumMod val="45000"/>
                    <a:lumOff val="55000"/>
                  </a:schemeClr>
                </a:gs>
                <a:gs pos="75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6B9496C-FB8A-4468-9C37-470ED3053A4F}"/>
              </a:ext>
            </a:extLst>
          </p:cNvPr>
          <p:cNvSpPr txBox="1"/>
          <p:nvPr/>
        </p:nvSpPr>
        <p:spPr>
          <a:xfrm>
            <a:off x="-65660" y="6568088"/>
            <a:ext cx="66294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effectLst/>
              </a:rPr>
              <a:t>Seletor1 &gt; seletor2: Seleciona todos os seletor2 que são filhos diretos de seletor1.</a:t>
            </a:r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4C844CA-9999-46CB-9630-4DD1024A501E}"/>
              </a:ext>
            </a:extLst>
          </p:cNvPr>
          <p:cNvSpPr txBox="1"/>
          <p:nvPr/>
        </p:nvSpPr>
        <p:spPr>
          <a:xfrm>
            <a:off x="1058859" y="2270975"/>
            <a:ext cx="53210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 b="1" i="0" dirty="0">
                <a:effectLst/>
                <a:latin typeface="Söhne"/>
              </a:rPr>
              <a:t>Descendente (Espaço)</a:t>
            </a:r>
            <a:endParaRPr lang="pt-BR" sz="3600" dirty="0">
              <a:latin typeface="+mj-lt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A25D741-0CCE-4B46-A36E-3BB40767D775}"/>
              </a:ext>
            </a:extLst>
          </p:cNvPr>
          <p:cNvSpPr txBox="1"/>
          <p:nvPr/>
        </p:nvSpPr>
        <p:spPr>
          <a:xfrm>
            <a:off x="615275" y="5874265"/>
            <a:ext cx="53210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 b="1" i="0" dirty="0">
                <a:effectLst/>
                <a:latin typeface="Söhne"/>
              </a:rPr>
              <a:t>Filho direto (&gt;)</a:t>
            </a:r>
            <a:endParaRPr lang="pt-BR" sz="3600" dirty="0">
              <a:latin typeface="+mj-lt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7067FC66-3C01-4740-A174-9DEE9A61AB1A}"/>
              </a:ext>
            </a:extLst>
          </p:cNvPr>
          <p:cNvSpPr txBox="1"/>
          <p:nvPr/>
        </p:nvSpPr>
        <p:spPr>
          <a:xfrm>
            <a:off x="47830" y="2917306"/>
            <a:ext cx="66294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effectLst/>
              </a:rPr>
              <a:t>Seletor1 seletor2: Seleciona todos os seletor2 que estão dentro de seletor1</a:t>
            </a:r>
            <a:r>
              <a:rPr lang="pt-BR" dirty="0"/>
              <a:t>.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0882927A-9B76-46C6-8B4C-469DA83B3F06}"/>
              </a:ext>
            </a:extLst>
          </p:cNvPr>
          <p:cNvSpPr txBox="1"/>
          <p:nvPr/>
        </p:nvSpPr>
        <p:spPr>
          <a:xfrm>
            <a:off x="152400" y="1362647"/>
            <a:ext cx="66294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S</a:t>
            </a:r>
            <a:r>
              <a:rPr lang="pt-BR" b="0" i="0" dirty="0">
                <a:effectLst/>
              </a:rPr>
              <a:t>ão padrões que definem a relação entre elementos HTML, permitindo que você selecione e estilize elementos com base em sua hierarquia e relação uns com os outros</a:t>
            </a:r>
            <a:r>
              <a:rPr lang="pt-BR" dirty="0"/>
              <a:t>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810D6FF-7DAF-4739-A224-0B7000675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660" y="3825634"/>
            <a:ext cx="6858000" cy="157719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7CA36F2-EF64-477D-BEE4-43ACDA2029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35025"/>
            <a:ext cx="6858000" cy="1657978"/>
          </a:xfrm>
          <a:prstGeom prst="rect">
            <a:avLst/>
          </a:prstGeom>
        </p:spPr>
      </p:pic>
      <p:pic>
        <p:nvPicPr>
          <p:cNvPr id="25" name="Picture 2" descr="Pac Man PNG, Vector, PSD, and Clipart With Transparent Background for Free  Download | Pngtree">
            <a:extLst>
              <a:ext uri="{FF2B5EF4-FFF2-40B4-BE49-F238E27FC236}">
                <a16:creationId xmlns:a16="http://schemas.microsoft.com/office/drawing/2014/main" id="{A9C339F7-CA14-432D-AED5-55E71826F6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01" b="41874"/>
          <a:stretch/>
        </p:blipFill>
        <p:spPr bwMode="auto">
          <a:xfrm>
            <a:off x="53605" y="884248"/>
            <a:ext cx="6826992" cy="5283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0137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F58D4776-CFBD-4E82-AC53-682428371564}"/>
              </a:ext>
            </a:extLst>
          </p:cNvPr>
          <p:cNvSpPr txBox="1"/>
          <p:nvPr/>
        </p:nvSpPr>
        <p:spPr>
          <a:xfrm>
            <a:off x="-214009" y="333795"/>
            <a:ext cx="62567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0" i="0" dirty="0">
                <a:effectLst/>
                <a:latin typeface="Impact" panose="020B0806030902050204" pitchFamily="34" charset="0"/>
              </a:rPr>
              <a:t>COMBINADORE</a:t>
            </a:r>
            <a:r>
              <a:rPr lang="pt-BR" sz="4000" i="0" dirty="0">
                <a:effectLst/>
                <a:latin typeface="Impact" panose="020B0806030902050204" pitchFamily="34" charset="0"/>
              </a:rPr>
              <a:t>S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1E29EF3-DC3C-4E3C-96A4-E780DA151FDD}"/>
              </a:ext>
            </a:extLst>
          </p:cNvPr>
          <p:cNvSpPr/>
          <p:nvPr/>
        </p:nvSpPr>
        <p:spPr>
          <a:xfrm flipV="1">
            <a:off x="1062749" y="-98514"/>
            <a:ext cx="45719" cy="981075"/>
          </a:xfrm>
          <a:prstGeom prst="rect">
            <a:avLst/>
          </a:prstGeom>
          <a:solidFill>
            <a:schemeClr val="accent1"/>
          </a:solidFill>
          <a:ln>
            <a:gradFill>
              <a:gsLst>
                <a:gs pos="59533">
                  <a:srgbClr val="83A2D7"/>
                </a:gs>
                <a:gs pos="37000">
                  <a:schemeClr val="accent1"/>
                </a:gs>
                <a:gs pos="21000">
                  <a:schemeClr val="accent1">
                    <a:lumMod val="45000"/>
                    <a:lumOff val="55000"/>
                  </a:schemeClr>
                </a:gs>
                <a:gs pos="50000">
                  <a:schemeClr val="accent1">
                    <a:lumMod val="45000"/>
                    <a:lumOff val="55000"/>
                  </a:schemeClr>
                </a:gs>
                <a:gs pos="75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6B9496C-FB8A-4468-9C37-470ED3053A4F}"/>
              </a:ext>
            </a:extLst>
          </p:cNvPr>
          <p:cNvSpPr txBox="1"/>
          <p:nvPr/>
        </p:nvSpPr>
        <p:spPr>
          <a:xfrm>
            <a:off x="36513" y="1385205"/>
            <a:ext cx="66294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Continuando…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29EC247-6D3C-419A-B45A-D79390C5AEE5}"/>
              </a:ext>
            </a:extLst>
          </p:cNvPr>
          <p:cNvSpPr txBox="1"/>
          <p:nvPr/>
        </p:nvSpPr>
        <p:spPr>
          <a:xfrm>
            <a:off x="1108468" y="1893172"/>
            <a:ext cx="53210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b="1" i="0" dirty="0">
                <a:effectLst/>
                <a:latin typeface="Söhne"/>
              </a:rPr>
              <a:t>Irmão adjacente (+)</a:t>
            </a:r>
            <a:endParaRPr lang="pt-BR" sz="3600" dirty="0">
              <a:latin typeface="+mj-lt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83DE189-0196-423B-9E11-3A3B4459E3E6}"/>
              </a:ext>
            </a:extLst>
          </p:cNvPr>
          <p:cNvSpPr txBox="1"/>
          <p:nvPr/>
        </p:nvSpPr>
        <p:spPr>
          <a:xfrm>
            <a:off x="1573484" y="5636062"/>
            <a:ext cx="53210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b="1" i="0" dirty="0">
                <a:effectLst/>
                <a:latin typeface="Söhne"/>
              </a:rPr>
              <a:t>Irmão geral (~)</a:t>
            </a:r>
            <a:endParaRPr lang="pt-BR" sz="3600" dirty="0">
              <a:latin typeface="+mj-lt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3C1AD63-9605-4122-8A13-25C1ECBD8A8A}"/>
              </a:ext>
            </a:extLst>
          </p:cNvPr>
          <p:cNvSpPr txBox="1"/>
          <p:nvPr/>
        </p:nvSpPr>
        <p:spPr>
          <a:xfrm>
            <a:off x="-1" y="2768527"/>
            <a:ext cx="66294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effectLst/>
              </a:rPr>
              <a:t>Seletor1 + seletor2: Seleciona seletor2 que é imediatamente precedido por seletor1.</a:t>
            </a:r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3EAF780-E63A-403F-AC33-45CCFB062A96}"/>
              </a:ext>
            </a:extLst>
          </p:cNvPr>
          <p:cNvSpPr txBox="1"/>
          <p:nvPr/>
        </p:nvSpPr>
        <p:spPr>
          <a:xfrm>
            <a:off x="0" y="6882570"/>
            <a:ext cx="66294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effectLst/>
              </a:rPr>
              <a:t>Seletor1 ~ seletor2: Seleciona todos os seletor2 que são irmãos de seletor1.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D9A05A5-279A-4A4D-B8B2-8FE4964D4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3" y="3800783"/>
            <a:ext cx="6858000" cy="163922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6CA48E7-2491-4CF0-AD78-5AA1E488C6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3" y="7872983"/>
            <a:ext cx="6858000" cy="1645540"/>
          </a:xfrm>
          <a:prstGeom prst="rect">
            <a:avLst/>
          </a:prstGeom>
        </p:spPr>
      </p:pic>
      <p:pic>
        <p:nvPicPr>
          <p:cNvPr id="22" name="Picture 2" descr="Pac Man PNG, Vector, PSD, and Clipart With Transparent Background for Free  Download | Pngtree">
            <a:extLst>
              <a:ext uri="{FF2B5EF4-FFF2-40B4-BE49-F238E27FC236}">
                <a16:creationId xmlns:a16="http://schemas.microsoft.com/office/drawing/2014/main" id="{B5CA6E51-C4A2-4681-8444-A5FFEE6D3B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01" b="41874"/>
          <a:stretch/>
        </p:blipFill>
        <p:spPr bwMode="auto">
          <a:xfrm>
            <a:off x="-5505" y="952899"/>
            <a:ext cx="6826992" cy="5283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8659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F58D4776-CFBD-4E82-AC53-682428371564}"/>
              </a:ext>
            </a:extLst>
          </p:cNvPr>
          <p:cNvSpPr txBox="1"/>
          <p:nvPr/>
        </p:nvSpPr>
        <p:spPr>
          <a:xfrm>
            <a:off x="-214009" y="333795"/>
            <a:ext cx="62567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0" i="0" dirty="0">
                <a:effectLst/>
                <a:latin typeface="Impact" panose="020B0806030902050204" pitchFamily="34" charset="0"/>
              </a:rPr>
              <a:t>COMBINADORE</a:t>
            </a:r>
            <a:r>
              <a:rPr lang="pt-BR" sz="4000" i="0" dirty="0">
                <a:effectLst/>
                <a:latin typeface="Impact" panose="020B0806030902050204" pitchFamily="34" charset="0"/>
              </a:rPr>
              <a:t>S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1E29EF3-DC3C-4E3C-96A4-E780DA151FDD}"/>
              </a:ext>
            </a:extLst>
          </p:cNvPr>
          <p:cNvSpPr/>
          <p:nvPr/>
        </p:nvSpPr>
        <p:spPr>
          <a:xfrm flipV="1">
            <a:off x="1062749" y="-98514"/>
            <a:ext cx="45719" cy="981075"/>
          </a:xfrm>
          <a:prstGeom prst="rect">
            <a:avLst/>
          </a:prstGeom>
          <a:solidFill>
            <a:schemeClr val="accent1"/>
          </a:solidFill>
          <a:ln>
            <a:gradFill>
              <a:gsLst>
                <a:gs pos="59533">
                  <a:srgbClr val="83A2D7"/>
                </a:gs>
                <a:gs pos="37000">
                  <a:schemeClr val="accent1"/>
                </a:gs>
                <a:gs pos="21000">
                  <a:schemeClr val="accent1">
                    <a:lumMod val="45000"/>
                    <a:lumOff val="55000"/>
                  </a:schemeClr>
                </a:gs>
                <a:gs pos="50000">
                  <a:schemeClr val="accent1">
                    <a:lumMod val="45000"/>
                    <a:lumOff val="55000"/>
                  </a:schemeClr>
                </a:gs>
                <a:gs pos="75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6B9496C-FB8A-4468-9C37-470ED3053A4F}"/>
              </a:ext>
            </a:extLst>
          </p:cNvPr>
          <p:cNvSpPr txBox="1"/>
          <p:nvPr/>
        </p:nvSpPr>
        <p:spPr>
          <a:xfrm>
            <a:off x="36513" y="1569946"/>
            <a:ext cx="66294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Finalizando sobre o tema…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7A27130-CA3D-40BD-B4CC-A507D48652E7}"/>
              </a:ext>
            </a:extLst>
          </p:cNvPr>
          <p:cNvSpPr txBox="1"/>
          <p:nvPr/>
        </p:nvSpPr>
        <p:spPr>
          <a:xfrm>
            <a:off x="1062749" y="1817250"/>
            <a:ext cx="53210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b="1" i="0" dirty="0">
                <a:effectLst/>
                <a:latin typeface="Söhne"/>
              </a:rPr>
              <a:t>Agrupamento (,)</a:t>
            </a:r>
            <a:endParaRPr lang="pt-BR" sz="3600" dirty="0">
              <a:latin typeface="+mj-lt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04804A6-786C-4D6F-A318-BF58351F6FE7}"/>
              </a:ext>
            </a:extLst>
          </p:cNvPr>
          <p:cNvSpPr txBox="1"/>
          <p:nvPr/>
        </p:nvSpPr>
        <p:spPr>
          <a:xfrm>
            <a:off x="-1" y="2748066"/>
            <a:ext cx="66294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effectLst/>
              </a:rPr>
              <a:t>Agrupa múltiplos seletores para aplicar as mesmas regras a todos eles.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1E0320D-98E7-45E2-A778-380A5A925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3" y="3604505"/>
            <a:ext cx="6858000" cy="1638721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F760885E-42AB-4DB6-AC28-F8F73BA8E72F}"/>
              </a:ext>
            </a:extLst>
          </p:cNvPr>
          <p:cNvSpPr txBox="1"/>
          <p:nvPr/>
        </p:nvSpPr>
        <p:spPr>
          <a:xfrm>
            <a:off x="-2" y="5498768"/>
            <a:ext cx="66294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</a:rPr>
              <a:t>Estes combinadores ajudam a criar seletores mais específicos e direcionados, permitindo maior controle sobre o estilo dos elementos em uma página web.</a:t>
            </a:r>
          </a:p>
          <a:p>
            <a:endParaRPr lang="pt-BR" dirty="0"/>
          </a:p>
        </p:txBody>
      </p:sp>
      <p:sp>
        <p:nvSpPr>
          <p:cNvPr id="27" name="Rectangle 12">
            <a:extLst>
              <a:ext uri="{FF2B5EF4-FFF2-40B4-BE49-F238E27FC236}">
                <a16:creationId xmlns:a16="http://schemas.microsoft.com/office/drawing/2014/main" id="{84C09E03-5306-41BE-B707-56E65198C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760663" cy="0"/>
          </a:xfrm>
          <a:prstGeom prst="rect">
            <a:avLst/>
          </a:prstGeom>
          <a:solidFill>
            <a:srgbClr val="3435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" name="Picture 2" descr="Pac Man PNG, Vector, PSD, and Clipart With Transparent Background for Free  Download | Pngtree">
            <a:extLst>
              <a:ext uri="{FF2B5EF4-FFF2-40B4-BE49-F238E27FC236}">
                <a16:creationId xmlns:a16="http://schemas.microsoft.com/office/drawing/2014/main" id="{BB8CD625-E1FE-4323-90B7-863E3F59DF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01" b="41874"/>
          <a:stretch/>
        </p:blipFill>
        <p:spPr bwMode="auto">
          <a:xfrm>
            <a:off x="-2" y="1022786"/>
            <a:ext cx="6826992" cy="5283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0483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55A151E-A44B-4AB8-A21F-5F669334F0D9}"/>
              </a:ext>
            </a:extLst>
          </p:cNvPr>
          <p:cNvSpPr txBox="1"/>
          <p:nvPr/>
        </p:nvSpPr>
        <p:spPr>
          <a:xfrm>
            <a:off x="54700" y="2516692"/>
            <a:ext cx="68945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Dominar o CSS é essencial para criar layouts estilosos e responsivos na web. </a:t>
            </a:r>
          </a:p>
          <a:p>
            <a:r>
              <a:rPr lang="pt-BR" dirty="0"/>
              <a:t>Neste ebook,vamos desbravar os seletores CSS, peças-chave para estilizar suas páginas.</a:t>
            </a:r>
          </a:p>
          <a:p>
            <a:r>
              <a:rPr lang="pt-BR" dirty="0"/>
              <a:t>Prepare-se para aprimorar suas habilidades de design e garantir </a:t>
            </a:r>
          </a:p>
          <a:p>
            <a:r>
              <a:rPr lang="pt-BR" dirty="0"/>
              <a:t>que seu código seja eficiente e elegante.</a:t>
            </a:r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968C93D-28BA-4AFE-9C61-349D06279D93}"/>
              </a:ext>
            </a:extLst>
          </p:cNvPr>
          <p:cNvSpPr txBox="1"/>
          <p:nvPr/>
        </p:nvSpPr>
        <p:spPr>
          <a:xfrm>
            <a:off x="1341953" y="0"/>
            <a:ext cx="41740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Seletores CSS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EF94BAE-496C-4C15-8A2A-C331F4335F64}"/>
              </a:ext>
            </a:extLst>
          </p:cNvPr>
          <p:cNvSpPr txBox="1"/>
          <p:nvPr/>
        </p:nvSpPr>
        <p:spPr>
          <a:xfrm>
            <a:off x="-228601" y="1112869"/>
            <a:ext cx="7315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 dirty="0">
                <a:latin typeface="+mj-lt"/>
              </a:rPr>
              <a:t>Desvendando</a:t>
            </a:r>
            <a:r>
              <a:rPr lang="pt-BR" sz="3200" dirty="0">
                <a:latin typeface="+mj-lt"/>
              </a:rPr>
              <a:t> os Mistérios dos Seletores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35B7363-375F-4720-8318-8EF7AA0E9ED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69" t="5306" r="-4141" b="-5306"/>
          <a:stretch/>
        </p:blipFill>
        <p:spPr>
          <a:xfrm>
            <a:off x="1921283" y="6353763"/>
            <a:ext cx="3088460" cy="2439368"/>
          </a:xfrm>
          <a:prstGeom prst="rect">
            <a:avLst/>
          </a:prstGeom>
        </p:spPr>
      </p:pic>
      <p:pic>
        <p:nvPicPr>
          <p:cNvPr id="11" name="Picture 2" descr="Pac Man PNG, Vector, PSD, and Clipart With Transparent Background for Free  Download | Pngtree">
            <a:extLst>
              <a:ext uri="{FF2B5EF4-FFF2-40B4-BE49-F238E27FC236}">
                <a16:creationId xmlns:a16="http://schemas.microsoft.com/office/drawing/2014/main" id="{9821ABAC-D65F-4D7B-9701-E0424FF41A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01" b="41874"/>
          <a:stretch/>
        </p:blipFill>
        <p:spPr bwMode="auto">
          <a:xfrm>
            <a:off x="0" y="707886"/>
            <a:ext cx="6826992" cy="52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2" descr="Pac Man PNG, Vector, PSD, and Clipart With Transparent Background for Free  Download | Pngtree">
            <a:extLst>
              <a:ext uri="{FF2B5EF4-FFF2-40B4-BE49-F238E27FC236}">
                <a16:creationId xmlns:a16="http://schemas.microsoft.com/office/drawing/2014/main" id="{FA97400F-83BB-42CB-8660-BDC7B61334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01" b="41874"/>
          <a:stretch/>
        </p:blipFill>
        <p:spPr bwMode="auto">
          <a:xfrm>
            <a:off x="0" y="9198114"/>
            <a:ext cx="6826992" cy="5283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4510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FD42E9D-D4BA-4096-83C0-58B4D044E24D}"/>
              </a:ext>
            </a:extLst>
          </p:cNvPr>
          <p:cNvSpPr/>
          <p:nvPr/>
        </p:nvSpPr>
        <p:spPr>
          <a:xfrm>
            <a:off x="-4866" y="0"/>
            <a:ext cx="6858000" cy="9906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40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FD82B55-FF2C-4DC9-B878-6626E8C17F5D}"/>
              </a:ext>
            </a:extLst>
          </p:cNvPr>
          <p:cNvSpPr txBox="1"/>
          <p:nvPr/>
        </p:nvSpPr>
        <p:spPr>
          <a:xfrm>
            <a:off x="418291" y="4773613"/>
            <a:ext cx="58730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i="0" dirty="0">
                <a:solidFill>
                  <a:schemeClr val="bg2"/>
                </a:solidFill>
                <a:effectLst/>
                <a:latin typeface="Impact" panose="020B0806030902050204" pitchFamily="34" charset="0"/>
              </a:rPr>
              <a:t>AGRADECIMENTOS</a:t>
            </a:r>
            <a:endParaRPr lang="pt-BR" sz="6000" dirty="0">
              <a:solidFill>
                <a:schemeClr val="bg2"/>
              </a:solidFill>
              <a:latin typeface="Impact" panose="020B080603090205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DB60CFB-1AAE-483D-ACE2-61D863536BDB}"/>
              </a:ext>
            </a:extLst>
          </p:cNvPr>
          <p:cNvSpPr/>
          <p:nvPr/>
        </p:nvSpPr>
        <p:spPr>
          <a:xfrm flipV="1">
            <a:off x="408560" y="6177770"/>
            <a:ext cx="6031149" cy="45719"/>
          </a:xfrm>
          <a:prstGeom prst="rect">
            <a:avLst/>
          </a:prstGeom>
          <a:solidFill>
            <a:schemeClr val="accent1"/>
          </a:solidFill>
          <a:ln>
            <a:gradFill>
              <a:gsLst>
                <a:gs pos="59533">
                  <a:srgbClr val="83A2D7"/>
                </a:gs>
                <a:gs pos="37000">
                  <a:schemeClr val="accent1"/>
                </a:gs>
                <a:gs pos="21000">
                  <a:schemeClr val="accent1">
                    <a:lumMod val="45000"/>
                    <a:lumOff val="55000"/>
                  </a:schemeClr>
                </a:gs>
                <a:gs pos="50000">
                  <a:schemeClr val="accent1">
                    <a:lumMod val="45000"/>
                    <a:lumOff val="55000"/>
                  </a:schemeClr>
                </a:gs>
                <a:gs pos="75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2C48AC6F-1576-4C18-A725-2EC12CE07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310817" y="5651096"/>
            <a:ext cx="65" cy="553998"/>
          </a:xfrm>
          <a:prstGeom prst="rect">
            <a:avLst/>
          </a:prstGeom>
          <a:solidFill>
            <a:srgbClr val="3435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</a:b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913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5968C93D-28BA-4AFE-9C61-349D06279D93}"/>
              </a:ext>
            </a:extLst>
          </p:cNvPr>
          <p:cNvSpPr txBox="1"/>
          <p:nvPr/>
        </p:nvSpPr>
        <p:spPr>
          <a:xfrm>
            <a:off x="0" y="0"/>
            <a:ext cx="6858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dirty="0">
                <a:latin typeface="Impact" panose="020B0806030902050204" pitchFamily="34" charset="0"/>
              </a:rPr>
              <a:t>OBRIGADO POR LER ATÉ AQUI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EF94BAE-496C-4C15-8A2A-C331F4335F64}"/>
              </a:ext>
            </a:extLst>
          </p:cNvPr>
          <p:cNvSpPr txBox="1"/>
          <p:nvPr/>
        </p:nvSpPr>
        <p:spPr>
          <a:xfrm>
            <a:off x="61744" y="2335166"/>
            <a:ext cx="680753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Este conteúdo foi construído por meios didáticos, para incentivo aos estudos da linguagem e incentivo de todos aqueles que querem estudar e entender como funciona o CSS ! </a:t>
            </a:r>
          </a:p>
          <a:p>
            <a:r>
              <a:rPr lang="pt-BR" sz="2400" dirty="0"/>
              <a:t>A idéia além de por em prática um projeto que utilizei IA, como ferramenta de auxílio e correção do conteúdo que foi gerado e diagramado por um ser humano, no intuito de ser grátis e em prol da comunidade e de todos aqueles que tenham vontade de aprender. </a:t>
            </a:r>
          </a:p>
        </p:txBody>
      </p:sp>
      <p:pic>
        <p:nvPicPr>
          <p:cNvPr id="7" name="Picture 2" descr="Pac Man PNG, Vector, PSD, and Clipart With Transparent Background for Free  Download | Pngtree">
            <a:extLst>
              <a:ext uri="{FF2B5EF4-FFF2-40B4-BE49-F238E27FC236}">
                <a16:creationId xmlns:a16="http://schemas.microsoft.com/office/drawing/2014/main" id="{1099349B-0FB0-4E57-A4A3-A60CA67120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01" b="41874"/>
          <a:stretch/>
        </p:blipFill>
        <p:spPr bwMode="auto">
          <a:xfrm>
            <a:off x="-19050" y="1273220"/>
            <a:ext cx="6826992" cy="52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0" name="Picture 2" descr="Github Logo - Free social media icons">
            <a:extLst>
              <a:ext uri="{FF2B5EF4-FFF2-40B4-BE49-F238E27FC236}">
                <a16:creationId xmlns:a16="http://schemas.microsoft.com/office/drawing/2014/main" id="{402516C1-2298-44D6-981A-0F86E2BE3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853" y="6266216"/>
            <a:ext cx="1598985" cy="150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214D176-8ED8-4F57-9F28-08AF87276F37}"/>
              </a:ext>
            </a:extLst>
          </p:cNvPr>
          <p:cNvSpPr txBox="1"/>
          <p:nvPr/>
        </p:nvSpPr>
        <p:spPr>
          <a:xfrm>
            <a:off x="722313" y="8061942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https://github.com/ArafelD?subject=Perfil</a:t>
            </a:r>
            <a:endParaRPr lang="pt-BR" sz="2400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93E38EE-903F-4653-9958-134CE0DE46D2}"/>
              </a:ext>
            </a:extLst>
          </p:cNvPr>
          <p:cNvSpPr/>
          <p:nvPr/>
        </p:nvSpPr>
        <p:spPr>
          <a:xfrm>
            <a:off x="457200" y="8061940"/>
            <a:ext cx="5943599" cy="461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FFFF"/>
              </a:solidFill>
              <a:highlight>
                <a:srgbClr val="E7E7E7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99786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FD42E9D-D4BA-4096-83C0-58B4D044E24D}"/>
              </a:ext>
            </a:extLst>
          </p:cNvPr>
          <p:cNvSpPr/>
          <p:nvPr/>
        </p:nvSpPr>
        <p:spPr>
          <a:xfrm>
            <a:off x="0" y="-36512"/>
            <a:ext cx="6858000" cy="9906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40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FD82B55-FF2C-4DC9-B878-6626E8C17F5D}"/>
              </a:ext>
            </a:extLst>
          </p:cNvPr>
          <p:cNvSpPr txBox="1"/>
          <p:nvPr/>
        </p:nvSpPr>
        <p:spPr>
          <a:xfrm>
            <a:off x="188686" y="5044438"/>
            <a:ext cx="65597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chemeClr val="bg1"/>
                </a:solidFill>
                <a:latin typeface="Impact" panose="020B0806030902050204" pitchFamily="34" charset="0"/>
              </a:rPr>
              <a:t>SELETORES BÁSICOS</a:t>
            </a:r>
          </a:p>
          <a:p>
            <a:pPr algn="ctr"/>
            <a:endParaRPr lang="pt-BR" sz="20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4F38A53-37C6-4AAA-98F0-CCF2DF91C825}"/>
              </a:ext>
            </a:extLst>
          </p:cNvPr>
          <p:cNvSpPr txBox="1"/>
          <p:nvPr/>
        </p:nvSpPr>
        <p:spPr>
          <a:xfrm>
            <a:off x="1070043" y="415369"/>
            <a:ext cx="5860984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400" dirty="0"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</a:rPr>
              <a:t>01</a:t>
            </a:r>
          </a:p>
          <a:p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DB60CFB-1AAE-483D-ACE2-61D863536BDB}"/>
              </a:ext>
            </a:extLst>
          </p:cNvPr>
          <p:cNvSpPr/>
          <p:nvPr/>
        </p:nvSpPr>
        <p:spPr>
          <a:xfrm flipV="1">
            <a:off x="408562" y="5960136"/>
            <a:ext cx="6031149" cy="45719"/>
          </a:xfrm>
          <a:prstGeom prst="rect">
            <a:avLst/>
          </a:prstGeom>
          <a:solidFill>
            <a:schemeClr val="accent1"/>
          </a:solidFill>
          <a:ln>
            <a:gradFill>
              <a:gsLst>
                <a:gs pos="59533">
                  <a:srgbClr val="83A2D7"/>
                </a:gs>
                <a:gs pos="37000">
                  <a:schemeClr val="accent1"/>
                </a:gs>
                <a:gs pos="21000">
                  <a:schemeClr val="accent1">
                    <a:lumMod val="45000"/>
                    <a:lumOff val="55000"/>
                  </a:schemeClr>
                </a:gs>
                <a:gs pos="50000">
                  <a:schemeClr val="accent1">
                    <a:lumMod val="45000"/>
                    <a:lumOff val="55000"/>
                  </a:schemeClr>
                </a:gs>
                <a:gs pos="75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77F120C-0D6C-4F6E-A4CA-569DB6E2BED2}"/>
              </a:ext>
            </a:extLst>
          </p:cNvPr>
          <p:cNvSpPr txBox="1"/>
          <p:nvPr/>
        </p:nvSpPr>
        <p:spPr>
          <a:xfrm>
            <a:off x="408562" y="6367877"/>
            <a:ext cx="61664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</a:rPr>
              <a:t>Seletores universais, de tipo e de classe, os seletores básicos são o ponto de partida para estilizar elementos HTML. Veja como utiliza-los. </a:t>
            </a:r>
          </a:p>
        </p:txBody>
      </p:sp>
    </p:spTree>
    <p:extLst>
      <p:ext uri="{BB962C8B-B14F-4D97-AF65-F5344CB8AC3E}">
        <p14:creationId xmlns:p14="http://schemas.microsoft.com/office/powerpoint/2010/main" val="316026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F58D4776-CFBD-4E82-AC53-682428371564}"/>
              </a:ext>
            </a:extLst>
          </p:cNvPr>
          <p:cNvSpPr txBox="1"/>
          <p:nvPr/>
        </p:nvSpPr>
        <p:spPr>
          <a:xfrm>
            <a:off x="632299" y="463576"/>
            <a:ext cx="622570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4000" b="0" dirty="0">
                <a:effectLst/>
                <a:latin typeface="Impact" panose="020B0806030902050204" pitchFamily="34" charset="0"/>
              </a:rPr>
              <a:t>Seletores universais, de tipo e de classe</a:t>
            </a:r>
          </a:p>
          <a:p>
            <a:endParaRPr lang="pt-BR" sz="4000" dirty="0">
              <a:latin typeface="Impact" panose="020B0806030902050204" pitchFamily="34" charset="0"/>
            </a:endParaRPr>
          </a:p>
          <a:p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606F594-1D1C-4D99-9138-64587A714330}"/>
              </a:ext>
            </a:extLst>
          </p:cNvPr>
          <p:cNvSpPr txBox="1"/>
          <p:nvPr/>
        </p:nvSpPr>
        <p:spPr>
          <a:xfrm>
            <a:off x="460745" y="2028825"/>
            <a:ext cx="45392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b="0" i="0" dirty="0">
                <a:effectLst/>
              </a:rPr>
              <a:t>Os seletores básicos são o ponto de partida para estilizar elementos HTML. Veja como utilizá-los: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1E29EF3-DC3C-4E3C-96A4-E780DA151FDD}"/>
              </a:ext>
            </a:extLst>
          </p:cNvPr>
          <p:cNvSpPr/>
          <p:nvPr/>
        </p:nvSpPr>
        <p:spPr>
          <a:xfrm flipV="1">
            <a:off x="518000" y="-1"/>
            <a:ext cx="45719" cy="981075"/>
          </a:xfrm>
          <a:prstGeom prst="rect">
            <a:avLst/>
          </a:prstGeom>
          <a:solidFill>
            <a:schemeClr val="accent1"/>
          </a:solidFill>
          <a:ln>
            <a:gradFill>
              <a:gsLst>
                <a:gs pos="59533">
                  <a:srgbClr val="83A2D7"/>
                </a:gs>
                <a:gs pos="37000">
                  <a:schemeClr val="accent1"/>
                </a:gs>
                <a:gs pos="21000">
                  <a:schemeClr val="accent1">
                    <a:lumMod val="45000"/>
                    <a:lumOff val="55000"/>
                  </a:schemeClr>
                </a:gs>
                <a:gs pos="50000">
                  <a:schemeClr val="accent1">
                    <a:lumMod val="45000"/>
                    <a:lumOff val="55000"/>
                  </a:schemeClr>
                </a:gs>
                <a:gs pos="75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24EE335F-FBC6-41FA-B628-9D751CAFB2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77" y="5469523"/>
            <a:ext cx="5806705" cy="3688583"/>
          </a:xfrm>
          <a:prstGeom prst="rect">
            <a:avLst/>
          </a:prstGeom>
        </p:spPr>
      </p:pic>
      <p:pic>
        <p:nvPicPr>
          <p:cNvPr id="18" name="Picture 5" descr="CS 1110 Fall 2019">
            <a:extLst>
              <a:ext uri="{FF2B5EF4-FFF2-40B4-BE49-F238E27FC236}">
                <a16:creationId xmlns:a16="http://schemas.microsoft.com/office/drawing/2014/main" id="{88182782-02E2-476C-99C9-B294197BC9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188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506" r="3262" b="83459"/>
          <a:stretch/>
        </p:blipFill>
        <p:spPr bwMode="auto">
          <a:xfrm>
            <a:off x="68578" y="3893635"/>
            <a:ext cx="6720843" cy="509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2" descr="Pac Man PNG, Vector, PSD, and Clipart With Transparent Background for Free  Download | Pngtree">
            <a:extLst>
              <a:ext uri="{FF2B5EF4-FFF2-40B4-BE49-F238E27FC236}">
                <a16:creationId xmlns:a16="http://schemas.microsoft.com/office/drawing/2014/main" id="{F247D71A-EB7D-4ED9-A518-407D1AA1BA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01" b="41874"/>
          <a:stretch/>
        </p:blipFill>
        <p:spPr bwMode="auto">
          <a:xfrm>
            <a:off x="15503" y="3096224"/>
            <a:ext cx="6826992" cy="52833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Marcador de Posição do Número do Diapositivo 19">
            <a:extLst>
              <a:ext uri="{FF2B5EF4-FFF2-40B4-BE49-F238E27FC236}">
                <a16:creationId xmlns:a16="http://schemas.microsoft.com/office/drawing/2014/main" id="{53F67699-2C2A-4D3B-9B6E-D236E5929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361C-597B-4694-AE3B-4F603844C0BA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6370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FD42E9D-D4BA-4096-83C0-58B4D044E24D}"/>
              </a:ext>
            </a:extLst>
          </p:cNvPr>
          <p:cNvSpPr/>
          <p:nvPr/>
        </p:nvSpPr>
        <p:spPr>
          <a:xfrm>
            <a:off x="-43776" y="-144295"/>
            <a:ext cx="6901776" cy="101736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40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FD82B55-FF2C-4DC9-B878-6626E8C17F5D}"/>
              </a:ext>
            </a:extLst>
          </p:cNvPr>
          <p:cNvSpPr txBox="1"/>
          <p:nvPr/>
        </p:nvSpPr>
        <p:spPr>
          <a:xfrm>
            <a:off x="-1284051" y="5252936"/>
            <a:ext cx="95525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/>
                </a:solidFill>
                <a:latin typeface="Impact" panose="020B0806030902050204" pitchFamily="34" charset="0"/>
              </a:rPr>
              <a:t>SELETORES DE ATRIBUTO</a:t>
            </a:r>
          </a:p>
          <a:p>
            <a:pPr algn="ctr"/>
            <a:endParaRPr lang="pt-BR" sz="20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4F38A53-37C6-4AAA-98F0-CCF2DF91C825}"/>
              </a:ext>
            </a:extLst>
          </p:cNvPr>
          <p:cNvSpPr txBox="1"/>
          <p:nvPr/>
        </p:nvSpPr>
        <p:spPr>
          <a:xfrm>
            <a:off x="1128409" y="622570"/>
            <a:ext cx="5870641" cy="5708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400" dirty="0"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</a:rPr>
              <a:t>02</a:t>
            </a:r>
          </a:p>
          <a:p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DB60CFB-1AAE-483D-ACE2-61D863536BDB}"/>
              </a:ext>
            </a:extLst>
          </p:cNvPr>
          <p:cNvSpPr/>
          <p:nvPr/>
        </p:nvSpPr>
        <p:spPr>
          <a:xfrm flipV="1">
            <a:off x="408562" y="5960136"/>
            <a:ext cx="6031149" cy="45719"/>
          </a:xfrm>
          <a:prstGeom prst="rect">
            <a:avLst/>
          </a:prstGeom>
          <a:solidFill>
            <a:schemeClr val="accent1"/>
          </a:solidFill>
          <a:ln>
            <a:gradFill>
              <a:gsLst>
                <a:gs pos="59533">
                  <a:srgbClr val="83A2D7"/>
                </a:gs>
                <a:gs pos="37000">
                  <a:schemeClr val="accent1"/>
                </a:gs>
                <a:gs pos="21000">
                  <a:schemeClr val="accent1">
                    <a:lumMod val="45000"/>
                    <a:lumOff val="55000"/>
                  </a:schemeClr>
                </a:gs>
                <a:gs pos="50000">
                  <a:schemeClr val="accent1">
                    <a:lumMod val="45000"/>
                    <a:lumOff val="55000"/>
                  </a:schemeClr>
                </a:gs>
                <a:gs pos="75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19749C1-7153-40F7-8941-D453504BF32A}"/>
              </a:ext>
            </a:extLst>
          </p:cNvPr>
          <p:cNvSpPr txBox="1"/>
          <p:nvPr/>
        </p:nvSpPr>
        <p:spPr>
          <a:xfrm>
            <a:off x="408562" y="6330154"/>
            <a:ext cx="567292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</a:rPr>
              <a:t>Estilizando com base nos atributos dos elementos</a:t>
            </a:r>
          </a:p>
          <a:p>
            <a:pPr algn="ctr"/>
            <a:r>
              <a:rPr lang="pt-BR" sz="2000" dirty="0">
                <a:solidFill>
                  <a:schemeClr val="bg1"/>
                </a:solidFill>
              </a:rPr>
              <a:t>Os seletores de atributo permitem estilizar elementos com base em seus atributos</a:t>
            </a:r>
          </a:p>
        </p:txBody>
      </p:sp>
    </p:spTree>
    <p:extLst>
      <p:ext uri="{BB962C8B-B14F-4D97-AF65-F5344CB8AC3E}">
        <p14:creationId xmlns:p14="http://schemas.microsoft.com/office/powerpoint/2010/main" val="3899307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F58D4776-CFBD-4E82-AC53-682428371564}"/>
              </a:ext>
            </a:extLst>
          </p:cNvPr>
          <p:cNvSpPr txBox="1"/>
          <p:nvPr/>
        </p:nvSpPr>
        <p:spPr>
          <a:xfrm>
            <a:off x="-702749" y="420113"/>
            <a:ext cx="694749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i="0" dirty="0">
                <a:effectLst/>
                <a:latin typeface="Impact" panose="020B0806030902050204" pitchFamily="34" charset="0"/>
              </a:rPr>
              <a:t>Seletores de Atributo</a:t>
            </a:r>
            <a:endParaRPr lang="pt-BR" sz="4000" dirty="0">
              <a:latin typeface="Impact" panose="020B0806030902050204" pitchFamily="34" charset="0"/>
            </a:endParaRPr>
          </a:p>
          <a:p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606F594-1D1C-4D99-9138-64587A714330}"/>
              </a:ext>
            </a:extLst>
          </p:cNvPr>
          <p:cNvSpPr txBox="1"/>
          <p:nvPr/>
        </p:nvSpPr>
        <p:spPr>
          <a:xfrm>
            <a:off x="91438" y="2837277"/>
            <a:ext cx="66294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effectLst/>
              </a:rPr>
              <a:t>Os seletores de atritubuto permitem estilizar elementos com base no seus atributos: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1E29EF3-DC3C-4E3C-96A4-E780DA151FDD}"/>
              </a:ext>
            </a:extLst>
          </p:cNvPr>
          <p:cNvSpPr/>
          <p:nvPr/>
        </p:nvSpPr>
        <p:spPr>
          <a:xfrm flipV="1">
            <a:off x="375125" y="3682"/>
            <a:ext cx="45719" cy="981075"/>
          </a:xfrm>
          <a:prstGeom prst="rect">
            <a:avLst/>
          </a:prstGeom>
          <a:solidFill>
            <a:schemeClr val="accent1"/>
          </a:solidFill>
          <a:ln>
            <a:gradFill>
              <a:gsLst>
                <a:gs pos="59533">
                  <a:srgbClr val="83A2D7"/>
                </a:gs>
                <a:gs pos="37000">
                  <a:schemeClr val="accent1"/>
                </a:gs>
                <a:gs pos="21000">
                  <a:schemeClr val="accent1">
                    <a:lumMod val="45000"/>
                    <a:lumOff val="55000"/>
                  </a:schemeClr>
                </a:gs>
                <a:gs pos="50000">
                  <a:schemeClr val="accent1">
                    <a:lumMod val="45000"/>
                    <a:lumOff val="55000"/>
                  </a:schemeClr>
                </a:gs>
                <a:gs pos="75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67DF55E-EB21-48BE-8332-434D75304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8" y="3960463"/>
            <a:ext cx="6720843" cy="3424150"/>
          </a:xfrm>
          <a:prstGeom prst="rect">
            <a:avLst/>
          </a:prstGeom>
        </p:spPr>
      </p:pic>
      <p:pic>
        <p:nvPicPr>
          <p:cNvPr id="18" name="Picture 2" descr="Pac Man PNG, Vector, PSD, and Clipart With Transparent Background for Free  Download | Pngtree">
            <a:extLst>
              <a:ext uri="{FF2B5EF4-FFF2-40B4-BE49-F238E27FC236}">
                <a16:creationId xmlns:a16="http://schemas.microsoft.com/office/drawing/2014/main" id="{40B640AA-DFDA-4F43-BD8F-C650321B87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01" b="41874"/>
          <a:stretch/>
        </p:blipFill>
        <p:spPr bwMode="auto">
          <a:xfrm>
            <a:off x="-14711" y="1379634"/>
            <a:ext cx="6826992" cy="5283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3041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FD42E9D-D4BA-4096-83C0-58B4D044E24D}"/>
              </a:ext>
            </a:extLst>
          </p:cNvPr>
          <p:cNvSpPr/>
          <p:nvPr/>
        </p:nvSpPr>
        <p:spPr>
          <a:xfrm>
            <a:off x="0" y="-36512"/>
            <a:ext cx="6858000" cy="9906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40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FD82B55-FF2C-4DC9-B878-6626E8C17F5D}"/>
              </a:ext>
            </a:extLst>
          </p:cNvPr>
          <p:cNvSpPr txBox="1"/>
          <p:nvPr/>
        </p:nvSpPr>
        <p:spPr>
          <a:xfrm>
            <a:off x="408562" y="4871608"/>
            <a:ext cx="5890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Impact" panose="020B0806030902050204" pitchFamily="34" charset="0"/>
              </a:rPr>
              <a:t>SELETORES DE DESCENDÊNCIA E FILHOS DIRETOS</a:t>
            </a:r>
            <a:endParaRPr lang="pt-BR" sz="105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4F38A53-37C6-4AAA-98F0-CCF2DF91C825}"/>
              </a:ext>
            </a:extLst>
          </p:cNvPr>
          <p:cNvSpPr txBox="1"/>
          <p:nvPr/>
        </p:nvSpPr>
        <p:spPr>
          <a:xfrm>
            <a:off x="778214" y="272375"/>
            <a:ext cx="6220838" cy="5825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400" dirty="0"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</a:rPr>
              <a:t>03</a:t>
            </a:r>
          </a:p>
          <a:p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DB60CFB-1AAE-483D-ACE2-61D863536BDB}"/>
              </a:ext>
            </a:extLst>
          </p:cNvPr>
          <p:cNvSpPr/>
          <p:nvPr/>
        </p:nvSpPr>
        <p:spPr>
          <a:xfrm flipV="1">
            <a:off x="408562" y="5960136"/>
            <a:ext cx="6031149" cy="45719"/>
          </a:xfrm>
          <a:prstGeom prst="rect">
            <a:avLst/>
          </a:prstGeom>
          <a:solidFill>
            <a:schemeClr val="accent1"/>
          </a:solidFill>
          <a:ln>
            <a:gradFill>
              <a:gsLst>
                <a:gs pos="59533">
                  <a:srgbClr val="83A2D7"/>
                </a:gs>
                <a:gs pos="37000">
                  <a:schemeClr val="accent1"/>
                </a:gs>
                <a:gs pos="21000">
                  <a:schemeClr val="accent1">
                    <a:lumMod val="45000"/>
                    <a:lumOff val="55000"/>
                  </a:schemeClr>
                </a:gs>
                <a:gs pos="50000">
                  <a:schemeClr val="accent1">
                    <a:lumMod val="45000"/>
                    <a:lumOff val="55000"/>
                  </a:schemeClr>
                </a:gs>
                <a:gs pos="75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D6663C9-CD09-4B1A-8427-10D79CB88606}"/>
              </a:ext>
            </a:extLst>
          </p:cNvPr>
          <p:cNvSpPr txBox="1"/>
          <p:nvPr/>
        </p:nvSpPr>
        <p:spPr>
          <a:xfrm>
            <a:off x="1494971" y="6516914"/>
            <a:ext cx="35560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</a:rPr>
              <a:t>Estilizando com base nos atributos dos elementos</a:t>
            </a:r>
          </a:p>
          <a:p>
            <a:pPr algn="ctr"/>
            <a:r>
              <a:rPr lang="pt-BR" sz="2000" dirty="0">
                <a:solidFill>
                  <a:schemeClr val="bg1"/>
                </a:solidFill>
              </a:rPr>
              <a:t>Os seletores de atributo permitem estilizar elementos com base em seus atributos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0035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F58D4776-CFBD-4E82-AC53-682428371564}"/>
              </a:ext>
            </a:extLst>
          </p:cNvPr>
          <p:cNvSpPr txBox="1"/>
          <p:nvPr/>
        </p:nvSpPr>
        <p:spPr>
          <a:xfrm>
            <a:off x="91881" y="97302"/>
            <a:ext cx="637356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Controlando a estilização com a hierarquia dos elementos</a:t>
            </a:r>
          </a:p>
          <a:p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1E29EF3-DC3C-4E3C-96A4-E780DA151FDD}"/>
              </a:ext>
            </a:extLst>
          </p:cNvPr>
          <p:cNvSpPr/>
          <p:nvPr/>
        </p:nvSpPr>
        <p:spPr>
          <a:xfrm flipV="1">
            <a:off x="527525" y="-285752"/>
            <a:ext cx="45719" cy="981075"/>
          </a:xfrm>
          <a:prstGeom prst="rect">
            <a:avLst/>
          </a:prstGeom>
          <a:solidFill>
            <a:schemeClr val="accent1"/>
          </a:solidFill>
          <a:ln>
            <a:gradFill>
              <a:gsLst>
                <a:gs pos="59533">
                  <a:srgbClr val="83A2D7"/>
                </a:gs>
                <a:gs pos="37000">
                  <a:schemeClr val="accent1"/>
                </a:gs>
                <a:gs pos="21000">
                  <a:schemeClr val="accent1">
                    <a:lumMod val="45000"/>
                    <a:lumOff val="55000"/>
                  </a:schemeClr>
                </a:gs>
                <a:gs pos="50000">
                  <a:schemeClr val="accent1">
                    <a:lumMod val="45000"/>
                    <a:lumOff val="55000"/>
                  </a:schemeClr>
                </a:gs>
                <a:gs pos="75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D2040E1-F2B9-405D-A0C4-45ADA02F1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8" y="5517876"/>
            <a:ext cx="6849249" cy="3769725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1F267894-D0AC-4967-92A5-E4DC7128683C}"/>
              </a:ext>
            </a:extLst>
          </p:cNvPr>
          <p:cNvSpPr txBox="1"/>
          <p:nvPr/>
        </p:nvSpPr>
        <p:spPr>
          <a:xfrm>
            <a:off x="40888" y="3752671"/>
            <a:ext cx="65564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effectLst/>
              </a:rPr>
              <a:t>Utiliza um espaço para indicar a descendência entre elementos.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effectLst/>
              </a:rPr>
              <a:t>Exemplo: </a:t>
            </a:r>
            <a:r>
              <a:rPr kumimoji="0" lang="pt-BR" altLang="pt-BR" b="1" i="0" u="none" strike="noStrike" cap="none" normalizeH="0" baseline="0" dirty="0">
                <a:ln>
                  <a:noFill/>
                </a:ln>
                <a:effectLst/>
              </a:rPr>
              <a:t>pai filho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effectLst/>
              </a:rPr>
              <a:t> seleciona todos os elementos filho que são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effectLst/>
              </a:rPr>
              <a:t> descendentes diretos do elemento pai.</a:t>
            </a:r>
          </a:p>
        </p:txBody>
      </p:sp>
      <p:pic>
        <p:nvPicPr>
          <p:cNvPr id="14" name="Picture 2" descr="Pac Man PNG, Vector, PSD, and Clipart With Transparent Background for Free  Download | Pngtree">
            <a:extLst>
              <a:ext uri="{FF2B5EF4-FFF2-40B4-BE49-F238E27FC236}">
                <a16:creationId xmlns:a16="http://schemas.microsoft.com/office/drawing/2014/main" id="{3E322A94-724F-4889-9784-701815D84C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01" b="41874"/>
          <a:stretch/>
        </p:blipFill>
        <p:spPr bwMode="auto">
          <a:xfrm>
            <a:off x="31008" y="2069055"/>
            <a:ext cx="6826992" cy="5283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7522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F58D4776-CFBD-4E82-AC53-682428371564}"/>
              </a:ext>
            </a:extLst>
          </p:cNvPr>
          <p:cNvSpPr txBox="1"/>
          <p:nvPr/>
        </p:nvSpPr>
        <p:spPr>
          <a:xfrm>
            <a:off x="592294" y="80382"/>
            <a:ext cx="637356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>
                <a:effectLst/>
                <a:latin typeface="Söhne"/>
              </a:rPr>
              <a:t>Seletores de Descendência e Filhos Diretos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1E29EF3-DC3C-4E3C-96A4-E780DA151FDD}"/>
              </a:ext>
            </a:extLst>
          </p:cNvPr>
          <p:cNvSpPr/>
          <p:nvPr/>
        </p:nvSpPr>
        <p:spPr>
          <a:xfrm flipV="1">
            <a:off x="546575" y="-371477"/>
            <a:ext cx="45719" cy="981075"/>
          </a:xfrm>
          <a:prstGeom prst="rect">
            <a:avLst/>
          </a:prstGeom>
          <a:solidFill>
            <a:schemeClr val="accent1"/>
          </a:solidFill>
          <a:ln>
            <a:gradFill>
              <a:gsLst>
                <a:gs pos="59533">
                  <a:srgbClr val="83A2D7"/>
                </a:gs>
                <a:gs pos="37000">
                  <a:schemeClr val="accent1"/>
                </a:gs>
                <a:gs pos="21000">
                  <a:schemeClr val="accent1">
                    <a:lumMod val="45000"/>
                    <a:lumOff val="55000"/>
                  </a:schemeClr>
                </a:gs>
                <a:gs pos="50000">
                  <a:schemeClr val="accent1">
                    <a:lumMod val="45000"/>
                    <a:lumOff val="55000"/>
                  </a:schemeClr>
                </a:gs>
                <a:gs pos="75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BE4CEDC-DB85-4850-93D3-AD9AFC40B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290" y="2497071"/>
            <a:ext cx="7286997" cy="25853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1" i="0" u="none" strike="noStrike" cap="none" normalizeH="0" baseline="0" dirty="0">
                <a:ln>
                  <a:noFill/>
                </a:ln>
                <a:effectLst/>
              </a:rPr>
              <a:t>                                 </a:t>
            </a:r>
            <a:r>
              <a:rPr kumimoji="0" lang="pt-BR" altLang="pt-BR" sz="360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Descendência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effectLst/>
              </a:rPr>
              <a:t> Permite selecionar elementos que são descendentes de outro elemento,   independentemente da profundidade.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effectLst/>
              </a:rPr>
              <a:t> Sintaxe: </a:t>
            </a:r>
            <a:r>
              <a:rPr kumimoji="0" lang="pt-BR" altLang="pt-BR" b="1" i="0" u="none" strike="noStrike" cap="none" normalizeH="0" baseline="0" dirty="0">
                <a:ln>
                  <a:noFill/>
                </a:ln>
                <a:effectLst/>
              </a:rPr>
              <a:t>ancestor descendant { /* estilo */ }</a:t>
            </a:r>
            <a:endParaRPr kumimoji="0" lang="pt-BR" altLang="pt-BR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dirty="0"/>
              <a:t> 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FB80826-F8F6-4B97-A89B-75FC778FF1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" y="4583956"/>
            <a:ext cx="6858000" cy="1417416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C897A95D-BB0A-4652-BC19-939BF3574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37" y="6029494"/>
            <a:ext cx="6691332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Isso seleciona todos os elementos </a:t>
            </a:r>
            <a:r>
              <a:rPr kumimoji="0" lang="pt-BR" altLang="pt-BR" b="1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&lt;p&gt;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que são descendentes de um elemento </a:t>
            </a:r>
            <a:r>
              <a:rPr kumimoji="0" lang="pt-BR" altLang="pt-BR" b="1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&lt;div&gt;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e os estiliza com texto azul. 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371D3C1-CDD0-4D87-AF7F-D5D7C3E4FD21}"/>
              </a:ext>
            </a:extLst>
          </p:cNvPr>
          <p:cNvSpPr txBox="1"/>
          <p:nvPr/>
        </p:nvSpPr>
        <p:spPr>
          <a:xfrm>
            <a:off x="1376348" y="6675825"/>
            <a:ext cx="36089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 dirty="0">
                <a:latin typeface="+mj-lt"/>
              </a:rPr>
              <a:t>Filhos diretos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A4D1280A-CC55-43CD-842F-5BAF4DB41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67" y="7390666"/>
            <a:ext cx="6691332" cy="147732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effectLst/>
              </a:rPr>
              <a:t>Seleciona elementos que são filhos diretos de outro elemento.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effectLst/>
              </a:rPr>
              <a:t>Sintaxe: </a:t>
            </a:r>
            <a:r>
              <a:rPr kumimoji="0" lang="pt-BR" altLang="pt-BR" b="1" i="0" u="none" strike="noStrike" cap="none" normalizeH="0" baseline="0" dirty="0">
                <a:ln>
                  <a:noFill/>
                </a:ln>
                <a:effectLst/>
              </a:rPr>
              <a:t>parent &gt; child { /* estilo */ }</a:t>
            </a:r>
            <a:endParaRPr kumimoji="0" lang="pt-BR" altLang="pt-BR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1A0AC95C-C625-40C8-A7D5-0FCA8DD2C4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6" y="8429925"/>
            <a:ext cx="6858000" cy="1476075"/>
          </a:xfrm>
          <a:prstGeom prst="rect">
            <a:avLst/>
          </a:prstGeom>
        </p:spPr>
      </p:pic>
      <p:pic>
        <p:nvPicPr>
          <p:cNvPr id="25" name="Picture 2" descr="Pac Man PNG, Vector, PSD, and Clipart With Transparent Background for Free  Download | Pngtree">
            <a:extLst>
              <a:ext uri="{FF2B5EF4-FFF2-40B4-BE49-F238E27FC236}">
                <a16:creationId xmlns:a16="http://schemas.microsoft.com/office/drawing/2014/main" id="{45962D68-07F2-40BF-A023-CF091336F3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01" b="41874"/>
          <a:stretch/>
        </p:blipFill>
        <p:spPr bwMode="auto">
          <a:xfrm>
            <a:off x="15268" y="1586571"/>
            <a:ext cx="6826992" cy="5283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30179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3518</TotalTime>
  <Words>893</Words>
  <Application>Microsoft Office PowerPoint</Application>
  <PresentationFormat>Papel A4 (210x297 mm)</PresentationFormat>
  <Paragraphs>109</Paragraphs>
  <Slides>21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Impact</vt:lpstr>
      <vt:lpstr>Söhne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LT_PDR</dc:creator>
  <cp:lastModifiedBy>LT_PDR</cp:lastModifiedBy>
  <cp:revision>67</cp:revision>
  <dcterms:created xsi:type="dcterms:W3CDTF">2023-12-18T22:02:45Z</dcterms:created>
  <dcterms:modified xsi:type="dcterms:W3CDTF">2023-12-21T08:41:20Z</dcterms:modified>
</cp:coreProperties>
</file>