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2" r:id="rId1"/>
    <p:sldMasterId id="2147484296" r:id="rId2"/>
    <p:sldMasterId id="2147485181" r:id="rId3"/>
  </p:sldMasterIdLst>
  <p:notesMasterIdLst>
    <p:notesMasterId r:id="rId28"/>
  </p:notesMasterIdLst>
  <p:handoutMasterIdLst>
    <p:handoutMasterId r:id="rId29"/>
  </p:handoutMasterIdLst>
  <p:sldIdLst>
    <p:sldId id="979" r:id="rId4"/>
    <p:sldId id="1434" r:id="rId5"/>
    <p:sldId id="1442" r:id="rId6"/>
    <p:sldId id="1460" r:id="rId7"/>
    <p:sldId id="1443" r:id="rId8"/>
    <p:sldId id="1462" r:id="rId9"/>
    <p:sldId id="1461" r:id="rId10"/>
    <p:sldId id="1463" r:id="rId11"/>
    <p:sldId id="1445" r:id="rId12"/>
    <p:sldId id="1466" r:id="rId13"/>
    <p:sldId id="1467" r:id="rId14"/>
    <p:sldId id="1470" r:id="rId15"/>
    <p:sldId id="1448" r:id="rId16"/>
    <p:sldId id="1444" r:id="rId17"/>
    <p:sldId id="1457" r:id="rId18"/>
    <p:sldId id="1458" r:id="rId19"/>
    <p:sldId id="1459" r:id="rId20"/>
    <p:sldId id="1473" r:id="rId21"/>
    <p:sldId id="1474" r:id="rId22"/>
    <p:sldId id="1471" r:id="rId23"/>
    <p:sldId id="1475" r:id="rId24"/>
    <p:sldId id="1472" r:id="rId25"/>
    <p:sldId id="1468" r:id="rId26"/>
    <p:sldId id="1469" r:id="rId27"/>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 id="1" name="Meena Chinnathambi" initials="MC"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0F2"/>
    <a:srgbClr val="FBF1B3"/>
    <a:srgbClr val="2F7184"/>
    <a:srgbClr val="E1F0FF"/>
    <a:srgbClr val="C1E0FF"/>
    <a:srgbClr val="5BB9FF"/>
    <a:srgbClr val="009900"/>
    <a:srgbClr val="2F71A2"/>
    <a:srgbClr val="FFFFCC"/>
    <a:srgbClr val="D5DF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8387" autoAdjust="0"/>
  </p:normalViewPr>
  <p:slideViewPr>
    <p:cSldViewPr>
      <p:cViewPr varScale="1">
        <p:scale>
          <a:sx n="82" d="100"/>
          <a:sy n="82" d="100"/>
        </p:scale>
        <p:origin x="1469"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134"/>
    </p:cViewPr>
  </p:sorterViewPr>
  <p:notesViewPr>
    <p:cSldViewPr>
      <p:cViewPr varScale="1">
        <p:scale>
          <a:sx n="52" d="100"/>
          <a:sy n="52" d="100"/>
        </p:scale>
        <p:origin x="-2832" y="-108"/>
      </p:cViewPr>
      <p:guideLst>
        <p:guide orient="horz" pos="2880"/>
        <p:guide pos="2160"/>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cs typeface="Arial" charset="0"/>
              </a:defRPr>
            </a:lvl1pPr>
          </a:lstStyle>
          <a:p>
            <a:pPr>
              <a:defRPr/>
            </a:pPr>
            <a:fld id="{4EB745A5-3952-4467-A039-FB9EA0AFC76E}" type="datetimeFigureOut">
              <a:rPr lang="en-US"/>
              <a:pPr>
                <a:defRPr/>
              </a:pPr>
              <a:t>7/25/2023</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7/25/2023</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a:prstGeom prst="rect">
            <a:avLst/>
          </a:prstGeo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July 25,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620000" cy="990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July 25,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July 25,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July 25,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7/25/2023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7/25/2023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7/25/2023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7/25/2023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7/25/2023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7/25/2023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7/25/2023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a:prstGeom prst="rect">
            <a:avLst/>
          </a:prstGeo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BCA20BF4-46A4-4C62-9717-542F3E07C11D}" type="datetime4">
              <a:rPr lang="en-US"/>
              <a:pPr>
                <a:defRPr/>
              </a:pPr>
              <a:t>July 25,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7/25/2023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7/25/2023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7/25/2023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7/25/2023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July 25,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extLst>
      <p:ext uri="{BB962C8B-B14F-4D97-AF65-F5344CB8AC3E}">
        <p14:creationId xmlns:p14="http://schemas.microsoft.com/office/powerpoint/2010/main" val="2585911711"/>
      </p:ext>
    </p:extLst>
  </p:cSld>
  <p:clrMapOvr>
    <a:overrideClrMapping bg1="dk1" tx1="lt1" bg2="dk2" tx2="lt2" accent1="accent1" accent2="accent2" accent3="accent3" accent4="accent4" accent5="accent5" accent6="accent6" hlink="hlink" folHlink="folHlink"/>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BCA20BF4-46A4-4C62-9717-542F3E07C11D}" type="datetime4">
              <a:rPr lang="en-US"/>
              <a:pPr>
                <a:defRPr/>
              </a:pPr>
              <a:t>July 25,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extLst>
      <p:ext uri="{BB962C8B-B14F-4D97-AF65-F5344CB8AC3E}">
        <p14:creationId xmlns:p14="http://schemas.microsoft.com/office/powerpoint/2010/main" val="234864615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pPr>
                <a:defRPr/>
              </a:pPr>
              <a:t>July 25,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extLst>
      <p:ext uri="{BB962C8B-B14F-4D97-AF65-F5344CB8AC3E}">
        <p14:creationId xmlns:p14="http://schemas.microsoft.com/office/powerpoint/2010/main" val="1635013658"/>
      </p:ext>
    </p:extLst>
  </p:cSld>
  <p:clrMapOvr>
    <a:overrideClrMapping bg1="dk1" tx1="lt1" bg2="dk2" tx2="lt2" accent1="accent1" accent2="accent2" accent3="accent3" accent4="accent4" accent5="accent5" accent6="accent6" hlink="hlink" folHlink="folHlink"/>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B4147ACC-92FB-429D-8ACA-A583ECABA249}" type="datetime4">
              <a:rPr lang="en-US"/>
              <a:pPr>
                <a:defRPr/>
              </a:pPr>
              <a:t>July 25,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extLst>
      <p:ext uri="{BB962C8B-B14F-4D97-AF65-F5344CB8AC3E}">
        <p14:creationId xmlns:p14="http://schemas.microsoft.com/office/powerpoint/2010/main" val="141206866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272CADEB-BF3F-40FE-A6E1-8FB498EBFF75}" type="datetime4">
              <a:rPr lang="en-US"/>
              <a:pPr>
                <a:defRPr/>
              </a:pPr>
              <a:t>July 25, 2023</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extLst>
      <p:ext uri="{BB962C8B-B14F-4D97-AF65-F5344CB8AC3E}">
        <p14:creationId xmlns:p14="http://schemas.microsoft.com/office/powerpoint/2010/main" val="191455542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July 25,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extLst>
      <p:ext uri="{BB962C8B-B14F-4D97-AF65-F5344CB8AC3E}">
        <p14:creationId xmlns:p14="http://schemas.microsoft.com/office/powerpoint/2010/main" val="409139612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a:prstGeom prst="rect">
            <a:avLst/>
          </a:prstGeo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pPr>
                <a:defRPr/>
              </a:pPr>
              <a:t>July 25,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July 25,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extLst>
      <p:ext uri="{BB962C8B-B14F-4D97-AF65-F5344CB8AC3E}">
        <p14:creationId xmlns:p14="http://schemas.microsoft.com/office/powerpoint/2010/main" val="397623317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July 25,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10998E90-0A32-499E-B1BB-FF45A4E227C1}" type="slidenum">
              <a:rPr lang="en-US"/>
              <a:pPr>
                <a:defRPr/>
              </a:pPr>
              <a:t>‹#›</a:t>
            </a:fld>
            <a:endParaRPr lang="en-US"/>
          </a:p>
        </p:txBody>
      </p:sp>
    </p:spTree>
    <p:extLst>
      <p:ext uri="{BB962C8B-B14F-4D97-AF65-F5344CB8AC3E}">
        <p14:creationId xmlns:p14="http://schemas.microsoft.com/office/powerpoint/2010/main" val="318775034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July 25,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extLst>
      <p:ext uri="{BB962C8B-B14F-4D97-AF65-F5344CB8AC3E}">
        <p14:creationId xmlns:p14="http://schemas.microsoft.com/office/powerpoint/2010/main" val="354978558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July 25,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extLst>
      <p:ext uri="{BB962C8B-B14F-4D97-AF65-F5344CB8AC3E}">
        <p14:creationId xmlns:p14="http://schemas.microsoft.com/office/powerpoint/2010/main" val="241493280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July 25,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extLst>
      <p:ext uri="{BB962C8B-B14F-4D97-AF65-F5344CB8AC3E}">
        <p14:creationId xmlns:p14="http://schemas.microsoft.com/office/powerpoint/2010/main" val="194844664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July 25,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extLst>
      <p:ext uri="{BB962C8B-B14F-4D97-AF65-F5344CB8AC3E}">
        <p14:creationId xmlns:p14="http://schemas.microsoft.com/office/powerpoint/2010/main" val="12493382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925" y="365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3" name="Text Box 5"/>
          <p:cNvSpPr txBox="1">
            <a:spLocks noChangeArrowheads="1"/>
          </p:cNvSpPr>
          <p:nvPr/>
        </p:nvSpPr>
        <p:spPr bwMode="auto">
          <a:xfrm>
            <a:off x="1584325" y="265113"/>
            <a:ext cx="6950075"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4" name="Text Box 6"/>
          <p:cNvSpPr txBox="1">
            <a:spLocks noChangeArrowheads="1"/>
          </p:cNvSpPr>
          <p:nvPr/>
        </p:nvSpPr>
        <p:spPr bwMode="auto">
          <a:xfrm>
            <a:off x="152400" y="0"/>
            <a:ext cx="8778875"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5" name="Text Box 7"/>
          <p:cNvSpPr txBox="1">
            <a:spLocks noChangeArrowheads="1"/>
          </p:cNvSpPr>
          <p:nvPr/>
        </p:nvSpPr>
        <p:spPr bwMode="auto">
          <a:xfrm>
            <a:off x="1431925" y="2651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Tree>
    <p:extLst>
      <p:ext uri="{BB962C8B-B14F-4D97-AF65-F5344CB8AC3E}">
        <p14:creationId xmlns:p14="http://schemas.microsoft.com/office/powerpoint/2010/main" val="27777365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B4147ACC-92FB-429D-8ACA-A583ECABA249}" type="datetime4">
              <a:rPr lang="en-US"/>
              <a:pPr>
                <a:defRPr/>
              </a:pPr>
              <a:t>July 25,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272CADEB-BF3F-40FE-A6E1-8FB498EBFF75}" type="datetime4">
              <a:rPr lang="en-US"/>
              <a:pPr>
                <a:defRPr/>
              </a:pPr>
              <a:t>July 25, 2023</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a:prstGeom prst="rect">
            <a:avLst/>
          </a:prstGeo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July 25,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July 25,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a:prstGeom prst="rect">
            <a:avLst/>
          </a:prstGeo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July 25,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a:prstGeom prst="rect">
            <a:avLst/>
          </a:prstGeo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July 25,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July 25, 2023</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585" y="23695"/>
            <a:ext cx="9144000" cy="914400"/>
          </a:xfrm>
          <a:prstGeom prst="rect">
            <a:avLst/>
          </a:prstGeom>
          <a:ln>
            <a:noFill/>
          </a:ln>
          <a:effectLst>
            <a:outerShdw blurRad="292100" dist="139700" dir="2700000" algn="tl" rotWithShape="0">
              <a:srgbClr val="333333">
                <a:alpha val="65000"/>
              </a:srgbClr>
            </a:outerShdw>
          </a:effectLst>
        </p:spPr>
      </p:pic>
    </p:spTree>
  </p:cSld>
  <p:clrMap bg1="dk1" tx1="lt1" bg2="dk2" tx2="lt2" accent1="accent1" accent2="accent2" accent3="accent3" accent4="accent4" accent5="accent5" accent6="accent6" hlink="hlink" folHlink="folHlink"/>
  <p:sldLayoutIdLst>
    <p:sldLayoutId id="2147485174" r:id="rId1"/>
    <p:sldLayoutId id="2147485175" r:id="rId2"/>
    <p:sldLayoutId id="2147485176" r:id="rId3"/>
    <p:sldLayoutId id="2147485177" r:id="rId4"/>
    <p:sldLayoutId id="2147485178" r:id="rId5"/>
    <p:sldLayoutId id="2147485158" r:id="rId6"/>
    <p:sldLayoutId id="2147485159" r:id="rId7"/>
    <p:sldLayoutId id="2147485179" r:id="rId8"/>
    <p:sldLayoutId id="2147485160" r:id="rId9"/>
    <p:sldLayoutId id="2147485161" r:id="rId10"/>
    <p:sldLayoutId id="2147485162" r:id="rId11"/>
    <p:sldLayoutId id="2147485180" r:id="rId12"/>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5CA11FA-81BA-4E1A-93CB-0E664232FF38}" type="datetimeFigureOut">
              <a:rPr lang="en-US"/>
              <a:pPr>
                <a:defRPr/>
              </a:pPr>
              <a:t>7/25/2023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 id="2147485170" r:id="rId8"/>
    <p:sldLayoutId id="2147485171" r:id="rId9"/>
    <p:sldLayoutId id="2147485172" r:id="rId10"/>
    <p:sldLayoutId id="214748517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July 25, 2023</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extLst>
      <p:ext uri="{BB962C8B-B14F-4D97-AF65-F5344CB8AC3E}">
        <p14:creationId xmlns:p14="http://schemas.microsoft.com/office/powerpoint/2010/main" val="1136394259"/>
      </p:ext>
    </p:extLst>
  </p:cSld>
  <p:clrMap bg1="dk1" tx1="lt1" bg2="dk2" tx2="lt2" accent1="accent1" accent2="accent2" accent3="accent3" accent4="accent4" accent5="accent5" accent6="accent6" hlink="hlink" folHlink="folHlink"/>
  <p:sldLayoutIdLst>
    <p:sldLayoutId id="2147485182" r:id="rId1"/>
    <p:sldLayoutId id="2147485183" r:id="rId2"/>
    <p:sldLayoutId id="2147485184" r:id="rId3"/>
    <p:sldLayoutId id="2147485185" r:id="rId4"/>
    <p:sldLayoutId id="2147485186" r:id="rId5"/>
    <p:sldLayoutId id="2147485187" r:id="rId6"/>
    <p:sldLayoutId id="2147485188" r:id="rId7"/>
    <p:sldLayoutId id="2147485189" r:id="rId8"/>
    <p:sldLayoutId id="2147485190" r:id="rId9"/>
    <p:sldLayoutId id="2147485191" r:id="rId10"/>
    <p:sldLayoutId id="2147485192" r:id="rId11"/>
    <p:sldLayoutId id="2147485193" r:id="rId12"/>
    <p:sldLayoutId id="2147485194" r:id="rId13"/>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6.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968" y="-17993"/>
            <a:ext cx="9144000" cy="6858000"/>
          </a:xfrm>
          <a:prstGeom prst="rect">
            <a:avLst/>
          </a:prstGeom>
          <a:solidFill>
            <a:srgbClr val="2F71A2"/>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rial"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rial"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itchFamily="34" charset="0"/>
                <a:ea typeface="+mn-ea"/>
                <a:cs typeface="Times New Roman" pitchFamily="18" charset="0"/>
              </a:rPr>
              <a:t>INSTITUTE OF AERONAUTICAL ENGINEERING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rial"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b="1" dirty="0">
                <a:solidFill>
                  <a:srgbClr val="FFFF00"/>
                </a:solidFill>
                <a:latin typeface="Calibri" panose="020F0502020204030204" pitchFamily="34" charset="0"/>
                <a:cs typeface="Calibri" panose="020F0502020204030204" pitchFamily="34" charset="0"/>
              </a:rPr>
              <a:t>Research based Learning</a:t>
            </a:r>
            <a:r>
              <a:rPr kumimoji="0" lang="en-US" sz="4000" b="1" i="0" u="none" strike="noStrike" kern="1200" cap="none" spc="0" normalizeH="0" baseline="0" noProof="0" dirty="0">
                <a:ln>
                  <a:noFill/>
                </a:ln>
                <a:solidFill>
                  <a:srgbClr val="FFFF00"/>
                </a:solidFill>
                <a:effectLst/>
                <a:uLnTx/>
                <a:uFillTx/>
                <a:latin typeface="Calibri" panose="020F0502020204030204" pitchFamily="34" charset="0"/>
                <a:ea typeface="+mn-ea"/>
                <a:cs typeface="Calibri" panose="020F0502020204030204" pitchFamily="34" charset="0"/>
              </a:rPr>
              <a:t> (RBL)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FF00"/>
                </a:solidFill>
                <a:effectLst/>
                <a:uLnTx/>
                <a:uFillTx/>
                <a:latin typeface="Calibri" panose="020F0502020204030204" pitchFamily="34" charset="0"/>
                <a:ea typeface="+mn-ea"/>
                <a:cs typeface="Calibri" panose="020F0502020204030204" pitchFamily="34" charset="0"/>
              </a:rPr>
              <a:t>III B. Tech </a:t>
            </a:r>
            <a:r>
              <a:rPr lang="en-US" sz="2200" b="1" dirty="0">
                <a:solidFill>
                  <a:srgbClr val="FFFF00"/>
                </a:solidFill>
                <a:latin typeface="Calibri" panose="020F0502020204030204" pitchFamily="34" charset="0"/>
                <a:cs typeface="Calibri" panose="020F0502020204030204" pitchFamily="34" charset="0"/>
              </a:rPr>
              <a:t>VI</a:t>
            </a:r>
            <a:r>
              <a:rPr kumimoji="0" lang="en-US" sz="2200" b="1" i="0" u="none" strike="noStrike" kern="1200" cap="none" spc="0" normalizeH="0" baseline="0" noProof="0" dirty="0">
                <a:ln>
                  <a:noFill/>
                </a:ln>
                <a:solidFill>
                  <a:srgbClr val="FFFF00"/>
                </a:solidFill>
                <a:effectLst/>
                <a:uLnTx/>
                <a:uFillTx/>
                <a:latin typeface="Calibri" panose="020F0502020204030204" pitchFamily="34" charset="0"/>
                <a:ea typeface="+mn-ea"/>
                <a:cs typeface="Calibri" panose="020F0502020204030204" pitchFamily="34" charset="0"/>
              </a:rPr>
              <a:t> semester</a:t>
            </a:r>
          </a:p>
          <a:p>
            <a:pPr algn="ctr" fontAlgn="auto">
              <a:spcBef>
                <a:spcPts val="0"/>
              </a:spcBef>
              <a:spcAft>
                <a:spcPts val="0"/>
              </a:spcAft>
              <a:defRPr/>
            </a:pPr>
            <a:r>
              <a:rPr kumimoji="0" lang="en-US" sz="2400" b="0" i="0" u="none" strike="noStrike" kern="1200" cap="none" spc="0" normalizeH="0" baseline="0" dirty="0">
                <a:ln>
                  <a:noFill/>
                </a:ln>
                <a:solidFill>
                  <a:srgbClr val="FFFF00"/>
                </a:solidFill>
                <a:effectLst/>
                <a:uLnTx/>
                <a:uFillTx/>
                <a:latin typeface="Calibri" panose="020F0502020204030204" pitchFamily="34" charset="0"/>
                <a:ea typeface="+mn-ea"/>
                <a:cs typeface="Calibri" panose="020F0502020204030204" pitchFamily="34" charset="0"/>
              </a:rPr>
              <a:t>Topic: </a:t>
            </a:r>
            <a:r>
              <a:rPr lang="en-IN" sz="2400" b="1" kern="100" dirty="0" err="1">
                <a:effectLst/>
                <a:latin typeface="Calibri" panose="020F0502020204030204" pitchFamily="34" charset="0"/>
                <a:ea typeface="Calibri" panose="020F0502020204030204" pitchFamily="34" charset="0"/>
                <a:cs typeface="Calibri" panose="020F0502020204030204" pitchFamily="34" charset="0"/>
              </a:rPr>
              <a:t>Computaional</a:t>
            </a:r>
            <a:r>
              <a:rPr lang="en-IN" sz="2400" b="1" kern="100" dirty="0">
                <a:effectLst/>
                <a:latin typeface="Calibri" panose="020F0502020204030204" pitchFamily="34" charset="0"/>
                <a:ea typeface="Calibri" panose="020F0502020204030204" pitchFamily="34" charset="0"/>
                <a:cs typeface="Calibri" panose="020F0502020204030204" pitchFamily="34" charset="0"/>
              </a:rPr>
              <a:t> approach for analysing the local blood flow in a vascular network at high altitude pressure using neural networks</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00"/>
              </a:solidFill>
              <a:effectLst/>
              <a:uLnTx/>
              <a:uFillTx/>
              <a:latin typeface="Times New Roman" pitchFamily="18"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DEPARTMENT OF AERONAUTICAL ENGINEERING</a:t>
            </a:r>
            <a:endParaRPr lang="en-US" sz="2400" b="1" dirty="0">
              <a:solidFill>
                <a:prstClr val="white"/>
              </a:solidFill>
              <a:latin typeface="Calibri" panose="020F0502020204030204" pitchFamily="34" charset="0"/>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MENTOR: </a:t>
            </a:r>
            <a:r>
              <a:rPr lang="en-US" sz="2400" b="1" dirty="0">
                <a:solidFill>
                  <a:prstClr val="white"/>
                </a:solidFill>
                <a:latin typeface="Calibri" panose="020F0502020204030204" pitchFamily="34" charset="0"/>
                <a:cs typeface="Calibri" panose="020F0502020204030204" pitchFamily="34" charset="0"/>
              </a:rPr>
              <a:t>DR.B.ASHLESHA</a:t>
            </a:r>
            <a:endParaRPr kumimoji="0" lang="en-US" sz="2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a:p>
            <a:pPr algn="ctr" fontAlgn="auto">
              <a:spcBef>
                <a:spcPts val="0"/>
              </a:spcBef>
              <a:spcAft>
                <a:spcPts val="0"/>
              </a:spcAft>
              <a:defRPr/>
            </a:pPr>
            <a:r>
              <a:rPr lang="en-US" b="1" dirty="0">
                <a:solidFill>
                  <a:prstClr val="white"/>
                </a:solidFill>
                <a:latin typeface="Calibri" panose="020F0502020204030204" pitchFamily="34" charset="0"/>
                <a:cs typeface="Calibri" panose="020F0502020204030204" pitchFamily="34" charset="0"/>
              </a:rPr>
              <a:t>                                                                                                       NAGA SURAJ(20951A2146)</a:t>
            </a:r>
          </a:p>
          <a:p>
            <a:pPr algn="ctr" fontAlgn="auto">
              <a:spcBef>
                <a:spcPts val="0"/>
              </a:spcBef>
              <a:spcAft>
                <a:spcPts val="0"/>
              </a:spcAft>
              <a:defRPr/>
            </a:pPr>
            <a:r>
              <a:rPr lang="en-US" b="1" dirty="0">
                <a:solidFill>
                  <a:prstClr val="white"/>
                </a:solidFill>
                <a:latin typeface="Calibri" panose="020F0502020204030204" pitchFamily="34" charset="0"/>
                <a:cs typeface="Calibri" panose="020F0502020204030204" pitchFamily="34" charset="0"/>
              </a:rPr>
              <a:t>                                                                                                              </a:t>
            </a:r>
            <a:r>
              <a:rPr lang="en-US" b="1" dirty="0" err="1">
                <a:solidFill>
                  <a:prstClr val="white"/>
                </a:solidFill>
                <a:latin typeface="Calibri" panose="020F0502020204030204" pitchFamily="34" charset="0"/>
                <a:cs typeface="Calibri" panose="020F0502020204030204" pitchFamily="34" charset="0"/>
              </a:rPr>
              <a:t>A.Naveenkumar</a:t>
            </a:r>
            <a:r>
              <a:rPr lang="en-US" b="1" dirty="0">
                <a:solidFill>
                  <a:prstClr val="white"/>
                </a:solidFill>
                <a:latin typeface="Calibri" panose="020F0502020204030204" pitchFamily="34" charset="0"/>
                <a:cs typeface="Calibri" panose="020F0502020204030204" pitchFamily="34" charset="0"/>
              </a:rPr>
              <a:t>(20951A2148)</a:t>
            </a:r>
            <a:endParaRPr lang="en-US" dirty="0">
              <a:solidFill>
                <a:prstClr val="white"/>
              </a:solidFill>
              <a:latin typeface="Calibri" panose="020F0502020204030204" pitchFamily="34" charset="0"/>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Calibri" panose="020F0502020204030204" pitchFamily="34" charset="0"/>
                <a:cs typeface="Calibri" panose="020F0502020204030204" pitchFamily="34" charset="0"/>
              </a:rPr>
              <a:t>   </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pic>
        <p:nvPicPr>
          <p:cNvPr id="9" name="Picture 9" descr="iarelogo.JPG"/>
          <p:cNvPicPr>
            <a:picLocks noChangeAspect="1"/>
          </p:cNvPicPr>
          <p:nvPr/>
        </p:nvPicPr>
        <p:blipFill>
          <a:blip r:embed="rId2"/>
          <a:srcRect/>
          <a:stretch>
            <a:fillRect/>
          </a:stretch>
        </p:blipFill>
        <p:spPr bwMode="auto">
          <a:xfrm>
            <a:off x="3923288" y="228600"/>
            <a:ext cx="1297424" cy="1429027"/>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47864" y="-281023"/>
            <a:ext cx="2448272" cy="244827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B60B-FD04-F010-2983-249628A0A35B}"/>
              </a:ext>
            </a:extLst>
          </p:cNvPr>
          <p:cNvSpPr>
            <a:spLocks noGrp="1"/>
          </p:cNvSpPr>
          <p:nvPr>
            <p:ph type="title"/>
          </p:nvPr>
        </p:nvSpPr>
        <p:spPr/>
        <p:txBody>
          <a:bodyPr/>
          <a:lstStyle/>
          <a:p>
            <a:r>
              <a:rPr lang="en-US" dirty="0"/>
              <a:t>Literature review</a:t>
            </a:r>
            <a:endParaRPr lang="en-IN" dirty="0"/>
          </a:p>
        </p:txBody>
      </p:sp>
      <p:graphicFrame>
        <p:nvGraphicFramePr>
          <p:cNvPr id="5" name="Table 5">
            <a:extLst>
              <a:ext uri="{FF2B5EF4-FFF2-40B4-BE49-F238E27FC236}">
                <a16:creationId xmlns:a16="http://schemas.microsoft.com/office/drawing/2014/main" id="{AFF0D411-C3B1-0F0F-A365-6D3EFDA0D227}"/>
              </a:ext>
            </a:extLst>
          </p:cNvPr>
          <p:cNvGraphicFramePr>
            <a:graphicFrameLocks noGrp="1"/>
          </p:cNvGraphicFramePr>
          <p:nvPr>
            <p:ph idx="1"/>
            <p:extLst>
              <p:ext uri="{D42A27DB-BD31-4B8C-83A1-F6EECF244321}">
                <p14:modId xmlns:p14="http://schemas.microsoft.com/office/powerpoint/2010/main" val="3055516993"/>
              </p:ext>
            </p:extLst>
          </p:nvPr>
        </p:nvGraphicFramePr>
        <p:xfrm>
          <a:off x="107504" y="980728"/>
          <a:ext cx="8928991" cy="6660404"/>
        </p:xfrm>
        <a:graphic>
          <a:graphicData uri="http://schemas.openxmlformats.org/drawingml/2006/table">
            <a:tbl>
              <a:tblPr firstRow="1" bandRow="1">
                <a:tableStyleId>{1E171933-4619-4E11-9A3F-F7608DF75F80}</a:tableStyleId>
              </a:tblPr>
              <a:tblGrid>
                <a:gridCol w="2016224">
                  <a:extLst>
                    <a:ext uri="{9D8B030D-6E8A-4147-A177-3AD203B41FA5}">
                      <a16:colId xmlns:a16="http://schemas.microsoft.com/office/drawing/2014/main" val="2827116760"/>
                    </a:ext>
                  </a:extLst>
                </a:gridCol>
                <a:gridCol w="2592288">
                  <a:extLst>
                    <a:ext uri="{9D8B030D-6E8A-4147-A177-3AD203B41FA5}">
                      <a16:colId xmlns:a16="http://schemas.microsoft.com/office/drawing/2014/main" val="2922702515"/>
                    </a:ext>
                  </a:extLst>
                </a:gridCol>
                <a:gridCol w="2016224">
                  <a:extLst>
                    <a:ext uri="{9D8B030D-6E8A-4147-A177-3AD203B41FA5}">
                      <a16:colId xmlns:a16="http://schemas.microsoft.com/office/drawing/2014/main" val="1577550472"/>
                    </a:ext>
                  </a:extLst>
                </a:gridCol>
                <a:gridCol w="2304255">
                  <a:extLst>
                    <a:ext uri="{9D8B030D-6E8A-4147-A177-3AD203B41FA5}">
                      <a16:colId xmlns:a16="http://schemas.microsoft.com/office/drawing/2014/main" val="2813670719"/>
                    </a:ext>
                  </a:extLst>
                </a:gridCol>
              </a:tblGrid>
              <a:tr h="991124">
                <a:tc>
                  <a:txBody>
                    <a:bodyPr/>
                    <a:lstStyle/>
                    <a:p>
                      <a:r>
                        <a:rPr lang="en-US" dirty="0"/>
                        <a:t>Authors</a:t>
                      </a:r>
                      <a:endParaRPr lang="en-IN" dirty="0"/>
                    </a:p>
                  </a:txBody>
                  <a:tcPr/>
                </a:tc>
                <a:tc>
                  <a:txBody>
                    <a:bodyPr/>
                    <a:lstStyle/>
                    <a:p>
                      <a:r>
                        <a:rPr lang="en-US" dirty="0"/>
                        <a:t>Name of the paper</a:t>
                      </a:r>
                      <a:endParaRPr lang="en-IN" dirty="0"/>
                    </a:p>
                  </a:txBody>
                  <a:tcPr/>
                </a:tc>
                <a:tc>
                  <a:txBody>
                    <a:bodyPr/>
                    <a:lstStyle/>
                    <a:p>
                      <a:r>
                        <a:rPr lang="en-US" dirty="0"/>
                        <a:t>Journal/conference name</a:t>
                      </a:r>
                      <a:endParaRPr lang="en-IN" dirty="0"/>
                    </a:p>
                  </a:txBody>
                  <a:tcPr/>
                </a:tc>
                <a:tc>
                  <a:txBody>
                    <a:bodyPr/>
                    <a:lstStyle/>
                    <a:p>
                      <a:r>
                        <a:rPr lang="en-US" dirty="0"/>
                        <a:t>Results and conclusions obtained</a:t>
                      </a:r>
                      <a:endParaRPr lang="en-IN" dirty="0"/>
                    </a:p>
                  </a:txBody>
                  <a:tcPr/>
                </a:tc>
                <a:extLst>
                  <a:ext uri="{0D108BD9-81ED-4DB2-BD59-A6C34878D82A}">
                    <a16:rowId xmlns:a16="http://schemas.microsoft.com/office/drawing/2014/main" val="1683894420"/>
                  </a:ext>
                </a:extLst>
              </a:tr>
              <a:tr h="2442208">
                <a:tc>
                  <a:txBody>
                    <a:bodyPr/>
                    <a:lstStyle/>
                    <a:p>
                      <a:r>
                        <a:rPr kumimoji="0" lang="en-IN" b="0" i="0" kern="1200" dirty="0">
                          <a:solidFill>
                            <a:schemeClr val="dk1"/>
                          </a:solidFill>
                          <a:effectLst/>
                          <a:latin typeface="+mn-lt"/>
                          <a:ea typeface="+mn-ea"/>
                          <a:cs typeface="+mn-cs"/>
                        </a:rPr>
                        <a:t>C.S. Kim, C. </a:t>
                      </a:r>
                      <a:r>
                        <a:rPr kumimoji="0" lang="en-IN" b="0" i="0" kern="1200" dirty="0" err="1">
                          <a:solidFill>
                            <a:schemeClr val="dk1"/>
                          </a:solidFill>
                          <a:effectLst/>
                          <a:latin typeface="+mn-lt"/>
                          <a:ea typeface="+mn-ea"/>
                          <a:cs typeface="+mn-cs"/>
                        </a:rPr>
                        <a:t>Kiris</a:t>
                      </a:r>
                      <a:r>
                        <a:rPr kumimoji="0" lang="en-IN" b="0" i="0" kern="1200" dirty="0">
                          <a:solidFill>
                            <a:schemeClr val="dk1"/>
                          </a:solidFill>
                          <a:effectLst/>
                          <a:latin typeface="+mn-lt"/>
                          <a:ea typeface="+mn-ea"/>
                          <a:cs typeface="+mn-cs"/>
                        </a:rPr>
                        <a:t>, D. Kwak, T. David</a:t>
                      </a:r>
                      <a:endParaRPr lang="en-IN" dirty="0"/>
                    </a:p>
                  </a:txBody>
                  <a:tcPr/>
                </a:tc>
                <a:tc>
                  <a:txBody>
                    <a:bodyPr/>
                    <a:lstStyle/>
                    <a:p>
                      <a:r>
                        <a:rPr kumimoji="0" lang="en-US" b="0" i="0" kern="1200" dirty="0">
                          <a:solidFill>
                            <a:schemeClr val="dk1"/>
                          </a:solidFill>
                          <a:effectLst/>
                          <a:latin typeface="+mn-lt"/>
                          <a:ea typeface="+mn-ea"/>
                          <a:cs typeface="+mn-cs"/>
                        </a:rPr>
                        <a:t>Numerical simulation of local blood flow in the carotid and cerebral arteries under altered gravity</a:t>
                      </a:r>
                      <a:endParaRPr lang="en-IN" dirty="0"/>
                    </a:p>
                  </a:txBody>
                  <a:tcPr/>
                </a:tc>
                <a:tc>
                  <a:txBody>
                    <a:bodyPr/>
                    <a:lstStyle/>
                    <a:p>
                      <a:r>
                        <a:rPr kumimoji="0" lang="en-IN" b="0" i="0" kern="1200" dirty="0">
                          <a:solidFill>
                            <a:schemeClr val="dk1"/>
                          </a:solidFill>
                          <a:effectLst/>
                          <a:latin typeface="+mn-lt"/>
                          <a:ea typeface="+mn-ea"/>
                          <a:cs typeface="+mn-cs"/>
                        </a:rPr>
                        <a:t>J. </a:t>
                      </a:r>
                      <a:r>
                        <a:rPr kumimoji="0" lang="en-IN" b="0" i="0" kern="1200" dirty="0" err="1">
                          <a:solidFill>
                            <a:schemeClr val="dk1"/>
                          </a:solidFill>
                          <a:effectLst/>
                          <a:latin typeface="+mn-lt"/>
                          <a:ea typeface="+mn-ea"/>
                          <a:cs typeface="+mn-cs"/>
                        </a:rPr>
                        <a:t>Biomech</a:t>
                      </a:r>
                      <a:r>
                        <a:rPr kumimoji="0" lang="en-IN" b="0" i="0" kern="1200" dirty="0">
                          <a:solidFill>
                            <a:schemeClr val="dk1"/>
                          </a:solidFill>
                          <a:effectLst/>
                          <a:latin typeface="+mn-lt"/>
                          <a:ea typeface="+mn-ea"/>
                          <a:cs typeface="+mn-cs"/>
                        </a:rPr>
                        <a:t>. Eng. ASME J. 128 (2) (2005) 194–202. R. </a:t>
                      </a:r>
                      <a:r>
                        <a:rPr kumimoji="0" lang="en-IN" b="0" i="0" kern="1200" dirty="0" err="1">
                          <a:solidFill>
                            <a:schemeClr val="dk1"/>
                          </a:solidFill>
                          <a:effectLst/>
                          <a:latin typeface="+mn-lt"/>
                          <a:ea typeface="+mn-ea"/>
                          <a:cs typeface="+mn-cs"/>
                        </a:rPr>
                        <a:t>Roohi</a:t>
                      </a:r>
                      <a:r>
                        <a:rPr kumimoji="0" lang="en-IN" b="0" i="0" kern="1200" dirty="0">
                          <a:solidFill>
                            <a:schemeClr val="dk1"/>
                          </a:solidFill>
                          <a:effectLst/>
                          <a:latin typeface="+mn-lt"/>
                          <a:ea typeface="+mn-ea"/>
                          <a:cs typeface="+mn-cs"/>
                        </a:rPr>
                        <a:t> et al. </a:t>
                      </a:r>
                    </a:p>
                    <a:p>
                      <a:br>
                        <a:rPr kumimoji="0" lang="en-IN" b="0" i="0" kern="1200" dirty="0">
                          <a:solidFill>
                            <a:schemeClr val="dk1"/>
                          </a:solidFill>
                          <a:effectLst/>
                          <a:latin typeface="+mn-lt"/>
                          <a:ea typeface="+mn-ea"/>
                          <a:cs typeface="+mn-cs"/>
                        </a:rPr>
                      </a:br>
                      <a:endParaRPr lang="en-IN" dirty="0"/>
                    </a:p>
                  </a:txBody>
                  <a:tcPr/>
                </a:tc>
                <a:tc>
                  <a:txBody>
                    <a:bodyPr/>
                    <a:lstStyle/>
                    <a:p>
                      <a:r>
                        <a:rPr lang="en-US" dirty="0"/>
                        <a:t>it was observed that the altered gravity has an impact on deformable wall motions and wall shear stress distribution throughout the pulse cycle</a:t>
                      </a:r>
                      <a:endParaRPr lang="en-IN" dirty="0"/>
                    </a:p>
                  </a:txBody>
                  <a:tcPr/>
                </a:tc>
                <a:extLst>
                  <a:ext uri="{0D108BD9-81ED-4DB2-BD59-A6C34878D82A}">
                    <a16:rowId xmlns:a16="http://schemas.microsoft.com/office/drawing/2014/main" val="2929698065"/>
                  </a:ext>
                </a:extLst>
              </a:tr>
              <a:tr h="2001535">
                <a:tc>
                  <a:txBody>
                    <a:bodyPr/>
                    <a:lstStyle/>
                    <a:p>
                      <a:r>
                        <a:rPr kumimoji="0" lang="en-IN" b="0" i="0" kern="1200" dirty="0">
                          <a:solidFill>
                            <a:schemeClr val="dk1"/>
                          </a:solidFill>
                          <a:effectLst/>
                          <a:latin typeface="+mn-lt"/>
                          <a:ea typeface="+mn-ea"/>
                          <a:cs typeface="+mn-cs"/>
                        </a:rPr>
                        <a:t>A.H. Elsheikh, S.W. </a:t>
                      </a:r>
                      <a:r>
                        <a:rPr kumimoji="0" lang="en-IN" b="0" i="0" kern="1200" dirty="0" err="1">
                          <a:solidFill>
                            <a:schemeClr val="dk1"/>
                          </a:solidFill>
                          <a:effectLst/>
                          <a:latin typeface="+mn-lt"/>
                          <a:ea typeface="+mn-ea"/>
                          <a:cs typeface="+mn-cs"/>
                        </a:rPr>
                        <a:t>Sharshir</a:t>
                      </a:r>
                      <a:r>
                        <a:rPr kumimoji="0" lang="en-IN" b="0" i="0" kern="1200" dirty="0">
                          <a:solidFill>
                            <a:schemeClr val="dk1"/>
                          </a:solidFill>
                          <a:effectLst/>
                          <a:latin typeface="+mn-lt"/>
                          <a:ea typeface="+mn-ea"/>
                          <a:cs typeface="+mn-cs"/>
                        </a:rPr>
                        <a:t>, M. Abd </a:t>
                      </a:r>
                      <a:r>
                        <a:rPr kumimoji="0" lang="en-IN" b="0" i="0" kern="1200" dirty="0" err="1">
                          <a:solidFill>
                            <a:schemeClr val="dk1"/>
                          </a:solidFill>
                          <a:effectLst/>
                          <a:latin typeface="+mn-lt"/>
                          <a:ea typeface="+mn-ea"/>
                          <a:cs typeface="+mn-cs"/>
                        </a:rPr>
                        <a:t>Elaziz</a:t>
                      </a:r>
                      <a:r>
                        <a:rPr kumimoji="0" lang="en-IN" b="0" i="0" kern="1200" dirty="0">
                          <a:solidFill>
                            <a:schemeClr val="dk1"/>
                          </a:solidFill>
                          <a:effectLst/>
                          <a:latin typeface="+mn-lt"/>
                          <a:ea typeface="+mn-ea"/>
                          <a:cs typeface="+mn-cs"/>
                        </a:rPr>
                        <a:t>, A.E. </a:t>
                      </a:r>
                      <a:r>
                        <a:rPr kumimoji="0" lang="en-IN" b="0" i="0" kern="1200" dirty="0" err="1">
                          <a:solidFill>
                            <a:schemeClr val="dk1"/>
                          </a:solidFill>
                          <a:effectLst/>
                          <a:latin typeface="+mn-lt"/>
                          <a:ea typeface="+mn-ea"/>
                          <a:cs typeface="+mn-cs"/>
                        </a:rPr>
                        <a:t>Kabeel</a:t>
                      </a:r>
                      <a:r>
                        <a:rPr kumimoji="0" lang="en-IN" b="0" i="0" kern="1200" dirty="0">
                          <a:solidFill>
                            <a:schemeClr val="dk1"/>
                          </a:solidFill>
                          <a:effectLst/>
                          <a:latin typeface="+mn-lt"/>
                          <a:ea typeface="+mn-ea"/>
                          <a:cs typeface="+mn-cs"/>
                        </a:rPr>
                        <a:t>, W. </a:t>
                      </a:r>
                      <a:r>
                        <a:rPr kumimoji="0" lang="en-IN" b="0" i="0" kern="1200" dirty="0" err="1">
                          <a:solidFill>
                            <a:schemeClr val="dk1"/>
                          </a:solidFill>
                          <a:effectLst/>
                          <a:latin typeface="+mn-lt"/>
                          <a:ea typeface="+mn-ea"/>
                          <a:cs typeface="+mn-cs"/>
                        </a:rPr>
                        <a:t>Guilan</a:t>
                      </a:r>
                      <a:r>
                        <a:rPr kumimoji="0" lang="en-IN" b="0" i="0" kern="1200" dirty="0">
                          <a:solidFill>
                            <a:schemeClr val="dk1"/>
                          </a:solidFill>
                          <a:effectLst/>
                          <a:latin typeface="+mn-lt"/>
                          <a:ea typeface="+mn-ea"/>
                          <a:cs typeface="+mn-cs"/>
                        </a:rPr>
                        <a:t>, Z. </a:t>
                      </a:r>
                      <a:r>
                        <a:rPr kumimoji="0" lang="en-IN" b="0" i="0" kern="1200" dirty="0" err="1">
                          <a:solidFill>
                            <a:schemeClr val="dk1"/>
                          </a:solidFill>
                          <a:effectLst/>
                          <a:latin typeface="+mn-lt"/>
                          <a:ea typeface="+mn-ea"/>
                          <a:cs typeface="+mn-cs"/>
                        </a:rPr>
                        <a:t>Haiou</a:t>
                      </a:r>
                      <a:r>
                        <a:rPr kumimoji="0" lang="en-IN" b="0" i="0" kern="1200" dirty="0">
                          <a:solidFill>
                            <a:schemeClr val="dk1"/>
                          </a:solidFill>
                          <a:effectLst/>
                          <a:latin typeface="+mn-lt"/>
                          <a:ea typeface="+mn-ea"/>
                          <a:cs typeface="+mn-cs"/>
                        </a:rPr>
                        <a:t>,</a:t>
                      </a:r>
                      <a:endParaRPr lang="en-IN" dirty="0"/>
                    </a:p>
                  </a:txBody>
                  <a:tcPr/>
                </a:tc>
                <a:tc>
                  <a:txBody>
                    <a:bodyPr/>
                    <a:lstStyle/>
                    <a:p>
                      <a:r>
                        <a:rPr kumimoji="0" lang="en-US" b="0" i="0" kern="1200" dirty="0">
                          <a:solidFill>
                            <a:schemeClr val="dk1"/>
                          </a:solidFill>
                          <a:effectLst/>
                          <a:latin typeface="+mn-lt"/>
                          <a:ea typeface="+mn-ea"/>
                          <a:cs typeface="+mn-cs"/>
                        </a:rPr>
                        <a:t>Modeling of solar energy systems using artificial neural network: a comprehensive review</a:t>
                      </a:r>
                      <a:endParaRPr lang="en-IN" dirty="0"/>
                    </a:p>
                  </a:txBody>
                  <a:tcPr/>
                </a:tc>
                <a:tc>
                  <a:txBody>
                    <a:bodyPr/>
                    <a:lstStyle/>
                    <a:p>
                      <a:r>
                        <a:rPr kumimoji="0" lang="pt-BR" b="0" i="0" kern="1200" dirty="0">
                          <a:solidFill>
                            <a:schemeClr val="dk1"/>
                          </a:solidFill>
                          <a:effectLst/>
                          <a:latin typeface="+mn-lt"/>
                          <a:ea typeface="+mn-ea"/>
                          <a:cs typeface="+mn-cs"/>
                        </a:rPr>
                        <a:t>Sol. Energy 180 (2019) 622–639</a:t>
                      </a:r>
                      <a:endParaRPr lang="en-IN" dirty="0"/>
                    </a:p>
                  </a:txBody>
                  <a:tcPr/>
                </a:tc>
                <a:tc>
                  <a:txBody>
                    <a:bodyPr/>
                    <a:lstStyle/>
                    <a:p>
                      <a:r>
                        <a:rPr kumimoji="0" lang="en-US" b="0" i="0" kern="1200" dirty="0">
                          <a:solidFill>
                            <a:schemeClr val="dk1"/>
                          </a:solidFill>
                          <a:effectLst/>
                          <a:latin typeface="+mn-lt"/>
                          <a:ea typeface="+mn-ea"/>
                          <a:cs typeface="+mn-cs"/>
                        </a:rPr>
                        <a:t>advantages of the ANNs in modeling these devices, such as high accuracy, generalization capabilities, and short computing time, over other theoretical and experimental modeling techniques</a:t>
                      </a:r>
                      <a:endParaRPr lang="en-IN" dirty="0"/>
                    </a:p>
                  </a:txBody>
                  <a:tcPr/>
                </a:tc>
                <a:extLst>
                  <a:ext uri="{0D108BD9-81ED-4DB2-BD59-A6C34878D82A}">
                    <a16:rowId xmlns:a16="http://schemas.microsoft.com/office/drawing/2014/main" val="1582764735"/>
                  </a:ext>
                </a:extLst>
              </a:tr>
            </a:tbl>
          </a:graphicData>
        </a:graphic>
      </p:graphicFrame>
      <p:sp>
        <p:nvSpPr>
          <p:cNvPr id="4" name="Slide Number Placeholder 3">
            <a:extLst>
              <a:ext uri="{FF2B5EF4-FFF2-40B4-BE49-F238E27FC236}">
                <a16:creationId xmlns:a16="http://schemas.microsoft.com/office/drawing/2014/main" id="{742844B7-EBE5-4C08-1BF3-1BB96CADFC44}"/>
              </a:ext>
            </a:extLst>
          </p:cNvPr>
          <p:cNvSpPr>
            <a:spLocks noGrp="1"/>
          </p:cNvSpPr>
          <p:nvPr>
            <p:ph type="sldNum" sz="quarter" idx="12"/>
          </p:nvPr>
        </p:nvSpPr>
        <p:spPr/>
        <p:txBody>
          <a:bodyPr/>
          <a:lstStyle/>
          <a:p>
            <a:pPr>
              <a:defRPr/>
            </a:pPr>
            <a:fld id="{FAB6ED7B-5CA3-4472-B01C-99CB7689D1EA}" type="slidenum">
              <a:rPr lang="en-US" smtClean="0"/>
              <a:pPr>
                <a:defRPr/>
              </a:pPr>
              <a:t>10</a:t>
            </a:fld>
            <a:endParaRPr lang="en-US"/>
          </a:p>
        </p:txBody>
      </p:sp>
    </p:spTree>
    <p:extLst>
      <p:ext uri="{BB962C8B-B14F-4D97-AF65-F5344CB8AC3E}">
        <p14:creationId xmlns:p14="http://schemas.microsoft.com/office/powerpoint/2010/main" val="57191787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E991A-B16A-9819-12C2-B70DDA7ED7AD}"/>
              </a:ext>
            </a:extLst>
          </p:cNvPr>
          <p:cNvSpPr>
            <a:spLocks noGrp="1"/>
          </p:cNvSpPr>
          <p:nvPr>
            <p:ph type="title"/>
          </p:nvPr>
        </p:nvSpPr>
        <p:spPr/>
        <p:txBody>
          <a:bodyPr/>
          <a:lstStyle/>
          <a:p>
            <a:r>
              <a:rPr lang="en-US" dirty="0"/>
              <a:t>Literature review</a:t>
            </a:r>
            <a:endParaRPr lang="en-IN" dirty="0"/>
          </a:p>
        </p:txBody>
      </p:sp>
      <p:graphicFrame>
        <p:nvGraphicFramePr>
          <p:cNvPr id="5" name="Table 5">
            <a:extLst>
              <a:ext uri="{FF2B5EF4-FFF2-40B4-BE49-F238E27FC236}">
                <a16:creationId xmlns:a16="http://schemas.microsoft.com/office/drawing/2014/main" id="{F68D6170-C022-CB67-2537-1A97EA66FA1E}"/>
              </a:ext>
            </a:extLst>
          </p:cNvPr>
          <p:cNvGraphicFramePr>
            <a:graphicFrameLocks noGrp="1"/>
          </p:cNvGraphicFramePr>
          <p:nvPr>
            <p:ph idx="1"/>
            <p:extLst>
              <p:ext uri="{D42A27DB-BD31-4B8C-83A1-F6EECF244321}">
                <p14:modId xmlns:p14="http://schemas.microsoft.com/office/powerpoint/2010/main" val="1459665097"/>
              </p:ext>
            </p:extLst>
          </p:nvPr>
        </p:nvGraphicFramePr>
        <p:xfrm>
          <a:off x="0" y="980727"/>
          <a:ext cx="9144000" cy="6410677"/>
        </p:xfrm>
        <a:graphic>
          <a:graphicData uri="http://schemas.openxmlformats.org/drawingml/2006/table">
            <a:tbl>
              <a:tblPr firstRow="1" bandRow="1">
                <a:tableStyleId>{1E171933-4619-4E11-9A3F-F7608DF75F80}</a:tableStyleId>
              </a:tblPr>
              <a:tblGrid>
                <a:gridCol w="1619672">
                  <a:extLst>
                    <a:ext uri="{9D8B030D-6E8A-4147-A177-3AD203B41FA5}">
                      <a16:colId xmlns:a16="http://schemas.microsoft.com/office/drawing/2014/main" val="3722879621"/>
                    </a:ext>
                  </a:extLst>
                </a:gridCol>
                <a:gridCol w="2952328">
                  <a:extLst>
                    <a:ext uri="{9D8B030D-6E8A-4147-A177-3AD203B41FA5}">
                      <a16:colId xmlns:a16="http://schemas.microsoft.com/office/drawing/2014/main" val="1246881129"/>
                    </a:ext>
                  </a:extLst>
                </a:gridCol>
                <a:gridCol w="1584176">
                  <a:extLst>
                    <a:ext uri="{9D8B030D-6E8A-4147-A177-3AD203B41FA5}">
                      <a16:colId xmlns:a16="http://schemas.microsoft.com/office/drawing/2014/main" val="2343050210"/>
                    </a:ext>
                  </a:extLst>
                </a:gridCol>
                <a:gridCol w="2987824">
                  <a:extLst>
                    <a:ext uri="{9D8B030D-6E8A-4147-A177-3AD203B41FA5}">
                      <a16:colId xmlns:a16="http://schemas.microsoft.com/office/drawing/2014/main" val="1362550060"/>
                    </a:ext>
                  </a:extLst>
                </a:gridCol>
              </a:tblGrid>
              <a:tr h="1346238">
                <a:tc>
                  <a:txBody>
                    <a:bodyPr/>
                    <a:lstStyle/>
                    <a:p>
                      <a:r>
                        <a:rPr lang="en-US" dirty="0"/>
                        <a:t>Authors</a:t>
                      </a:r>
                      <a:endParaRPr lang="en-IN" dirty="0"/>
                    </a:p>
                  </a:txBody>
                  <a:tcPr/>
                </a:tc>
                <a:tc>
                  <a:txBody>
                    <a:bodyPr/>
                    <a:lstStyle/>
                    <a:p>
                      <a:r>
                        <a:rPr lang="en-US" dirty="0"/>
                        <a:t>Name of the paper</a:t>
                      </a:r>
                      <a:endParaRPr lang="en-IN" dirty="0"/>
                    </a:p>
                  </a:txBody>
                  <a:tcPr/>
                </a:tc>
                <a:tc>
                  <a:txBody>
                    <a:bodyPr/>
                    <a:lstStyle/>
                    <a:p>
                      <a:r>
                        <a:rPr lang="en-US" dirty="0"/>
                        <a:t>Name of the journal/ Conference</a:t>
                      </a:r>
                      <a:endParaRPr lang="en-IN" dirty="0"/>
                    </a:p>
                  </a:txBody>
                  <a:tcPr/>
                </a:tc>
                <a:tc>
                  <a:txBody>
                    <a:bodyPr/>
                    <a:lstStyle/>
                    <a:p>
                      <a:r>
                        <a:rPr lang="en-US" dirty="0"/>
                        <a:t>Results and conclusions </a:t>
                      </a:r>
                      <a:endParaRPr lang="en-IN" dirty="0"/>
                    </a:p>
                  </a:txBody>
                  <a:tcPr/>
                </a:tc>
                <a:extLst>
                  <a:ext uri="{0D108BD9-81ED-4DB2-BD59-A6C34878D82A}">
                    <a16:rowId xmlns:a16="http://schemas.microsoft.com/office/drawing/2014/main" val="3819915126"/>
                  </a:ext>
                </a:extLst>
              </a:tr>
              <a:tr h="1750107">
                <a:tc>
                  <a:txBody>
                    <a:bodyPr/>
                    <a:lstStyle/>
                    <a:p>
                      <a:r>
                        <a:rPr kumimoji="0" lang="en-US" b="0" i="0" kern="1200" dirty="0">
                          <a:solidFill>
                            <a:schemeClr val="dk1"/>
                          </a:solidFill>
                          <a:effectLst/>
                          <a:latin typeface="+mn-lt"/>
                          <a:ea typeface="+mn-ea"/>
                          <a:cs typeface="+mn-cs"/>
                        </a:rPr>
                        <a:t>J. Boyd, J.M. Buick, S. Green</a:t>
                      </a:r>
                      <a:endParaRPr lang="en-IN" dirty="0"/>
                    </a:p>
                  </a:txBody>
                  <a:tcPr/>
                </a:tc>
                <a:tc>
                  <a:txBody>
                    <a:bodyPr/>
                    <a:lstStyle/>
                    <a:p>
                      <a:r>
                        <a:rPr kumimoji="0" lang="en-US" b="0" i="0" kern="1200" dirty="0">
                          <a:solidFill>
                            <a:schemeClr val="dk1"/>
                          </a:solidFill>
                          <a:effectLst/>
                          <a:latin typeface="+mn-lt"/>
                          <a:ea typeface="+mn-ea"/>
                          <a:cs typeface="+mn-cs"/>
                        </a:rPr>
                        <a:t>Analysis of the Casson and </a:t>
                      </a:r>
                      <a:r>
                        <a:rPr kumimoji="0" lang="en-US" b="0" i="0" kern="1200" dirty="0" err="1">
                          <a:solidFill>
                            <a:schemeClr val="dk1"/>
                          </a:solidFill>
                          <a:effectLst/>
                          <a:latin typeface="+mn-lt"/>
                          <a:ea typeface="+mn-ea"/>
                          <a:cs typeface="+mn-cs"/>
                        </a:rPr>
                        <a:t>Carreau</a:t>
                      </a:r>
                      <a:r>
                        <a:rPr kumimoji="0" lang="en-US" b="0" i="0" kern="1200" dirty="0">
                          <a:solidFill>
                            <a:schemeClr val="dk1"/>
                          </a:solidFill>
                          <a:effectLst/>
                          <a:latin typeface="+mn-lt"/>
                          <a:ea typeface="+mn-ea"/>
                          <a:cs typeface="+mn-cs"/>
                        </a:rPr>
                        <a:t>-Yasuda non- Newtonian blood models in steady and oscillatory flows using the lattice Boltzmann method</a:t>
                      </a:r>
                      <a:endParaRPr lang="en-IN" dirty="0"/>
                    </a:p>
                  </a:txBody>
                  <a:tcPr/>
                </a:tc>
                <a:tc>
                  <a:txBody>
                    <a:bodyPr/>
                    <a:lstStyle/>
                    <a:p>
                      <a:r>
                        <a:rPr kumimoji="0" lang="en-US" b="0" i="0" kern="1200" dirty="0">
                          <a:solidFill>
                            <a:schemeClr val="dk1"/>
                          </a:solidFill>
                          <a:effectLst/>
                          <a:latin typeface="+mn-lt"/>
                          <a:ea typeface="+mn-ea"/>
                          <a:cs typeface="+mn-cs"/>
                        </a:rPr>
                        <a:t>Phys. Fluids 19 (2007), 093103.</a:t>
                      </a:r>
                      <a:endParaRPr lang="en-IN" dirty="0"/>
                    </a:p>
                  </a:txBody>
                  <a:tcPr/>
                </a:tc>
                <a:tc>
                  <a:txBody>
                    <a:bodyPr/>
                    <a:lstStyle/>
                    <a:p>
                      <a:r>
                        <a:rPr kumimoji="0" lang="en-US" b="0" i="0" kern="1200" dirty="0">
                          <a:solidFill>
                            <a:schemeClr val="dk1"/>
                          </a:solidFill>
                          <a:effectLst/>
                          <a:latin typeface="+mn-lt"/>
                          <a:ea typeface="+mn-ea"/>
                          <a:cs typeface="+mn-cs"/>
                        </a:rPr>
                        <a:t>Casson and CY models show large velocity differences when compared to corresponding Newtonian flows. in all cases, steady and oscillatory, the Casson model produced the largest variations from Newtonian flow.</a:t>
                      </a:r>
                      <a:endParaRPr lang="en-IN" dirty="0"/>
                    </a:p>
                  </a:txBody>
                  <a:tcPr/>
                </a:tc>
                <a:extLst>
                  <a:ext uri="{0D108BD9-81ED-4DB2-BD59-A6C34878D82A}">
                    <a16:rowId xmlns:a16="http://schemas.microsoft.com/office/drawing/2014/main" val="3662878366"/>
                  </a:ext>
                </a:extLst>
              </a:tr>
              <a:tr h="2229799">
                <a:tc>
                  <a:txBody>
                    <a:bodyPr/>
                    <a:lstStyle/>
                    <a:p>
                      <a:r>
                        <a:rPr kumimoji="0" lang="en-IN" b="0" i="0" kern="1200" dirty="0">
                          <a:solidFill>
                            <a:schemeClr val="dk1"/>
                          </a:solidFill>
                          <a:effectLst/>
                          <a:latin typeface="+mn-lt"/>
                          <a:ea typeface="+mn-ea"/>
                          <a:cs typeface="+mn-cs"/>
                        </a:rPr>
                        <a:t>M. Zamir</a:t>
                      </a:r>
                      <a:endParaRPr lang="en-IN" dirty="0"/>
                    </a:p>
                  </a:txBody>
                  <a:tcPr/>
                </a:tc>
                <a:tc>
                  <a:txBody>
                    <a:bodyPr/>
                    <a:lstStyle/>
                    <a:p>
                      <a:r>
                        <a:rPr kumimoji="0" lang="en-US" b="0" i="0" kern="1200" dirty="0">
                          <a:solidFill>
                            <a:schemeClr val="dk1"/>
                          </a:solidFill>
                          <a:effectLst/>
                          <a:latin typeface="+mn-lt"/>
                          <a:ea typeface="+mn-ea"/>
                          <a:cs typeface="+mn-cs"/>
                        </a:rPr>
                        <a:t>On fractal properties of arterial trees,</a:t>
                      </a:r>
                      <a:endParaRPr lang="en-IN" dirty="0"/>
                    </a:p>
                  </a:txBody>
                  <a:tcPr/>
                </a:tc>
                <a:tc>
                  <a:txBody>
                    <a:bodyPr/>
                    <a:lstStyle/>
                    <a:p>
                      <a:r>
                        <a:rPr kumimoji="0" lang="en-IN" b="0" i="0" kern="1200" dirty="0">
                          <a:solidFill>
                            <a:schemeClr val="dk1"/>
                          </a:solidFill>
                          <a:effectLst/>
                          <a:latin typeface="+mn-lt"/>
                          <a:ea typeface="+mn-ea"/>
                          <a:cs typeface="+mn-cs"/>
                        </a:rPr>
                        <a:t>J. </a:t>
                      </a:r>
                      <a:r>
                        <a:rPr kumimoji="0" lang="en-IN" b="0" i="0" kern="1200" dirty="0" err="1">
                          <a:solidFill>
                            <a:schemeClr val="dk1"/>
                          </a:solidFill>
                          <a:effectLst/>
                          <a:latin typeface="+mn-lt"/>
                          <a:ea typeface="+mn-ea"/>
                          <a:cs typeface="+mn-cs"/>
                        </a:rPr>
                        <a:t>Theor</a:t>
                      </a:r>
                      <a:r>
                        <a:rPr kumimoji="0" lang="en-IN" b="0" i="0" kern="1200" dirty="0">
                          <a:solidFill>
                            <a:schemeClr val="dk1"/>
                          </a:solidFill>
                          <a:effectLst/>
                          <a:latin typeface="+mn-lt"/>
                          <a:ea typeface="+mn-ea"/>
                          <a:cs typeface="+mn-cs"/>
                        </a:rPr>
                        <a:t>. Biol. 197 (1999) 517–526.</a:t>
                      </a:r>
                      <a:endParaRPr lang="en-IN" dirty="0"/>
                    </a:p>
                  </a:txBody>
                  <a:tcPr/>
                </a:tc>
                <a:tc>
                  <a:txBody>
                    <a:bodyPr/>
                    <a:lstStyle/>
                    <a:p>
                      <a:r>
                        <a:rPr lang="en-US" dirty="0"/>
                        <a:t>Here methods of creating and properties of an arterial trees are discussed.</a:t>
                      </a:r>
                      <a:endParaRPr lang="en-IN" dirty="0"/>
                    </a:p>
                  </a:txBody>
                  <a:tcPr/>
                </a:tc>
                <a:extLst>
                  <a:ext uri="{0D108BD9-81ED-4DB2-BD59-A6C34878D82A}">
                    <a16:rowId xmlns:a16="http://schemas.microsoft.com/office/drawing/2014/main" val="1235475378"/>
                  </a:ext>
                </a:extLst>
              </a:tr>
            </a:tbl>
          </a:graphicData>
        </a:graphic>
      </p:graphicFrame>
      <p:sp>
        <p:nvSpPr>
          <p:cNvPr id="4" name="Slide Number Placeholder 3">
            <a:extLst>
              <a:ext uri="{FF2B5EF4-FFF2-40B4-BE49-F238E27FC236}">
                <a16:creationId xmlns:a16="http://schemas.microsoft.com/office/drawing/2014/main" id="{96F52932-E76A-2271-4500-3D80FDEE9E0C}"/>
              </a:ext>
            </a:extLst>
          </p:cNvPr>
          <p:cNvSpPr>
            <a:spLocks noGrp="1"/>
          </p:cNvSpPr>
          <p:nvPr>
            <p:ph type="sldNum" sz="quarter" idx="12"/>
          </p:nvPr>
        </p:nvSpPr>
        <p:spPr/>
        <p:txBody>
          <a:bodyPr/>
          <a:lstStyle/>
          <a:p>
            <a:pPr>
              <a:defRPr/>
            </a:pPr>
            <a:fld id="{FAB6ED7B-5CA3-4472-B01C-99CB7689D1EA}" type="slidenum">
              <a:rPr lang="en-US" smtClean="0"/>
              <a:pPr>
                <a:defRPr/>
              </a:pPr>
              <a:t>11</a:t>
            </a:fld>
            <a:endParaRPr lang="en-US"/>
          </a:p>
        </p:txBody>
      </p:sp>
    </p:spTree>
    <p:extLst>
      <p:ext uri="{BB962C8B-B14F-4D97-AF65-F5344CB8AC3E}">
        <p14:creationId xmlns:p14="http://schemas.microsoft.com/office/powerpoint/2010/main" val="229796143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CD4880-BB63-40E0-068D-F5251099663D}"/>
              </a:ext>
            </a:extLst>
          </p:cNvPr>
          <p:cNvSpPr>
            <a:spLocks noGrp="1"/>
          </p:cNvSpPr>
          <p:nvPr>
            <p:ph type="sldNum" sz="quarter" idx="12"/>
          </p:nvPr>
        </p:nvSpPr>
        <p:spPr/>
        <p:txBody>
          <a:bodyPr/>
          <a:lstStyle/>
          <a:p>
            <a:pPr>
              <a:defRPr/>
            </a:pPr>
            <a:fld id="{2AABB723-660E-4467-8A37-055799D186E4}" type="slidenum">
              <a:rPr lang="en-US" smtClean="0"/>
              <a:pPr>
                <a:defRPr/>
              </a:pPr>
              <a:t>12</a:t>
            </a:fld>
            <a:endParaRPr lang="en-US"/>
          </a:p>
        </p:txBody>
      </p:sp>
      <p:pic>
        <p:nvPicPr>
          <p:cNvPr id="8" name="Picture 7">
            <a:extLst>
              <a:ext uri="{FF2B5EF4-FFF2-40B4-BE49-F238E27FC236}">
                <a16:creationId xmlns:a16="http://schemas.microsoft.com/office/drawing/2014/main" id="{6F762126-582D-2E29-3D44-CABC604B7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9" y="1844825"/>
            <a:ext cx="3668507" cy="2769188"/>
          </a:xfrm>
          <a:prstGeom prst="rect">
            <a:avLst/>
          </a:prstGeom>
        </p:spPr>
      </p:pic>
      <p:pic>
        <p:nvPicPr>
          <p:cNvPr id="10" name="Picture 9">
            <a:extLst>
              <a:ext uri="{FF2B5EF4-FFF2-40B4-BE49-F238E27FC236}">
                <a16:creationId xmlns:a16="http://schemas.microsoft.com/office/drawing/2014/main" id="{6F50E774-55DF-3971-0DD0-11B3DBCBA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737" y="1556792"/>
            <a:ext cx="3704273" cy="2527730"/>
          </a:xfrm>
          <a:prstGeom prst="rect">
            <a:avLst/>
          </a:prstGeom>
        </p:spPr>
      </p:pic>
      <p:sp>
        <p:nvSpPr>
          <p:cNvPr id="11" name="TextBox 10">
            <a:extLst>
              <a:ext uri="{FF2B5EF4-FFF2-40B4-BE49-F238E27FC236}">
                <a16:creationId xmlns:a16="http://schemas.microsoft.com/office/drawing/2014/main" id="{3B501616-21C4-141F-3243-BB6397F28E30}"/>
              </a:ext>
            </a:extLst>
          </p:cNvPr>
          <p:cNvSpPr txBox="1"/>
          <p:nvPr/>
        </p:nvSpPr>
        <p:spPr>
          <a:xfrm>
            <a:off x="758012" y="4698448"/>
            <a:ext cx="7701450" cy="646331"/>
          </a:xfrm>
          <a:prstGeom prst="rect">
            <a:avLst/>
          </a:prstGeom>
          <a:noFill/>
        </p:spPr>
        <p:txBody>
          <a:bodyPr wrap="square" rtlCol="0">
            <a:spAutoFit/>
          </a:bodyPr>
          <a:lstStyle/>
          <a:p>
            <a:r>
              <a:rPr lang="en-IN" i="1" dirty="0">
                <a:solidFill>
                  <a:schemeClr val="bg1"/>
                </a:solidFill>
              </a:rPr>
              <a:t>Depiction of arterial trees where it is assumed that each arterial tree has only two children</a:t>
            </a:r>
            <a:r>
              <a:rPr lang="en-IN" dirty="0">
                <a:solidFill>
                  <a:schemeClr val="bg1"/>
                </a:solidFill>
              </a:rPr>
              <a:t> [</a:t>
            </a:r>
            <a:r>
              <a:rPr lang="en-IN" dirty="0" err="1">
                <a:solidFill>
                  <a:schemeClr val="bg1"/>
                </a:solidFill>
              </a:rPr>
              <a:t>M.Zamir</a:t>
            </a:r>
            <a:r>
              <a:rPr lang="en-IN" dirty="0">
                <a:solidFill>
                  <a:schemeClr val="bg1"/>
                </a:solidFill>
              </a:rPr>
              <a:t>, on fractal properties of arterial trees]</a:t>
            </a:r>
          </a:p>
        </p:txBody>
      </p:sp>
    </p:spTree>
    <p:extLst>
      <p:ext uri="{BB962C8B-B14F-4D97-AF65-F5344CB8AC3E}">
        <p14:creationId xmlns:p14="http://schemas.microsoft.com/office/powerpoint/2010/main" val="42194459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A091-4F1B-4703-8BC9-C38E9720EC5D}"/>
              </a:ext>
            </a:extLst>
          </p:cNvPr>
          <p:cNvSpPr>
            <a:spLocks noGrp="1"/>
          </p:cNvSpPr>
          <p:nvPr>
            <p:ph type="title"/>
          </p:nvPr>
        </p:nvSpPr>
        <p:spPr/>
        <p:txBody>
          <a:bodyPr/>
          <a:lstStyle/>
          <a:p>
            <a:r>
              <a:rPr lang="en-IN" dirty="0"/>
              <a:t>OBJECTIVE</a:t>
            </a:r>
          </a:p>
        </p:txBody>
      </p:sp>
      <p:sp>
        <p:nvSpPr>
          <p:cNvPr id="4" name="Slide Number Placeholder 3">
            <a:extLst>
              <a:ext uri="{FF2B5EF4-FFF2-40B4-BE49-F238E27FC236}">
                <a16:creationId xmlns:a16="http://schemas.microsoft.com/office/drawing/2014/main" id="{89CBBBA6-8F2D-4656-B58A-246645F573AD}"/>
              </a:ext>
            </a:extLst>
          </p:cNvPr>
          <p:cNvSpPr>
            <a:spLocks noGrp="1"/>
          </p:cNvSpPr>
          <p:nvPr>
            <p:ph type="sldNum" sz="quarter" idx="12"/>
          </p:nvPr>
        </p:nvSpPr>
        <p:spPr/>
        <p:txBody>
          <a:bodyPr/>
          <a:lstStyle/>
          <a:p>
            <a:pPr>
              <a:defRPr/>
            </a:pPr>
            <a:fld id="{FAB6ED7B-5CA3-4472-B01C-99CB7689D1EA}" type="slidenum">
              <a:rPr lang="en-US" smtClean="0"/>
              <a:pPr>
                <a:defRPr/>
              </a:pPr>
              <a:t>13</a:t>
            </a:fld>
            <a:endParaRPr lang="en-US"/>
          </a:p>
        </p:txBody>
      </p:sp>
      <p:sp>
        <p:nvSpPr>
          <p:cNvPr id="3" name="Content Placeholder 2"/>
          <p:cNvSpPr>
            <a:spLocks noGrp="1"/>
          </p:cNvSpPr>
          <p:nvPr>
            <p:ph idx="1"/>
          </p:nvPr>
        </p:nvSpPr>
        <p:spPr/>
        <p:txBody>
          <a:bodyPr/>
          <a:lstStyle/>
          <a:p>
            <a:r>
              <a:rPr lang="en-IN" sz="2400" b="0" dirty="0">
                <a:solidFill>
                  <a:schemeClr val="bg1"/>
                </a:solidFill>
              </a:rPr>
              <a:t>Our objective in this paper is to visualise and understand the deviation in flow of blood while at high pressures such as during a flight </a:t>
            </a:r>
            <a:r>
              <a:rPr lang="en-IN" sz="2400" b="0" dirty="0" err="1">
                <a:solidFill>
                  <a:schemeClr val="bg1"/>
                </a:solidFill>
              </a:rPr>
              <a:t>manuver</a:t>
            </a:r>
            <a:r>
              <a:rPr lang="en-IN" sz="2400" b="0" dirty="0">
                <a:solidFill>
                  <a:schemeClr val="bg1"/>
                </a:solidFill>
              </a:rPr>
              <a:t> at high speeds. </a:t>
            </a:r>
          </a:p>
          <a:p>
            <a:r>
              <a:rPr lang="en-IN" sz="2400" b="0" dirty="0">
                <a:solidFill>
                  <a:schemeClr val="bg1"/>
                </a:solidFill>
              </a:rPr>
              <a:t>The effect of pressure at different </a:t>
            </a:r>
            <a:r>
              <a:rPr lang="en-IN" sz="2400" b="0" dirty="0" err="1">
                <a:solidFill>
                  <a:schemeClr val="bg1"/>
                </a:solidFill>
              </a:rPr>
              <a:t>bifurication</a:t>
            </a:r>
            <a:r>
              <a:rPr lang="en-IN" sz="2400" b="0" dirty="0">
                <a:solidFill>
                  <a:schemeClr val="bg1"/>
                </a:solidFill>
              </a:rPr>
              <a:t> points </a:t>
            </a:r>
            <a:r>
              <a:rPr lang="en-IN" sz="2400" b="0" dirty="0" err="1">
                <a:solidFill>
                  <a:schemeClr val="bg1"/>
                </a:solidFill>
              </a:rPr>
              <a:t>ie</a:t>
            </a:r>
            <a:r>
              <a:rPr lang="en-IN" sz="2400" b="0" dirty="0">
                <a:solidFill>
                  <a:schemeClr val="bg1"/>
                </a:solidFill>
              </a:rPr>
              <a:t> the point at where the artery splits into two children roots. We try to capture the pressure drop, change or fluctuation of velocity in the arterial flow assuming pulsatile flow inside arterial flow. </a:t>
            </a:r>
          </a:p>
          <a:p>
            <a:r>
              <a:rPr lang="en-IN" sz="2400" b="0" dirty="0">
                <a:solidFill>
                  <a:schemeClr val="bg1"/>
                </a:solidFill>
              </a:rPr>
              <a:t>By this we expect results that help visualising the flow of blood and thereby understanding its properties at the assumed condition.  </a:t>
            </a:r>
          </a:p>
        </p:txBody>
      </p:sp>
    </p:spTree>
    <p:extLst>
      <p:ext uri="{BB962C8B-B14F-4D97-AF65-F5344CB8AC3E}">
        <p14:creationId xmlns:p14="http://schemas.microsoft.com/office/powerpoint/2010/main" val="28452327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AC33-862F-4F99-B568-D2B9C1460977}"/>
              </a:ext>
            </a:extLst>
          </p:cNvPr>
          <p:cNvSpPr>
            <a:spLocks noGrp="1"/>
          </p:cNvSpPr>
          <p:nvPr>
            <p:ph type="title"/>
          </p:nvPr>
        </p:nvSpPr>
        <p:spPr/>
        <p:txBody>
          <a:bodyPr/>
          <a:lstStyle/>
          <a:p>
            <a:r>
              <a:rPr lang="en-IN" dirty="0"/>
              <a:t>METHODOLOGY</a:t>
            </a:r>
          </a:p>
        </p:txBody>
      </p:sp>
      <p:sp>
        <p:nvSpPr>
          <p:cNvPr id="4" name="Slide Number Placeholder 3">
            <a:extLst>
              <a:ext uri="{FF2B5EF4-FFF2-40B4-BE49-F238E27FC236}">
                <a16:creationId xmlns:a16="http://schemas.microsoft.com/office/drawing/2014/main" id="{496DDD96-F9F2-4417-AB05-B4B1FBF9C7FA}"/>
              </a:ext>
            </a:extLst>
          </p:cNvPr>
          <p:cNvSpPr>
            <a:spLocks noGrp="1"/>
          </p:cNvSpPr>
          <p:nvPr>
            <p:ph type="sldNum" sz="quarter" idx="12"/>
          </p:nvPr>
        </p:nvSpPr>
        <p:spPr/>
        <p:txBody>
          <a:bodyPr/>
          <a:lstStyle/>
          <a:p>
            <a:pPr>
              <a:defRPr/>
            </a:pPr>
            <a:fld id="{FAB6ED7B-5CA3-4472-B01C-99CB7689D1EA}" type="slidenum">
              <a:rPr lang="en-US" smtClean="0"/>
              <a:pPr>
                <a:defRPr/>
              </a:pPr>
              <a:t>14</a:t>
            </a:fld>
            <a:endParaRPr lang="en-US"/>
          </a:p>
        </p:txBody>
      </p:sp>
      <p:sp>
        <p:nvSpPr>
          <p:cNvPr id="5" name="Content Placeholder 4"/>
          <p:cNvSpPr>
            <a:spLocks noGrp="1"/>
          </p:cNvSpPr>
          <p:nvPr>
            <p:ph idx="1"/>
          </p:nvPr>
        </p:nvSpPr>
        <p:spPr/>
        <p:txBody>
          <a:bodyPr/>
          <a:lstStyle/>
          <a:p>
            <a:pPr marL="36512" indent="0">
              <a:buNone/>
            </a:pPr>
            <a:r>
              <a:rPr lang="en-IN" sz="1800" b="0" dirty="0">
                <a:solidFill>
                  <a:schemeClr val="bg1"/>
                </a:solidFill>
              </a:rPr>
              <a:t>The flow of research methodology is described in the following steps:</a:t>
            </a:r>
          </a:p>
          <a:p>
            <a:pPr marL="36512" indent="0">
              <a:buNone/>
            </a:pPr>
            <a:endParaRPr lang="en-IN" sz="1800" b="0" dirty="0">
              <a:solidFill>
                <a:schemeClr val="bg1"/>
              </a:solidFill>
            </a:endParaRPr>
          </a:p>
          <a:p>
            <a:pPr marL="379412" indent="-342900">
              <a:buFont typeface="+mj-lt"/>
              <a:buAutoNum type="arabicPeriod"/>
            </a:pPr>
            <a:r>
              <a:rPr lang="en-IN" sz="1800" b="0" dirty="0">
                <a:solidFill>
                  <a:schemeClr val="bg1"/>
                </a:solidFill>
              </a:rPr>
              <a:t>Collecting numerical data </a:t>
            </a:r>
            <a:r>
              <a:rPr lang="en-IN" sz="1800" b="0" dirty="0" err="1">
                <a:solidFill>
                  <a:schemeClr val="bg1"/>
                </a:solidFill>
              </a:rPr>
              <a:t>i.e</a:t>
            </a:r>
            <a:r>
              <a:rPr lang="en-IN" sz="1800" b="0" dirty="0">
                <a:solidFill>
                  <a:schemeClr val="bg1"/>
                </a:solidFill>
              </a:rPr>
              <a:t> the flow field characteristics of blood flow such as pressure drop and velocity at the parent and children vessel branches for possible configurations (dihedral angle of 30°,60°,85°, ) </a:t>
            </a:r>
          </a:p>
          <a:p>
            <a:pPr marL="379412" indent="-342900">
              <a:buFont typeface="+mj-lt"/>
              <a:buAutoNum type="arabicPeriod"/>
            </a:pPr>
            <a:endParaRPr lang="en-IN" sz="1800" b="0" dirty="0">
              <a:solidFill>
                <a:schemeClr val="bg1"/>
              </a:solidFill>
            </a:endParaRPr>
          </a:p>
          <a:p>
            <a:pPr marL="379412" indent="-342900">
              <a:buFont typeface="+mj-lt"/>
              <a:buAutoNum type="arabicPeriod"/>
            </a:pPr>
            <a:r>
              <a:rPr lang="en-IN" sz="1800" b="0" dirty="0">
                <a:solidFill>
                  <a:schemeClr val="bg1"/>
                </a:solidFill>
              </a:rPr>
              <a:t>Training the neural networks to estimate the pressure drop and mean velocity on the provided CFD data to predict the values of future children nodes</a:t>
            </a:r>
          </a:p>
          <a:p>
            <a:pPr marL="379412" indent="-342900">
              <a:buFont typeface="+mj-lt"/>
              <a:buAutoNum type="arabicPeriod"/>
            </a:pPr>
            <a:endParaRPr lang="en-IN" sz="1800" b="0" dirty="0">
              <a:solidFill>
                <a:schemeClr val="bg1"/>
              </a:solidFill>
            </a:endParaRPr>
          </a:p>
          <a:p>
            <a:pPr marL="379412" indent="-342900">
              <a:buFont typeface="+mj-lt"/>
              <a:buAutoNum type="arabicPeriod"/>
            </a:pPr>
            <a:r>
              <a:rPr lang="en-IN" sz="1800" b="0" dirty="0">
                <a:solidFill>
                  <a:schemeClr val="bg1"/>
                </a:solidFill>
              </a:rPr>
              <a:t>Training the Generative Adversarial Neural Networks (GANs) using different datasets of vascular network images, such as medicals scans or simulated data( We used simulated data ). </a:t>
            </a:r>
          </a:p>
        </p:txBody>
      </p:sp>
    </p:spTree>
    <p:extLst>
      <p:ext uri="{BB962C8B-B14F-4D97-AF65-F5344CB8AC3E}">
        <p14:creationId xmlns:p14="http://schemas.microsoft.com/office/powerpoint/2010/main" val="32431642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4D5E-6A5B-6D4E-C03C-66952B3431AE}"/>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6042E2A3-8D82-4B4D-9B4B-F75F1AD2F8C9}"/>
              </a:ext>
            </a:extLst>
          </p:cNvPr>
          <p:cNvSpPr>
            <a:spLocks noGrp="1"/>
          </p:cNvSpPr>
          <p:nvPr>
            <p:ph idx="1"/>
          </p:nvPr>
        </p:nvSpPr>
        <p:spPr/>
        <p:txBody>
          <a:bodyPr/>
          <a:lstStyle/>
          <a:p>
            <a:pPr marL="36512" indent="0">
              <a:buNone/>
            </a:pPr>
            <a:r>
              <a:rPr lang="en-IN" sz="2000" b="0" dirty="0">
                <a:solidFill>
                  <a:schemeClr val="bg1"/>
                </a:solidFill>
              </a:rPr>
              <a:t>Here, there are two parts of the network that is the Generator and Discriminator. The Generator learns to synthesise vascular networks that create results or images that resemble the simulated inputs. The discriminator provides feedback as trues and false and improves the quality and similarity of the generated vascular networks.</a:t>
            </a:r>
          </a:p>
          <a:p>
            <a:pPr marL="36512" indent="0">
              <a:buNone/>
            </a:pPr>
            <a:endParaRPr lang="en-IN" sz="2000" b="0" dirty="0">
              <a:solidFill>
                <a:schemeClr val="bg1"/>
              </a:solidFill>
            </a:endParaRPr>
          </a:p>
          <a:p>
            <a:pPr marL="36512" indent="0">
              <a:buNone/>
            </a:pPr>
            <a:r>
              <a:rPr lang="en-IN" sz="2000" b="0" dirty="0">
                <a:solidFill>
                  <a:schemeClr val="bg1"/>
                </a:solidFill>
              </a:rPr>
              <a:t>4.) Combining the results of these two neural network outputs to create pressure contour output. </a:t>
            </a:r>
          </a:p>
          <a:p>
            <a:pPr marL="36512" indent="0">
              <a:buNone/>
            </a:pPr>
            <a:r>
              <a:rPr lang="en-IN" sz="2000" b="0" dirty="0">
                <a:solidFill>
                  <a:schemeClr val="bg1"/>
                </a:solidFill>
              </a:rPr>
              <a:t>               </a:t>
            </a:r>
          </a:p>
        </p:txBody>
      </p:sp>
      <p:sp>
        <p:nvSpPr>
          <p:cNvPr id="4" name="Slide Number Placeholder 3">
            <a:extLst>
              <a:ext uri="{FF2B5EF4-FFF2-40B4-BE49-F238E27FC236}">
                <a16:creationId xmlns:a16="http://schemas.microsoft.com/office/drawing/2014/main" id="{336E64A9-0B04-84A2-67BA-3378D114FF63}"/>
              </a:ext>
            </a:extLst>
          </p:cNvPr>
          <p:cNvSpPr>
            <a:spLocks noGrp="1"/>
          </p:cNvSpPr>
          <p:nvPr>
            <p:ph type="sldNum" sz="quarter" idx="12"/>
          </p:nvPr>
        </p:nvSpPr>
        <p:spPr/>
        <p:txBody>
          <a:bodyPr/>
          <a:lstStyle/>
          <a:p>
            <a:pPr>
              <a:defRPr/>
            </a:pPr>
            <a:fld id="{FAB6ED7B-5CA3-4472-B01C-99CB7689D1EA}" type="slidenum">
              <a:rPr lang="en-US" smtClean="0"/>
              <a:pPr>
                <a:defRPr/>
              </a:pPr>
              <a:t>15</a:t>
            </a:fld>
            <a:endParaRPr lang="en-US"/>
          </a:p>
        </p:txBody>
      </p:sp>
    </p:spTree>
    <p:extLst>
      <p:ext uri="{BB962C8B-B14F-4D97-AF65-F5344CB8AC3E}">
        <p14:creationId xmlns:p14="http://schemas.microsoft.com/office/powerpoint/2010/main" val="209547134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0D3B-B5F4-799D-0417-3B16D051101B}"/>
              </a:ext>
            </a:extLst>
          </p:cNvPr>
          <p:cNvSpPr>
            <a:spLocks noGrp="1"/>
          </p:cNvSpPr>
          <p:nvPr>
            <p:ph type="title"/>
          </p:nvPr>
        </p:nvSpPr>
        <p:spPr/>
        <p:txBody>
          <a:bodyPr/>
          <a:lstStyle/>
          <a:p>
            <a:r>
              <a:rPr lang="en-IN" dirty="0"/>
              <a:t>Boundary conditions</a:t>
            </a:r>
          </a:p>
        </p:txBody>
      </p:sp>
      <p:sp>
        <p:nvSpPr>
          <p:cNvPr id="3" name="Content Placeholder 2">
            <a:extLst>
              <a:ext uri="{FF2B5EF4-FFF2-40B4-BE49-F238E27FC236}">
                <a16:creationId xmlns:a16="http://schemas.microsoft.com/office/drawing/2014/main" id="{1D3EEA39-C28D-7246-6DE0-A048BFD69B43}"/>
              </a:ext>
            </a:extLst>
          </p:cNvPr>
          <p:cNvSpPr>
            <a:spLocks noGrp="1"/>
          </p:cNvSpPr>
          <p:nvPr>
            <p:ph idx="1"/>
          </p:nvPr>
        </p:nvSpPr>
        <p:spPr/>
        <p:txBody>
          <a:bodyPr/>
          <a:lstStyle/>
          <a:p>
            <a:r>
              <a:rPr lang="en-IN" sz="2000" b="0" dirty="0">
                <a:solidFill>
                  <a:schemeClr val="bg1"/>
                </a:solidFill>
              </a:rPr>
              <a:t>Boundary Conditions used in the  Ansys Fluent solver to calculate the pressure drop at different children outputs:</a:t>
            </a:r>
          </a:p>
          <a:p>
            <a:pPr marL="36512" indent="0">
              <a:buNone/>
            </a:pPr>
            <a:r>
              <a:rPr lang="en-IN" sz="2000" b="0" dirty="0">
                <a:solidFill>
                  <a:schemeClr val="bg1"/>
                </a:solidFill>
              </a:rPr>
              <a:t>             3D steady state non Newtonian form of governing equations</a:t>
            </a:r>
          </a:p>
          <a:p>
            <a:pPr marL="36512" indent="0">
              <a:buNone/>
            </a:pPr>
            <a:r>
              <a:rPr lang="en-IN" sz="2000" b="0" dirty="0">
                <a:solidFill>
                  <a:schemeClr val="bg1"/>
                </a:solidFill>
              </a:rPr>
              <a:t>	convergence criteria set to 1e-5 </a:t>
            </a:r>
          </a:p>
          <a:p>
            <a:pPr marL="36512" indent="0">
              <a:buNone/>
            </a:pPr>
            <a:endParaRPr lang="en-IN" sz="2000" b="0" dirty="0">
              <a:solidFill>
                <a:schemeClr val="bg1"/>
              </a:solidFill>
            </a:endParaRPr>
          </a:p>
        </p:txBody>
      </p:sp>
      <p:sp>
        <p:nvSpPr>
          <p:cNvPr id="4" name="Slide Number Placeholder 3">
            <a:extLst>
              <a:ext uri="{FF2B5EF4-FFF2-40B4-BE49-F238E27FC236}">
                <a16:creationId xmlns:a16="http://schemas.microsoft.com/office/drawing/2014/main" id="{1B9256B7-C368-005A-7FCF-6F3F165B5BB7}"/>
              </a:ext>
            </a:extLst>
          </p:cNvPr>
          <p:cNvSpPr>
            <a:spLocks noGrp="1"/>
          </p:cNvSpPr>
          <p:nvPr>
            <p:ph type="sldNum" sz="quarter" idx="12"/>
          </p:nvPr>
        </p:nvSpPr>
        <p:spPr/>
        <p:txBody>
          <a:bodyPr/>
          <a:lstStyle/>
          <a:p>
            <a:pPr>
              <a:defRPr/>
            </a:pPr>
            <a:fld id="{FAB6ED7B-5CA3-4472-B01C-99CB7689D1EA}" type="slidenum">
              <a:rPr lang="en-US" smtClean="0"/>
              <a:pPr>
                <a:defRPr/>
              </a:pPr>
              <a:t>16</a:t>
            </a:fld>
            <a:endParaRPr lang="en-US"/>
          </a:p>
        </p:txBody>
      </p:sp>
      <p:graphicFrame>
        <p:nvGraphicFramePr>
          <p:cNvPr id="5" name="Table 4">
            <a:extLst>
              <a:ext uri="{FF2B5EF4-FFF2-40B4-BE49-F238E27FC236}">
                <a16:creationId xmlns:a16="http://schemas.microsoft.com/office/drawing/2014/main" id="{F9B31C43-CCCF-9E78-8D7C-35CB0E390010}"/>
              </a:ext>
            </a:extLst>
          </p:cNvPr>
          <p:cNvGraphicFramePr>
            <a:graphicFrameLocks noGrp="1"/>
          </p:cNvGraphicFramePr>
          <p:nvPr>
            <p:extLst>
              <p:ext uri="{D42A27DB-BD31-4B8C-83A1-F6EECF244321}">
                <p14:modId xmlns:p14="http://schemas.microsoft.com/office/powerpoint/2010/main" val="3145708900"/>
              </p:ext>
            </p:extLst>
          </p:nvPr>
        </p:nvGraphicFramePr>
        <p:xfrm>
          <a:off x="755576" y="3140968"/>
          <a:ext cx="5688632" cy="3137592"/>
        </p:xfrm>
        <a:graphic>
          <a:graphicData uri="http://schemas.openxmlformats.org/drawingml/2006/table">
            <a:tbl>
              <a:tblPr firstRow="1" firstCol="1" bandRow="1">
                <a:tableStyleId>{1E171933-4619-4E11-9A3F-F7608DF75F80}</a:tableStyleId>
              </a:tblPr>
              <a:tblGrid>
                <a:gridCol w="2844316">
                  <a:extLst>
                    <a:ext uri="{9D8B030D-6E8A-4147-A177-3AD203B41FA5}">
                      <a16:colId xmlns:a16="http://schemas.microsoft.com/office/drawing/2014/main" val="2226514752"/>
                    </a:ext>
                  </a:extLst>
                </a:gridCol>
                <a:gridCol w="2844316">
                  <a:extLst>
                    <a:ext uri="{9D8B030D-6E8A-4147-A177-3AD203B41FA5}">
                      <a16:colId xmlns:a16="http://schemas.microsoft.com/office/drawing/2014/main" val="2670832518"/>
                    </a:ext>
                  </a:extLst>
                </a:gridCol>
              </a:tblGrid>
              <a:tr h="441547">
                <a:tc>
                  <a:txBody>
                    <a:bodyPr/>
                    <a:lstStyle/>
                    <a:p>
                      <a:pPr>
                        <a:lnSpc>
                          <a:spcPct val="107000"/>
                        </a:lnSpc>
                        <a:spcAft>
                          <a:spcPts val="800"/>
                        </a:spcAft>
                      </a:pPr>
                      <a:r>
                        <a:rPr lang="en-IN" sz="1200" kern="100">
                          <a:effectLst/>
                        </a:rPr>
                        <a:t>Viscosity of blood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0.0043kg/m-s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8172626"/>
                  </a:ext>
                </a:extLst>
              </a:tr>
              <a:tr h="441547">
                <a:tc>
                  <a:txBody>
                    <a:bodyPr/>
                    <a:lstStyle/>
                    <a:p>
                      <a:pPr>
                        <a:lnSpc>
                          <a:spcPct val="107000"/>
                        </a:lnSpc>
                        <a:spcAft>
                          <a:spcPts val="800"/>
                        </a:spcAft>
                      </a:pPr>
                      <a:r>
                        <a:rPr lang="en-IN" sz="1200" kern="100" dirty="0">
                          <a:effectLst/>
                        </a:rPr>
                        <a:t>Density of blood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1060 - 1070kg/m3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0812832"/>
                  </a:ext>
                </a:extLst>
              </a:tr>
              <a:tr h="441547">
                <a:tc>
                  <a:txBody>
                    <a:bodyPr/>
                    <a:lstStyle/>
                    <a:p>
                      <a:pPr>
                        <a:lnSpc>
                          <a:spcPct val="107000"/>
                        </a:lnSpc>
                        <a:spcAft>
                          <a:spcPts val="800"/>
                        </a:spcAft>
                      </a:pPr>
                      <a:r>
                        <a:rPr lang="en-IN" sz="1200" kern="100">
                          <a:effectLst/>
                        </a:rPr>
                        <a:t>Density of arterial wall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1200kg/m3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6511325"/>
                  </a:ext>
                </a:extLst>
              </a:tr>
              <a:tr h="1371404">
                <a:tc>
                  <a:txBody>
                    <a:bodyPr/>
                    <a:lstStyle/>
                    <a:p>
                      <a:pPr>
                        <a:lnSpc>
                          <a:spcPct val="107000"/>
                        </a:lnSpc>
                        <a:spcAft>
                          <a:spcPts val="800"/>
                        </a:spcAft>
                      </a:pPr>
                      <a:r>
                        <a:rPr lang="en-IN" sz="1200" kern="100">
                          <a:effectLst/>
                        </a:rPr>
                        <a:t>Velocity of blood considered (steady state)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251947"/>
                  </a:ext>
                </a:extLst>
              </a:tr>
              <a:tr h="441547">
                <a:tc>
                  <a:txBody>
                    <a:bodyPr/>
                    <a:lstStyle/>
                    <a:p>
                      <a:pPr>
                        <a:lnSpc>
                          <a:spcPct val="107000"/>
                        </a:lnSpc>
                        <a:spcAft>
                          <a:spcPts val="800"/>
                        </a:spcAft>
                      </a:pPr>
                      <a:r>
                        <a:rPr lang="en-IN" sz="1200" kern="100">
                          <a:effectLst/>
                        </a:rPr>
                        <a:t>pressure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dirty="0">
                          <a:effectLst/>
                        </a:rPr>
                        <a:t>3127pa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7087223"/>
                  </a:ext>
                </a:extLst>
              </a:tr>
            </a:tbl>
          </a:graphicData>
        </a:graphic>
      </p:graphicFrame>
    </p:spTree>
    <p:extLst>
      <p:ext uri="{BB962C8B-B14F-4D97-AF65-F5344CB8AC3E}">
        <p14:creationId xmlns:p14="http://schemas.microsoft.com/office/powerpoint/2010/main" val="29570185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CA8C-16F3-83EB-5557-6CC38F5248C7}"/>
              </a:ext>
            </a:extLst>
          </p:cNvPr>
          <p:cNvSpPr>
            <a:spLocks noGrp="1"/>
          </p:cNvSpPr>
          <p:nvPr>
            <p:ph type="title"/>
          </p:nvPr>
        </p:nvSpPr>
        <p:spPr/>
        <p:txBody>
          <a:bodyPr/>
          <a:lstStyle/>
          <a:p>
            <a:r>
              <a:rPr lang="en-IN" dirty="0"/>
              <a:t>Results and discussion</a:t>
            </a:r>
          </a:p>
        </p:txBody>
      </p:sp>
      <p:sp>
        <p:nvSpPr>
          <p:cNvPr id="3" name="Content Placeholder 2">
            <a:extLst>
              <a:ext uri="{FF2B5EF4-FFF2-40B4-BE49-F238E27FC236}">
                <a16:creationId xmlns:a16="http://schemas.microsoft.com/office/drawing/2014/main" id="{6E314A7A-7B7F-1F4E-F69E-C5F46EEE914D}"/>
              </a:ext>
            </a:extLst>
          </p:cNvPr>
          <p:cNvSpPr>
            <a:spLocks noGrp="1"/>
          </p:cNvSpPr>
          <p:nvPr>
            <p:ph idx="1"/>
          </p:nvPr>
        </p:nvSpPr>
        <p:spPr/>
        <p:txBody>
          <a:bodyPr/>
          <a:lstStyle/>
          <a:p>
            <a:r>
              <a:rPr lang="en-IN" dirty="0">
                <a:solidFill>
                  <a:schemeClr val="bg1"/>
                </a:solidFill>
              </a:rPr>
              <a:t>The Vascular network:</a:t>
            </a:r>
          </a:p>
          <a:p>
            <a:pPr lvl="1"/>
            <a:r>
              <a:rPr lang="en-IN" sz="2000" b="0" dirty="0">
                <a:solidFill>
                  <a:schemeClr val="bg1"/>
                </a:solidFill>
              </a:rPr>
              <a:t>The GANs neural network provided the result of comprehensive simulation of vascular system </a:t>
            </a:r>
            <a:r>
              <a:rPr lang="en-IN" sz="2000" b="0" dirty="0" err="1">
                <a:solidFill>
                  <a:schemeClr val="bg1"/>
                </a:solidFill>
              </a:rPr>
              <a:t>ie</a:t>
            </a:r>
            <a:r>
              <a:rPr lang="en-IN" sz="2000" b="0" dirty="0">
                <a:solidFill>
                  <a:schemeClr val="bg1"/>
                </a:solidFill>
              </a:rPr>
              <a:t> the structure of the vascular tree and the assignment of the children diameter. The parent vessel is divided into two children accordingly by the inputs taken from the work of M .Zamir on arterial trees. </a:t>
            </a:r>
          </a:p>
          <a:p>
            <a:pPr lvl="1"/>
            <a:r>
              <a:rPr lang="en-IN" sz="2000" b="0" dirty="0">
                <a:solidFill>
                  <a:schemeClr val="bg1"/>
                </a:solidFill>
              </a:rPr>
              <a:t>The divergence of area ratio and branching exists minimally and the vessel tree is colour graded according to the radii of the vessel.</a:t>
            </a:r>
          </a:p>
          <a:p>
            <a:pPr lvl="1"/>
            <a:endParaRPr lang="en-IN" sz="2000" b="0" dirty="0">
              <a:solidFill>
                <a:schemeClr val="bg1"/>
              </a:solidFill>
            </a:endParaRPr>
          </a:p>
        </p:txBody>
      </p:sp>
      <p:sp>
        <p:nvSpPr>
          <p:cNvPr id="4" name="Slide Number Placeholder 3">
            <a:extLst>
              <a:ext uri="{FF2B5EF4-FFF2-40B4-BE49-F238E27FC236}">
                <a16:creationId xmlns:a16="http://schemas.microsoft.com/office/drawing/2014/main" id="{B68A2BB8-5DAA-8323-2E18-FA1DA88E2CAA}"/>
              </a:ext>
            </a:extLst>
          </p:cNvPr>
          <p:cNvSpPr>
            <a:spLocks noGrp="1"/>
          </p:cNvSpPr>
          <p:nvPr>
            <p:ph type="sldNum" sz="quarter" idx="12"/>
          </p:nvPr>
        </p:nvSpPr>
        <p:spPr/>
        <p:txBody>
          <a:bodyPr/>
          <a:lstStyle/>
          <a:p>
            <a:pPr>
              <a:defRPr/>
            </a:pPr>
            <a:fld id="{FAB6ED7B-5CA3-4472-B01C-99CB7689D1EA}" type="slidenum">
              <a:rPr lang="en-US" smtClean="0"/>
              <a:pPr>
                <a:defRPr/>
              </a:pPr>
              <a:t>17</a:t>
            </a:fld>
            <a:endParaRPr lang="en-US"/>
          </a:p>
        </p:txBody>
      </p:sp>
    </p:spTree>
    <p:extLst>
      <p:ext uri="{BB962C8B-B14F-4D97-AF65-F5344CB8AC3E}">
        <p14:creationId xmlns:p14="http://schemas.microsoft.com/office/powerpoint/2010/main" val="19974885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C4E5-FFA8-C960-9F89-A700B68B5CE2}"/>
              </a:ext>
            </a:extLst>
          </p:cNvPr>
          <p:cNvSpPr>
            <a:spLocks noGrp="1"/>
          </p:cNvSpPr>
          <p:nvPr>
            <p:ph type="title"/>
          </p:nvPr>
        </p:nvSpPr>
        <p:spPr/>
        <p:txBody>
          <a:bodyPr/>
          <a:lstStyle/>
          <a:p>
            <a:r>
              <a:rPr lang="en-IN" dirty="0"/>
              <a:t>Results and discussion</a:t>
            </a:r>
          </a:p>
        </p:txBody>
      </p:sp>
      <p:sp>
        <p:nvSpPr>
          <p:cNvPr id="3" name="Content Placeholder 2">
            <a:extLst>
              <a:ext uri="{FF2B5EF4-FFF2-40B4-BE49-F238E27FC236}">
                <a16:creationId xmlns:a16="http://schemas.microsoft.com/office/drawing/2014/main" id="{E537F1DD-049C-FE6C-150D-0CAB9CB0F1F6}"/>
              </a:ext>
            </a:extLst>
          </p:cNvPr>
          <p:cNvSpPr>
            <a:spLocks noGrp="1"/>
          </p:cNvSpPr>
          <p:nvPr>
            <p:ph idx="1"/>
          </p:nvPr>
        </p:nvSpPr>
        <p:spPr/>
        <p:txBody>
          <a:bodyPr/>
          <a:lstStyle/>
          <a:p>
            <a:pPr algn="ctr">
              <a:lnSpc>
                <a:spcPct val="107000"/>
              </a:lnSpc>
              <a:spcAft>
                <a:spcPts val="800"/>
              </a:spcAft>
            </a:pP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CFD RESULTS AND DISCUSSIONS:</a:t>
            </a:r>
            <a:endPar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0" kern="100" dirty="0">
                <a:solidFill>
                  <a:schemeClr val="bg1"/>
                </a:solidFill>
                <a:effectLst/>
                <a:ea typeface="Calibri" panose="020F0502020204030204" pitchFamily="34" charset="0"/>
                <a:cs typeface="Times New Roman" panose="02020603050405020304" pitchFamily="18" charset="0"/>
              </a:rPr>
              <a:t>Computational </a:t>
            </a:r>
            <a:r>
              <a:rPr lang="en-IN" sz="1600" b="0" kern="100" dirty="0" err="1">
                <a:solidFill>
                  <a:schemeClr val="bg1"/>
                </a:solidFill>
                <a:ea typeface="Calibri" panose="020F0502020204030204" pitchFamily="34" charset="0"/>
                <a:cs typeface="Times New Roman" panose="02020603050405020304" pitchFamily="18" charset="0"/>
              </a:rPr>
              <a:t>S</a:t>
            </a:r>
            <a:r>
              <a:rPr lang="en-IN" sz="1600" b="0" kern="100" dirty="0" err="1">
                <a:solidFill>
                  <a:schemeClr val="bg1"/>
                </a:solidFill>
                <a:effectLst/>
                <a:ea typeface="Calibri" panose="020F0502020204030204" pitchFamily="34" charset="0"/>
                <a:cs typeface="Times New Roman" panose="02020603050405020304" pitchFamily="18" charset="0"/>
              </a:rPr>
              <a:t>oftwares</a:t>
            </a:r>
            <a:r>
              <a:rPr lang="en-IN" sz="1600" b="0" kern="100" dirty="0">
                <a:solidFill>
                  <a:schemeClr val="bg1"/>
                </a:solidFill>
                <a:effectLst/>
                <a:ea typeface="Calibri" panose="020F0502020204030204" pitchFamily="34" charset="0"/>
                <a:cs typeface="Times New Roman" panose="02020603050405020304" pitchFamily="18" charset="0"/>
              </a:rPr>
              <a:t> such as </a:t>
            </a:r>
            <a:r>
              <a:rPr lang="en-IN" sz="1600" b="0" kern="100" dirty="0">
                <a:solidFill>
                  <a:schemeClr val="bg1"/>
                </a:solidFill>
                <a:ea typeface="Calibri" panose="020F0502020204030204" pitchFamily="34" charset="0"/>
                <a:cs typeface="Times New Roman" panose="02020603050405020304" pitchFamily="18" charset="0"/>
              </a:rPr>
              <a:t>A</a:t>
            </a:r>
            <a:r>
              <a:rPr lang="en-IN" sz="1600" b="0" kern="100" dirty="0">
                <a:solidFill>
                  <a:schemeClr val="bg1"/>
                </a:solidFill>
                <a:effectLst/>
                <a:ea typeface="Calibri" panose="020F0502020204030204" pitchFamily="34" charset="0"/>
                <a:cs typeface="Times New Roman" panose="02020603050405020304" pitchFamily="18" charset="0"/>
              </a:rPr>
              <a:t>nsys fluent and python libraries such as tensor flow have been used to compute the fluid behaviour in the given boundary conditions. As we considered arterial flow inside the vascular network we considered parabolic inlet velocity over a time period with viscosity of blood being 0.0043kg/m-s and density of blood being 1060kg/m3. The results show a parabolic inlet and exit velocity which is varying along the radius is seen.</a:t>
            </a:r>
          </a:p>
          <a:p>
            <a:pPr>
              <a:lnSpc>
                <a:spcPct val="107000"/>
              </a:lnSpc>
              <a:spcAft>
                <a:spcPts val="800"/>
              </a:spcAft>
            </a:pPr>
            <a:r>
              <a:rPr lang="en-IN" sz="1600" b="0" kern="100" dirty="0">
                <a:solidFill>
                  <a:schemeClr val="bg1"/>
                </a:solidFill>
                <a:effectLst/>
                <a:ea typeface="Calibri" panose="020F0502020204030204" pitchFamily="34" charset="0"/>
                <a:cs typeface="Times New Roman" panose="02020603050405020304" pitchFamily="18" charset="0"/>
              </a:rPr>
              <a:t>At parabolic flow is considered to be transient in nature </a:t>
            </a:r>
            <a:r>
              <a:rPr lang="en-IN" sz="1600" b="0" kern="100" dirty="0" err="1">
                <a:solidFill>
                  <a:schemeClr val="bg1"/>
                </a:solidFill>
                <a:effectLst/>
                <a:ea typeface="Calibri" panose="020F0502020204030204" pitchFamily="34" charset="0"/>
                <a:cs typeface="Times New Roman" panose="02020603050405020304" pitchFamily="18" charset="0"/>
              </a:rPr>
              <a:t>ie</a:t>
            </a:r>
            <a:r>
              <a:rPr lang="en-IN" sz="1600" b="0" kern="100" dirty="0">
                <a:solidFill>
                  <a:schemeClr val="bg1"/>
                </a:solidFill>
                <a:effectLst/>
                <a:ea typeface="Calibri" panose="020F0502020204030204" pitchFamily="34" charset="0"/>
                <a:cs typeface="Times New Roman" panose="02020603050405020304" pitchFamily="18" charset="0"/>
              </a:rPr>
              <a:t> its varying with time and distance. During the flow simulation, the maximum velocity across the pipe is assumed to be the sum of squares of the axis that the flow is perpendicular to. Here we assume the flow in z axis then </a:t>
            </a:r>
          </a:p>
          <a:p>
            <a:pPr marL="1828800" indent="457200">
              <a:lnSpc>
                <a:spcPct val="107000"/>
              </a:lnSpc>
              <a:spcAft>
                <a:spcPts val="800"/>
              </a:spcAft>
            </a:pPr>
            <a:r>
              <a:rPr lang="en-IN" sz="1600" b="0" kern="100" dirty="0" err="1">
                <a:solidFill>
                  <a:schemeClr val="bg1"/>
                </a:solidFill>
                <a:effectLst/>
                <a:ea typeface="Calibri" panose="020F0502020204030204" pitchFamily="34" charset="0"/>
                <a:cs typeface="Times New Roman" panose="02020603050405020304" pitchFamily="18" charset="0"/>
              </a:rPr>
              <a:t>umax</a:t>
            </a:r>
            <a:r>
              <a:rPr lang="en-IN" sz="1600" b="0" kern="100" dirty="0">
                <a:solidFill>
                  <a:schemeClr val="bg1"/>
                </a:solidFill>
                <a:effectLst/>
                <a:ea typeface="Calibri" panose="020F0502020204030204" pitchFamily="34" charset="0"/>
                <a:cs typeface="Times New Roman" panose="02020603050405020304" pitchFamily="18" charset="0"/>
              </a:rPr>
              <a:t> = x**2+y**2 </a:t>
            </a:r>
          </a:p>
          <a:p>
            <a:pPr>
              <a:lnSpc>
                <a:spcPct val="107000"/>
              </a:lnSpc>
              <a:spcAft>
                <a:spcPts val="800"/>
              </a:spcAft>
            </a:pPr>
            <a:r>
              <a:rPr lang="en-IN" sz="1600" b="0" kern="100" dirty="0">
                <a:solidFill>
                  <a:schemeClr val="bg1"/>
                </a:solidFill>
                <a:effectLst/>
                <a:ea typeface="Calibri" panose="020F0502020204030204" pitchFamily="34" charset="0"/>
                <a:cs typeface="Times New Roman" panose="02020603050405020304" pitchFamily="18" charset="0"/>
              </a:rPr>
              <a:t>                                        </a:t>
            </a:r>
            <a:r>
              <a:rPr lang="en-IN" sz="1600" b="0" kern="100" dirty="0" err="1">
                <a:solidFill>
                  <a:schemeClr val="bg1"/>
                </a:solidFill>
                <a:effectLst/>
                <a:ea typeface="Calibri" panose="020F0502020204030204" pitchFamily="34" charset="0"/>
                <a:cs typeface="Times New Roman" panose="02020603050405020304" pitchFamily="18" charset="0"/>
              </a:rPr>
              <a:t>u_transient</a:t>
            </a:r>
            <a:r>
              <a:rPr lang="en-IN" sz="1600" b="0" kern="100" dirty="0">
                <a:solidFill>
                  <a:schemeClr val="bg1"/>
                </a:solidFill>
                <a:effectLst/>
                <a:ea typeface="Calibri" panose="020F0502020204030204" pitchFamily="34" charset="0"/>
                <a:cs typeface="Times New Roman" panose="02020603050405020304" pitchFamily="18" charset="0"/>
              </a:rPr>
              <a:t> = </a:t>
            </a:r>
            <a:r>
              <a:rPr lang="en-IN" sz="1600" b="0" kern="100" dirty="0" err="1">
                <a:solidFill>
                  <a:schemeClr val="bg1"/>
                </a:solidFill>
                <a:effectLst/>
                <a:ea typeface="Calibri" panose="020F0502020204030204" pitchFamily="34" charset="0"/>
                <a:cs typeface="Times New Roman" panose="02020603050405020304" pitchFamily="18" charset="0"/>
              </a:rPr>
              <a:t>umax</a:t>
            </a:r>
            <a:r>
              <a:rPr lang="en-IN" sz="1600" b="0" kern="100" dirty="0">
                <a:solidFill>
                  <a:schemeClr val="bg1"/>
                </a:solidFill>
                <a:effectLst/>
                <a:ea typeface="Calibri" panose="020F0502020204030204" pitchFamily="34" charset="0"/>
                <a:cs typeface="Times New Roman" panose="02020603050405020304" pitchFamily="18" charset="0"/>
              </a:rPr>
              <a:t>*(sin(omega*time)*0.1-1)</a:t>
            </a:r>
          </a:p>
          <a:p>
            <a:endParaRPr lang="en-IN" dirty="0"/>
          </a:p>
        </p:txBody>
      </p:sp>
      <p:sp>
        <p:nvSpPr>
          <p:cNvPr id="4" name="Slide Number Placeholder 3">
            <a:extLst>
              <a:ext uri="{FF2B5EF4-FFF2-40B4-BE49-F238E27FC236}">
                <a16:creationId xmlns:a16="http://schemas.microsoft.com/office/drawing/2014/main" id="{C7EF8839-1192-E404-FE7C-F47B2C60E25B}"/>
              </a:ext>
            </a:extLst>
          </p:cNvPr>
          <p:cNvSpPr>
            <a:spLocks noGrp="1"/>
          </p:cNvSpPr>
          <p:nvPr>
            <p:ph type="sldNum" sz="quarter" idx="12"/>
          </p:nvPr>
        </p:nvSpPr>
        <p:spPr/>
        <p:txBody>
          <a:bodyPr/>
          <a:lstStyle/>
          <a:p>
            <a:pPr>
              <a:defRPr/>
            </a:pPr>
            <a:fld id="{FAB6ED7B-5CA3-4472-B01C-99CB7689D1EA}" type="slidenum">
              <a:rPr lang="en-US" smtClean="0"/>
              <a:pPr>
                <a:defRPr/>
              </a:pPr>
              <a:t>18</a:t>
            </a:fld>
            <a:endParaRPr lang="en-US"/>
          </a:p>
        </p:txBody>
      </p:sp>
    </p:spTree>
    <p:extLst>
      <p:ext uri="{BB962C8B-B14F-4D97-AF65-F5344CB8AC3E}">
        <p14:creationId xmlns:p14="http://schemas.microsoft.com/office/powerpoint/2010/main" val="382519016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50B6-5B75-4B5B-AF05-3C6E23FA78DD}"/>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DD39CF16-D5A4-4AED-1187-5DB9A49D977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1663" y="1268760"/>
            <a:ext cx="4125697" cy="2921496"/>
          </a:xfrm>
        </p:spPr>
      </p:pic>
      <p:sp>
        <p:nvSpPr>
          <p:cNvPr id="4" name="Slide Number Placeholder 3">
            <a:extLst>
              <a:ext uri="{FF2B5EF4-FFF2-40B4-BE49-F238E27FC236}">
                <a16:creationId xmlns:a16="http://schemas.microsoft.com/office/drawing/2014/main" id="{83C428FB-DAD3-A014-8E84-D5799A8BD0C8}"/>
              </a:ext>
            </a:extLst>
          </p:cNvPr>
          <p:cNvSpPr>
            <a:spLocks noGrp="1"/>
          </p:cNvSpPr>
          <p:nvPr>
            <p:ph type="sldNum" sz="quarter" idx="12"/>
          </p:nvPr>
        </p:nvSpPr>
        <p:spPr/>
        <p:txBody>
          <a:bodyPr/>
          <a:lstStyle/>
          <a:p>
            <a:pPr>
              <a:defRPr/>
            </a:pPr>
            <a:fld id="{FAB6ED7B-5CA3-4472-B01C-99CB7689D1EA}" type="slidenum">
              <a:rPr lang="en-US" smtClean="0"/>
              <a:pPr>
                <a:defRPr/>
              </a:pPr>
              <a:t>19</a:t>
            </a:fld>
            <a:endParaRPr lang="en-US"/>
          </a:p>
        </p:txBody>
      </p:sp>
      <p:pic>
        <p:nvPicPr>
          <p:cNvPr id="8" name="Picture 7">
            <a:extLst>
              <a:ext uri="{FF2B5EF4-FFF2-40B4-BE49-F238E27FC236}">
                <a16:creationId xmlns:a16="http://schemas.microsoft.com/office/drawing/2014/main" id="{0E7635CE-BF15-E756-3AE8-FDDEC2AF6D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4960" y="1289856"/>
            <a:ext cx="4320480" cy="3012193"/>
          </a:xfrm>
          <a:prstGeom prst="rect">
            <a:avLst/>
          </a:prstGeom>
        </p:spPr>
      </p:pic>
    </p:spTree>
    <p:extLst>
      <p:ext uri="{BB962C8B-B14F-4D97-AF65-F5344CB8AC3E}">
        <p14:creationId xmlns:p14="http://schemas.microsoft.com/office/powerpoint/2010/main" val="111112665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1EC0F1-220E-4B20-91EB-02D4C017D4C3}"/>
              </a:ext>
            </a:extLst>
          </p:cNvPr>
          <p:cNvSpPr>
            <a:spLocks noGrp="1"/>
          </p:cNvSpPr>
          <p:nvPr>
            <p:ph type="sldNum" sz="quarter" idx="12"/>
          </p:nvPr>
        </p:nvSpPr>
        <p:spPr/>
        <p:txBody>
          <a:bodyPr/>
          <a:lstStyle/>
          <a:p>
            <a:pPr>
              <a:defRPr/>
            </a:pPr>
            <a:fld id="{FAB6ED7B-5CA3-4472-B01C-99CB7689D1EA}" type="slidenum">
              <a:rPr lang="en-US" smtClean="0"/>
              <a:pPr>
                <a:defRPr/>
              </a:pPr>
              <a:t>2</a:t>
            </a:fld>
            <a:endParaRPr lang="en-US"/>
          </a:p>
        </p:txBody>
      </p:sp>
      <p:sp>
        <p:nvSpPr>
          <p:cNvPr id="9" name="Title 5"/>
          <p:cNvSpPr>
            <a:spLocks noGrp="1"/>
          </p:cNvSpPr>
          <p:nvPr>
            <p:ph type="title"/>
          </p:nvPr>
        </p:nvSpPr>
        <p:spPr>
          <a:xfrm>
            <a:off x="107504" y="116632"/>
            <a:ext cx="7696200" cy="990600"/>
          </a:xfrm>
        </p:spPr>
        <p:txBody>
          <a:bodyPr/>
          <a:lstStyle/>
          <a:p>
            <a:r>
              <a:rPr lang="en-IN" sz="4000" dirty="0">
                <a:solidFill>
                  <a:srgbClr val="FFFF00"/>
                </a:solidFill>
                <a:latin typeface="Times New Roman" panose="02020603050405020304" pitchFamily="18" charset="0"/>
                <a:cs typeface="Times New Roman" panose="02020603050405020304" pitchFamily="18" charset="0"/>
              </a:rPr>
              <a:t>CONTENTS</a:t>
            </a:r>
          </a:p>
        </p:txBody>
      </p:sp>
      <p:sp>
        <p:nvSpPr>
          <p:cNvPr id="10" name="TextBox 9"/>
          <p:cNvSpPr txBox="1"/>
          <p:nvPr/>
        </p:nvSpPr>
        <p:spPr>
          <a:xfrm>
            <a:off x="467544" y="1484784"/>
            <a:ext cx="8496944" cy="4524315"/>
          </a:xfrm>
          <a:prstGeom prst="rect">
            <a:avLst/>
          </a:prstGeom>
          <a:noFill/>
        </p:spPr>
        <p:txBody>
          <a:bodyPr wrap="square" rtlCol="0">
            <a:spAutoFit/>
          </a:bodyPr>
          <a:lstStyle/>
          <a:p>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Abstract</a:t>
            </a:r>
          </a:p>
          <a:p>
            <a:pPr marL="285750" indent="-285750">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Literature review</a:t>
            </a:r>
          </a:p>
          <a:p>
            <a:pPr marL="285750" indent="-285750">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Methodology</a:t>
            </a:r>
          </a:p>
          <a:p>
            <a:pPr marL="285750" indent="-285750">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Result  and discussion</a:t>
            </a:r>
          </a:p>
          <a:p>
            <a:pPr marL="285750" indent="-285750">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Reference</a:t>
            </a:r>
          </a:p>
          <a:p>
            <a:pPr marL="285750" indent="-285750">
              <a:buFont typeface="Wingdings" panose="05000000000000000000" pitchFamily="2" charset="2"/>
              <a:buChar char="Ø"/>
            </a:pP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45308813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F52A-C9A1-A524-CAED-04228C818457}"/>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E1AFA20A-F3A1-BF44-ED45-8BB9ED230A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156" y="1759892"/>
            <a:ext cx="7925487" cy="3901778"/>
          </a:xfrm>
        </p:spPr>
      </p:pic>
      <p:sp>
        <p:nvSpPr>
          <p:cNvPr id="4" name="Slide Number Placeholder 3">
            <a:extLst>
              <a:ext uri="{FF2B5EF4-FFF2-40B4-BE49-F238E27FC236}">
                <a16:creationId xmlns:a16="http://schemas.microsoft.com/office/drawing/2014/main" id="{F609A54F-5D7C-9FD5-3AFD-54D89F0B0DBD}"/>
              </a:ext>
            </a:extLst>
          </p:cNvPr>
          <p:cNvSpPr>
            <a:spLocks noGrp="1"/>
          </p:cNvSpPr>
          <p:nvPr>
            <p:ph type="sldNum" sz="quarter" idx="12"/>
          </p:nvPr>
        </p:nvSpPr>
        <p:spPr/>
        <p:txBody>
          <a:bodyPr/>
          <a:lstStyle/>
          <a:p>
            <a:pPr>
              <a:defRPr/>
            </a:pPr>
            <a:fld id="{FAB6ED7B-5CA3-4472-B01C-99CB7689D1EA}" type="slidenum">
              <a:rPr lang="en-US" smtClean="0"/>
              <a:pPr>
                <a:defRPr/>
              </a:pPr>
              <a:t>20</a:t>
            </a:fld>
            <a:endParaRPr lang="en-US"/>
          </a:p>
        </p:txBody>
      </p:sp>
    </p:spTree>
    <p:extLst>
      <p:ext uri="{BB962C8B-B14F-4D97-AF65-F5344CB8AC3E}">
        <p14:creationId xmlns:p14="http://schemas.microsoft.com/office/powerpoint/2010/main" val="11028378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E77F-B558-59EF-3088-535B691DBA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EEE339-29E1-5366-71A6-8A3AA07115D7}"/>
              </a:ext>
            </a:extLst>
          </p:cNvPr>
          <p:cNvSpPr>
            <a:spLocks noGrp="1"/>
          </p:cNvSpPr>
          <p:nvPr>
            <p:ph idx="1"/>
          </p:nvPr>
        </p:nvSpPr>
        <p:spPr/>
        <p:txBody>
          <a:bodyPr/>
          <a:lstStyle/>
          <a:p>
            <a:pPr marL="36512" indent="0">
              <a:buNone/>
            </a:pPr>
            <a:endParaRPr lang="en-IN" sz="1800" dirty="0">
              <a:solidFill>
                <a:schemeClr val="bg1"/>
              </a:solidFill>
            </a:endParaRPr>
          </a:p>
        </p:txBody>
      </p:sp>
      <p:sp>
        <p:nvSpPr>
          <p:cNvPr id="4" name="Slide Number Placeholder 3">
            <a:extLst>
              <a:ext uri="{FF2B5EF4-FFF2-40B4-BE49-F238E27FC236}">
                <a16:creationId xmlns:a16="http://schemas.microsoft.com/office/drawing/2014/main" id="{790A00F1-A550-0090-7FA2-7E79A8B4093D}"/>
              </a:ext>
            </a:extLst>
          </p:cNvPr>
          <p:cNvSpPr>
            <a:spLocks noGrp="1"/>
          </p:cNvSpPr>
          <p:nvPr>
            <p:ph type="sldNum" sz="quarter" idx="12"/>
          </p:nvPr>
        </p:nvSpPr>
        <p:spPr/>
        <p:txBody>
          <a:bodyPr/>
          <a:lstStyle/>
          <a:p>
            <a:pPr>
              <a:defRPr/>
            </a:pPr>
            <a:fld id="{FAB6ED7B-5CA3-4472-B01C-99CB7689D1EA}" type="slidenum">
              <a:rPr lang="en-US" smtClean="0"/>
              <a:pPr>
                <a:defRPr/>
              </a:pPr>
              <a:t>21</a:t>
            </a:fld>
            <a:endParaRPr lang="en-US"/>
          </a:p>
        </p:txBody>
      </p:sp>
    </p:spTree>
    <p:extLst>
      <p:ext uri="{BB962C8B-B14F-4D97-AF65-F5344CB8AC3E}">
        <p14:creationId xmlns:p14="http://schemas.microsoft.com/office/powerpoint/2010/main" val="284780084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A94BFF-7D27-BE7A-D503-81D54E929624}"/>
              </a:ext>
            </a:extLst>
          </p:cNvPr>
          <p:cNvSpPr>
            <a:spLocks noGrp="1"/>
          </p:cNvSpPr>
          <p:nvPr>
            <p:ph type="sldNum" sz="quarter" idx="12"/>
          </p:nvPr>
        </p:nvSpPr>
        <p:spPr/>
        <p:txBody>
          <a:bodyPr/>
          <a:lstStyle/>
          <a:p>
            <a:pPr>
              <a:defRPr/>
            </a:pPr>
            <a:fld id="{2AABB723-660E-4467-8A37-055799D186E4}" type="slidenum">
              <a:rPr lang="en-US" smtClean="0"/>
              <a:pPr>
                <a:defRPr/>
              </a:pPr>
              <a:t>22</a:t>
            </a:fld>
            <a:endParaRPr lang="en-US"/>
          </a:p>
        </p:txBody>
      </p:sp>
      <p:pic>
        <p:nvPicPr>
          <p:cNvPr id="4" name="Picture 3">
            <a:extLst>
              <a:ext uri="{FF2B5EF4-FFF2-40B4-BE49-F238E27FC236}">
                <a16:creationId xmlns:a16="http://schemas.microsoft.com/office/drawing/2014/main" id="{6FBF07F4-1239-F385-9610-97B918BB5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3" y="1340769"/>
            <a:ext cx="3018580" cy="2523078"/>
          </a:xfrm>
          <a:prstGeom prst="rect">
            <a:avLst/>
          </a:prstGeom>
        </p:spPr>
      </p:pic>
      <p:pic>
        <p:nvPicPr>
          <p:cNvPr id="6" name="Picture 5">
            <a:extLst>
              <a:ext uri="{FF2B5EF4-FFF2-40B4-BE49-F238E27FC236}">
                <a16:creationId xmlns:a16="http://schemas.microsoft.com/office/drawing/2014/main" id="{93AA21CA-D8D7-C54F-7595-3CC1A408A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1470418"/>
            <a:ext cx="3018579" cy="2393429"/>
          </a:xfrm>
          <a:prstGeom prst="rect">
            <a:avLst/>
          </a:prstGeom>
        </p:spPr>
      </p:pic>
      <p:pic>
        <p:nvPicPr>
          <p:cNvPr id="8" name="Picture 7">
            <a:extLst>
              <a:ext uri="{FF2B5EF4-FFF2-40B4-BE49-F238E27FC236}">
                <a16:creationId xmlns:a16="http://schemas.microsoft.com/office/drawing/2014/main" id="{1A9EB03E-235D-AA3E-7335-3C7F3DF42F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3" y="3872292"/>
            <a:ext cx="3262663" cy="2549146"/>
          </a:xfrm>
          <a:prstGeom prst="rect">
            <a:avLst/>
          </a:prstGeom>
        </p:spPr>
      </p:pic>
      <p:pic>
        <p:nvPicPr>
          <p:cNvPr id="10" name="Picture 9">
            <a:extLst>
              <a:ext uri="{FF2B5EF4-FFF2-40B4-BE49-F238E27FC236}">
                <a16:creationId xmlns:a16="http://schemas.microsoft.com/office/drawing/2014/main" id="{2A95E5D4-6655-5397-588D-267CA37E2D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5896" y="3767526"/>
            <a:ext cx="3262663" cy="2540348"/>
          </a:xfrm>
          <a:prstGeom prst="rect">
            <a:avLst/>
          </a:prstGeom>
        </p:spPr>
      </p:pic>
      <p:sp>
        <p:nvSpPr>
          <p:cNvPr id="11" name="TextBox 10">
            <a:extLst>
              <a:ext uri="{FF2B5EF4-FFF2-40B4-BE49-F238E27FC236}">
                <a16:creationId xmlns:a16="http://schemas.microsoft.com/office/drawing/2014/main" id="{B98EED67-701F-5CF8-1359-7B589CA730A9}"/>
              </a:ext>
            </a:extLst>
          </p:cNvPr>
          <p:cNvSpPr txBox="1"/>
          <p:nvPr/>
        </p:nvSpPr>
        <p:spPr>
          <a:xfrm>
            <a:off x="6898559" y="1988840"/>
            <a:ext cx="2065928" cy="3416320"/>
          </a:xfrm>
          <a:prstGeom prst="rect">
            <a:avLst/>
          </a:prstGeom>
          <a:noFill/>
        </p:spPr>
        <p:txBody>
          <a:bodyPr wrap="square" rtlCol="0">
            <a:spAutoFit/>
          </a:bodyPr>
          <a:lstStyle/>
          <a:p>
            <a:r>
              <a:rPr lang="en-IN" dirty="0">
                <a:solidFill>
                  <a:schemeClr val="bg1"/>
                </a:solidFill>
              </a:rPr>
              <a:t>Branching pattern of micro vessels along x and y axes(</a:t>
            </a:r>
            <a:r>
              <a:rPr lang="en-IN" dirty="0" err="1">
                <a:solidFill>
                  <a:schemeClr val="bg1"/>
                </a:solidFill>
              </a:rPr>
              <a:t>micrometer</a:t>
            </a:r>
            <a:r>
              <a:rPr lang="en-IN" dirty="0">
                <a:solidFill>
                  <a:schemeClr val="bg1"/>
                </a:solidFill>
              </a:rPr>
              <a:t>)with various number of micro vessels</a:t>
            </a:r>
          </a:p>
          <a:p>
            <a:r>
              <a:rPr lang="en-IN" dirty="0">
                <a:solidFill>
                  <a:schemeClr val="bg1"/>
                </a:solidFill>
              </a:rPr>
              <a:t>From top left:</a:t>
            </a:r>
          </a:p>
          <a:p>
            <a:r>
              <a:rPr lang="en-IN" dirty="0">
                <a:solidFill>
                  <a:schemeClr val="bg1"/>
                </a:solidFill>
              </a:rPr>
              <a:t>A = 144</a:t>
            </a:r>
          </a:p>
          <a:p>
            <a:r>
              <a:rPr lang="en-IN" dirty="0">
                <a:solidFill>
                  <a:schemeClr val="bg1"/>
                </a:solidFill>
              </a:rPr>
              <a:t>B = 544</a:t>
            </a:r>
          </a:p>
          <a:p>
            <a:r>
              <a:rPr lang="en-IN" dirty="0">
                <a:solidFill>
                  <a:schemeClr val="bg1"/>
                </a:solidFill>
              </a:rPr>
              <a:t>C = 2682</a:t>
            </a:r>
          </a:p>
          <a:p>
            <a:r>
              <a:rPr lang="en-IN" dirty="0">
                <a:solidFill>
                  <a:schemeClr val="bg1"/>
                </a:solidFill>
              </a:rPr>
              <a:t>D = 20,756(3d)</a:t>
            </a:r>
          </a:p>
        </p:txBody>
      </p:sp>
    </p:spTree>
    <p:extLst>
      <p:ext uri="{BB962C8B-B14F-4D97-AF65-F5344CB8AC3E}">
        <p14:creationId xmlns:p14="http://schemas.microsoft.com/office/powerpoint/2010/main" val="162721306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D98C-7400-3F92-867A-0FBC6A656724}"/>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6EE0A951-9140-97D8-6DEA-8159762BC020}"/>
              </a:ext>
            </a:extLst>
          </p:cNvPr>
          <p:cNvSpPr>
            <a:spLocks noGrp="1"/>
          </p:cNvSpPr>
          <p:nvPr>
            <p:ph idx="1"/>
          </p:nvPr>
        </p:nvSpPr>
        <p:spPr/>
        <p:txBody>
          <a:bodyPr/>
          <a:lstStyle/>
          <a:p>
            <a:r>
              <a:rPr lang="en-IN" sz="2000" b="0" dirty="0">
                <a:solidFill>
                  <a:schemeClr val="bg1"/>
                </a:solidFill>
              </a:rPr>
              <a:t>In this study we tried to understand the properties of arterial flow under pulsating velocity to determine the pressure and velocity distribution within the vascular system. The GANs algorithm is capable to create images using deep learning models offering solutions for data augmentation, research simulation, and medical imaging tasks. We tried to simulate blood vessels using relations given by Murray’s method for any kind of human tissue. The flow field simulations are run by neural networks and the results obtained are highly accurate and reliable on which is seen by the graphs. By this we conclude that the flow field simulated can perfectly predict the pressure and velocity at every point in the vascular network.</a:t>
            </a:r>
          </a:p>
          <a:p>
            <a:r>
              <a:rPr lang="en-IN" sz="2000" b="0" dirty="0">
                <a:solidFill>
                  <a:schemeClr val="bg1"/>
                </a:solidFill>
              </a:rPr>
              <a:t> </a:t>
            </a:r>
          </a:p>
        </p:txBody>
      </p:sp>
      <p:sp>
        <p:nvSpPr>
          <p:cNvPr id="4" name="Slide Number Placeholder 3">
            <a:extLst>
              <a:ext uri="{FF2B5EF4-FFF2-40B4-BE49-F238E27FC236}">
                <a16:creationId xmlns:a16="http://schemas.microsoft.com/office/drawing/2014/main" id="{F71B4B74-6DB3-F246-DA7D-355834C25DB9}"/>
              </a:ext>
            </a:extLst>
          </p:cNvPr>
          <p:cNvSpPr>
            <a:spLocks noGrp="1"/>
          </p:cNvSpPr>
          <p:nvPr>
            <p:ph type="sldNum" sz="quarter" idx="12"/>
          </p:nvPr>
        </p:nvSpPr>
        <p:spPr/>
        <p:txBody>
          <a:bodyPr/>
          <a:lstStyle/>
          <a:p>
            <a:pPr>
              <a:defRPr/>
            </a:pPr>
            <a:fld id="{FAB6ED7B-5CA3-4472-B01C-99CB7689D1EA}" type="slidenum">
              <a:rPr lang="en-US" smtClean="0"/>
              <a:pPr>
                <a:defRPr/>
              </a:pPr>
              <a:t>23</a:t>
            </a:fld>
            <a:endParaRPr lang="en-US"/>
          </a:p>
        </p:txBody>
      </p:sp>
    </p:spTree>
    <p:extLst>
      <p:ext uri="{BB962C8B-B14F-4D97-AF65-F5344CB8AC3E}">
        <p14:creationId xmlns:p14="http://schemas.microsoft.com/office/powerpoint/2010/main" val="21050164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6EA244-2C19-B7A5-79A6-BB81741A159C}"/>
              </a:ext>
            </a:extLst>
          </p:cNvPr>
          <p:cNvSpPr txBox="1"/>
          <p:nvPr/>
        </p:nvSpPr>
        <p:spPr>
          <a:xfrm>
            <a:off x="1331640" y="2208209"/>
            <a:ext cx="6048672" cy="923330"/>
          </a:xfrm>
          <a:prstGeom prst="rect">
            <a:avLst/>
          </a:prstGeom>
          <a:noFill/>
        </p:spPr>
        <p:txBody>
          <a:bodyPr wrap="square" rtlCol="0">
            <a:spAutoFit/>
          </a:bodyPr>
          <a:lstStyle/>
          <a:p>
            <a:pPr algn="ctr"/>
            <a:r>
              <a:rPr lang="en-IN" sz="5400" b="1" dirty="0"/>
              <a:t>Thank you</a:t>
            </a:r>
          </a:p>
        </p:txBody>
      </p:sp>
    </p:spTree>
    <p:extLst>
      <p:ext uri="{BB962C8B-B14F-4D97-AF65-F5344CB8AC3E}">
        <p14:creationId xmlns:p14="http://schemas.microsoft.com/office/powerpoint/2010/main" val="86822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FDC8-B1A5-4836-822D-4AF9007EABFB}"/>
              </a:ext>
            </a:extLst>
          </p:cNvPr>
          <p:cNvSpPr>
            <a:spLocks noGrp="1"/>
          </p:cNvSpPr>
          <p:nvPr>
            <p:ph type="title"/>
          </p:nvPr>
        </p:nvSpPr>
        <p:spPr/>
        <p:txBody>
          <a:bodyPr/>
          <a:lstStyle/>
          <a:p>
            <a:r>
              <a:rPr lang="en-IN" dirty="0"/>
              <a:t>ABSTRACT</a:t>
            </a:r>
          </a:p>
        </p:txBody>
      </p:sp>
      <p:sp>
        <p:nvSpPr>
          <p:cNvPr id="4" name="Slide Number Placeholder 3">
            <a:extLst>
              <a:ext uri="{FF2B5EF4-FFF2-40B4-BE49-F238E27FC236}">
                <a16:creationId xmlns:a16="http://schemas.microsoft.com/office/drawing/2014/main" id="{F0D59C98-150A-4254-8906-0C883C42F104}"/>
              </a:ext>
            </a:extLst>
          </p:cNvPr>
          <p:cNvSpPr>
            <a:spLocks noGrp="1"/>
          </p:cNvSpPr>
          <p:nvPr>
            <p:ph type="sldNum" sz="quarter" idx="12"/>
          </p:nvPr>
        </p:nvSpPr>
        <p:spPr>
          <a:xfrm>
            <a:off x="7960567" y="6278563"/>
            <a:ext cx="762000" cy="365125"/>
          </a:xfrm>
        </p:spPr>
        <p:txBody>
          <a:bodyPr/>
          <a:lstStyle/>
          <a:p>
            <a:pPr>
              <a:defRPr/>
            </a:pPr>
            <a:fld id="{FAB6ED7B-5CA3-4472-B01C-99CB7689D1EA}" type="slidenum">
              <a:rPr lang="en-US" smtClean="0"/>
              <a:pPr>
                <a:defRPr/>
              </a:pPr>
              <a:t>3</a:t>
            </a:fld>
            <a:endParaRPr lang="en-US"/>
          </a:p>
        </p:txBody>
      </p:sp>
      <p:sp>
        <p:nvSpPr>
          <p:cNvPr id="5" name="Content Placeholder 4"/>
          <p:cNvSpPr>
            <a:spLocks noGrp="1"/>
          </p:cNvSpPr>
          <p:nvPr>
            <p:ph idx="1"/>
          </p:nvPr>
        </p:nvSpPr>
        <p:spPr/>
        <p:txBody>
          <a:bodyPr/>
          <a:lstStyle/>
          <a:p>
            <a:pPr algn="just">
              <a:lnSpc>
                <a:spcPct val="150000"/>
              </a:lnSpc>
            </a:pPr>
            <a:r>
              <a:rPr lang="en-IN" sz="1800" b="0" dirty="0">
                <a:solidFill>
                  <a:schemeClr val="bg1"/>
                </a:solidFill>
                <a:effectLst/>
                <a:latin typeface="Arial" panose="020B0604020202020204" pitchFamily="34" charset="0"/>
                <a:ea typeface="Calibri" panose="020F0502020204030204" pitchFamily="34" charset="0"/>
                <a:cs typeface="Arial" panose="020B0604020202020204" pitchFamily="34" charset="0"/>
              </a:rPr>
              <a:t>Flying at high altitude presents significant challenges for the human body, particularly regarding </a:t>
            </a:r>
            <a:r>
              <a:rPr lang="en-IN" sz="1800" b="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hemodynamics</a:t>
            </a:r>
            <a:r>
              <a:rPr lang="en-IN" sz="1800" b="0" dirty="0">
                <a:solidFill>
                  <a:schemeClr val="bg1"/>
                </a:solidFill>
                <a:effectLst/>
                <a:latin typeface="Arial" panose="020B0604020202020204" pitchFamily="34" charset="0"/>
                <a:ea typeface="Calibri" panose="020F0502020204030204" pitchFamily="34" charset="0"/>
                <a:cs typeface="Arial" panose="020B0604020202020204" pitchFamily="34" charset="0"/>
              </a:rPr>
              <a:t> in the vascular network. In this study, we present a new method using neural networks to </a:t>
            </a:r>
            <a:r>
              <a:rPr lang="en-IN" sz="1800" b="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analyze</a:t>
            </a:r>
            <a:r>
              <a:rPr lang="en-IN" sz="1800" b="0" dirty="0">
                <a:solidFill>
                  <a:schemeClr val="bg1"/>
                </a:solidFill>
                <a:effectLst/>
                <a:latin typeface="Arial" panose="020B0604020202020204" pitchFamily="34" charset="0"/>
                <a:ea typeface="Calibri" panose="020F0502020204030204" pitchFamily="34" charset="0"/>
                <a:cs typeface="Arial" panose="020B0604020202020204" pitchFamily="34" charset="0"/>
              </a:rPr>
              <a:t> local blood flow in vascular networks during flight. Leveraging the power of deep learning, our approach aims to gain a deeper understanding of complex hemodynamic </a:t>
            </a:r>
            <a:r>
              <a:rPr lang="en-IN" sz="1800" b="0" dirty="0">
                <a:solidFill>
                  <a:schemeClr val="bg1"/>
                </a:solidFill>
                <a:effectLst/>
                <a:ea typeface="Calibri" panose="020F0502020204030204" pitchFamily="34" charset="0"/>
                <a:cs typeface="Arial" panose="020B0604020202020204" pitchFamily="34" charset="0"/>
              </a:rPr>
              <a:t>responses in high-pressure environments </a:t>
            </a:r>
            <a:r>
              <a:rPr lang="en-IN" sz="1800" b="0" dirty="0">
                <a:solidFill>
                  <a:schemeClr val="bg1"/>
                </a:solidFill>
                <a:effectLst/>
                <a:ea typeface="Calibri" panose="020F0502020204030204" pitchFamily="34" charset="0"/>
              </a:rPr>
              <a:t>in high-pressure environments. Using the properties of blood and its vessels, we design and train a  neural network architecture specifically for complex </a:t>
            </a:r>
            <a:r>
              <a:rPr lang="en-IN" sz="1800" b="0" dirty="0" err="1">
                <a:solidFill>
                  <a:schemeClr val="bg1"/>
                </a:solidFill>
                <a:effectLst/>
                <a:ea typeface="Calibri" panose="020F0502020204030204" pitchFamily="34" charset="0"/>
              </a:rPr>
              <a:t>spatio</a:t>
            </a:r>
            <a:r>
              <a:rPr lang="en-IN" sz="1800" b="0" dirty="0">
                <a:solidFill>
                  <a:schemeClr val="bg1"/>
                </a:solidFill>
                <a:effectLst/>
                <a:ea typeface="Calibri" panose="020F0502020204030204" pitchFamily="34" charset="0"/>
              </a:rPr>
              <a:t>-temporal data processing of vascular networks. The model's ability to learn and expand vascular </a:t>
            </a:r>
            <a:r>
              <a:rPr lang="en-IN" sz="1800" b="0" dirty="0" err="1">
                <a:solidFill>
                  <a:schemeClr val="bg1"/>
                </a:solidFill>
                <a:effectLst/>
                <a:ea typeface="Calibri" panose="020F0502020204030204" pitchFamily="34" charset="0"/>
              </a:rPr>
              <a:t>behavior</a:t>
            </a:r>
            <a:r>
              <a:rPr lang="en-IN" sz="1800" b="0" dirty="0">
                <a:solidFill>
                  <a:schemeClr val="bg1"/>
                </a:solidFill>
                <a:effectLst/>
                <a:ea typeface="Calibri" panose="020F0502020204030204" pitchFamily="34" charset="0"/>
              </a:rPr>
              <a:t> demonstrates its effectiveness in capturing dynamic changes in blood flow; this can have a significant </a:t>
            </a:r>
            <a:r>
              <a:rPr lang="en-IN" sz="1800" dirty="0">
                <a:effectLst/>
                <a:latin typeface="Times New Roman" panose="02020603050405020304" pitchFamily="18" charset="0"/>
                <a:ea typeface="Calibri" panose="020F0502020204030204" pitchFamily="34" charset="0"/>
              </a:rPr>
              <a:t>impact on air medicine and passenger safety during high altitude travel.</a:t>
            </a:r>
            <a:endParaRPr lang="en-IN" sz="1800" b="0"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473928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E7A4-FF1B-DDA8-F580-FCAD74C8A8C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CC2F85F3-2776-C2F4-10A6-75A4526BFBEC}"/>
              </a:ext>
            </a:extLst>
          </p:cNvPr>
          <p:cNvSpPr>
            <a:spLocks noGrp="1"/>
          </p:cNvSpPr>
          <p:nvPr>
            <p:ph idx="1"/>
          </p:nvPr>
        </p:nvSpPr>
        <p:spPr>
          <a:xfrm>
            <a:off x="324678" y="1340768"/>
            <a:ext cx="8610600" cy="4678363"/>
          </a:xfrm>
        </p:spPr>
        <p:txBody>
          <a:bodyPr/>
          <a:lstStyle/>
          <a:p>
            <a:r>
              <a:rPr lang="en-US" sz="2000" b="0" dirty="0">
                <a:solidFill>
                  <a:schemeClr val="bg1"/>
                </a:solidFill>
              </a:rPr>
              <a:t>In the current study, a unique method for leveraging angiography data to reconstruct the 3D vascular system is provided. The network can be expanded to include any size of vessel, from large ones to tiny ones.</a:t>
            </a:r>
          </a:p>
          <a:p>
            <a:endParaRPr lang="en-US" sz="2000" b="0" dirty="0">
              <a:solidFill>
                <a:schemeClr val="bg1"/>
              </a:solidFill>
            </a:endParaRPr>
          </a:p>
          <a:p>
            <a:r>
              <a:rPr lang="en-US" sz="2000" b="0" dirty="0">
                <a:solidFill>
                  <a:schemeClr val="bg1"/>
                </a:solidFill>
              </a:rPr>
              <a:t>Additionally, the CFD programme is used to create a database of pressure and velocity distribution across a wide range of branching scenarios in order to establish the flow field throughout the vasculature. </a:t>
            </a:r>
          </a:p>
          <a:p>
            <a:endParaRPr lang="en-US" sz="2000" b="0" dirty="0">
              <a:solidFill>
                <a:schemeClr val="bg1"/>
              </a:solidFill>
            </a:endParaRPr>
          </a:p>
          <a:p>
            <a:r>
              <a:rPr lang="en-US" sz="2000" b="0" dirty="0">
                <a:solidFill>
                  <a:schemeClr val="bg1"/>
                </a:solidFill>
              </a:rPr>
              <a:t>The GMDH method uses the acquired database as the training set of data to ascertain the relationship between input output parameters.</a:t>
            </a:r>
          </a:p>
        </p:txBody>
      </p:sp>
      <p:sp>
        <p:nvSpPr>
          <p:cNvPr id="4" name="Slide Number Placeholder 3">
            <a:extLst>
              <a:ext uri="{FF2B5EF4-FFF2-40B4-BE49-F238E27FC236}">
                <a16:creationId xmlns:a16="http://schemas.microsoft.com/office/drawing/2014/main" id="{6D66CF3B-C388-A91B-BCFA-F79191E158CA}"/>
              </a:ext>
            </a:extLst>
          </p:cNvPr>
          <p:cNvSpPr>
            <a:spLocks noGrp="1"/>
          </p:cNvSpPr>
          <p:nvPr>
            <p:ph type="sldNum" sz="quarter" idx="12"/>
          </p:nvPr>
        </p:nvSpPr>
        <p:spPr/>
        <p:txBody>
          <a:bodyPr/>
          <a:lstStyle/>
          <a:p>
            <a:pPr>
              <a:defRPr/>
            </a:pPr>
            <a:fld id="{FAB6ED7B-5CA3-4472-B01C-99CB7689D1EA}" type="slidenum">
              <a:rPr lang="en-US" smtClean="0"/>
              <a:pPr>
                <a:defRPr/>
              </a:pPr>
              <a:t>4</a:t>
            </a:fld>
            <a:endParaRPr lang="en-US"/>
          </a:p>
        </p:txBody>
      </p:sp>
    </p:spTree>
    <p:extLst>
      <p:ext uri="{BB962C8B-B14F-4D97-AF65-F5344CB8AC3E}">
        <p14:creationId xmlns:p14="http://schemas.microsoft.com/office/powerpoint/2010/main" val="311753982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A099-4307-413C-A075-F3012A366E51}"/>
              </a:ext>
            </a:extLst>
          </p:cNvPr>
          <p:cNvSpPr>
            <a:spLocks noGrp="1"/>
          </p:cNvSpPr>
          <p:nvPr>
            <p:ph type="title"/>
          </p:nvPr>
        </p:nvSpPr>
        <p:spPr/>
        <p:txBody>
          <a:bodyPr/>
          <a:lstStyle/>
          <a:p>
            <a:r>
              <a:rPr lang="en-IN" dirty="0"/>
              <a:t>INTRODUCTION</a:t>
            </a:r>
          </a:p>
        </p:txBody>
      </p:sp>
      <p:sp>
        <p:nvSpPr>
          <p:cNvPr id="4" name="Slide Number Placeholder 3">
            <a:extLst>
              <a:ext uri="{FF2B5EF4-FFF2-40B4-BE49-F238E27FC236}">
                <a16:creationId xmlns:a16="http://schemas.microsoft.com/office/drawing/2014/main" id="{8E30C23A-55AD-4FCD-A2D1-90BA7D624250}"/>
              </a:ext>
            </a:extLst>
          </p:cNvPr>
          <p:cNvSpPr>
            <a:spLocks noGrp="1"/>
          </p:cNvSpPr>
          <p:nvPr>
            <p:ph type="sldNum" sz="quarter" idx="12"/>
          </p:nvPr>
        </p:nvSpPr>
        <p:spPr/>
        <p:txBody>
          <a:bodyPr/>
          <a:lstStyle/>
          <a:p>
            <a:pPr>
              <a:defRPr/>
            </a:pPr>
            <a:fld id="{FAB6ED7B-5CA3-4472-B01C-99CB7689D1EA}" type="slidenum">
              <a:rPr lang="en-US" smtClean="0"/>
              <a:pPr>
                <a:defRPr/>
              </a:pPr>
              <a:t>5</a:t>
            </a:fld>
            <a:endParaRPr lang="en-US"/>
          </a:p>
        </p:txBody>
      </p:sp>
      <p:sp>
        <p:nvSpPr>
          <p:cNvPr id="3" name="Content Placeholder 2"/>
          <p:cNvSpPr>
            <a:spLocks noGrp="1"/>
          </p:cNvSpPr>
          <p:nvPr>
            <p:ph idx="1"/>
          </p:nvPr>
        </p:nvSpPr>
        <p:spPr/>
        <p:txBody>
          <a:bodyPr/>
          <a:lstStyle/>
          <a:p>
            <a:endParaRPr lang="en-US" sz="1800" b="0" dirty="0">
              <a:solidFill>
                <a:schemeClr val="bg1"/>
              </a:solidFill>
              <a:latin typeface="Arial" panose="020B0604020202020204" pitchFamily="34" charset="0"/>
              <a:cs typeface="Arial" panose="020B0604020202020204" pitchFamily="34" charset="0"/>
            </a:endParaRPr>
          </a:p>
          <a:p>
            <a:r>
              <a:rPr lang="en-US" sz="1800" b="0" dirty="0">
                <a:solidFill>
                  <a:schemeClr val="bg1"/>
                </a:solidFill>
              </a:rPr>
              <a:t>The Finally, the reconstructed vasculature and the learned GMDH algorithm are combined to mimic the blood flow. The findings show that the suggested approach is quite good at building the vascular system and forecasting the flow field within the tissue</a:t>
            </a:r>
            <a:r>
              <a:rPr lang="en-US" sz="1800" dirty="0">
                <a:solidFill>
                  <a:schemeClr val="bg1"/>
                </a:solidFill>
              </a:rPr>
              <a:t>.</a:t>
            </a:r>
            <a:endParaRPr lang="en-IN" sz="1800" dirty="0">
              <a:solidFill>
                <a:schemeClr val="bg1"/>
              </a:solidFill>
            </a:endParaRPr>
          </a:p>
          <a:p>
            <a:endParaRPr lang="en-US" sz="1800" b="0" dirty="0">
              <a:solidFill>
                <a:schemeClr val="bg1"/>
              </a:solidFill>
              <a:latin typeface="Arial" panose="020B0604020202020204" pitchFamily="34" charset="0"/>
              <a:cs typeface="Arial" panose="020B0604020202020204" pitchFamily="34" charset="0"/>
            </a:endParaRPr>
          </a:p>
          <a:p>
            <a:r>
              <a:rPr lang="en-US" sz="1800" b="0" dirty="0">
                <a:solidFill>
                  <a:schemeClr val="bg1"/>
                </a:solidFill>
                <a:latin typeface="Arial" panose="020B0604020202020204" pitchFamily="34" charset="0"/>
                <a:cs typeface="Arial" panose="020B0604020202020204" pitchFamily="34" charset="0"/>
              </a:rPr>
              <a:t>Researchers have shown a keen interest in the study of the vascular structure as the primary pathway for the transport of blood, nutrients, and medications to tissue cells . </a:t>
            </a:r>
          </a:p>
          <a:p>
            <a:endParaRPr lang="en-US" sz="1800" b="0" dirty="0">
              <a:solidFill>
                <a:schemeClr val="bg1"/>
              </a:solidFill>
              <a:latin typeface="Arial" panose="020B0604020202020204" pitchFamily="34" charset="0"/>
              <a:cs typeface="Arial" panose="020B0604020202020204" pitchFamily="34" charset="0"/>
            </a:endParaRPr>
          </a:p>
          <a:p>
            <a:r>
              <a:rPr lang="en-US" sz="1800" b="0" dirty="0">
                <a:solidFill>
                  <a:schemeClr val="bg1"/>
                </a:solidFill>
                <a:latin typeface="Arial" panose="020B0604020202020204" pitchFamily="34" charset="0"/>
                <a:cs typeface="Arial" panose="020B0604020202020204" pitchFamily="34" charset="0"/>
              </a:rPr>
              <a:t>The circulatory system's intricate design is a result of a number of operational limitations, including the need to deliver enough blood to all areas of the tissues and convey blood to the proximity of all living cells. </a:t>
            </a:r>
          </a:p>
          <a:p>
            <a:endParaRPr 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50991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353D-28F9-451A-606D-644D6CD444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7AD475-469E-AACA-0A66-504F01EA8F5F}"/>
              </a:ext>
            </a:extLst>
          </p:cNvPr>
          <p:cNvSpPr>
            <a:spLocks noGrp="1"/>
          </p:cNvSpPr>
          <p:nvPr>
            <p:ph idx="1"/>
          </p:nvPr>
        </p:nvSpPr>
        <p:spPr/>
        <p:txBody>
          <a:bodyPr/>
          <a:lstStyle/>
          <a:p>
            <a:r>
              <a:rPr lang="en-US" sz="2000" b="0" dirty="0">
                <a:solidFill>
                  <a:schemeClr val="bg1"/>
                </a:solidFill>
                <a:latin typeface="Arial" panose="020B0604020202020204" pitchFamily="34" charset="0"/>
                <a:cs typeface="Arial" panose="020B0604020202020204" pitchFamily="34" charset="0"/>
              </a:rPr>
              <a:t>The evaluation of the blood vessel structure has been the subject of numerous investigations up to this point, including the lumped vessels approach and CT and MRI angiography .</a:t>
            </a:r>
          </a:p>
          <a:p>
            <a:pPr marL="36512" indent="0">
              <a:buNone/>
            </a:pPr>
            <a:r>
              <a:rPr lang="en-US" sz="2000" b="0" dirty="0">
                <a:solidFill>
                  <a:schemeClr val="bg1"/>
                </a:solidFill>
                <a:latin typeface="Arial" panose="020B0604020202020204" pitchFamily="34" charset="0"/>
                <a:cs typeface="Arial" panose="020B0604020202020204" pitchFamily="34" charset="0"/>
              </a:rPr>
              <a:t> </a:t>
            </a:r>
          </a:p>
          <a:p>
            <a:r>
              <a:rPr lang="en-US" sz="2000" b="0" dirty="0">
                <a:solidFill>
                  <a:schemeClr val="bg1"/>
                </a:solidFill>
                <a:latin typeface="Arial" panose="020B0604020202020204" pitchFamily="34" charset="0"/>
                <a:cs typeface="Arial" panose="020B0604020202020204" pitchFamily="34" charset="0"/>
              </a:rPr>
              <a:t>However, both the visual imaging techniques and the streamlined analytical procedures have flaws. Unrealistic results are produced, for instance, when a planned bifurcation with a predetermined area ratio between succeeding vessel generations is assumed.</a:t>
            </a:r>
          </a:p>
          <a:p>
            <a:endParaRPr lang="en-US" sz="2000" b="0" dirty="0">
              <a:solidFill>
                <a:schemeClr val="bg1"/>
              </a:solidFill>
              <a:latin typeface="Arial" panose="020B0604020202020204" pitchFamily="34" charset="0"/>
              <a:cs typeface="Arial" panose="020B0604020202020204" pitchFamily="34" charset="0"/>
            </a:endParaRPr>
          </a:p>
          <a:p>
            <a:r>
              <a:rPr lang="en-US" sz="2000" b="0" dirty="0">
                <a:solidFill>
                  <a:schemeClr val="bg1"/>
                </a:solidFill>
                <a:latin typeface="Arial" panose="020B0604020202020204" pitchFamily="34" charset="0"/>
                <a:cs typeface="Arial" panose="020B0604020202020204" pitchFamily="34" charset="0"/>
              </a:rPr>
              <a:t>Because the vascular network differs from case to case in biomedicine, it is necessary to repeat the visual identification approach for each individual case.</a:t>
            </a:r>
            <a:endParaRPr lang="en-IN" sz="2000" b="0" dirty="0">
              <a:solidFill>
                <a:schemeClr val="bg1"/>
              </a:solidFill>
              <a:latin typeface="Arial" panose="020B0604020202020204" pitchFamily="34" charset="0"/>
              <a:cs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0EEC9B72-21E7-64E1-9FB4-329B99F35B20}"/>
              </a:ext>
            </a:extLst>
          </p:cNvPr>
          <p:cNvSpPr>
            <a:spLocks noGrp="1"/>
          </p:cNvSpPr>
          <p:nvPr>
            <p:ph type="sldNum" sz="quarter" idx="12"/>
          </p:nvPr>
        </p:nvSpPr>
        <p:spPr/>
        <p:txBody>
          <a:bodyPr/>
          <a:lstStyle/>
          <a:p>
            <a:pPr>
              <a:defRPr/>
            </a:pPr>
            <a:fld id="{FAB6ED7B-5CA3-4472-B01C-99CB7689D1EA}" type="slidenum">
              <a:rPr lang="en-US" smtClean="0"/>
              <a:pPr>
                <a:defRPr/>
              </a:pPr>
              <a:t>6</a:t>
            </a:fld>
            <a:endParaRPr lang="en-US"/>
          </a:p>
        </p:txBody>
      </p:sp>
    </p:spTree>
    <p:extLst>
      <p:ext uri="{BB962C8B-B14F-4D97-AF65-F5344CB8AC3E}">
        <p14:creationId xmlns:p14="http://schemas.microsoft.com/office/powerpoint/2010/main" val="120845960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6D80-7B97-8CEF-F423-30AA8894AF9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9CD233F-D15B-D4A7-95D7-46B443B16E04}"/>
              </a:ext>
            </a:extLst>
          </p:cNvPr>
          <p:cNvSpPr>
            <a:spLocks noGrp="1"/>
          </p:cNvSpPr>
          <p:nvPr>
            <p:ph idx="1"/>
          </p:nvPr>
        </p:nvSpPr>
        <p:spPr/>
        <p:txBody>
          <a:bodyPr/>
          <a:lstStyle/>
          <a:p>
            <a:r>
              <a:rPr lang="en-US" sz="1800" b="0" dirty="0">
                <a:solidFill>
                  <a:schemeClr val="bg1"/>
                </a:solidFill>
              </a:rPr>
              <a:t>It is feasible to reproduce the vascular system using computer techniques based on the available experimental data as a cost-effective, efficient, and repeatable procedure, nonetheless, as the bifurcation principles are comparable among varied blood networks.</a:t>
            </a:r>
          </a:p>
          <a:p>
            <a:endParaRPr lang="en-US" sz="1800" b="0" dirty="0">
              <a:solidFill>
                <a:schemeClr val="bg1"/>
              </a:solidFill>
            </a:endParaRPr>
          </a:p>
          <a:p>
            <a:r>
              <a:rPr lang="en-US" sz="1800" b="0" dirty="0">
                <a:solidFill>
                  <a:schemeClr val="bg1"/>
                </a:solidFill>
              </a:rPr>
              <a:t> There have been various proposed algorithms and techniques to replicate the vascular system up to this point .  The attempt to optimise a system of variables connected to the circularity system subjected to various sorts of restrictions is a feature shared by multiple introduced methodologies .</a:t>
            </a:r>
          </a:p>
          <a:p>
            <a:r>
              <a:rPr lang="en-US" sz="1800" b="0" dirty="0">
                <a:solidFill>
                  <a:schemeClr val="bg1"/>
                </a:solidFill>
              </a:rPr>
              <a:t>The minimal power resistance, vessel volume, pressure loss, flow resistance, and blood drag force applied to the vascular membrane are some of these restrictions. </a:t>
            </a:r>
          </a:p>
        </p:txBody>
      </p:sp>
      <p:sp>
        <p:nvSpPr>
          <p:cNvPr id="4" name="Slide Number Placeholder 3">
            <a:extLst>
              <a:ext uri="{FF2B5EF4-FFF2-40B4-BE49-F238E27FC236}">
                <a16:creationId xmlns:a16="http://schemas.microsoft.com/office/drawing/2014/main" id="{9DBF303D-5D3B-690E-F16D-29910476065C}"/>
              </a:ext>
            </a:extLst>
          </p:cNvPr>
          <p:cNvSpPr>
            <a:spLocks noGrp="1"/>
          </p:cNvSpPr>
          <p:nvPr>
            <p:ph type="sldNum" sz="quarter" idx="12"/>
          </p:nvPr>
        </p:nvSpPr>
        <p:spPr/>
        <p:txBody>
          <a:bodyPr/>
          <a:lstStyle/>
          <a:p>
            <a:pPr>
              <a:defRPr/>
            </a:pPr>
            <a:fld id="{FAB6ED7B-5CA3-4472-B01C-99CB7689D1EA}" type="slidenum">
              <a:rPr lang="en-US" smtClean="0"/>
              <a:pPr>
                <a:defRPr/>
              </a:pPr>
              <a:t>7</a:t>
            </a:fld>
            <a:endParaRPr lang="en-US"/>
          </a:p>
        </p:txBody>
      </p:sp>
    </p:spTree>
    <p:extLst>
      <p:ext uri="{BB962C8B-B14F-4D97-AF65-F5344CB8AC3E}">
        <p14:creationId xmlns:p14="http://schemas.microsoft.com/office/powerpoint/2010/main" val="106408449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9C21-CB81-45E4-DB4B-F5152C7B56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65A2AC-4A9C-6F9D-ADEC-4FC82F25304D}"/>
              </a:ext>
            </a:extLst>
          </p:cNvPr>
          <p:cNvSpPr>
            <a:spLocks noGrp="1"/>
          </p:cNvSpPr>
          <p:nvPr>
            <p:ph idx="1"/>
          </p:nvPr>
        </p:nvSpPr>
        <p:spPr/>
        <p:txBody>
          <a:bodyPr/>
          <a:lstStyle/>
          <a:p>
            <a:r>
              <a:rPr lang="en-US" sz="2000" b="0" dirty="0">
                <a:solidFill>
                  <a:schemeClr val="bg1"/>
                </a:solidFill>
              </a:rPr>
              <a:t>Nearly all of these methods use the assumption that blood flow through the vessels complies with the straightforward Poiseuille's law for laminar condition.</a:t>
            </a:r>
          </a:p>
          <a:p>
            <a:endParaRPr lang="en-US" sz="2000" b="0" dirty="0">
              <a:solidFill>
                <a:schemeClr val="bg1"/>
              </a:solidFill>
            </a:endParaRPr>
          </a:p>
          <a:p>
            <a:r>
              <a:rPr lang="en-US" sz="2000" b="0" dirty="0">
                <a:solidFill>
                  <a:schemeClr val="bg1"/>
                </a:solidFill>
              </a:rPr>
              <a:t>For the simulation of non-Newtonian blood flow through intricate and irregular blood arteries in the presence of bifurcations with various area ratios, nearly all of the proposed approaches use the straightforward Poiseuille's law . </a:t>
            </a:r>
          </a:p>
          <a:p>
            <a:endParaRPr lang="en-US" sz="2000" b="0" dirty="0">
              <a:solidFill>
                <a:schemeClr val="bg1"/>
              </a:solidFill>
            </a:endParaRPr>
          </a:p>
          <a:p>
            <a:r>
              <a:rPr lang="en-US" sz="2000" b="0" dirty="0">
                <a:solidFill>
                  <a:schemeClr val="bg1"/>
                </a:solidFill>
              </a:rPr>
              <a:t>Therefore, it is plausible to infer that the flow </a:t>
            </a:r>
            <a:r>
              <a:rPr lang="en-US" sz="2000" b="0" dirty="0" err="1">
                <a:solidFill>
                  <a:schemeClr val="bg1"/>
                </a:solidFill>
              </a:rPr>
              <a:t>behaviour</a:t>
            </a:r>
            <a:r>
              <a:rPr lang="en-US" sz="2000" b="0" dirty="0">
                <a:solidFill>
                  <a:schemeClr val="bg1"/>
                </a:solidFill>
              </a:rPr>
              <a:t> that should be </a:t>
            </a:r>
            <a:r>
              <a:rPr lang="en-US" sz="2000" b="0" dirty="0" err="1">
                <a:solidFill>
                  <a:schemeClr val="bg1"/>
                </a:solidFill>
              </a:rPr>
              <a:t>optimised</a:t>
            </a:r>
            <a:r>
              <a:rPr lang="en-US" sz="2000" b="0" dirty="0">
                <a:solidFill>
                  <a:schemeClr val="bg1"/>
                </a:solidFill>
              </a:rPr>
              <a:t> in the aforementioned techniques is not faithfully replicated </a:t>
            </a:r>
            <a:r>
              <a:rPr lang="en-US" sz="2000" b="0" dirty="0" err="1">
                <a:solidFill>
                  <a:schemeClr val="bg1"/>
                </a:solidFill>
              </a:rPr>
              <a:t>utilising</a:t>
            </a:r>
            <a:r>
              <a:rPr lang="en-US" sz="2000" b="0" dirty="0">
                <a:solidFill>
                  <a:schemeClr val="bg1"/>
                </a:solidFill>
              </a:rPr>
              <a:t> the fundamental premise that Poiseuille flow occurs.</a:t>
            </a:r>
            <a:endParaRPr lang="en-IN" sz="2000" b="0" dirty="0">
              <a:solidFill>
                <a:schemeClr val="bg1"/>
              </a:solidFill>
            </a:endParaRPr>
          </a:p>
          <a:p>
            <a:endParaRPr lang="en-IN" sz="2000" dirty="0"/>
          </a:p>
        </p:txBody>
      </p:sp>
      <p:sp>
        <p:nvSpPr>
          <p:cNvPr id="4" name="Slide Number Placeholder 3">
            <a:extLst>
              <a:ext uri="{FF2B5EF4-FFF2-40B4-BE49-F238E27FC236}">
                <a16:creationId xmlns:a16="http://schemas.microsoft.com/office/drawing/2014/main" id="{3494E347-D02E-54C5-AE63-AA4A7635E38A}"/>
              </a:ext>
            </a:extLst>
          </p:cNvPr>
          <p:cNvSpPr>
            <a:spLocks noGrp="1"/>
          </p:cNvSpPr>
          <p:nvPr>
            <p:ph type="sldNum" sz="quarter" idx="12"/>
          </p:nvPr>
        </p:nvSpPr>
        <p:spPr/>
        <p:txBody>
          <a:bodyPr/>
          <a:lstStyle/>
          <a:p>
            <a:pPr>
              <a:defRPr/>
            </a:pPr>
            <a:fld id="{FAB6ED7B-5CA3-4472-B01C-99CB7689D1EA}" type="slidenum">
              <a:rPr lang="en-US" smtClean="0"/>
              <a:pPr>
                <a:defRPr/>
              </a:pPr>
              <a:t>8</a:t>
            </a:fld>
            <a:endParaRPr lang="en-US"/>
          </a:p>
        </p:txBody>
      </p:sp>
    </p:spTree>
    <p:extLst>
      <p:ext uri="{BB962C8B-B14F-4D97-AF65-F5344CB8AC3E}">
        <p14:creationId xmlns:p14="http://schemas.microsoft.com/office/powerpoint/2010/main" val="170640138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2705-2E03-44CE-87C4-F6D73F758841}"/>
              </a:ext>
            </a:extLst>
          </p:cNvPr>
          <p:cNvSpPr>
            <a:spLocks noGrp="1"/>
          </p:cNvSpPr>
          <p:nvPr>
            <p:ph type="title"/>
          </p:nvPr>
        </p:nvSpPr>
        <p:spPr/>
        <p:txBody>
          <a:bodyPr/>
          <a:lstStyle/>
          <a:p>
            <a:r>
              <a:rPr lang="en-IN" dirty="0"/>
              <a:t>Literature review</a:t>
            </a:r>
          </a:p>
        </p:txBody>
      </p:sp>
      <p:sp>
        <p:nvSpPr>
          <p:cNvPr id="4" name="Slide Number Placeholder 3">
            <a:extLst>
              <a:ext uri="{FF2B5EF4-FFF2-40B4-BE49-F238E27FC236}">
                <a16:creationId xmlns:a16="http://schemas.microsoft.com/office/drawing/2014/main" id="{4CBF8AEE-5DB0-46D3-959C-1E78E3A2F168}"/>
              </a:ext>
            </a:extLst>
          </p:cNvPr>
          <p:cNvSpPr>
            <a:spLocks noGrp="1"/>
          </p:cNvSpPr>
          <p:nvPr>
            <p:ph type="sldNum" sz="quarter" idx="12"/>
          </p:nvPr>
        </p:nvSpPr>
        <p:spPr/>
        <p:txBody>
          <a:bodyPr/>
          <a:lstStyle/>
          <a:p>
            <a:pPr>
              <a:defRPr/>
            </a:pPr>
            <a:fld id="{FAB6ED7B-5CA3-4472-B01C-99CB7689D1EA}" type="slidenum">
              <a:rPr lang="en-US" smtClean="0"/>
              <a:pPr>
                <a:defRPr/>
              </a:pPr>
              <a:t>9</a:t>
            </a:fld>
            <a:endParaRPr lang="en-US"/>
          </a:p>
        </p:txBody>
      </p:sp>
      <p:sp>
        <p:nvSpPr>
          <p:cNvPr id="5" name="Content Placeholder 4"/>
          <p:cNvSpPr>
            <a:spLocks noGrp="1"/>
          </p:cNvSpPr>
          <p:nvPr>
            <p:ph idx="1"/>
          </p:nvPr>
        </p:nvSpPr>
        <p:spPr/>
        <p:txBody>
          <a:bodyPr/>
          <a:lstStyle/>
          <a:p>
            <a:pPr algn="just"/>
            <a:endParaRPr lang="en-IN" sz="2000" b="0" dirty="0">
              <a:solidFill>
                <a:schemeClr val="bg1"/>
              </a:solidFill>
            </a:endParaRPr>
          </a:p>
          <a:p>
            <a:pPr algn="just"/>
            <a:endParaRPr lang="en-IN" sz="2000" b="0" dirty="0">
              <a:solidFill>
                <a:schemeClr val="bg1"/>
              </a:solidFill>
            </a:endParaRPr>
          </a:p>
        </p:txBody>
      </p:sp>
      <p:graphicFrame>
        <p:nvGraphicFramePr>
          <p:cNvPr id="3" name="Table 5">
            <a:extLst>
              <a:ext uri="{FF2B5EF4-FFF2-40B4-BE49-F238E27FC236}">
                <a16:creationId xmlns:a16="http://schemas.microsoft.com/office/drawing/2014/main" id="{CC732357-2415-627E-9422-46810947ACB3}"/>
              </a:ext>
            </a:extLst>
          </p:cNvPr>
          <p:cNvGraphicFramePr>
            <a:graphicFrameLocks noGrp="1"/>
          </p:cNvGraphicFramePr>
          <p:nvPr>
            <p:extLst>
              <p:ext uri="{D42A27DB-BD31-4B8C-83A1-F6EECF244321}">
                <p14:modId xmlns:p14="http://schemas.microsoft.com/office/powerpoint/2010/main" val="1420897482"/>
              </p:ext>
            </p:extLst>
          </p:nvPr>
        </p:nvGraphicFramePr>
        <p:xfrm>
          <a:off x="266700" y="914763"/>
          <a:ext cx="8610600" cy="5810125"/>
        </p:xfrm>
        <a:graphic>
          <a:graphicData uri="http://schemas.openxmlformats.org/drawingml/2006/table">
            <a:tbl>
              <a:tblPr firstRow="1" bandRow="1">
                <a:tableStyleId>{1E171933-4619-4E11-9A3F-F7608DF75F80}</a:tableStyleId>
              </a:tblPr>
              <a:tblGrid>
                <a:gridCol w="1888289">
                  <a:extLst>
                    <a:ext uri="{9D8B030D-6E8A-4147-A177-3AD203B41FA5}">
                      <a16:colId xmlns:a16="http://schemas.microsoft.com/office/drawing/2014/main" val="4163600920"/>
                    </a:ext>
                  </a:extLst>
                </a:gridCol>
                <a:gridCol w="2455113">
                  <a:extLst>
                    <a:ext uri="{9D8B030D-6E8A-4147-A177-3AD203B41FA5}">
                      <a16:colId xmlns:a16="http://schemas.microsoft.com/office/drawing/2014/main" val="828631119"/>
                    </a:ext>
                  </a:extLst>
                </a:gridCol>
                <a:gridCol w="1800200">
                  <a:extLst>
                    <a:ext uri="{9D8B030D-6E8A-4147-A177-3AD203B41FA5}">
                      <a16:colId xmlns:a16="http://schemas.microsoft.com/office/drawing/2014/main" val="2413441734"/>
                    </a:ext>
                  </a:extLst>
                </a:gridCol>
                <a:gridCol w="2466998">
                  <a:extLst>
                    <a:ext uri="{9D8B030D-6E8A-4147-A177-3AD203B41FA5}">
                      <a16:colId xmlns:a16="http://schemas.microsoft.com/office/drawing/2014/main" val="2663620875"/>
                    </a:ext>
                  </a:extLst>
                </a:gridCol>
              </a:tblGrid>
              <a:tr h="963805">
                <a:tc>
                  <a:txBody>
                    <a:bodyPr/>
                    <a:lstStyle/>
                    <a:p>
                      <a:r>
                        <a:rPr lang="en-US" dirty="0"/>
                        <a:t>Authors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Name of the paper</a:t>
                      </a:r>
                      <a:endParaRPr lang="en-IN" dirty="0"/>
                    </a:p>
                    <a:p>
                      <a:endParaRPr lang="en-IN" dirty="0"/>
                    </a:p>
                  </a:txBody>
                  <a:tcPr/>
                </a:tc>
                <a:tc>
                  <a:txBody>
                    <a:bodyPr/>
                    <a:lstStyle/>
                    <a:p>
                      <a:r>
                        <a:rPr lang="en-US" dirty="0"/>
                        <a:t>journal</a:t>
                      </a:r>
                      <a:endParaRPr lang="en-IN" dirty="0"/>
                    </a:p>
                  </a:txBody>
                  <a:tcPr/>
                </a:tc>
                <a:tc>
                  <a:txBody>
                    <a:bodyPr/>
                    <a:lstStyle/>
                    <a:p>
                      <a:r>
                        <a:rPr lang="en-US" dirty="0"/>
                        <a:t>Results from the paper</a:t>
                      </a:r>
                      <a:endParaRPr lang="en-IN" dirty="0"/>
                    </a:p>
                  </a:txBody>
                  <a:tcPr/>
                </a:tc>
                <a:extLst>
                  <a:ext uri="{0D108BD9-81ED-4DB2-BD59-A6C34878D82A}">
                    <a16:rowId xmlns:a16="http://schemas.microsoft.com/office/drawing/2014/main" val="2320342317"/>
                  </a:ext>
                </a:extLst>
              </a:tr>
              <a:tr h="1730445">
                <a:tc>
                  <a:txBody>
                    <a:bodyPr/>
                    <a:lstStyle/>
                    <a:p>
                      <a:r>
                        <a:rPr kumimoji="0" lang="it-IT" b="0" i="0" kern="1200" dirty="0">
                          <a:solidFill>
                            <a:schemeClr val="dk1"/>
                          </a:solidFill>
                          <a:effectLst/>
                          <a:latin typeface="+mn-lt"/>
                          <a:ea typeface="+mn-ea"/>
                          <a:cs typeface="+mn-cs"/>
                        </a:rPr>
                        <a:t>A. Quarteroni, A. Manzoni, C. Vergara</a:t>
                      </a:r>
                      <a:endParaRPr lang="en-IN" dirty="0"/>
                    </a:p>
                  </a:txBody>
                  <a:tcPr/>
                </a:tc>
                <a:tc>
                  <a:txBody>
                    <a:bodyPr/>
                    <a:lstStyle/>
                    <a:p>
                      <a:r>
                        <a:rPr kumimoji="0" lang="en-US" b="0" i="0" kern="1200" dirty="0">
                          <a:solidFill>
                            <a:schemeClr val="dk1"/>
                          </a:solidFill>
                          <a:effectLst/>
                          <a:latin typeface="+mn-lt"/>
                          <a:ea typeface="+mn-ea"/>
                          <a:cs typeface="+mn-cs"/>
                        </a:rPr>
                        <a:t>The cardiovascular system: mathematical modelling, numerical algorithms and clinical applications</a:t>
                      </a:r>
                      <a:endParaRPr lang="en-IN" dirty="0"/>
                    </a:p>
                  </a:txBody>
                  <a:tcPr/>
                </a:tc>
                <a:tc>
                  <a:txBody>
                    <a:bodyPr/>
                    <a:lstStyle/>
                    <a:p>
                      <a:r>
                        <a:rPr kumimoji="0" lang="en-IN" b="0" i="0" kern="1200" dirty="0">
                          <a:solidFill>
                            <a:schemeClr val="dk1"/>
                          </a:solidFill>
                          <a:effectLst/>
                          <a:latin typeface="+mn-lt"/>
                          <a:ea typeface="+mn-ea"/>
                          <a:cs typeface="+mn-cs"/>
                        </a:rPr>
                        <a:t>Acta </a:t>
                      </a:r>
                      <a:r>
                        <a:rPr kumimoji="0" lang="en-IN" b="0" i="0" kern="1200" dirty="0" err="1">
                          <a:solidFill>
                            <a:schemeClr val="dk1"/>
                          </a:solidFill>
                          <a:effectLst/>
                          <a:latin typeface="+mn-lt"/>
                          <a:ea typeface="+mn-ea"/>
                          <a:cs typeface="+mn-cs"/>
                        </a:rPr>
                        <a:t>Numer</a:t>
                      </a:r>
                      <a:r>
                        <a:rPr kumimoji="0" lang="en-IN" b="0" i="0" kern="1200" dirty="0">
                          <a:solidFill>
                            <a:schemeClr val="dk1"/>
                          </a:solidFill>
                          <a:effectLst/>
                          <a:latin typeface="+mn-lt"/>
                          <a:ea typeface="+mn-ea"/>
                          <a:cs typeface="+mn-cs"/>
                        </a:rPr>
                        <a:t>. 26 (2017) 365–590. </a:t>
                      </a:r>
                      <a:endParaRPr lang="en-IN" dirty="0"/>
                    </a:p>
                  </a:txBody>
                  <a:tcPr/>
                </a:tc>
                <a:tc>
                  <a:txBody>
                    <a:bodyPr/>
                    <a:lstStyle/>
                    <a:p>
                      <a:r>
                        <a:rPr lang="en-US" dirty="0"/>
                        <a:t>This paper reviews the various methods of analyzing blood flow using computational algorithms</a:t>
                      </a:r>
                      <a:endParaRPr lang="en-IN" dirty="0"/>
                    </a:p>
                  </a:txBody>
                  <a:tcPr/>
                </a:tc>
                <a:extLst>
                  <a:ext uri="{0D108BD9-81ED-4DB2-BD59-A6C34878D82A}">
                    <a16:rowId xmlns:a16="http://schemas.microsoft.com/office/drawing/2014/main" val="3777442261"/>
                  </a:ext>
                </a:extLst>
              </a:tr>
              <a:tr h="3096587">
                <a:tc>
                  <a:txBody>
                    <a:bodyPr/>
                    <a:lstStyle/>
                    <a:p>
                      <a:r>
                        <a:rPr kumimoji="0" lang="en-IN" b="0" i="0" kern="1200" dirty="0" err="1">
                          <a:solidFill>
                            <a:schemeClr val="dk1"/>
                          </a:solidFill>
                          <a:effectLst/>
                          <a:latin typeface="+mn-lt"/>
                          <a:ea typeface="+mn-ea"/>
                          <a:cs typeface="+mn-cs"/>
                        </a:rPr>
                        <a:t>Kahveci</a:t>
                      </a:r>
                      <a:r>
                        <a:rPr kumimoji="0" lang="en-IN" b="0" i="0" kern="1200" dirty="0">
                          <a:solidFill>
                            <a:schemeClr val="dk1"/>
                          </a:solidFill>
                          <a:effectLst/>
                          <a:latin typeface="+mn-lt"/>
                          <a:ea typeface="+mn-ea"/>
                          <a:cs typeface="+mn-cs"/>
                        </a:rPr>
                        <a:t>, B.R. Becker</a:t>
                      </a:r>
                      <a:endParaRPr lang="en-IN" dirty="0"/>
                    </a:p>
                  </a:txBody>
                  <a:tcPr/>
                </a:tc>
                <a:tc>
                  <a:txBody>
                    <a:bodyPr/>
                    <a:lstStyle/>
                    <a:p>
                      <a:r>
                        <a:rPr kumimoji="0" lang="en-US" b="0" i="0" kern="1200" dirty="0">
                          <a:solidFill>
                            <a:schemeClr val="dk1"/>
                          </a:solidFill>
                          <a:effectLst/>
                          <a:latin typeface="+mn-lt"/>
                          <a:ea typeface="+mn-ea"/>
                          <a:cs typeface="+mn-cs"/>
                        </a:rPr>
                        <a:t>A numerical model of pulsatile blood flow in compliant arteries of a truncated vascular system</a:t>
                      </a:r>
                      <a:endParaRPr lang="en-IN" dirty="0"/>
                    </a:p>
                  </a:txBody>
                  <a:tcPr/>
                </a:tc>
                <a:tc>
                  <a:txBody>
                    <a:bodyPr/>
                    <a:lstStyle/>
                    <a:p>
                      <a:r>
                        <a:rPr kumimoji="0" lang="en-US" b="0" i="0" kern="1200" dirty="0">
                          <a:solidFill>
                            <a:schemeClr val="dk1"/>
                          </a:solidFill>
                          <a:effectLst/>
                          <a:latin typeface="+mn-lt"/>
                          <a:ea typeface="+mn-ea"/>
                          <a:cs typeface="+mn-cs"/>
                        </a:rPr>
                        <a:t>Int. </a:t>
                      </a:r>
                      <a:r>
                        <a:rPr kumimoji="0" lang="en-US" b="0" i="0" kern="1200" dirty="0" err="1">
                          <a:solidFill>
                            <a:schemeClr val="dk1"/>
                          </a:solidFill>
                          <a:effectLst/>
                          <a:latin typeface="+mn-lt"/>
                          <a:ea typeface="+mn-ea"/>
                          <a:cs typeface="+mn-cs"/>
                        </a:rPr>
                        <a:t>Commun</a:t>
                      </a:r>
                      <a:r>
                        <a:rPr kumimoji="0" lang="en-US" b="0" i="0" kern="1200" dirty="0">
                          <a:solidFill>
                            <a:schemeClr val="dk1"/>
                          </a:solidFill>
                          <a:effectLst/>
                          <a:latin typeface="+mn-lt"/>
                          <a:ea typeface="+mn-ea"/>
                          <a:cs typeface="+mn-cs"/>
                        </a:rPr>
                        <a:t>. Heat Mass Transf. 67 (2015) 51–58</a:t>
                      </a:r>
                      <a:endParaRPr lang="en-IN" dirty="0"/>
                    </a:p>
                  </a:txBody>
                  <a:tcPr/>
                </a:tc>
                <a:tc>
                  <a:txBody>
                    <a:bodyPr/>
                    <a:lstStyle/>
                    <a:p>
                      <a:r>
                        <a:rPr kumimoji="0" lang="en-US" b="0" i="0" kern="1200" dirty="0">
                          <a:solidFill>
                            <a:schemeClr val="dk1"/>
                          </a:solidFill>
                          <a:effectLst/>
                          <a:latin typeface="+mn-lt"/>
                          <a:ea typeface="+mn-ea"/>
                          <a:cs typeface="+mn-cs"/>
                        </a:rPr>
                        <a:t>The results show that the blood flow velocity experiences a significant decrease after the bifurcation points due to the higher total cross-sectional area of the daughter vessels as compared to the parent vessel.</a:t>
                      </a:r>
                      <a:endParaRPr lang="en-IN" dirty="0"/>
                    </a:p>
                  </a:txBody>
                  <a:tcPr/>
                </a:tc>
                <a:extLst>
                  <a:ext uri="{0D108BD9-81ED-4DB2-BD59-A6C34878D82A}">
                    <a16:rowId xmlns:a16="http://schemas.microsoft.com/office/drawing/2014/main" val="3408262047"/>
                  </a:ext>
                </a:extLst>
              </a:tr>
            </a:tbl>
          </a:graphicData>
        </a:graphic>
      </p:graphicFrame>
    </p:spTree>
    <p:extLst>
      <p:ext uri="{BB962C8B-B14F-4D97-AF65-F5344CB8AC3E}">
        <p14:creationId xmlns:p14="http://schemas.microsoft.com/office/powerpoint/2010/main" val="2674868802"/>
      </p:ext>
    </p:extLst>
  </p:cSld>
  <p:clrMapOvr>
    <a:masterClrMapping/>
  </p:clrMapOvr>
  <p:transition/>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solidFill>
          <a:srgbClr val="2F71A2"/>
        </a:solidFill>
        <a:ln w="25400" cap="flat" cmpd="sng" algn="ctr">
          <a:noFill/>
          <a:prstDash val="solid"/>
        </a:ln>
        <a:effectLst/>
      </a:spPr>
      <a:bodyPr anchor="ctr"/>
      <a:lstStyle>
        <a:defPPr algn="ctr" fontAlgn="auto">
          <a:spcBef>
            <a:spcPts val="0"/>
          </a:spcBef>
          <a:spcAft>
            <a:spcPts val="0"/>
          </a:spcAft>
          <a:defRPr kern="0">
            <a:solidFill>
              <a:sysClr val="window" lastClr="FFFFFF"/>
            </a:solidFill>
            <a:latin typeface="Calibri"/>
            <a:cs typeface="+mn-cs"/>
          </a:defRPr>
        </a:defPPr>
      </a:lstStyle>
    </a:sp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31647</TotalTime>
  <Words>1964</Words>
  <Application>Microsoft Office PowerPoint</Application>
  <PresentationFormat>On-screen Show (4:3)</PresentationFormat>
  <Paragraphs>172</Paragraphs>
  <Slides>24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24</vt:i4>
      </vt:variant>
    </vt:vector>
  </HeadingPairs>
  <TitlesOfParts>
    <vt:vector size="35" baseType="lpstr">
      <vt:lpstr>Arial</vt:lpstr>
      <vt:lpstr>Berlin Sans FB</vt:lpstr>
      <vt:lpstr>Brush Script MT</vt:lpstr>
      <vt:lpstr>Calibri</vt:lpstr>
      <vt:lpstr>Franklin Gothic Book</vt:lpstr>
      <vt:lpstr>Times New Roman</vt:lpstr>
      <vt:lpstr>Wingdings</vt:lpstr>
      <vt:lpstr>Wingdings 2</vt:lpstr>
      <vt:lpstr>Technic</vt:lpstr>
      <vt:lpstr>Custom Design</vt:lpstr>
      <vt:lpstr>1_Technic</vt:lpstr>
      <vt:lpstr>PowerPoint Presentation</vt:lpstr>
      <vt:lpstr>CONTENTS</vt:lpstr>
      <vt:lpstr>ABSTRACT</vt:lpstr>
      <vt:lpstr>ABSTRACT</vt:lpstr>
      <vt:lpstr>INTRODUCTION</vt:lpstr>
      <vt:lpstr>PowerPoint Presentation</vt:lpstr>
      <vt:lpstr>INTRODUCTION</vt:lpstr>
      <vt:lpstr>PowerPoint Presentation</vt:lpstr>
      <vt:lpstr>Literature review</vt:lpstr>
      <vt:lpstr>Literature review</vt:lpstr>
      <vt:lpstr>Literature review</vt:lpstr>
      <vt:lpstr>PowerPoint Presentation</vt:lpstr>
      <vt:lpstr>OBJECTIVE</vt:lpstr>
      <vt:lpstr>METHODOLOGY</vt:lpstr>
      <vt:lpstr>Methodology</vt:lpstr>
      <vt:lpstr>Boundary conditions</vt:lpstr>
      <vt:lpstr>Results and discussion</vt:lpstr>
      <vt:lpstr>Results and discussion</vt:lpstr>
      <vt:lpstr>PowerPoint Presentation</vt:lpstr>
      <vt:lpstr>PowerPoint Presentation</vt:lpstr>
      <vt:lpstr>PowerPoint Presentation</vt:lpstr>
      <vt:lpstr>PowerPoint Presentation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Dheeraj Avula</cp:lastModifiedBy>
  <cp:revision>2518</cp:revision>
  <dcterms:created xsi:type="dcterms:W3CDTF">2011-03-29T09:15:57Z</dcterms:created>
  <dcterms:modified xsi:type="dcterms:W3CDTF">2023-07-25T04:41:53Z</dcterms:modified>
</cp:coreProperties>
</file>