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5" r:id="rId19"/>
  </p:sldIdLst>
  <p:sldSz cx="12190413" cy="685958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708" y="-90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0413" cy="457305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4DF0-9767-4299-8089-7BA4633F72BC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388" y="3887100"/>
            <a:ext cx="8533289" cy="175300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008354"/>
            <a:ext cx="10361851" cy="1470365"/>
          </a:xfrm>
        </p:spPr>
        <p:txBody>
          <a:bodyPr/>
          <a:lstStyle>
            <a:lvl1pPr algn="ctr">
              <a:defRPr sz="3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4DF0-9767-4299-8089-7BA4633F72BC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4DF0-9767-4299-8089-7BA4633F72BC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94" y="274701"/>
            <a:ext cx="10565025" cy="114326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4DF0-9767-4299-8089-7BA4633F72BC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694" y="1600570"/>
            <a:ext cx="10565025" cy="411575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95" y="4963675"/>
            <a:ext cx="10512115" cy="1362390"/>
          </a:xfrm>
        </p:spPr>
        <p:txBody>
          <a:bodyPr anchor="t"/>
          <a:lstStyle>
            <a:lvl1pPr algn="l">
              <a:defRPr sz="38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95" y="3463140"/>
            <a:ext cx="10512115" cy="1500534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chemeClr val="tx2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4DF0-9767-4299-8089-7BA4633F72BC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694" y="1600570"/>
            <a:ext cx="4977752" cy="4115753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399967" y="1600570"/>
            <a:ext cx="4977752" cy="4115753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94" y="274701"/>
            <a:ext cx="10565025" cy="114326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4DF0-9767-4299-8089-7BA4633F72BC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399967" y="2210312"/>
            <a:ext cx="4977752" cy="3506012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694" y="2210312"/>
            <a:ext cx="4977752" cy="3506012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94" y="274701"/>
            <a:ext cx="10565025" cy="1143265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94" y="1600570"/>
            <a:ext cx="4977752" cy="574808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 baseline="0">
                <a:solidFill>
                  <a:schemeClr val="tx2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967" y="1600570"/>
            <a:ext cx="4977752" cy="574808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 baseline="0">
                <a:solidFill>
                  <a:schemeClr val="tx2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4DF0-9767-4299-8089-7BA4633F72BC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94" y="274701"/>
            <a:ext cx="10565025" cy="114326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4DF0-9767-4299-8089-7BA4633F72BC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4DF0-9767-4299-8089-7BA4633F72BC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2512" y="1448135"/>
            <a:ext cx="6196793" cy="42681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758" y="1448135"/>
            <a:ext cx="3961884" cy="1097534"/>
          </a:xfrm>
        </p:spPr>
        <p:txBody>
          <a:bodyPr anchor="b"/>
          <a:lstStyle>
            <a:lvl1pPr algn="l">
              <a:defRPr sz="21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758" y="2548482"/>
            <a:ext cx="3961884" cy="3167842"/>
          </a:xfrm>
        </p:spPr>
        <p:txBody>
          <a:bodyPr tIns="10885">
            <a:normAutofit/>
          </a:bodyPr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4DF0-9767-4299-8089-7BA4633F72BC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94" y="1448135"/>
            <a:ext cx="3961884" cy="1097534"/>
          </a:xfrm>
        </p:spPr>
        <p:txBody>
          <a:bodyPr anchor="b"/>
          <a:lstStyle>
            <a:lvl1pPr algn="l">
              <a:defRPr sz="21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8984" y="1448135"/>
            <a:ext cx="4559214" cy="3475525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lumMod val="65000"/>
                  </a:schemeClr>
                </a:solidFill>
              </a:defRPr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694" y="2548480"/>
            <a:ext cx="3961884" cy="2405666"/>
          </a:xfrm>
        </p:spPr>
        <p:txBody>
          <a:bodyPr tIns="10885">
            <a:normAutofit/>
          </a:bodyPr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4DF0-9767-4299-8089-7BA4633F72BC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694" y="274701"/>
            <a:ext cx="10565025" cy="1143265"/>
          </a:xfrm>
          <a:prstGeom prst="rect">
            <a:avLst/>
          </a:prstGeom>
        </p:spPr>
        <p:txBody>
          <a:bodyPr vert="horz" lIns="108850" tIns="54425" rIns="108850" bIns="54425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94" y="1600571"/>
            <a:ext cx="10565025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9008" y="6357822"/>
            <a:ext cx="2031736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200" strike="noStrike" spc="71" baseline="0">
                <a:solidFill>
                  <a:schemeClr val="tx1"/>
                </a:solidFill>
              </a:defRPr>
            </a:lvl1pPr>
          </a:lstStyle>
          <a:p>
            <a:fld id="{3C624DF0-9767-4299-8089-7BA4633F72BC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694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200" cap="all" spc="71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7091" y="6357822"/>
            <a:ext cx="1320628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300" baseline="0">
                <a:solidFill>
                  <a:schemeClr val="tx1"/>
                </a:solidFill>
              </a:defRPr>
            </a:lvl1pPr>
          </a:lstStyle>
          <a:p>
            <a:fld id="{F2FD5168-8DB3-48DD-A7B1-A66CC61E938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88502" rtl="0" eaLnBrk="1" latinLnBrk="0" hangingPunct="1">
        <a:spcBef>
          <a:spcPct val="0"/>
        </a:spcBef>
        <a:buNone/>
        <a:defRPr sz="3600" kern="1200" cap="all" spc="6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8188" indent="-408188" algn="l" defTabSz="1088502" rtl="0" eaLnBrk="1" latinLnBrk="0" hangingPunct="1">
        <a:lnSpc>
          <a:spcPct val="100000"/>
        </a:lnSpc>
        <a:spcBef>
          <a:spcPct val="20000"/>
        </a:spcBef>
        <a:spcAft>
          <a:spcPts val="714"/>
        </a:spcAft>
        <a:buClr>
          <a:schemeClr val="tx2"/>
        </a:buClr>
        <a:buFont typeface="Arial" pitchFamily="34" charset="0"/>
        <a:buChar char="•"/>
        <a:defRPr sz="2000" kern="1200" spc="36" baseline="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lnSpc>
          <a:spcPct val="100000"/>
        </a:lnSpc>
        <a:spcBef>
          <a:spcPct val="20000"/>
        </a:spcBef>
        <a:spcAft>
          <a:spcPts val="714"/>
        </a:spcAft>
        <a:buClr>
          <a:schemeClr val="tx2"/>
        </a:buClr>
        <a:buFont typeface="Arial" pitchFamily="34" charset="0"/>
        <a:buChar char="•"/>
        <a:defRPr sz="2000" kern="1200" spc="36" baseline="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lnSpc>
          <a:spcPct val="100000"/>
        </a:lnSpc>
        <a:spcBef>
          <a:spcPct val="20000"/>
        </a:spcBef>
        <a:spcAft>
          <a:spcPts val="714"/>
        </a:spcAft>
        <a:buClr>
          <a:schemeClr val="tx2"/>
        </a:buClr>
        <a:buFont typeface="Arial" pitchFamily="34" charset="0"/>
        <a:buChar char="•"/>
        <a:defRPr sz="2000" kern="1200" spc="36" baseline="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lnSpc>
          <a:spcPct val="100000"/>
        </a:lnSpc>
        <a:spcBef>
          <a:spcPct val="20000"/>
        </a:spcBef>
        <a:spcAft>
          <a:spcPts val="714"/>
        </a:spcAft>
        <a:buClr>
          <a:schemeClr val="tx2"/>
        </a:buClr>
        <a:buFont typeface="Arial" pitchFamily="34" charset="0"/>
        <a:buChar char="•"/>
        <a:defRPr sz="2000" kern="1200" spc="36" baseline="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lnSpc>
          <a:spcPct val="100000"/>
        </a:lnSpc>
        <a:spcBef>
          <a:spcPct val="20000"/>
        </a:spcBef>
        <a:spcAft>
          <a:spcPts val="714"/>
        </a:spcAft>
        <a:buClr>
          <a:schemeClr val="tx2"/>
        </a:buClr>
        <a:buFont typeface="Arial" pitchFamily="34" charset="0"/>
        <a:buChar char="•"/>
        <a:defRPr sz="2000" kern="1200" spc="36" baseline="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lnSpc>
          <a:spcPct val="100000"/>
        </a:lnSpc>
        <a:spcBef>
          <a:spcPct val="20000"/>
        </a:spcBef>
        <a:spcAft>
          <a:spcPts val="714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lnSpc>
          <a:spcPct val="100000"/>
        </a:lnSpc>
        <a:spcBef>
          <a:spcPct val="20000"/>
        </a:spcBef>
        <a:spcAft>
          <a:spcPts val="714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lnSpc>
          <a:spcPct val="100000"/>
        </a:lnSpc>
        <a:spcBef>
          <a:spcPct val="20000"/>
        </a:spcBef>
        <a:spcAft>
          <a:spcPts val="714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lnSpc>
          <a:spcPct val="100000"/>
        </a:lnSpc>
        <a:spcBef>
          <a:spcPct val="20000"/>
        </a:spcBef>
        <a:spcAft>
          <a:spcPts val="714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Персистентный стек</a:t>
            </a:r>
          </a:p>
        </p:txBody>
      </p:sp>
    </p:spTree>
    <p:extLst>
      <p:ext uri="{BB962C8B-B14F-4D97-AF65-F5344CB8AC3E}">
        <p14:creationId xmlns:p14="http://schemas.microsoft.com/office/powerpoint/2010/main" val="32093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Тест(</a:t>
            </a:r>
            <a:r>
              <a:rPr lang="en-US" cap="none" dirty="0" smtClean="0"/>
              <a:t> push(0, 5)</a:t>
            </a:r>
            <a:r>
              <a:rPr lang="ru-RU" cap="none" dirty="0" smtClean="0"/>
              <a:t>)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638822" y="2022278"/>
            <a:ext cx="864096" cy="7920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=0</a:t>
            </a:r>
          </a:p>
          <a:p>
            <a:pPr algn="ctr"/>
            <a:r>
              <a:rPr lang="en-US" dirty="0" smtClean="0"/>
              <a:t>d=0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1484929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v=1</a:t>
            </a:r>
          </a:p>
          <a:p>
            <a:pPr algn="ctr"/>
            <a:r>
              <a:rPr lang="en-US" dirty="0" smtClean="0"/>
              <a:t>d=5</a:t>
            </a:r>
            <a:endParaRPr lang="en-US" dirty="0"/>
          </a:p>
        </p:txBody>
      </p:sp>
      <p:cxnSp>
        <p:nvCxnSpPr>
          <p:cNvPr id="12" name="Прямая со стрелкой 11"/>
          <p:cNvCxnSpPr>
            <a:stCxn id="8" idx="7"/>
            <a:endCxn id="4" idx="3"/>
          </p:cNvCxnSpPr>
          <p:nvPr/>
        </p:nvCxnSpPr>
        <p:spPr>
          <a:xfrm flipV="1">
            <a:off x="2222481" y="2698367"/>
            <a:ext cx="542885" cy="77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87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Тест(</a:t>
            </a:r>
            <a:r>
              <a:rPr lang="en-US" cap="none" dirty="0" smtClean="0"/>
              <a:t> push(0, 2)</a:t>
            </a:r>
            <a:r>
              <a:rPr lang="ru-RU" cap="none" dirty="0" smtClean="0"/>
              <a:t>)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638822" y="2022278"/>
            <a:ext cx="864096" cy="7920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=0</a:t>
            </a:r>
          </a:p>
          <a:p>
            <a:pPr algn="ctr"/>
            <a:r>
              <a:rPr lang="en-US" dirty="0" smtClean="0"/>
              <a:t>d=0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1484929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v=1</a:t>
            </a:r>
          </a:p>
          <a:p>
            <a:pPr algn="ctr"/>
            <a:r>
              <a:rPr lang="en-US" dirty="0" smtClean="0"/>
              <a:t>d=5</a:t>
            </a:r>
            <a:endParaRPr lang="en-US" dirty="0"/>
          </a:p>
        </p:txBody>
      </p:sp>
      <p:cxnSp>
        <p:nvCxnSpPr>
          <p:cNvPr id="12" name="Прямая со стрелкой 11"/>
          <p:cNvCxnSpPr>
            <a:stCxn id="8" idx="7"/>
            <a:endCxn id="4" idx="3"/>
          </p:cNvCxnSpPr>
          <p:nvPr/>
        </p:nvCxnSpPr>
        <p:spPr>
          <a:xfrm flipV="1">
            <a:off x="2222481" y="2698367"/>
            <a:ext cx="542885" cy="77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638822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v=2</a:t>
            </a:r>
          </a:p>
          <a:p>
            <a:pPr algn="ctr"/>
            <a:r>
              <a:rPr lang="en-US" dirty="0" smtClean="0"/>
              <a:t>d=2</a:t>
            </a:r>
            <a:endParaRPr lang="en-US" dirty="0"/>
          </a:p>
        </p:txBody>
      </p:sp>
      <p:cxnSp>
        <p:nvCxnSpPr>
          <p:cNvPr id="11" name="Прямая со стрелкой 10"/>
          <p:cNvCxnSpPr>
            <a:stCxn id="10" idx="0"/>
            <a:endCxn id="4" idx="4"/>
          </p:cNvCxnSpPr>
          <p:nvPr/>
        </p:nvCxnSpPr>
        <p:spPr>
          <a:xfrm flipV="1">
            <a:off x="3070870" y="2814366"/>
            <a:ext cx="0" cy="54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08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Тест(</a:t>
            </a:r>
            <a:r>
              <a:rPr lang="en-US" cap="none" dirty="0" smtClean="0"/>
              <a:t> push(0, 7)</a:t>
            </a:r>
            <a:r>
              <a:rPr lang="ru-RU" cap="none" dirty="0" smtClean="0"/>
              <a:t>)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638822" y="2022278"/>
            <a:ext cx="864096" cy="7920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=0</a:t>
            </a:r>
          </a:p>
          <a:p>
            <a:pPr algn="ctr"/>
            <a:r>
              <a:rPr lang="en-US" dirty="0" smtClean="0"/>
              <a:t>d=0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1484929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v=1</a:t>
            </a:r>
          </a:p>
          <a:p>
            <a:pPr algn="ctr"/>
            <a:r>
              <a:rPr lang="en-US" dirty="0" smtClean="0"/>
              <a:t>d=5</a:t>
            </a:r>
            <a:endParaRPr lang="en-US" dirty="0"/>
          </a:p>
        </p:txBody>
      </p:sp>
      <p:cxnSp>
        <p:nvCxnSpPr>
          <p:cNvPr id="12" name="Прямая со стрелкой 11"/>
          <p:cNvCxnSpPr>
            <a:stCxn id="8" idx="7"/>
            <a:endCxn id="4" idx="3"/>
          </p:cNvCxnSpPr>
          <p:nvPr/>
        </p:nvCxnSpPr>
        <p:spPr>
          <a:xfrm flipV="1">
            <a:off x="2222481" y="2698367"/>
            <a:ext cx="542885" cy="77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638822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v=2</a:t>
            </a:r>
          </a:p>
          <a:p>
            <a:pPr algn="ctr"/>
            <a:r>
              <a:rPr lang="en-US" dirty="0" smtClean="0"/>
              <a:t>d=2</a:t>
            </a:r>
            <a:endParaRPr lang="en-US" dirty="0"/>
          </a:p>
        </p:txBody>
      </p:sp>
      <p:cxnSp>
        <p:nvCxnSpPr>
          <p:cNvPr id="11" name="Прямая со стрелкой 10"/>
          <p:cNvCxnSpPr>
            <a:stCxn id="10" idx="0"/>
            <a:endCxn id="4" idx="4"/>
          </p:cNvCxnSpPr>
          <p:nvPr/>
        </p:nvCxnSpPr>
        <p:spPr>
          <a:xfrm flipV="1">
            <a:off x="3070870" y="2814366"/>
            <a:ext cx="0" cy="54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3862958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v=3</a:t>
            </a:r>
          </a:p>
          <a:p>
            <a:pPr algn="ctr"/>
            <a:r>
              <a:rPr lang="en-US" dirty="0" smtClean="0"/>
              <a:t>d=7</a:t>
            </a:r>
            <a:endParaRPr lang="en-US" dirty="0"/>
          </a:p>
        </p:txBody>
      </p:sp>
      <p:cxnSp>
        <p:nvCxnSpPr>
          <p:cNvPr id="6" name="Прямая со стрелкой 5"/>
          <p:cNvCxnSpPr>
            <a:stCxn id="9" idx="1"/>
            <a:endCxn id="4" idx="5"/>
          </p:cNvCxnSpPr>
          <p:nvPr/>
        </p:nvCxnSpPr>
        <p:spPr>
          <a:xfrm flipH="1" flipV="1">
            <a:off x="3376374" y="2698367"/>
            <a:ext cx="613128" cy="77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6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Тест(</a:t>
            </a:r>
            <a:r>
              <a:rPr lang="en-US" cap="none" dirty="0" smtClean="0"/>
              <a:t> push(2, </a:t>
            </a:r>
            <a:r>
              <a:rPr lang="en-US" cap="none" dirty="0"/>
              <a:t>3</a:t>
            </a:r>
            <a:r>
              <a:rPr lang="en-US" cap="none" dirty="0" smtClean="0"/>
              <a:t>)</a:t>
            </a:r>
            <a:r>
              <a:rPr lang="ru-RU" cap="none" dirty="0" smtClean="0"/>
              <a:t>)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638822" y="2022278"/>
            <a:ext cx="864096" cy="7920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=0</a:t>
            </a:r>
          </a:p>
          <a:p>
            <a:pPr algn="ctr"/>
            <a:r>
              <a:rPr lang="en-US" dirty="0" smtClean="0"/>
              <a:t>d=0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1484929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v=1</a:t>
            </a:r>
          </a:p>
          <a:p>
            <a:pPr algn="ctr"/>
            <a:r>
              <a:rPr lang="en-US" dirty="0" smtClean="0"/>
              <a:t>d=5</a:t>
            </a:r>
            <a:endParaRPr lang="en-US" dirty="0"/>
          </a:p>
        </p:txBody>
      </p:sp>
      <p:cxnSp>
        <p:nvCxnSpPr>
          <p:cNvPr id="12" name="Прямая со стрелкой 11"/>
          <p:cNvCxnSpPr>
            <a:stCxn id="8" idx="7"/>
            <a:endCxn id="4" idx="3"/>
          </p:cNvCxnSpPr>
          <p:nvPr/>
        </p:nvCxnSpPr>
        <p:spPr>
          <a:xfrm flipV="1">
            <a:off x="2222481" y="2698367"/>
            <a:ext cx="542885" cy="77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638822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v=2</a:t>
            </a:r>
          </a:p>
          <a:p>
            <a:pPr algn="ctr"/>
            <a:r>
              <a:rPr lang="en-US" dirty="0" smtClean="0"/>
              <a:t>d=2</a:t>
            </a:r>
            <a:endParaRPr lang="en-US" dirty="0"/>
          </a:p>
        </p:txBody>
      </p:sp>
      <p:cxnSp>
        <p:nvCxnSpPr>
          <p:cNvPr id="11" name="Прямая со стрелкой 10"/>
          <p:cNvCxnSpPr>
            <a:stCxn id="10" idx="0"/>
            <a:endCxn id="4" idx="4"/>
          </p:cNvCxnSpPr>
          <p:nvPr/>
        </p:nvCxnSpPr>
        <p:spPr>
          <a:xfrm flipV="1">
            <a:off x="3070870" y="2814366"/>
            <a:ext cx="0" cy="54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3862958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v=3</a:t>
            </a:r>
          </a:p>
          <a:p>
            <a:pPr algn="ctr"/>
            <a:r>
              <a:rPr lang="en-US" dirty="0" smtClean="0"/>
              <a:t>d=7</a:t>
            </a:r>
            <a:endParaRPr lang="en-US" dirty="0"/>
          </a:p>
        </p:txBody>
      </p:sp>
      <p:cxnSp>
        <p:nvCxnSpPr>
          <p:cNvPr id="6" name="Прямая со стрелкой 5"/>
          <p:cNvCxnSpPr>
            <a:stCxn id="9" idx="1"/>
            <a:endCxn id="4" idx="5"/>
          </p:cNvCxnSpPr>
          <p:nvPr/>
        </p:nvCxnSpPr>
        <p:spPr>
          <a:xfrm flipH="1" flipV="1">
            <a:off x="3376374" y="2698367"/>
            <a:ext cx="613128" cy="77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638822" y="4581922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v=4</a:t>
            </a:r>
          </a:p>
          <a:p>
            <a:pPr algn="ctr"/>
            <a:r>
              <a:rPr lang="en-US" dirty="0" smtClean="0"/>
              <a:t>d=3</a:t>
            </a:r>
            <a:endParaRPr lang="en-US" dirty="0"/>
          </a:p>
        </p:txBody>
      </p:sp>
      <p:cxnSp>
        <p:nvCxnSpPr>
          <p:cNvPr id="7" name="Прямая со стрелкой 6"/>
          <p:cNvCxnSpPr>
            <a:endCxn id="10" idx="4"/>
          </p:cNvCxnSpPr>
          <p:nvPr/>
        </p:nvCxnSpPr>
        <p:spPr>
          <a:xfrm flipV="1">
            <a:off x="3070870" y="4147971"/>
            <a:ext cx="0" cy="433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48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Тест(</a:t>
            </a:r>
            <a:r>
              <a:rPr lang="en-US" cap="none" dirty="0" smtClean="0"/>
              <a:t> pop(1)</a:t>
            </a:r>
            <a:r>
              <a:rPr lang="ru-RU" cap="none" dirty="0" smtClean="0"/>
              <a:t>)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638822" y="2022278"/>
            <a:ext cx="864096" cy="7920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=0</a:t>
            </a:r>
          </a:p>
          <a:p>
            <a:pPr algn="ctr"/>
            <a:r>
              <a:rPr lang="en-US" dirty="0" smtClean="0"/>
              <a:t>d=0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1484929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v=1</a:t>
            </a:r>
          </a:p>
          <a:p>
            <a:pPr algn="ctr"/>
            <a:r>
              <a:rPr lang="en-US" dirty="0" smtClean="0"/>
              <a:t>d=5</a:t>
            </a:r>
            <a:endParaRPr lang="en-US" dirty="0"/>
          </a:p>
        </p:txBody>
      </p:sp>
      <p:cxnSp>
        <p:nvCxnSpPr>
          <p:cNvPr id="12" name="Прямая со стрелкой 11"/>
          <p:cNvCxnSpPr>
            <a:stCxn id="8" idx="7"/>
            <a:endCxn id="4" idx="3"/>
          </p:cNvCxnSpPr>
          <p:nvPr/>
        </p:nvCxnSpPr>
        <p:spPr>
          <a:xfrm flipV="1">
            <a:off x="2222481" y="2698367"/>
            <a:ext cx="542885" cy="77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638822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v=2</a:t>
            </a:r>
          </a:p>
          <a:p>
            <a:pPr algn="ctr"/>
            <a:r>
              <a:rPr lang="en-US" dirty="0" smtClean="0"/>
              <a:t>d=2</a:t>
            </a:r>
            <a:endParaRPr lang="en-US" dirty="0"/>
          </a:p>
        </p:txBody>
      </p:sp>
      <p:cxnSp>
        <p:nvCxnSpPr>
          <p:cNvPr id="11" name="Прямая со стрелкой 10"/>
          <p:cNvCxnSpPr>
            <a:stCxn id="10" idx="0"/>
            <a:endCxn id="4" idx="4"/>
          </p:cNvCxnSpPr>
          <p:nvPr/>
        </p:nvCxnSpPr>
        <p:spPr>
          <a:xfrm flipV="1">
            <a:off x="3070870" y="2814366"/>
            <a:ext cx="0" cy="54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3862958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v=3</a:t>
            </a:r>
          </a:p>
          <a:p>
            <a:pPr algn="ctr"/>
            <a:r>
              <a:rPr lang="en-US" dirty="0" smtClean="0"/>
              <a:t>d=7</a:t>
            </a:r>
            <a:endParaRPr lang="en-US" dirty="0"/>
          </a:p>
        </p:txBody>
      </p:sp>
      <p:cxnSp>
        <p:nvCxnSpPr>
          <p:cNvPr id="6" name="Прямая со стрелкой 5"/>
          <p:cNvCxnSpPr>
            <a:stCxn id="9" idx="1"/>
            <a:endCxn id="4" idx="5"/>
          </p:cNvCxnSpPr>
          <p:nvPr/>
        </p:nvCxnSpPr>
        <p:spPr>
          <a:xfrm flipH="1" flipV="1">
            <a:off x="3376374" y="2698367"/>
            <a:ext cx="613128" cy="77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638822" y="4581922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v=4</a:t>
            </a:r>
          </a:p>
          <a:p>
            <a:pPr algn="ctr"/>
            <a:r>
              <a:rPr lang="en-US" dirty="0" smtClean="0"/>
              <a:t>d=3</a:t>
            </a:r>
            <a:endParaRPr lang="en-US" dirty="0"/>
          </a:p>
        </p:txBody>
      </p:sp>
      <p:cxnSp>
        <p:nvCxnSpPr>
          <p:cNvPr id="7" name="Прямая со стрелкой 6"/>
          <p:cNvCxnSpPr>
            <a:endCxn id="10" idx="4"/>
          </p:cNvCxnSpPr>
          <p:nvPr/>
        </p:nvCxnSpPr>
        <p:spPr>
          <a:xfrm flipV="1">
            <a:off x="3070870" y="4147971"/>
            <a:ext cx="0" cy="433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5807174" y="2022278"/>
            <a:ext cx="864096" cy="7920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v=5</a:t>
            </a:r>
          </a:p>
          <a:p>
            <a:pPr algn="ctr"/>
            <a:r>
              <a:rPr lang="en-US" dirty="0" smtClean="0"/>
              <a:t>d=0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Тест(</a:t>
            </a:r>
            <a:r>
              <a:rPr lang="en-US" cap="none" dirty="0" smtClean="0"/>
              <a:t> pop(4)</a:t>
            </a:r>
            <a:r>
              <a:rPr lang="ru-RU" cap="none" dirty="0" smtClean="0"/>
              <a:t>)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638822" y="2022278"/>
            <a:ext cx="864096" cy="7920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=0</a:t>
            </a:r>
          </a:p>
          <a:p>
            <a:pPr algn="ctr"/>
            <a:r>
              <a:rPr lang="en-US" dirty="0" smtClean="0"/>
              <a:t>d=0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1484929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v=1</a:t>
            </a:r>
          </a:p>
          <a:p>
            <a:pPr algn="ctr"/>
            <a:r>
              <a:rPr lang="en-US" dirty="0" smtClean="0"/>
              <a:t>d=5</a:t>
            </a:r>
            <a:endParaRPr lang="en-US" dirty="0"/>
          </a:p>
        </p:txBody>
      </p:sp>
      <p:cxnSp>
        <p:nvCxnSpPr>
          <p:cNvPr id="12" name="Прямая со стрелкой 11"/>
          <p:cNvCxnSpPr>
            <a:stCxn id="8" idx="7"/>
            <a:endCxn id="4" idx="3"/>
          </p:cNvCxnSpPr>
          <p:nvPr/>
        </p:nvCxnSpPr>
        <p:spPr>
          <a:xfrm flipV="1">
            <a:off x="2222481" y="2698367"/>
            <a:ext cx="542885" cy="77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638822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v=2</a:t>
            </a:r>
          </a:p>
          <a:p>
            <a:pPr algn="ctr"/>
            <a:r>
              <a:rPr lang="en-US" dirty="0" smtClean="0"/>
              <a:t>d=2</a:t>
            </a:r>
            <a:endParaRPr lang="en-US" dirty="0"/>
          </a:p>
        </p:txBody>
      </p:sp>
      <p:cxnSp>
        <p:nvCxnSpPr>
          <p:cNvPr id="11" name="Прямая со стрелкой 10"/>
          <p:cNvCxnSpPr>
            <a:stCxn id="10" idx="0"/>
            <a:endCxn id="4" idx="4"/>
          </p:cNvCxnSpPr>
          <p:nvPr/>
        </p:nvCxnSpPr>
        <p:spPr>
          <a:xfrm flipV="1">
            <a:off x="3070870" y="2814366"/>
            <a:ext cx="0" cy="54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3862958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v=3</a:t>
            </a:r>
          </a:p>
          <a:p>
            <a:pPr algn="ctr"/>
            <a:r>
              <a:rPr lang="en-US" dirty="0" smtClean="0"/>
              <a:t>d=7</a:t>
            </a:r>
            <a:endParaRPr lang="en-US" dirty="0"/>
          </a:p>
        </p:txBody>
      </p:sp>
      <p:cxnSp>
        <p:nvCxnSpPr>
          <p:cNvPr id="6" name="Прямая со стрелкой 5"/>
          <p:cNvCxnSpPr>
            <a:stCxn id="9" idx="1"/>
            <a:endCxn id="4" idx="5"/>
          </p:cNvCxnSpPr>
          <p:nvPr/>
        </p:nvCxnSpPr>
        <p:spPr>
          <a:xfrm flipH="1" flipV="1">
            <a:off x="3376374" y="2698367"/>
            <a:ext cx="613128" cy="77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638822" y="4581922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v=4</a:t>
            </a:r>
          </a:p>
          <a:p>
            <a:pPr algn="ctr"/>
            <a:r>
              <a:rPr lang="en-US" dirty="0" smtClean="0"/>
              <a:t>d=3</a:t>
            </a:r>
            <a:endParaRPr lang="en-US" dirty="0"/>
          </a:p>
        </p:txBody>
      </p:sp>
      <p:cxnSp>
        <p:nvCxnSpPr>
          <p:cNvPr id="7" name="Прямая со стрелкой 6"/>
          <p:cNvCxnSpPr>
            <a:endCxn id="10" idx="4"/>
          </p:cNvCxnSpPr>
          <p:nvPr/>
        </p:nvCxnSpPr>
        <p:spPr>
          <a:xfrm flipV="1">
            <a:off x="3070870" y="4147971"/>
            <a:ext cx="0" cy="433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5807174" y="2022278"/>
            <a:ext cx="864096" cy="7920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v=5</a:t>
            </a:r>
          </a:p>
          <a:p>
            <a:pPr algn="ctr"/>
            <a:r>
              <a:rPr lang="en-US" dirty="0" smtClean="0"/>
              <a:t>d=0</a:t>
            </a:r>
            <a:endParaRPr lang="en-US" dirty="0"/>
          </a:p>
        </p:txBody>
      </p:sp>
      <p:sp>
        <p:nvSpPr>
          <p:cNvPr id="15" name="Овал 14"/>
          <p:cNvSpPr/>
          <p:nvPr/>
        </p:nvSpPr>
        <p:spPr>
          <a:xfrm>
            <a:off x="4943078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v=6d=2</a:t>
            </a:r>
            <a:endParaRPr lang="en-US" dirty="0"/>
          </a:p>
        </p:txBody>
      </p:sp>
      <p:cxnSp>
        <p:nvCxnSpPr>
          <p:cNvPr id="18" name="Прямая со стрелкой 17"/>
          <p:cNvCxnSpPr>
            <a:stCxn id="15" idx="1"/>
            <a:endCxn id="4" idx="6"/>
          </p:cNvCxnSpPr>
          <p:nvPr/>
        </p:nvCxnSpPr>
        <p:spPr>
          <a:xfrm flipH="1" flipV="1">
            <a:off x="3502918" y="2418322"/>
            <a:ext cx="1566704" cy="105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1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Тест(</a:t>
            </a:r>
            <a:r>
              <a:rPr lang="en-US" cap="none" dirty="0" smtClean="0"/>
              <a:t> push(5, 7)</a:t>
            </a:r>
            <a:r>
              <a:rPr lang="ru-RU" cap="none" dirty="0" smtClean="0"/>
              <a:t>)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638822" y="2022278"/>
            <a:ext cx="864096" cy="7920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=0</a:t>
            </a:r>
          </a:p>
          <a:p>
            <a:pPr algn="ctr"/>
            <a:r>
              <a:rPr lang="en-US" dirty="0" smtClean="0"/>
              <a:t>d=0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1484929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v=1</a:t>
            </a:r>
          </a:p>
          <a:p>
            <a:pPr algn="ctr"/>
            <a:r>
              <a:rPr lang="en-US" dirty="0" smtClean="0"/>
              <a:t>d=5</a:t>
            </a:r>
            <a:endParaRPr lang="en-US" dirty="0"/>
          </a:p>
        </p:txBody>
      </p:sp>
      <p:cxnSp>
        <p:nvCxnSpPr>
          <p:cNvPr id="12" name="Прямая со стрелкой 11"/>
          <p:cNvCxnSpPr>
            <a:stCxn id="8" idx="7"/>
            <a:endCxn id="4" idx="3"/>
          </p:cNvCxnSpPr>
          <p:nvPr/>
        </p:nvCxnSpPr>
        <p:spPr>
          <a:xfrm flipV="1">
            <a:off x="2222481" y="2698367"/>
            <a:ext cx="542885" cy="77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638822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v=2</a:t>
            </a:r>
          </a:p>
          <a:p>
            <a:pPr algn="ctr"/>
            <a:r>
              <a:rPr lang="en-US" dirty="0" smtClean="0"/>
              <a:t>d=2</a:t>
            </a:r>
            <a:endParaRPr lang="en-US" dirty="0"/>
          </a:p>
        </p:txBody>
      </p:sp>
      <p:cxnSp>
        <p:nvCxnSpPr>
          <p:cNvPr id="11" name="Прямая со стрелкой 10"/>
          <p:cNvCxnSpPr>
            <a:stCxn id="10" idx="0"/>
            <a:endCxn id="4" idx="4"/>
          </p:cNvCxnSpPr>
          <p:nvPr/>
        </p:nvCxnSpPr>
        <p:spPr>
          <a:xfrm flipV="1">
            <a:off x="3070870" y="2814366"/>
            <a:ext cx="0" cy="54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3862958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v=3</a:t>
            </a:r>
          </a:p>
          <a:p>
            <a:pPr algn="ctr"/>
            <a:r>
              <a:rPr lang="en-US" dirty="0" smtClean="0"/>
              <a:t>d=7</a:t>
            </a:r>
            <a:endParaRPr lang="en-US" dirty="0"/>
          </a:p>
        </p:txBody>
      </p:sp>
      <p:cxnSp>
        <p:nvCxnSpPr>
          <p:cNvPr id="6" name="Прямая со стрелкой 5"/>
          <p:cNvCxnSpPr>
            <a:stCxn id="9" idx="1"/>
            <a:endCxn id="4" idx="5"/>
          </p:cNvCxnSpPr>
          <p:nvPr/>
        </p:nvCxnSpPr>
        <p:spPr>
          <a:xfrm flipH="1" flipV="1">
            <a:off x="3376374" y="2698367"/>
            <a:ext cx="613128" cy="77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638822" y="4581922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v=4</a:t>
            </a:r>
          </a:p>
          <a:p>
            <a:pPr algn="ctr"/>
            <a:r>
              <a:rPr lang="en-US" dirty="0" smtClean="0"/>
              <a:t>d=3</a:t>
            </a:r>
            <a:endParaRPr lang="en-US" dirty="0"/>
          </a:p>
        </p:txBody>
      </p:sp>
      <p:cxnSp>
        <p:nvCxnSpPr>
          <p:cNvPr id="7" name="Прямая со стрелкой 6"/>
          <p:cNvCxnSpPr>
            <a:endCxn id="10" idx="4"/>
          </p:cNvCxnSpPr>
          <p:nvPr/>
        </p:nvCxnSpPr>
        <p:spPr>
          <a:xfrm flipV="1">
            <a:off x="3070870" y="4147971"/>
            <a:ext cx="0" cy="433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5807174" y="2022278"/>
            <a:ext cx="864096" cy="7920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v=5</a:t>
            </a:r>
          </a:p>
          <a:p>
            <a:pPr algn="ctr"/>
            <a:r>
              <a:rPr lang="en-US" dirty="0" smtClean="0"/>
              <a:t>d=0</a:t>
            </a:r>
            <a:endParaRPr lang="en-US" dirty="0"/>
          </a:p>
        </p:txBody>
      </p:sp>
      <p:sp>
        <p:nvSpPr>
          <p:cNvPr id="15" name="Овал 14"/>
          <p:cNvSpPr/>
          <p:nvPr/>
        </p:nvSpPr>
        <p:spPr>
          <a:xfrm>
            <a:off x="4943078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v=6d=2</a:t>
            </a:r>
            <a:endParaRPr lang="en-US" dirty="0"/>
          </a:p>
        </p:txBody>
      </p:sp>
      <p:cxnSp>
        <p:nvCxnSpPr>
          <p:cNvPr id="18" name="Прямая со стрелкой 17"/>
          <p:cNvCxnSpPr>
            <a:stCxn id="15" idx="1"/>
            <a:endCxn id="4" idx="6"/>
          </p:cNvCxnSpPr>
          <p:nvPr/>
        </p:nvCxnSpPr>
        <p:spPr>
          <a:xfrm flipH="1" flipV="1">
            <a:off x="3502918" y="2418322"/>
            <a:ext cx="1566704" cy="105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6383238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v=7</a:t>
            </a:r>
          </a:p>
          <a:p>
            <a:pPr algn="ctr"/>
            <a:r>
              <a:rPr lang="en-US" dirty="0" smtClean="0"/>
              <a:t>d=7</a:t>
            </a:r>
            <a:endParaRPr lang="en-US" dirty="0"/>
          </a:p>
        </p:txBody>
      </p:sp>
      <p:cxnSp>
        <p:nvCxnSpPr>
          <p:cNvPr id="20" name="Прямая со стрелкой 19"/>
          <p:cNvCxnSpPr>
            <a:endCxn id="14" idx="5"/>
          </p:cNvCxnSpPr>
          <p:nvPr/>
        </p:nvCxnSpPr>
        <p:spPr>
          <a:xfrm flipH="1" flipV="1">
            <a:off x="6544726" y="2698367"/>
            <a:ext cx="270560" cy="657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533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Тест(</a:t>
            </a:r>
            <a:r>
              <a:rPr lang="en-US" cap="none" dirty="0" smtClean="0"/>
              <a:t> pop(6)</a:t>
            </a:r>
            <a:r>
              <a:rPr lang="ru-RU" cap="none" dirty="0" smtClean="0"/>
              <a:t>)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638822" y="2022278"/>
            <a:ext cx="864096" cy="7920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=0</a:t>
            </a:r>
          </a:p>
          <a:p>
            <a:pPr algn="ctr"/>
            <a:r>
              <a:rPr lang="en-US" dirty="0" smtClean="0"/>
              <a:t>d=0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1484929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v=1</a:t>
            </a:r>
          </a:p>
          <a:p>
            <a:pPr algn="ctr"/>
            <a:r>
              <a:rPr lang="en-US" dirty="0" smtClean="0"/>
              <a:t>d=5</a:t>
            </a:r>
            <a:endParaRPr lang="en-US" dirty="0"/>
          </a:p>
        </p:txBody>
      </p:sp>
      <p:cxnSp>
        <p:nvCxnSpPr>
          <p:cNvPr id="12" name="Прямая со стрелкой 11"/>
          <p:cNvCxnSpPr>
            <a:stCxn id="8" idx="7"/>
            <a:endCxn id="4" idx="3"/>
          </p:cNvCxnSpPr>
          <p:nvPr/>
        </p:nvCxnSpPr>
        <p:spPr>
          <a:xfrm flipV="1">
            <a:off x="2222481" y="2698367"/>
            <a:ext cx="542885" cy="77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638822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v=2</a:t>
            </a:r>
          </a:p>
          <a:p>
            <a:pPr algn="ctr"/>
            <a:r>
              <a:rPr lang="en-US" dirty="0" smtClean="0"/>
              <a:t>d=2</a:t>
            </a:r>
            <a:endParaRPr lang="en-US" dirty="0"/>
          </a:p>
        </p:txBody>
      </p:sp>
      <p:cxnSp>
        <p:nvCxnSpPr>
          <p:cNvPr id="11" name="Прямая со стрелкой 10"/>
          <p:cNvCxnSpPr>
            <a:stCxn id="10" idx="0"/>
            <a:endCxn id="4" idx="4"/>
          </p:cNvCxnSpPr>
          <p:nvPr/>
        </p:nvCxnSpPr>
        <p:spPr>
          <a:xfrm flipV="1">
            <a:off x="3070870" y="2814366"/>
            <a:ext cx="0" cy="54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3862958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v=3</a:t>
            </a:r>
          </a:p>
          <a:p>
            <a:pPr algn="ctr"/>
            <a:r>
              <a:rPr lang="en-US" dirty="0" smtClean="0"/>
              <a:t>d=7</a:t>
            </a:r>
            <a:endParaRPr lang="en-US" dirty="0"/>
          </a:p>
        </p:txBody>
      </p:sp>
      <p:cxnSp>
        <p:nvCxnSpPr>
          <p:cNvPr id="6" name="Прямая со стрелкой 5"/>
          <p:cNvCxnSpPr>
            <a:stCxn id="9" idx="1"/>
            <a:endCxn id="4" idx="5"/>
          </p:cNvCxnSpPr>
          <p:nvPr/>
        </p:nvCxnSpPr>
        <p:spPr>
          <a:xfrm flipH="1" flipV="1">
            <a:off x="3376374" y="2698367"/>
            <a:ext cx="613128" cy="77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638822" y="4581922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v=4</a:t>
            </a:r>
          </a:p>
          <a:p>
            <a:pPr algn="ctr"/>
            <a:r>
              <a:rPr lang="en-US" dirty="0" smtClean="0"/>
              <a:t>d=3</a:t>
            </a:r>
            <a:endParaRPr lang="en-US" dirty="0"/>
          </a:p>
        </p:txBody>
      </p:sp>
      <p:cxnSp>
        <p:nvCxnSpPr>
          <p:cNvPr id="7" name="Прямая со стрелкой 6"/>
          <p:cNvCxnSpPr>
            <a:endCxn id="10" idx="4"/>
          </p:cNvCxnSpPr>
          <p:nvPr/>
        </p:nvCxnSpPr>
        <p:spPr>
          <a:xfrm flipV="1">
            <a:off x="3070870" y="4147971"/>
            <a:ext cx="0" cy="433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5807174" y="2022278"/>
            <a:ext cx="864096" cy="7920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v=5</a:t>
            </a:r>
          </a:p>
          <a:p>
            <a:pPr algn="ctr"/>
            <a:r>
              <a:rPr lang="en-US" dirty="0" smtClean="0"/>
              <a:t>d=0</a:t>
            </a:r>
            <a:endParaRPr lang="en-US" dirty="0"/>
          </a:p>
        </p:txBody>
      </p:sp>
      <p:sp>
        <p:nvSpPr>
          <p:cNvPr id="15" name="Овал 14"/>
          <p:cNvSpPr/>
          <p:nvPr/>
        </p:nvSpPr>
        <p:spPr>
          <a:xfrm>
            <a:off x="4943078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v=6d=2</a:t>
            </a:r>
            <a:endParaRPr lang="en-US" dirty="0"/>
          </a:p>
        </p:txBody>
      </p:sp>
      <p:cxnSp>
        <p:nvCxnSpPr>
          <p:cNvPr id="18" name="Прямая со стрелкой 17"/>
          <p:cNvCxnSpPr>
            <a:stCxn id="15" idx="1"/>
            <a:endCxn id="4" idx="6"/>
          </p:cNvCxnSpPr>
          <p:nvPr/>
        </p:nvCxnSpPr>
        <p:spPr>
          <a:xfrm flipH="1" flipV="1">
            <a:off x="3502918" y="2418322"/>
            <a:ext cx="1566704" cy="105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6383238" y="3355883"/>
            <a:ext cx="864096" cy="7920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v=7</a:t>
            </a:r>
          </a:p>
          <a:p>
            <a:pPr algn="ctr"/>
            <a:r>
              <a:rPr lang="en-US" dirty="0" smtClean="0"/>
              <a:t>d=7</a:t>
            </a:r>
            <a:endParaRPr lang="en-US" dirty="0"/>
          </a:p>
        </p:txBody>
      </p:sp>
      <p:cxnSp>
        <p:nvCxnSpPr>
          <p:cNvPr id="20" name="Прямая со стрелкой 19"/>
          <p:cNvCxnSpPr>
            <a:endCxn id="14" idx="5"/>
          </p:cNvCxnSpPr>
          <p:nvPr/>
        </p:nvCxnSpPr>
        <p:spPr>
          <a:xfrm flipH="1" flipV="1">
            <a:off x="6544726" y="2698367"/>
            <a:ext cx="270560" cy="657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8327454" y="2022278"/>
            <a:ext cx="864096" cy="7920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v=8</a:t>
            </a:r>
          </a:p>
          <a:p>
            <a:pPr algn="ctr"/>
            <a:r>
              <a:rPr lang="en-US" dirty="0" smtClean="0"/>
              <a:t>d=0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12" y="3428999"/>
            <a:ext cx="986953" cy="1594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32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Асимптотика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В итоге мы имеем доступ ко всем версиям стека за </a:t>
            </a:r>
            <a:r>
              <a:rPr lang="ru-RU" dirty="0" smtClean="0"/>
              <a:t>O(1)</a:t>
            </a:r>
            <a:r>
              <a:rPr lang="ru-RU" dirty="0"/>
              <a:t> времени и </a:t>
            </a:r>
            <a:r>
              <a:rPr lang="ru-RU" dirty="0" smtClean="0"/>
              <a:t>O(n)</a:t>
            </a:r>
            <a:r>
              <a:rPr lang="ru-RU" dirty="0"/>
              <a:t> памяти.</a:t>
            </a:r>
          </a:p>
        </p:txBody>
      </p:sp>
    </p:spTree>
    <p:extLst>
      <p:ext uri="{BB962C8B-B14F-4D97-AF65-F5344CB8AC3E}">
        <p14:creationId xmlns:p14="http://schemas.microsoft.com/office/powerpoint/2010/main" val="307608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Персистентный </a:t>
            </a:r>
            <a:r>
              <a:rPr lang="ru-RU" dirty="0"/>
              <a:t>стек — </a:t>
            </a:r>
            <a:r>
              <a:rPr lang="ru-RU" dirty="0" smtClean="0"/>
              <a:t>это персистентная структура</a:t>
            </a:r>
            <a:r>
              <a:rPr lang="ru-RU" dirty="0"/>
              <a:t> </a:t>
            </a:r>
            <a:r>
              <a:rPr lang="ru-RU" dirty="0" smtClean="0"/>
              <a:t>данных, которая </a:t>
            </a:r>
            <a:r>
              <a:rPr lang="ru-RU" smtClean="0"/>
              <a:t>позволяет обращаться </a:t>
            </a:r>
            <a:r>
              <a:rPr lang="ru-RU" dirty="0" smtClean="0"/>
              <a:t>к любой версии стека.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6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Описание  алгоритма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Персистентный стек представляет собой лес. Каждая вершина, кроме корней, хранит номер версии </a:t>
            </a:r>
            <a:r>
              <a:rPr lang="en-US" dirty="0" smtClean="0"/>
              <a:t>i</a:t>
            </a:r>
            <a:r>
              <a:rPr lang="ru-RU" dirty="0" smtClean="0"/>
              <a:t>, последний элемент стека х этой версии и ссылку на предыдущую версию. Корни это пустая версия стека, в которой хранится номер версии.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3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Описание  алгоритма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push(i, x</a:t>
            </a:r>
            <a:r>
              <a:rPr lang="en-US" dirty="0" smtClean="0"/>
              <a:t>)</a:t>
            </a:r>
            <a:r>
              <a:rPr lang="ru-RU" dirty="0" smtClean="0"/>
              <a:t> — добавить </a:t>
            </a:r>
            <a:r>
              <a:rPr lang="ru-RU" dirty="0"/>
              <a:t>элемент x в </a:t>
            </a:r>
            <a:r>
              <a:rPr lang="ru-RU" dirty="0" smtClean="0"/>
              <a:t>стек версии </a:t>
            </a:r>
            <a:r>
              <a:rPr lang="ru-RU" dirty="0"/>
              <a:t>i</a:t>
            </a:r>
            <a:r>
              <a:rPr lang="ru-RU" dirty="0" smtClean="0"/>
              <a:t>. Результирующая вершина будет иметь элемент х, номер версии равная номер последний версии + 1 и ссылку на версию і.</a:t>
            </a:r>
            <a:endParaRPr lang="en-US" dirty="0" smtClean="0"/>
          </a:p>
          <a:p>
            <a:r>
              <a:rPr lang="ru-RU" dirty="0" err="1"/>
              <a:t>pop</a:t>
            </a:r>
            <a:r>
              <a:rPr lang="ru-RU" dirty="0"/>
              <a:t>(i) — Вернуть последний элемент стека </a:t>
            </a:r>
            <a:r>
              <a:rPr lang="en-US" dirty="0" smtClean="0"/>
              <a:t>c </a:t>
            </a:r>
            <a:r>
              <a:rPr lang="ru-RU" dirty="0" smtClean="0"/>
              <a:t>номером версии </a:t>
            </a:r>
            <a:r>
              <a:rPr lang="ru-RU" dirty="0"/>
              <a:t>i </a:t>
            </a:r>
            <a:r>
              <a:rPr lang="ru-RU" dirty="0" smtClean="0"/>
              <a:t>и удалить его из стека. Номер версии результирующего стека будет номер последней версии </a:t>
            </a:r>
            <a:r>
              <a:rPr lang="ru-RU" dirty="0"/>
              <a:t>+ 1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0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Хранение  стека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521" y="1600571"/>
            <a:ext cx="10971372" cy="4782235"/>
          </a:xfrm>
        </p:spPr>
        <p:txBody>
          <a:bodyPr>
            <a:normAutofit/>
          </a:bodyPr>
          <a:lstStyle/>
          <a:p>
            <a:r>
              <a:rPr lang="ru-RU" dirty="0" smtClean="0"/>
              <a:t>Для хранение стека будем использовать вектор хранящий элементы стека, номер элемента вектора — это номер версии стека.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Для хранения предыдущих версий будем использовать вектор хранящий номер предыдущей версии, номер элемента вектора — это номер версии стека.</a:t>
            </a:r>
          </a:p>
          <a:p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22" y="2493690"/>
            <a:ext cx="2194764" cy="37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22" y="4509914"/>
            <a:ext cx="2194764" cy="36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Функция </a:t>
            </a:r>
            <a:r>
              <a:rPr lang="en-US" cap="none" dirty="0" smtClean="0"/>
              <a:t>push(</a:t>
            </a:r>
            <a:r>
              <a:rPr lang="uk-UA" cap="none" dirty="0" smtClean="0"/>
              <a:t>і, х</a:t>
            </a:r>
            <a:r>
              <a:rPr lang="en-US" cap="none" dirty="0" smtClean="0"/>
              <a:t>)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Если </a:t>
            </a:r>
            <a:r>
              <a:rPr lang="uk-UA" dirty="0" smtClean="0"/>
              <a:t>стек і</a:t>
            </a:r>
            <a:r>
              <a:rPr lang="ru-RU" dirty="0" smtClean="0"/>
              <a:t> версии существует, то мы заносим в вектор данных х и в вектор отцов </a:t>
            </a:r>
            <a:r>
              <a:rPr lang="uk-UA" dirty="0" smtClean="0"/>
              <a:t>і</a:t>
            </a:r>
            <a:r>
              <a:rPr lang="ru-RU" dirty="0" smtClean="0"/>
              <a:t>, иначе ничего не происходит.</a:t>
            </a:r>
          </a:p>
          <a:p>
            <a:endParaRPr lang="ru-R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94" y="2850915"/>
            <a:ext cx="545860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9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Функция </a:t>
            </a:r>
            <a:r>
              <a:rPr lang="en-US" cap="none" dirty="0" smtClean="0"/>
              <a:t>pop(i)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Если текущей версии нет или версия </a:t>
            </a:r>
            <a:r>
              <a:rPr lang="uk-UA" dirty="0" smtClean="0"/>
              <a:t>і </a:t>
            </a:r>
            <a:r>
              <a:rPr lang="ru-RU" dirty="0" smtClean="0"/>
              <a:t>имеет </a:t>
            </a:r>
            <a:r>
              <a:rPr lang="ru-RU" smtClean="0"/>
              <a:t>0 элементов, </a:t>
            </a:r>
            <a:r>
              <a:rPr lang="ru-RU" dirty="0" smtClean="0"/>
              <a:t>то нечего не происходит.</a:t>
            </a:r>
          </a:p>
          <a:p>
            <a:r>
              <a:rPr lang="ru-RU" dirty="0" smtClean="0"/>
              <a:t>Если стек версии </a:t>
            </a:r>
            <a:r>
              <a:rPr lang="uk-UA" dirty="0" smtClean="0"/>
              <a:t>і </a:t>
            </a:r>
            <a:r>
              <a:rPr lang="ru-RU" dirty="0" smtClean="0"/>
              <a:t>имеет 1 элемент, то мы в вектор данных добавляем 0, а в вектор отцов добавляем номер новой версии.</a:t>
            </a:r>
          </a:p>
          <a:p>
            <a:r>
              <a:rPr lang="ru-RU" dirty="0" smtClean="0"/>
              <a:t>Если стек версии </a:t>
            </a:r>
            <a:r>
              <a:rPr lang="uk-UA" dirty="0" smtClean="0"/>
              <a:t>і </a:t>
            </a:r>
            <a:r>
              <a:rPr lang="ru-RU" dirty="0" smtClean="0"/>
              <a:t>имеет больше 1 элемента, то мы в вектор данных заносим значение предыдущей версии </a:t>
            </a:r>
            <a:r>
              <a:rPr lang="uk-UA" dirty="0" smtClean="0"/>
              <a:t>і, а в вектор </a:t>
            </a:r>
            <a:r>
              <a:rPr lang="uk-UA" dirty="0" err="1" smtClean="0"/>
              <a:t>отцов</a:t>
            </a:r>
            <a:r>
              <a:rPr lang="uk-UA" dirty="0" smtClean="0"/>
              <a:t> </a:t>
            </a:r>
            <a:r>
              <a:rPr lang="uk-UA" dirty="0" err="1" smtClean="0"/>
              <a:t>заносим</a:t>
            </a:r>
            <a:r>
              <a:rPr lang="uk-UA" dirty="0" smtClean="0"/>
              <a:t>  </a:t>
            </a:r>
            <a:r>
              <a:rPr lang="ru-RU" dirty="0" smtClean="0"/>
              <a:t>номер предыдущую версию предыдущей версии  </a:t>
            </a:r>
            <a:r>
              <a:rPr lang="uk-UA" dirty="0" smtClean="0"/>
              <a:t>і.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Функция </a:t>
            </a:r>
            <a:r>
              <a:rPr lang="en-US" cap="none" dirty="0"/>
              <a:t>pop(i)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982" y="1629594"/>
            <a:ext cx="3744416" cy="394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7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Тест(программа во время запуска)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638822" y="2022278"/>
            <a:ext cx="864096" cy="7920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=0</a:t>
            </a:r>
          </a:p>
          <a:p>
            <a:pPr algn="ctr"/>
            <a:r>
              <a:rPr lang="en-US" dirty="0" smtClean="0"/>
              <a:t>d=0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72545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624</TotalTime>
  <Words>430</Words>
  <Application>Microsoft Office PowerPoint</Application>
  <PresentationFormat>Произвольный</PresentationFormat>
  <Paragraphs>118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Горизонт</vt:lpstr>
      <vt:lpstr>Персистентный стек</vt:lpstr>
      <vt:lpstr>Определение</vt:lpstr>
      <vt:lpstr>Описание  алгоритма</vt:lpstr>
      <vt:lpstr>Описание  алгоритма</vt:lpstr>
      <vt:lpstr>Хранение  стека</vt:lpstr>
      <vt:lpstr>Функция push(і, х)</vt:lpstr>
      <vt:lpstr>Функция pop(i)</vt:lpstr>
      <vt:lpstr>Функция pop(i)</vt:lpstr>
      <vt:lpstr>Тест(программа во время запуска)</vt:lpstr>
      <vt:lpstr>Тест( push(0, 5))</vt:lpstr>
      <vt:lpstr>Тест( push(0, 2))</vt:lpstr>
      <vt:lpstr>Тест( push(0, 7))</vt:lpstr>
      <vt:lpstr>Тест( push(2, 3))</vt:lpstr>
      <vt:lpstr>Тест( pop(1))</vt:lpstr>
      <vt:lpstr>Тест( pop(4))</vt:lpstr>
      <vt:lpstr>Тест( push(5, 7))</vt:lpstr>
      <vt:lpstr>Тест( pop(6))</vt:lpstr>
      <vt:lpstr>Асимптотика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Персистентный стек</dc:title>
  <dc:creator>Андрей Александрович</dc:creator>
  <cp:lastModifiedBy>Андрей Александрович</cp:lastModifiedBy>
  <cp:revision>34</cp:revision>
  <dcterms:created xsi:type="dcterms:W3CDTF">2016-12-09T16:35:15Z</dcterms:created>
  <dcterms:modified xsi:type="dcterms:W3CDTF">2016-12-23T19:41:41Z</dcterms:modified>
</cp:coreProperties>
</file>