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7"/>
  </p:notesMasterIdLst>
  <p:sldIdLst>
    <p:sldId id="256" r:id="rId2"/>
    <p:sldId id="262" r:id="rId3"/>
    <p:sldId id="263" r:id="rId4"/>
    <p:sldId id="259" r:id="rId5"/>
    <p:sldId id="261" r:id="rId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8"/>
      <p:bold r:id="rId9"/>
      <p:italic r:id="rId10"/>
      <p:boldItalic r:id="rId11"/>
    </p:embeddedFont>
    <p:embeddedFont>
      <p:font typeface="Barlow ExtraLight" panose="00000300000000000000" pitchFamily="2" charset="0"/>
      <p:regular r:id="rId12"/>
      <p:bold r:id="rId13"/>
      <p:italic r:id="rId14"/>
      <p:boldItalic r:id="rId15"/>
    </p:embeddedFont>
    <p:embeddedFont>
      <p:font typeface="Barlow Light" panose="00000400000000000000" pitchFamily="2" charset="0"/>
      <p:regular r:id="rId16"/>
      <p:bold r:id="rId17"/>
      <p:italic r:id="rId18"/>
      <p:boldItalic r:id="rId19"/>
    </p:embeddedFont>
    <p:embeddedFont>
      <p:font typeface="Barlow Medium" panose="00000600000000000000" pitchFamily="2" charset="0"/>
      <p:regular r:id="rId20"/>
      <p:bold r:id="rId21"/>
      <p:italic r:id="rId22"/>
      <p:boldItalic r:id="rId23"/>
    </p:embeddedFont>
    <p:embeddedFont>
      <p:font typeface="Hepta Slab" panose="020B0604020202020204" charset="0"/>
      <p:regular r:id="rId24"/>
      <p:bold r:id="rId25"/>
    </p:embeddedFont>
    <p:embeddedFont>
      <p:font typeface="Hepta Slab Light" panose="020B0604020202020204" charset="0"/>
      <p:regular r:id="rId26"/>
      <p:bold r:id="rId27"/>
    </p:embeddedFont>
    <p:embeddedFont>
      <p:font typeface="Hepta Slab Medium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presProps" Target="presProps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24fc7bc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24fc7bc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65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24fc7bc8b_1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24fc7bc8b_1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24fc7bc8b_1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24fc7bc8b_1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0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9" name="Google Shape;259;p40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0" name="Google Shape;260;p40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1" name="Google Shape;261;p40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2" name="Google Shape;262;p40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5" name="Google Shape;285;p43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6" name="Google Shape;286;p43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4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9" name="Google Shape;299;p44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0" name="Google Shape;300;p44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1" name="Google Shape;301;p44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2" name="Google Shape;302;p44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100"/>
              <a:t>Sécurité des objets connectés (IoT) : nouvelles vulnérabilités et protections</a:t>
            </a:r>
            <a:endParaRPr sz="3100"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1"/>
          </p:nvPr>
        </p:nvSpPr>
        <p:spPr>
          <a:xfrm>
            <a:off x="3572400" y="4255200"/>
            <a:ext cx="1999200" cy="1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Aragorn de Gaudemar-Ancey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69C7-41F6-15D9-5D5D-85149798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50" y="1701000"/>
            <a:ext cx="7878300" cy="1741500"/>
          </a:xfrm>
        </p:spPr>
        <p:txBody>
          <a:bodyPr/>
          <a:lstStyle/>
          <a:p>
            <a:r>
              <a:rPr lang="fr-FR" sz="3200" dirty="0"/>
              <a:t>Sujet d’origine : Les </a:t>
            </a:r>
            <a:r>
              <a:rPr lang="fr-FR" sz="3200" dirty="0" err="1"/>
              <a:t>IAs</a:t>
            </a:r>
            <a:r>
              <a:rPr lang="fr-FR" sz="3200" dirty="0"/>
              <a:t> dans la cybersécurité.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9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32CE9971-8B6E-5E61-574B-730FF47C20B7}"/>
              </a:ext>
            </a:extLst>
          </p:cNvPr>
          <p:cNvSpPr/>
          <p:nvPr/>
        </p:nvSpPr>
        <p:spPr>
          <a:xfrm>
            <a:off x="280930" y="1888704"/>
            <a:ext cx="8582140" cy="1366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54400-56E8-B0EC-0AB2-912850BD6C1E}"/>
              </a:ext>
            </a:extLst>
          </p:cNvPr>
          <p:cNvSpPr txBox="1"/>
          <p:nvPr/>
        </p:nvSpPr>
        <p:spPr>
          <a:xfrm>
            <a:off x="280930" y="205191"/>
            <a:ext cx="6483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u="sng" dirty="0">
                <a:solidFill>
                  <a:schemeClr val="tx1"/>
                </a:solidFill>
                <a:latin typeface="Hepta Slab"/>
                <a:ea typeface="Hepta Slab"/>
                <a:cs typeface="Hepta Slab"/>
                <a:sym typeface="Hepta Slab"/>
              </a:rPr>
              <a:t>Attaques </a:t>
            </a:r>
            <a:r>
              <a:rPr lang="fr-FR" sz="1400" b="1" u="sng" dirty="0" err="1">
                <a:solidFill>
                  <a:schemeClr val="tx1"/>
                </a:solidFill>
                <a:latin typeface="Hepta Slab"/>
                <a:ea typeface="Hepta Slab"/>
                <a:cs typeface="Hepta Slab"/>
                <a:sym typeface="Hepta Slab"/>
              </a:rPr>
              <a:t>DDos</a:t>
            </a:r>
            <a:r>
              <a:rPr lang="fr-FR" sz="1400" b="1" u="sng" dirty="0">
                <a:solidFill>
                  <a:schemeClr val="tx1"/>
                </a:solidFill>
                <a:latin typeface="Hepta Slab"/>
                <a:ea typeface="Hepta Slab"/>
                <a:cs typeface="Hepta Slab"/>
                <a:sym typeface="Hepta Slab"/>
              </a:rPr>
              <a:t> sur les appareils Internet des Objets</a:t>
            </a:r>
          </a:p>
        </p:txBody>
      </p:sp>
      <p:sp>
        <p:nvSpPr>
          <p:cNvPr id="7" name="Google Shape;347;p49">
            <a:extLst>
              <a:ext uri="{FF2B5EF4-FFF2-40B4-BE49-F238E27FC236}">
                <a16:creationId xmlns:a16="http://schemas.microsoft.com/office/drawing/2014/main" id="{9B7118F6-AEC6-FB3E-D80A-4E9BFCC988A3}"/>
              </a:ext>
            </a:extLst>
          </p:cNvPr>
          <p:cNvSpPr txBox="1">
            <a:spLocks/>
          </p:cNvSpPr>
          <p:nvPr/>
        </p:nvSpPr>
        <p:spPr>
          <a:xfrm>
            <a:off x="2340882" y="679637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fr-FR" sz="1100" dirty="0">
                <a:solidFill>
                  <a:schemeClr val="tx1"/>
                </a:solidFill>
              </a:rPr>
              <a:t>Une attaque DDoS de 5,6 Tbps a été lancée, impliquant plus de 13 000 appareils IoT compromis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Chine la plus touché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22 Janvier 2025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59471-E03E-44C1-3452-AFF40685EBD0}"/>
              </a:ext>
            </a:extLst>
          </p:cNvPr>
          <p:cNvCxnSpPr>
            <a:cxnSpLocks/>
          </p:cNvCxnSpPr>
          <p:nvPr/>
        </p:nvCxnSpPr>
        <p:spPr>
          <a:xfrm>
            <a:off x="3228732" y="2137273"/>
            <a:ext cx="0" cy="95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Google Shape;358;p49">
            <a:extLst>
              <a:ext uri="{FF2B5EF4-FFF2-40B4-BE49-F238E27FC236}">
                <a16:creationId xmlns:a16="http://schemas.microsoft.com/office/drawing/2014/main" id="{C6647ACF-FD4A-1DC2-5B1D-D6DE5034974F}"/>
              </a:ext>
            </a:extLst>
          </p:cNvPr>
          <p:cNvSpPr txBox="1"/>
          <p:nvPr/>
        </p:nvSpPr>
        <p:spPr>
          <a:xfrm>
            <a:off x="2457946" y="3645496"/>
            <a:ext cx="1541572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Mirai IoT botnet powers record 5.6 Tbps DDoS attack</a:t>
            </a:r>
            <a:endParaRPr sz="800" b="1" dirty="0">
              <a:solidFill>
                <a:schemeClr val="tx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https://iottechnews.com/news/mirai-iot-botnet-powers-record-ddos-attack/</a:t>
            </a:r>
            <a:endParaRPr sz="800" dirty="0">
              <a:solidFill>
                <a:schemeClr val="tx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2" name="Google Shape;347;p49">
            <a:extLst>
              <a:ext uri="{FF2B5EF4-FFF2-40B4-BE49-F238E27FC236}">
                <a16:creationId xmlns:a16="http://schemas.microsoft.com/office/drawing/2014/main" id="{803F501B-869B-1EB7-AD6A-CBE7445459C4}"/>
              </a:ext>
            </a:extLst>
          </p:cNvPr>
          <p:cNvSpPr txBox="1">
            <a:spLocks/>
          </p:cNvSpPr>
          <p:nvPr/>
        </p:nvSpPr>
        <p:spPr>
          <a:xfrm>
            <a:off x="433128" y="3091246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fr-FR" sz="1100" dirty="0">
                <a:solidFill>
                  <a:schemeClr val="tx1"/>
                </a:solidFill>
              </a:rPr>
              <a:t>Mise en place de nouveaux labelles de sécurité pour les objets connecté prévu être prêt pour la fin d’année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En Amérique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7 Janvier 2025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AAC636-107F-6FC9-784A-DA20806CA4C6}"/>
              </a:ext>
            </a:extLst>
          </p:cNvPr>
          <p:cNvCxnSpPr>
            <a:cxnSpLocks/>
          </p:cNvCxnSpPr>
          <p:nvPr/>
        </p:nvCxnSpPr>
        <p:spPr>
          <a:xfrm>
            <a:off x="1320978" y="2137273"/>
            <a:ext cx="0" cy="95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Google Shape;358;p49">
            <a:extLst>
              <a:ext uri="{FF2B5EF4-FFF2-40B4-BE49-F238E27FC236}">
                <a16:creationId xmlns:a16="http://schemas.microsoft.com/office/drawing/2014/main" id="{E279E34E-529A-72D5-0C59-DDBCF22B0E6A}"/>
              </a:ext>
            </a:extLst>
          </p:cNvPr>
          <p:cNvSpPr txBox="1"/>
          <p:nvPr/>
        </p:nvSpPr>
        <p:spPr>
          <a:xfrm>
            <a:off x="550192" y="1788137"/>
            <a:ext cx="1541572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US Cyber Trust Mark launches as the Energy Star of smart home security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https://www.theverge.com/2025/1/7/24338168/us-cyber-trust-mark-smart-home-security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C77494-5BDE-9B4E-D5FC-9C5501B7C61E}"/>
              </a:ext>
            </a:extLst>
          </p:cNvPr>
          <p:cNvCxnSpPr>
            <a:cxnSpLocks/>
          </p:cNvCxnSpPr>
          <p:nvPr/>
        </p:nvCxnSpPr>
        <p:spPr>
          <a:xfrm>
            <a:off x="2269367" y="839237"/>
            <a:ext cx="0" cy="126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2D2343-4841-C0B9-7596-DE5E7E388D41}"/>
              </a:ext>
            </a:extLst>
          </p:cNvPr>
          <p:cNvCxnSpPr>
            <a:cxnSpLocks/>
          </p:cNvCxnSpPr>
          <p:nvPr/>
        </p:nvCxnSpPr>
        <p:spPr>
          <a:xfrm>
            <a:off x="2269367" y="3242692"/>
            <a:ext cx="0" cy="126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347;p49">
            <a:extLst>
              <a:ext uri="{FF2B5EF4-FFF2-40B4-BE49-F238E27FC236}">
                <a16:creationId xmlns:a16="http://schemas.microsoft.com/office/drawing/2014/main" id="{9041E2E3-2E0E-8D05-3F45-4995A72A185A}"/>
              </a:ext>
            </a:extLst>
          </p:cNvPr>
          <p:cNvSpPr txBox="1">
            <a:spLocks/>
          </p:cNvSpPr>
          <p:nvPr/>
        </p:nvSpPr>
        <p:spPr>
          <a:xfrm>
            <a:off x="4305159" y="1178805"/>
            <a:ext cx="1775700" cy="958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tx1"/>
                </a:solidFill>
                <a:latin typeface="Barlow"/>
                <a:ea typeface="Barlow"/>
                <a:cs typeface="Barlow"/>
                <a:sym typeface="Barlow"/>
              </a:rPr>
              <a:t>Internet of Things (IoT) Vulnerabilities: A Critical Challenge in 2025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tx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https://hoploninfosec.com/internet-of-things-iot-vulnerabilities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642585-3644-8A4C-BE9B-30BEE8DA78DA}"/>
              </a:ext>
            </a:extLst>
          </p:cNvPr>
          <p:cNvCxnSpPr>
            <a:cxnSpLocks/>
          </p:cNvCxnSpPr>
          <p:nvPr/>
        </p:nvCxnSpPr>
        <p:spPr>
          <a:xfrm>
            <a:off x="5193010" y="2137273"/>
            <a:ext cx="0" cy="95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Google Shape;358;p49">
            <a:extLst>
              <a:ext uri="{FF2B5EF4-FFF2-40B4-BE49-F238E27FC236}">
                <a16:creationId xmlns:a16="http://schemas.microsoft.com/office/drawing/2014/main" id="{82EC5745-3A2C-62B3-5E2B-B5B0D6DC3E07}"/>
              </a:ext>
            </a:extLst>
          </p:cNvPr>
          <p:cNvSpPr txBox="1"/>
          <p:nvPr/>
        </p:nvSpPr>
        <p:spPr>
          <a:xfrm>
            <a:off x="4422223" y="3268677"/>
            <a:ext cx="1541572" cy="183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tx1"/>
                </a:solidFill>
              </a:rPr>
              <a:t>L'expansion rapide de l'IoT en 2025 augmente les risques de cybersécurité, </a:t>
            </a:r>
            <a:r>
              <a:rPr lang="en" sz="1100" dirty="0">
                <a:solidFill>
                  <a:schemeClr val="tx1"/>
                </a:solidFill>
              </a:rPr>
              <a:t>résurrection du botnet Mirai et les attaques sur les infrastructures des villes intelligentes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>
                <a:solidFill>
                  <a:schemeClr val="tx1"/>
                </a:solidFill>
              </a:rPr>
              <a:t>6 Mars 2025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9943BE-A04E-6531-3231-C27B365F6645}"/>
              </a:ext>
            </a:extLst>
          </p:cNvPr>
          <p:cNvCxnSpPr>
            <a:cxnSpLocks/>
          </p:cNvCxnSpPr>
          <p:nvPr/>
        </p:nvCxnSpPr>
        <p:spPr>
          <a:xfrm>
            <a:off x="4233645" y="839237"/>
            <a:ext cx="0" cy="126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BABA61-9939-3EBA-5EEE-F1FF45AF751F}"/>
              </a:ext>
            </a:extLst>
          </p:cNvPr>
          <p:cNvCxnSpPr>
            <a:cxnSpLocks/>
          </p:cNvCxnSpPr>
          <p:nvPr/>
        </p:nvCxnSpPr>
        <p:spPr>
          <a:xfrm>
            <a:off x="4233645" y="3242692"/>
            <a:ext cx="0" cy="126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52596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Hepta Slab"/>
                <a:ea typeface="Hepta Slab"/>
                <a:cs typeface="Hepta Slab"/>
                <a:sym typeface="Hepta Slab"/>
              </a:rPr>
              <a:t>Risques et mesures de sécurité de l'IoT</a:t>
            </a:r>
            <a:endParaRPr sz="1600" b="1" u="sng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64" name="Google Shape;364;p50"/>
          <p:cNvSpPr txBox="1">
            <a:spLocks noGrp="1"/>
          </p:cNvSpPr>
          <p:nvPr>
            <p:ph type="body" idx="2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de l’IoT</a:t>
            </a:r>
            <a:endParaRPr/>
          </a:p>
        </p:txBody>
      </p:sp>
      <p:sp>
        <p:nvSpPr>
          <p:cNvPr id="366" name="Google Shape;366;p50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L'expansion rapide de l'IoT en 2025 augmente les risques de cybersécurité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50"/>
          <p:cNvSpPr txBox="1">
            <a:spLocks noGrp="1"/>
          </p:cNvSpPr>
          <p:nvPr>
            <p:ph type="body" idx="5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Preuve</a:t>
            </a: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entreprises peuvent postuler en faisant tester leurs produits par un laboratoire accrédité</a:t>
            </a:r>
            <a:endParaRPr/>
          </a:p>
        </p:txBody>
      </p:sp>
      <p:sp>
        <p:nvSpPr>
          <p:cNvPr id="370" name="Google Shape;370;p50"/>
          <p:cNvSpPr txBox="1">
            <a:spLocks noGrp="1"/>
          </p:cNvSpPr>
          <p:nvPr>
            <p:ph type="body" idx="14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50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Renaissance</a:t>
            </a:r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body" idx="16"/>
          </p:nvPr>
        </p:nvSpPr>
        <p:spPr>
          <a:xfrm>
            <a:off x="6321275" y="1226050"/>
            <a:ext cx="25182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La résurrection du botnet Mirai et les attaques sur les infrastructures des villes intelligentes soulignent la nécessité d'améliorer la sécurité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50"/>
          <p:cNvSpPr txBox="1">
            <a:spLocks noGrp="1"/>
          </p:cNvSpPr>
          <p:nvPr>
            <p:ph type="body" idx="17"/>
          </p:nvPr>
        </p:nvSpPr>
        <p:spPr>
          <a:xfrm>
            <a:off x="4822781" y="22229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4" name="Google Shape;374;p50"/>
          <p:cNvSpPr txBox="1">
            <a:spLocks noGrp="1"/>
          </p:cNvSpPr>
          <p:nvPr>
            <p:ph type="subTitle" idx="18"/>
          </p:nvPr>
        </p:nvSpPr>
        <p:spPr>
          <a:xfrm>
            <a:off x="5734705" y="22226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mesures</a:t>
            </a:r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body" idx="19"/>
          </p:nvPr>
        </p:nvSpPr>
        <p:spPr>
          <a:xfrm>
            <a:off x="6321273" y="2468175"/>
            <a:ext cx="2362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Authentification forte.</a:t>
            </a:r>
            <a:endParaRPr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Cryptographie avancée</a:t>
            </a:r>
            <a:endParaRPr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Mises à jour micrologicielles régulières</a:t>
            </a:r>
            <a:endParaRPr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Architectures de sécurité « zéro confiance »</a:t>
            </a:r>
            <a:endParaRPr/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Conformité réglementaire.</a:t>
            </a:r>
            <a:endParaRPr/>
          </a:p>
          <a:p>
            <a:pPr marL="457200" marR="38100" lvl="0" indent="-298450" algn="l" rtl="0">
              <a:lnSpc>
                <a:spcPct val="128571"/>
              </a:lnSpc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/>
              <a:t>Sensibilisation complète à la sécurité</a:t>
            </a:r>
            <a:endParaRPr/>
          </a:p>
        </p:txBody>
      </p:sp>
      <p:sp>
        <p:nvSpPr>
          <p:cNvPr id="376" name="Google Shape;376;p5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77" name="Google Shape;377;p50"/>
          <p:cNvSpPr txBox="1"/>
          <p:nvPr/>
        </p:nvSpPr>
        <p:spPr>
          <a:xfrm>
            <a:off x="4749000" y="4824300"/>
            <a:ext cx="43950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Internet of Things (IoT) Vulnerabilities: A Critical Challenge in 2025</a:t>
            </a:r>
            <a:endParaRPr sz="7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https://hoploninfosec.com/internet-of-things-iot-vulnerabilities/</a:t>
            </a:r>
            <a:endParaRPr sz="7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On-screen Show (16:9)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Barlow</vt:lpstr>
      <vt:lpstr>Hepta Slab Medium</vt:lpstr>
      <vt:lpstr>Barlow ExtraLight</vt:lpstr>
      <vt:lpstr>Barlow Light</vt:lpstr>
      <vt:lpstr>Hepta Slab Light</vt:lpstr>
      <vt:lpstr>Arial</vt:lpstr>
      <vt:lpstr>Hepta Slab</vt:lpstr>
      <vt:lpstr>Barlow Medium</vt:lpstr>
      <vt:lpstr>Strategy Plan</vt:lpstr>
      <vt:lpstr>Sécurité des objets connectés (IoT) : nouvelles vulnérabilités et protections</vt:lpstr>
      <vt:lpstr>Sujet d’origine : Les IAs dans la cybersécurité.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Aragorn DE GAUDEMAR-ANCEY</cp:lastModifiedBy>
  <cp:revision>1</cp:revision>
  <dcterms:modified xsi:type="dcterms:W3CDTF">2025-04-09T21:41:54Z</dcterms:modified>
</cp:coreProperties>
</file>