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9" r:id="rId1"/>
  </p:sldMasterIdLst>
  <p:notesMasterIdLst>
    <p:notesMasterId r:id="rId21"/>
  </p:notesMasterIdLst>
  <p:sldIdLst>
    <p:sldId id="256" r:id="rId2"/>
    <p:sldId id="260" r:id="rId3"/>
    <p:sldId id="268" r:id="rId4"/>
    <p:sldId id="261" r:id="rId5"/>
    <p:sldId id="269" r:id="rId6"/>
    <p:sldId id="262" r:id="rId7"/>
    <p:sldId id="271" r:id="rId8"/>
    <p:sldId id="263" r:id="rId9"/>
    <p:sldId id="272" r:id="rId10"/>
    <p:sldId id="274" r:id="rId11"/>
    <p:sldId id="270" r:id="rId12"/>
    <p:sldId id="264" r:id="rId13"/>
    <p:sldId id="265" r:id="rId14"/>
    <p:sldId id="267" r:id="rId15"/>
    <p:sldId id="275" r:id="rId16"/>
    <p:sldId id="276" r:id="rId17"/>
    <p:sldId id="277" r:id="rId18"/>
    <p:sldId id="278"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286B4-BCC3-4F3F-8722-696AE3840ECC}" type="datetimeFigureOut">
              <a:rPr lang="en-GB" smtClean="0"/>
              <a:t>16/06/2021</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5CE79-099D-4562-B735-128CF846151D}" type="slidenum">
              <a:rPr lang="en-GB" smtClean="0"/>
              <a:t>‹#›</a:t>
            </a:fld>
            <a:endParaRPr lang="en-GB"/>
          </a:p>
        </p:txBody>
      </p:sp>
    </p:spTree>
    <p:extLst>
      <p:ext uri="{BB962C8B-B14F-4D97-AF65-F5344CB8AC3E}">
        <p14:creationId xmlns:p14="http://schemas.microsoft.com/office/powerpoint/2010/main" val="68052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1765CE79-099D-4562-B735-128CF846151D}" type="slidenum">
              <a:rPr lang="en-GB" smtClean="0"/>
              <a:t>2</a:t>
            </a:fld>
            <a:endParaRPr lang="en-GB"/>
          </a:p>
        </p:txBody>
      </p:sp>
    </p:spTree>
    <p:extLst>
      <p:ext uri="{BB962C8B-B14F-4D97-AF65-F5344CB8AC3E}">
        <p14:creationId xmlns:p14="http://schemas.microsoft.com/office/powerpoint/2010/main" val="265808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540596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2002257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CE569E-9B7C-4CB9-AB80-C0841F922CF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79397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37DFB4D-8975-4C5E-88E8-E9793E72EA09}" type="datetime1">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9272443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37DFB4D-8975-4C5E-88E8-E9793E72EA09}" type="datetime1">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9626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937DFB4D-8975-4C5E-88E8-E9793E72EA09}" type="datetime1">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59649296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0472400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948737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31784990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37DFB4D-8975-4C5E-88E8-E9793E72EA09}" type="datetime1">
              <a:rPr lang="en-US" smtClean="0"/>
              <a:t>6/16/2021</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1425727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37DFB4D-8975-4C5E-88E8-E9793E72EA09}" type="datetime1">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460267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37DFB4D-8975-4C5E-88E8-E9793E72EA09}" type="datetime1">
              <a:rPr lang="en-US" smtClean="0"/>
              <a:t>6/16/2021</a:t>
            </a:fld>
            <a:endParaRPr lang="en-US"/>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0074671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37DFB4D-8975-4C5E-88E8-E9793E72EA09}" type="datetime1">
              <a:rPr lang="en-US" smtClean="0"/>
              <a:t>6/16/2021</a:t>
            </a:fld>
            <a:endParaRPr lang="en-US"/>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8992963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DFB4D-8975-4C5E-88E8-E9793E72EA09}" type="datetime1">
              <a:rPr lang="en-US" smtClean="0"/>
              <a:t>6/16/2021</a:t>
            </a:fld>
            <a:endParaRPr lang="en-US"/>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8557059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37DFB4D-8975-4C5E-88E8-E9793E72EA09}" type="datetime1">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330356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37DFB4D-8975-4C5E-88E8-E9793E72EA09}" type="datetime1">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9475732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7DFB4D-8975-4C5E-88E8-E9793E72EA09}" type="datetime1">
              <a:rPr lang="en-US" smtClean="0"/>
              <a:t>6/16/2021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44178688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6FE68E-D626-4DB1-A3A3-742F5AA21EBC}"/>
              </a:ext>
            </a:extLst>
          </p:cNvPr>
          <p:cNvSpPr>
            <a:spLocks noGrp="1"/>
          </p:cNvSpPr>
          <p:nvPr>
            <p:ph type="ctrTitle"/>
          </p:nvPr>
        </p:nvSpPr>
        <p:spPr>
          <a:xfrm>
            <a:off x="3373062" y="1864865"/>
            <a:ext cx="8131550" cy="2262781"/>
          </a:xfrm>
        </p:spPr>
        <p:txBody>
          <a:bodyPr>
            <a:normAutofit/>
          </a:bodyPr>
          <a:lstStyle/>
          <a:p>
            <a:pPr algn="ctr"/>
            <a:r>
              <a:rPr lang="tr-TR" dirty="0"/>
              <a:t>MIS311 Term Project </a:t>
            </a:r>
            <a:r>
              <a:rPr lang="tr-TR" dirty="0" err="1"/>
              <a:t>Snort</a:t>
            </a:r>
            <a:endParaRPr lang="en-GB" dirty="0"/>
          </a:p>
        </p:txBody>
      </p:sp>
      <p:sp>
        <p:nvSpPr>
          <p:cNvPr id="3" name="Alt Başlık 2">
            <a:extLst>
              <a:ext uri="{FF2B5EF4-FFF2-40B4-BE49-F238E27FC236}">
                <a16:creationId xmlns:a16="http://schemas.microsoft.com/office/drawing/2014/main" id="{28A70EBB-89B9-453A-8516-A566F01FB23C}"/>
              </a:ext>
            </a:extLst>
          </p:cNvPr>
          <p:cNvSpPr>
            <a:spLocks noGrp="1"/>
          </p:cNvSpPr>
          <p:nvPr>
            <p:ph type="subTitle" idx="1"/>
          </p:nvPr>
        </p:nvSpPr>
        <p:spPr>
          <a:xfrm>
            <a:off x="3373062" y="4504241"/>
            <a:ext cx="8131550" cy="1126283"/>
          </a:xfrm>
        </p:spPr>
        <p:txBody>
          <a:bodyPr>
            <a:normAutofit/>
          </a:bodyPr>
          <a:lstStyle/>
          <a:p>
            <a:pPr>
              <a:lnSpc>
                <a:spcPct val="90000"/>
              </a:lnSpc>
            </a:pPr>
            <a:r>
              <a:rPr lang="tr-TR" dirty="0"/>
              <a:t>17030411002 Ersan ŞEN</a:t>
            </a:r>
          </a:p>
          <a:p>
            <a:pPr>
              <a:lnSpc>
                <a:spcPct val="90000"/>
              </a:lnSpc>
            </a:pPr>
            <a:r>
              <a:rPr lang="tr-TR" dirty="0"/>
              <a:t>17030411017 Ali Rahmi ATALAY</a:t>
            </a:r>
          </a:p>
          <a:p>
            <a:pPr>
              <a:lnSpc>
                <a:spcPct val="90000"/>
              </a:lnSpc>
            </a:pPr>
            <a:r>
              <a:rPr lang="tr-TR" dirty="0"/>
              <a:t>17030411032 Berke AKKUŞ</a:t>
            </a:r>
            <a:endParaRPr lang="en-GB" dirty="0"/>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02668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t>What is Snort…</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10</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696366"/>
            <a:ext cx="8367638" cy="5056126"/>
          </a:xfrm>
        </p:spPr>
        <p:txBody>
          <a:bodyPr>
            <a:normAutofit/>
          </a:bodyPr>
          <a:lstStyle/>
          <a:p>
            <a:r>
              <a:rPr lang="en-US" sz="2400" dirty="0"/>
              <a:t>Snort can be configured in three main modes: </a:t>
            </a:r>
            <a:endParaRPr lang="tr-TR" sz="2400" dirty="0"/>
          </a:p>
          <a:p>
            <a:pPr marL="457200" indent="-457200">
              <a:buFont typeface="+mj-lt"/>
              <a:buAutoNum type="arabicPeriod"/>
            </a:pPr>
            <a:r>
              <a:rPr lang="tr-TR" sz="2400" dirty="0"/>
              <a:t>S</a:t>
            </a:r>
            <a:r>
              <a:rPr lang="en-US" sz="2400" dirty="0" err="1"/>
              <a:t>niffer</a:t>
            </a:r>
            <a:r>
              <a:rPr lang="en-US" sz="2400" dirty="0"/>
              <a:t>,</a:t>
            </a:r>
            <a:endParaRPr lang="tr-TR" sz="2400" dirty="0"/>
          </a:p>
          <a:p>
            <a:pPr marL="400050" lvl="1" indent="0">
              <a:buNone/>
            </a:pPr>
            <a:r>
              <a:rPr lang="tr-TR" sz="2200" dirty="0"/>
              <a:t>	  </a:t>
            </a:r>
            <a:r>
              <a:rPr lang="en-US" sz="2200" dirty="0"/>
              <a:t>The program will read network packets and display them on the console.</a:t>
            </a:r>
            <a:endParaRPr lang="tr-TR" sz="2200" dirty="0"/>
          </a:p>
          <a:p>
            <a:pPr marL="457200" indent="-457200">
              <a:buFont typeface="+mj-lt"/>
              <a:buAutoNum type="arabicPeriod"/>
            </a:pPr>
            <a:r>
              <a:rPr lang="tr-TR" sz="2400" dirty="0"/>
              <a:t>P</a:t>
            </a:r>
            <a:r>
              <a:rPr lang="en-US" sz="2400" dirty="0" err="1"/>
              <a:t>acket</a:t>
            </a:r>
            <a:r>
              <a:rPr lang="en-US" sz="2400" dirty="0"/>
              <a:t> logger,</a:t>
            </a:r>
            <a:endParaRPr lang="tr-TR" sz="2400" dirty="0"/>
          </a:p>
          <a:p>
            <a:pPr marL="400050" lvl="1" indent="0">
              <a:buNone/>
            </a:pPr>
            <a:r>
              <a:rPr lang="tr-TR" sz="2200" dirty="0"/>
              <a:t>   </a:t>
            </a:r>
            <a:r>
              <a:rPr lang="en-US" sz="2200" dirty="0"/>
              <a:t>In packet logger mode, the program will log packets to the disk.</a:t>
            </a:r>
            <a:endParaRPr lang="tr-TR" sz="2200" dirty="0"/>
          </a:p>
          <a:p>
            <a:pPr marL="457200" indent="-457200">
              <a:buFont typeface="+mj-lt"/>
              <a:buAutoNum type="arabicPeriod"/>
            </a:pPr>
            <a:r>
              <a:rPr lang="tr-TR" sz="2400" dirty="0"/>
              <a:t>N</a:t>
            </a:r>
            <a:r>
              <a:rPr lang="en-US" sz="2400" dirty="0" err="1"/>
              <a:t>etwork</a:t>
            </a:r>
            <a:r>
              <a:rPr lang="en-US" sz="2400" dirty="0"/>
              <a:t> intrusion detection.</a:t>
            </a:r>
            <a:endParaRPr lang="tr-TR" sz="2400" dirty="0"/>
          </a:p>
          <a:p>
            <a:pPr marL="0" indent="0">
              <a:buNone/>
            </a:pPr>
            <a:r>
              <a:rPr lang="tr-TR" sz="2000" dirty="0"/>
              <a:t>	   </a:t>
            </a:r>
            <a:r>
              <a:rPr lang="en-US" sz="2000" dirty="0"/>
              <a:t>In intrusion detection mode, the program will monitor </a:t>
            </a:r>
            <a:r>
              <a:rPr lang="tr-TR" sz="2000" dirty="0"/>
              <a:t>	</a:t>
            </a:r>
            <a:r>
              <a:rPr lang="en-US" sz="2000" dirty="0"/>
              <a:t>network </a:t>
            </a:r>
            <a:r>
              <a:rPr lang="tr-TR" sz="2000" dirty="0"/>
              <a:t>	</a:t>
            </a:r>
            <a:r>
              <a:rPr lang="en-US" sz="2000" dirty="0"/>
              <a:t>traffic and analyze it against a rule set defined by </a:t>
            </a:r>
            <a:r>
              <a:rPr lang="tr-TR" sz="2000" dirty="0"/>
              <a:t>	</a:t>
            </a:r>
            <a:r>
              <a:rPr lang="en-US" sz="2000" dirty="0"/>
              <a:t>the user. The </a:t>
            </a:r>
            <a:r>
              <a:rPr lang="tr-TR" sz="2000" dirty="0"/>
              <a:t>	</a:t>
            </a:r>
            <a:r>
              <a:rPr lang="en-US" sz="2000" dirty="0"/>
              <a:t>program will then perform a specific action </a:t>
            </a:r>
            <a:r>
              <a:rPr lang="tr-TR" sz="2000" dirty="0"/>
              <a:t>	</a:t>
            </a:r>
            <a:r>
              <a:rPr lang="en-US" sz="2000" dirty="0"/>
              <a:t>based on what </a:t>
            </a:r>
            <a:r>
              <a:rPr lang="tr-TR" sz="2000" dirty="0"/>
              <a:t>	</a:t>
            </a:r>
            <a:r>
              <a:rPr lang="en-US" sz="2000" dirty="0"/>
              <a:t>has been identified.</a:t>
            </a:r>
            <a:endParaRPr lang="tr-TR" sz="2000" dirty="0"/>
          </a:p>
        </p:txBody>
      </p:sp>
    </p:spTree>
    <p:extLst>
      <p:ext uri="{BB962C8B-B14F-4D97-AF65-F5344CB8AC3E}">
        <p14:creationId xmlns:p14="http://schemas.microsoft.com/office/powerpoint/2010/main" val="77065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6" name="Group 3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9" name="İçerik Yer Tutucusu 2">
            <a:extLst>
              <a:ext uri="{FF2B5EF4-FFF2-40B4-BE49-F238E27FC236}">
                <a16:creationId xmlns:a16="http://schemas.microsoft.com/office/drawing/2014/main" id="{CBE7D947-3508-48BD-B39B-18ED16C8AB52}"/>
              </a:ext>
            </a:extLst>
          </p:cNvPr>
          <p:cNvSpPr txBox="1">
            <a:spLocks/>
          </p:cNvSpPr>
          <p:nvPr/>
        </p:nvSpPr>
        <p:spPr>
          <a:xfrm>
            <a:off x="3028329" y="2613408"/>
            <a:ext cx="8986842" cy="211015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tr-TR" sz="4400" dirty="0" err="1"/>
              <a:t>Implementation</a:t>
            </a:r>
            <a:endParaRPr lang="en-GB" sz="4400" dirty="0"/>
          </a:p>
        </p:txBody>
      </p:sp>
    </p:spTree>
    <p:extLst>
      <p:ext uri="{BB962C8B-B14F-4D97-AF65-F5344CB8AC3E}">
        <p14:creationId xmlns:p14="http://schemas.microsoft.com/office/powerpoint/2010/main" val="371403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en-GB" dirty="0"/>
              <a:t>Implementation</a:t>
            </a:r>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12</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000" dirty="0"/>
              <a:t>In the implementation step, we have three different attack simulation attempts. We will consider them in this section.</a:t>
            </a:r>
            <a:endParaRPr lang="tr-TR" sz="2000" dirty="0"/>
          </a:p>
          <a:p>
            <a:pPr marL="914400" lvl="1" indent="-514350">
              <a:lnSpc>
                <a:spcPct val="150000"/>
              </a:lnSpc>
              <a:buFont typeface="+mj-lt"/>
              <a:buAutoNum type="romanUcPeriod"/>
            </a:pPr>
            <a:r>
              <a:rPr lang="tr-TR" sz="2000" dirty="0"/>
              <a:t>Ping Attack</a:t>
            </a:r>
          </a:p>
          <a:p>
            <a:pPr marL="914400" lvl="1" indent="-514350">
              <a:lnSpc>
                <a:spcPct val="150000"/>
              </a:lnSpc>
              <a:buFont typeface="+mj-lt"/>
              <a:buAutoNum type="romanUcPeriod"/>
            </a:pPr>
            <a:r>
              <a:rPr lang="tr-TR" sz="2000" dirty="0"/>
              <a:t>TCP DoS Attack</a:t>
            </a:r>
          </a:p>
          <a:p>
            <a:pPr marL="914400" lvl="1" indent="-514350">
              <a:lnSpc>
                <a:spcPct val="150000"/>
              </a:lnSpc>
              <a:buFont typeface="+mj-lt"/>
              <a:buAutoNum type="romanUcPeriod"/>
            </a:pPr>
            <a:r>
              <a:rPr lang="tr-TR" sz="2000" dirty="0"/>
              <a:t>Using Hydra Sample Brute Force Attack</a:t>
            </a:r>
            <a:endParaRPr lang="en-GB" sz="2000" dirty="0"/>
          </a:p>
        </p:txBody>
      </p:sp>
    </p:spTree>
    <p:extLst>
      <p:ext uri="{BB962C8B-B14F-4D97-AF65-F5344CB8AC3E}">
        <p14:creationId xmlns:p14="http://schemas.microsoft.com/office/powerpoint/2010/main" val="429386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en-GB" dirty="0"/>
              <a:t>How install requirement programs</a:t>
            </a:r>
            <a:r>
              <a:rPr lang="en-GB" dirty="0">
                <a:latin typeface="Microsoft JhengHei UI" panose="020B0604030504040204" pitchFamily="34" charset="-120"/>
                <a:ea typeface="Microsoft JhengHei UI" panose="020B0604030504040204" pitchFamily="34" charset="-120"/>
              </a:rPr>
              <a:t> ?</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13</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89"/>
            <a:ext cx="8367638" cy="4737151"/>
          </a:xfrm>
        </p:spPr>
        <p:txBody>
          <a:bodyPr>
            <a:normAutofit/>
          </a:bodyPr>
          <a:lstStyle/>
          <a:p>
            <a:pPr>
              <a:lnSpc>
                <a:spcPct val="150000"/>
              </a:lnSpc>
            </a:pPr>
            <a:r>
              <a:rPr lang="en-US" sz="2000" dirty="0"/>
              <a:t>We briefly discussed the programs we will use earlier. Here we will show you how to install it on Linux distributions.</a:t>
            </a:r>
            <a:endParaRPr lang="tr-TR" sz="2000" dirty="0"/>
          </a:p>
          <a:p>
            <a:pPr>
              <a:lnSpc>
                <a:spcPct val="150000"/>
              </a:lnSpc>
            </a:pPr>
            <a:r>
              <a:rPr lang="en-US" sz="2000" dirty="0"/>
              <a:t>We run the programs we want to install in Linux distributions in the terminal as</a:t>
            </a:r>
            <a:r>
              <a:rPr lang="tr-TR" sz="2000" dirty="0"/>
              <a:t> «</a:t>
            </a:r>
            <a:r>
              <a:rPr lang="en-US" sz="2000" dirty="0"/>
              <a:t> sudo apt-get install will be installedProgramName</a:t>
            </a:r>
            <a:r>
              <a:rPr lang="tr-TR" sz="2000" dirty="0"/>
              <a:t>» </a:t>
            </a:r>
            <a:r>
              <a:rPr lang="en-US" sz="2000" dirty="0"/>
              <a:t>.</a:t>
            </a:r>
            <a:endParaRPr lang="tr-TR" sz="2000" dirty="0"/>
          </a:p>
          <a:p>
            <a:pPr>
              <a:lnSpc>
                <a:spcPct val="150000"/>
              </a:lnSpc>
            </a:pPr>
            <a:r>
              <a:rPr lang="en-US" sz="2000" dirty="0"/>
              <a:t>In this direction, we installed both programs on our system with the help of these commands. </a:t>
            </a:r>
            <a:r>
              <a:rPr lang="tr-TR" sz="2000" dirty="0"/>
              <a:t>On </a:t>
            </a:r>
            <a:r>
              <a:rPr lang="tr-TR" sz="2000" dirty="0" err="1"/>
              <a:t>the</a:t>
            </a:r>
            <a:r>
              <a:rPr lang="tr-TR" sz="2000" dirty="0"/>
              <a:t> application video</a:t>
            </a:r>
            <a:r>
              <a:rPr lang="en-US" sz="2000" dirty="0"/>
              <a:t> you can find a piece of sample video</a:t>
            </a:r>
            <a:r>
              <a:rPr lang="tr-TR" sz="2000" dirty="0"/>
              <a:t> of how to </a:t>
            </a:r>
            <a:r>
              <a:rPr lang="tr-TR" sz="2000" dirty="0" err="1"/>
              <a:t>install</a:t>
            </a:r>
            <a:r>
              <a:rPr lang="tr-TR" sz="2000" dirty="0"/>
              <a:t> </a:t>
            </a:r>
            <a:r>
              <a:rPr lang="tr-TR" sz="2000" dirty="0" err="1"/>
              <a:t>tools</a:t>
            </a:r>
            <a:r>
              <a:rPr lang="en-US" sz="2000" dirty="0"/>
              <a:t>.</a:t>
            </a:r>
            <a:endParaRPr lang="en-GB" sz="2000" dirty="0"/>
          </a:p>
          <a:p>
            <a:pPr>
              <a:lnSpc>
                <a:spcPct val="150000"/>
              </a:lnSpc>
            </a:pPr>
            <a:endParaRPr lang="en-GB" sz="2000" dirty="0"/>
          </a:p>
        </p:txBody>
      </p:sp>
    </p:spTree>
    <p:extLst>
      <p:ext uri="{BB962C8B-B14F-4D97-AF65-F5344CB8AC3E}">
        <p14:creationId xmlns:p14="http://schemas.microsoft.com/office/powerpoint/2010/main" val="58242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solidFill>
                  <a:schemeClr val="accent2">
                    <a:lumMod val="75000"/>
                  </a:schemeClr>
                </a:solidFill>
              </a:rPr>
              <a:t>I. </a:t>
            </a:r>
            <a:r>
              <a:rPr lang="tr-TR" dirty="0"/>
              <a:t>Ping Attacks</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14</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000" dirty="0"/>
              <a:t>Ping Attack, in short, a denial-of-service attack in which an attacker sends ICMP (ping) packet requests continuously to render the target system unusable is called ping flood (ping attack).</a:t>
            </a:r>
            <a:endParaRPr lang="en-GB" sz="2000" dirty="0"/>
          </a:p>
        </p:txBody>
      </p:sp>
    </p:spTree>
    <p:extLst>
      <p:ext uri="{BB962C8B-B14F-4D97-AF65-F5344CB8AC3E}">
        <p14:creationId xmlns:p14="http://schemas.microsoft.com/office/powerpoint/2010/main" val="377756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solidFill>
                  <a:schemeClr val="accent2">
                    <a:lumMod val="75000"/>
                  </a:schemeClr>
                </a:solidFill>
              </a:rPr>
              <a:t>II. </a:t>
            </a:r>
            <a:r>
              <a:rPr lang="tr-TR" dirty="0"/>
              <a:t>TCP DoS Attacks</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15</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000" dirty="0"/>
              <a:t>This attack type uses TCP's 3-way handshake vulnerability. The source (Attacker) sends SYN packets to the destination. (1st handshake) The target responds to the SYN packet as a SYN ACK. (2nd handshake) The source sends a new SYN packet without replying to the incoming packet, and the target remains in a state that constantly waits for a response. In this way, the communication network becomes inoperable.</a:t>
            </a:r>
            <a:endParaRPr lang="en-GB" sz="2000" dirty="0"/>
          </a:p>
        </p:txBody>
      </p:sp>
    </p:spTree>
    <p:extLst>
      <p:ext uri="{BB962C8B-B14F-4D97-AF65-F5344CB8AC3E}">
        <p14:creationId xmlns:p14="http://schemas.microsoft.com/office/powerpoint/2010/main" val="388992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solidFill>
                  <a:schemeClr val="accent2">
                    <a:lumMod val="75000"/>
                  </a:schemeClr>
                </a:solidFill>
              </a:rPr>
              <a:t>III. </a:t>
            </a:r>
            <a:r>
              <a:rPr lang="tr-TR" dirty="0"/>
              <a:t>Brute Force Attacks</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16</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000" dirty="0"/>
              <a:t>A brute force attack consists of an attacker sending many password combinations or username values to the system in the hope of correctly guessing a combination.</a:t>
            </a:r>
            <a:endParaRPr lang="tr-TR" sz="2000" dirty="0"/>
          </a:p>
          <a:p>
            <a:pPr>
              <a:lnSpc>
                <a:spcPct val="150000"/>
              </a:lnSpc>
            </a:pPr>
            <a:r>
              <a:rPr lang="en-US" sz="2000" dirty="0"/>
              <a:t>At this point, the program we need is Hydra. We've already explained what happened. We also need a file that stores passwords or usernames with different combinations.</a:t>
            </a:r>
            <a:endParaRPr lang="en-GB" sz="2000" dirty="0"/>
          </a:p>
        </p:txBody>
      </p:sp>
    </p:spTree>
    <p:extLst>
      <p:ext uri="{BB962C8B-B14F-4D97-AF65-F5344CB8AC3E}">
        <p14:creationId xmlns:p14="http://schemas.microsoft.com/office/powerpoint/2010/main" val="721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solidFill>
                  <a:schemeClr val="accent2">
                    <a:lumMod val="75000"/>
                  </a:schemeClr>
                </a:solidFill>
              </a:rPr>
              <a:t>III. </a:t>
            </a:r>
            <a:r>
              <a:rPr lang="tr-TR" dirty="0"/>
              <a:t>Brute Force Attacks…</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17</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2952165" y="1399026"/>
            <a:ext cx="8367638" cy="4048032"/>
          </a:xfrm>
        </p:spPr>
        <p:txBody>
          <a:bodyPr>
            <a:normAutofit/>
          </a:bodyPr>
          <a:lstStyle/>
          <a:p>
            <a:pPr>
              <a:lnSpc>
                <a:spcPct val="150000"/>
              </a:lnSpc>
            </a:pPr>
            <a:r>
              <a:rPr lang="en-US" sz="2000" dirty="0"/>
              <a:t>Here we will try to monitor a brute force attack in its simplest form.</a:t>
            </a:r>
            <a:endParaRPr lang="en-GB" sz="2000" dirty="0"/>
          </a:p>
        </p:txBody>
      </p:sp>
      <p:pic>
        <p:nvPicPr>
          <p:cNvPr id="5" name="Hydra_Snort Kesilecek">
            <a:hlinkClick r:id="" action="ppaction://media"/>
            <a:extLst>
              <a:ext uri="{FF2B5EF4-FFF2-40B4-BE49-F238E27FC236}">
                <a16:creationId xmlns:a16="http://schemas.microsoft.com/office/drawing/2014/main" id="{76447745-9C4E-4192-983B-9F8FDBB6C14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365025" y="1965959"/>
            <a:ext cx="6324584" cy="4743438"/>
          </a:xfrm>
          <a:prstGeom prst="rect">
            <a:avLst/>
          </a:prstGeom>
        </p:spPr>
      </p:pic>
    </p:spTree>
    <p:extLst>
      <p:ext uri="{BB962C8B-B14F-4D97-AF65-F5344CB8AC3E}">
        <p14:creationId xmlns:p14="http://schemas.microsoft.com/office/powerpoint/2010/main" val="131362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60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solidFill>
                  <a:schemeClr val="accent2">
                    <a:lumMod val="75000"/>
                  </a:schemeClr>
                </a:solidFill>
              </a:rPr>
              <a:t>III. </a:t>
            </a:r>
            <a:r>
              <a:rPr lang="tr-TR" dirty="0"/>
              <a:t>Brute Force Attacks…</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18</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666698"/>
          </a:xfrm>
        </p:spPr>
        <p:txBody>
          <a:bodyPr>
            <a:normAutofit/>
          </a:bodyPr>
          <a:lstStyle/>
          <a:p>
            <a:pPr>
              <a:lnSpc>
                <a:spcPct val="150000"/>
              </a:lnSpc>
            </a:pPr>
            <a:r>
              <a:rPr lang="tr-TR" sz="2000" dirty="0" err="1"/>
              <a:t>To</a:t>
            </a:r>
            <a:r>
              <a:rPr lang="tr-TR" sz="2000" dirty="0"/>
              <a:t> </a:t>
            </a:r>
            <a:r>
              <a:rPr lang="tr-TR" sz="2000" dirty="0" err="1"/>
              <a:t>briefly</a:t>
            </a:r>
            <a:r>
              <a:rPr lang="tr-TR" sz="2000" dirty="0"/>
              <a:t> </a:t>
            </a:r>
            <a:r>
              <a:rPr lang="tr-TR" sz="2000" dirty="0" err="1"/>
              <a:t>summarize</a:t>
            </a:r>
            <a:r>
              <a:rPr lang="en-US" sz="2000" dirty="0"/>
              <a:t>, we first create a file where passwords are stored</a:t>
            </a:r>
            <a:r>
              <a:rPr lang="tr-TR" sz="2000" dirty="0"/>
              <a:t> named «passwords.txt»</a:t>
            </a:r>
            <a:r>
              <a:rPr lang="en-US" sz="2000" dirty="0"/>
              <a:t>. Then we enter values into it and determine its path. After that, using the alerts and config files previously addressed by Ersa</a:t>
            </a:r>
            <a:r>
              <a:rPr lang="tr-TR" sz="2000" dirty="0"/>
              <a:t>n</a:t>
            </a:r>
            <a:r>
              <a:rPr lang="en-US" sz="2000" dirty="0"/>
              <a:t>, we activate snort on the terminal, and then we run Hydra on a different terminal screen and define the passwords</a:t>
            </a:r>
            <a:r>
              <a:rPr lang="tr-TR" sz="2000" dirty="0"/>
              <a:t>.txt </a:t>
            </a:r>
            <a:r>
              <a:rPr lang="en-US" sz="2000" dirty="0"/>
              <a:t>path that we have defined. By Hydra, we send and try the values in the "passwords</a:t>
            </a:r>
            <a:r>
              <a:rPr lang="tr-TR" sz="2000" dirty="0"/>
              <a:t>.</a:t>
            </a:r>
            <a:r>
              <a:rPr lang="en-US" sz="2000" dirty="0"/>
              <a:t>txt" file that we created earlier to our local IP (127.0.0.1 address). At this point, Snort detects this movement and blocks this attack.</a:t>
            </a:r>
            <a:endParaRPr lang="en-GB" sz="2000" dirty="0"/>
          </a:p>
        </p:txBody>
      </p:sp>
    </p:spTree>
    <p:extLst>
      <p:ext uri="{BB962C8B-B14F-4D97-AF65-F5344CB8AC3E}">
        <p14:creationId xmlns:p14="http://schemas.microsoft.com/office/powerpoint/2010/main" val="362755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2"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3"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4"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5"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6"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7"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8"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9"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0"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1"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2"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3"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5"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7" name="Rectangle 26">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C4735C6-99D3-46FF-9447-E05A17A18A6E}"/>
              </a:ext>
            </a:extLst>
          </p:cNvPr>
          <p:cNvSpPr>
            <a:spLocks noGrp="1"/>
          </p:cNvSpPr>
          <p:nvPr>
            <p:ph idx="1"/>
          </p:nvPr>
        </p:nvSpPr>
        <p:spPr>
          <a:xfrm>
            <a:off x="1217059" y="2284068"/>
            <a:ext cx="9798860" cy="2289864"/>
          </a:xfrm>
        </p:spPr>
        <p:txBody>
          <a:bodyPr anchor="ctr" anchorCtr="1">
            <a:normAutofit/>
          </a:bodyPr>
          <a:lstStyle/>
          <a:p>
            <a:pPr marL="0" indent="0">
              <a:buNone/>
            </a:pPr>
            <a:r>
              <a:rPr lang="tr-TR" sz="4800" dirty="0"/>
              <a:t>..Thank you for your Listening..</a:t>
            </a:r>
            <a:endParaRPr lang="en-GB" sz="4800" dirty="0"/>
          </a:p>
        </p:txBody>
      </p:sp>
      <p:sp>
        <p:nvSpPr>
          <p:cNvPr id="2" name="Metin kutusu 1">
            <a:extLst>
              <a:ext uri="{FF2B5EF4-FFF2-40B4-BE49-F238E27FC236}">
                <a16:creationId xmlns:a16="http://schemas.microsoft.com/office/drawing/2014/main" id="{58D12AB0-AB84-4B1A-A234-AC1F086FDFA2}"/>
              </a:ext>
            </a:extLst>
          </p:cNvPr>
          <p:cNvSpPr txBox="1"/>
          <p:nvPr/>
        </p:nvSpPr>
        <p:spPr>
          <a:xfrm>
            <a:off x="1819249" y="4654137"/>
            <a:ext cx="8553502" cy="707886"/>
          </a:xfrm>
          <a:prstGeom prst="rect">
            <a:avLst/>
          </a:prstGeom>
          <a:noFill/>
        </p:spPr>
        <p:txBody>
          <a:bodyPr wrap="square" rtlCol="0">
            <a:spAutoFit/>
          </a:bodyPr>
          <a:lstStyle/>
          <a:p>
            <a:pPr algn="ctr"/>
            <a:r>
              <a:rPr lang="en-GB" sz="2000" dirty="0"/>
              <a:t>Now, </a:t>
            </a:r>
            <a:r>
              <a:rPr lang="tr-TR" sz="2000" dirty="0"/>
              <a:t>it is time </a:t>
            </a:r>
            <a:r>
              <a:rPr lang="en-GB" sz="2000" dirty="0"/>
              <a:t>to</a:t>
            </a:r>
            <a:r>
              <a:rPr lang="tr-TR" sz="2000" dirty="0"/>
              <a:t> apply, so </a:t>
            </a:r>
            <a:r>
              <a:rPr lang="en-GB" sz="2000" dirty="0"/>
              <a:t>we</a:t>
            </a:r>
            <a:r>
              <a:rPr lang="tr-TR" sz="2000" dirty="0"/>
              <a:t> will</a:t>
            </a:r>
            <a:r>
              <a:rPr lang="en-GB" sz="2000" dirty="0"/>
              <a:t> show some </a:t>
            </a:r>
            <a:r>
              <a:rPr lang="tr-TR" sz="2000" dirty="0"/>
              <a:t>basic </a:t>
            </a:r>
            <a:r>
              <a:rPr lang="en-GB" sz="2000" dirty="0"/>
              <a:t>examples about</a:t>
            </a:r>
            <a:r>
              <a:rPr lang="tr-TR" sz="2000" dirty="0"/>
              <a:t> how to use Snort. Let’s move to application video…</a:t>
            </a:r>
            <a:endParaRPr lang="en-GB" sz="2000" dirty="0"/>
          </a:p>
        </p:txBody>
      </p:sp>
    </p:spTree>
    <p:extLst>
      <p:ext uri="{BB962C8B-B14F-4D97-AF65-F5344CB8AC3E}">
        <p14:creationId xmlns:p14="http://schemas.microsoft.com/office/powerpoint/2010/main" val="2827142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657327B-52D4-4CC2-BA82-6472911FBE4B}"/>
              </a:ext>
            </a:extLst>
          </p:cNvPr>
          <p:cNvSpPr>
            <a:spLocks noGrp="1"/>
          </p:cNvSpPr>
          <p:nvPr>
            <p:ph type="title"/>
          </p:nvPr>
        </p:nvSpPr>
        <p:spPr>
          <a:xfrm>
            <a:off x="3373062" y="624110"/>
            <a:ext cx="8131550" cy="1280890"/>
          </a:xfrm>
        </p:spPr>
        <p:txBody>
          <a:bodyPr>
            <a:normAutofit/>
          </a:bodyPr>
          <a:lstStyle/>
          <a:p>
            <a:r>
              <a:rPr lang="tr-TR" b="1" i="1"/>
              <a:t>Content</a:t>
            </a:r>
            <a:endParaRPr lang="en-GB" b="1" i="1"/>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E6A72541-5F60-4844-9C09-1D7909DC531E}"/>
              </a:ext>
            </a:extLst>
          </p:cNvPr>
          <p:cNvSpPr>
            <a:spLocks noGrp="1"/>
          </p:cNvSpPr>
          <p:nvPr>
            <p:ph type="sldNum" sz="quarter" idx="12"/>
          </p:nvPr>
        </p:nvSpPr>
        <p:spPr>
          <a:xfrm>
            <a:off x="87927" y="3485923"/>
            <a:ext cx="779767" cy="365125"/>
          </a:xfrm>
          <a:prstGeom prst="ellipse">
            <a:avLst/>
          </a:prstGeom>
        </p:spPr>
        <p:txBody>
          <a:bodyPr>
            <a:noAutofit/>
          </a:bodyPr>
          <a:lstStyle/>
          <a:p>
            <a:pPr>
              <a:lnSpc>
                <a:spcPct val="90000"/>
              </a:lnSpc>
              <a:spcAft>
                <a:spcPts val="600"/>
              </a:spcAft>
            </a:pPr>
            <a:fld id="{07CE569E-9B7C-4CB9-AB80-C0841F922CFF}" type="slidenum">
              <a:rPr lang="en-US" sz="1900"/>
              <a:pPr>
                <a:lnSpc>
                  <a:spcPct val="90000"/>
                </a:lnSpc>
                <a:spcAft>
                  <a:spcPts val="600"/>
                </a:spcAft>
              </a:pPr>
              <a:t>2</a:t>
            </a:fld>
            <a:endParaRPr lang="en-US" sz="1900" dirty="0"/>
          </a:p>
        </p:txBody>
      </p:sp>
      <p:sp>
        <p:nvSpPr>
          <p:cNvPr id="3" name="İçerik Yer Tutucusu 2">
            <a:extLst>
              <a:ext uri="{FF2B5EF4-FFF2-40B4-BE49-F238E27FC236}">
                <a16:creationId xmlns:a16="http://schemas.microsoft.com/office/drawing/2014/main" id="{F6E73970-DB1A-45B1-B373-92232B0FB9AD}"/>
              </a:ext>
            </a:extLst>
          </p:cNvPr>
          <p:cNvSpPr>
            <a:spLocks noGrp="1"/>
          </p:cNvSpPr>
          <p:nvPr>
            <p:ph idx="1"/>
          </p:nvPr>
        </p:nvSpPr>
        <p:spPr>
          <a:xfrm>
            <a:off x="3373062" y="2133600"/>
            <a:ext cx="8131550" cy="3777622"/>
          </a:xfrm>
        </p:spPr>
        <p:txBody>
          <a:bodyPr anchorCtr="0">
            <a:normAutofit/>
          </a:bodyPr>
          <a:lstStyle/>
          <a:p>
            <a:r>
              <a:rPr lang="tr-TR" sz="2400" dirty="0"/>
              <a:t>Project Description</a:t>
            </a:r>
          </a:p>
          <a:p>
            <a:r>
              <a:rPr lang="en-US" sz="2400" dirty="0"/>
              <a:t>Introducing Programs That We Used</a:t>
            </a:r>
          </a:p>
          <a:p>
            <a:r>
              <a:rPr lang="en-US" sz="2400" dirty="0"/>
              <a:t>Use of programs and examples</a:t>
            </a:r>
            <a:endParaRPr lang="en-GB" sz="2400" dirty="0"/>
          </a:p>
        </p:txBody>
      </p:sp>
    </p:spTree>
    <p:extLst>
      <p:ext uri="{BB962C8B-B14F-4D97-AF65-F5344CB8AC3E}">
        <p14:creationId xmlns:p14="http://schemas.microsoft.com/office/powerpoint/2010/main" val="127336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6" name="Group 3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9" name="İçerik Yer Tutucusu 2">
            <a:extLst>
              <a:ext uri="{FF2B5EF4-FFF2-40B4-BE49-F238E27FC236}">
                <a16:creationId xmlns:a16="http://schemas.microsoft.com/office/drawing/2014/main" id="{3E368BC1-E6B0-449C-844E-E089B4E30D59}"/>
              </a:ext>
            </a:extLst>
          </p:cNvPr>
          <p:cNvSpPr txBox="1">
            <a:spLocks/>
          </p:cNvSpPr>
          <p:nvPr/>
        </p:nvSpPr>
        <p:spPr>
          <a:xfrm>
            <a:off x="3076551" y="2613408"/>
            <a:ext cx="8986842" cy="211015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tr-TR" sz="4400" dirty="0"/>
              <a:t>Project Description</a:t>
            </a:r>
            <a:endParaRPr lang="en-GB" sz="4400" dirty="0"/>
          </a:p>
        </p:txBody>
      </p:sp>
    </p:spTree>
    <p:extLst>
      <p:ext uri="{BB962C8B-B14F-4D97-AF65-F5344CB8AC3E}">
        <p14:creationId xmlns:p14="http://schemas.microsoft.com/office/powerpoint/2010/main" val="78147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657327B-52D4-4CC2-BA82-6472911FBE4B}"/>
              </a:ext>
            </a:extLst>
          </p:cNvPr>
          <p:cNvSpPr>
            <a:spLocks noGrp="1"/>
          </p:cNvSpPr>
          <p:nvPr>
            <p:ph type="title"/>
          </p:nvPr>
        </p:nvSpPr>
        <p:spPr>
          <a:xfrm>
            <a:off x="3373062" y="624110"/>
            <a:ext cx="8131550" cy="1280890"/>
          </a:xfrm>
        </p:spPr>
        <p:txBody>
          <a:bodyPr>
            <a:normAutofit/>
          </a:bodyPr>
          <a:lstStyle/>
          <a:p>
            <a:r>
              <a:rPr lang="tr-TR" b="1" dirty="0"/>
              <a:t>Project Description</a:t>
            </a:r>
            <a:endParaRPr lang="en-GB" b="1"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E6A72541-5F60-4844-9C09-1D7909DC531E}"/>
              </a:ext>
            </a:extLst>
          </p:cNvPr>
          <p:cNvSpPr>
            <a:spLocks noGrp="1"/>
          </p:cNvSpPr>
          <p:nvPr>
            <p:ph type="sldNum" sz="quarter" idx="12"/>
          </p:nvPr>
        </p:nvSpPr>
        <p:spPr>
          <a:xfrm>
            <a:off x="87927" y="3485923"/>
            <a:ext cx="779767" cy="365125"/>
          </a:xfrm>
          <a:prstGeom prst="ellipse">
            <a:avLst/>
          </a:prstGeom>
        </p:spPr>
        <p:txBody>
          <a:bodyPr>
            <a:noAutofit/>
          </a:bodyPr>
          <a:lstStyle/>
          <a:p>
            <a:pPr>
              <a:lnSpc>
                <a:spcPct val="90000"/>
              </a:lnSpc>
              <a:spcAft>
                <a:spcPts val="600"/>
              </a:spcAft>
            </a:pPr>
            <a:fld id="{07CE569E-9B7C-4CB9-AB80-C0841F922CFF}" type="slidenum">
              <a:rPr lang="en-US" sz="1900"/>
              <a:pPr>
                <a:lnSpc>
                  <a:spcPct val="90000"/>
                </a:lnSpc>
                <a:spcAft>
                  <a:spcPts val="600"/>
                </a:spcAft>
              </a:pPr>
              <a:t>4</a:t>
            </a:fld>
            <a:endParaRPr lang="en-US" sz="1900" dirty="0"/>
          </a:p>
        </p:txBody>
      </p:sp>
      <p:sp>
        <p:nvSpPr>
          <p:cNvPr id="3" name="İçerik Yer Tutucusu 2">
            <a:extLst>
              <a:ext uri="{FF2B5EF4-FFF2-40B4-BE49-F238E27FC236}">
                <a16:creationId xmlns:a16="http://schemas.microsoft.com/office/drawing/2014/main" id="{F6E73970-DB1A-45B1-B373-92232B0FB9AD}"/>
              </a:ext>
            </a:extLst>
          </p:cNvPr>
          <p:cNvSpPr>
            <a:spLocks noGrp="1"/>
          </p:cNvSpPr>
          <p:nvPr>
            <p:ph idx="1"/>
          </p:nvPr>
        </p:nvSpPr>
        <p:spPr>
          <a:xfrm>
            <a:off x="3373062" y="2133600"/>
            <a:ext cx="8131550" cy="3777622"/>
          </a:xfrm>
        </p:spPr>
        <p:txBody>
          <a:bodyPr>
            <a:normAutofit/>
          </a:bodyPr>
          <a:lstStyle/>
          <a:p>
            <a:pPr>
              <a:lnSpc>
                <a:spcPct val="150000"/>
              </a:lnSpc>
            </a:pPr>
            <a:r>
              <a:rPr lang="en-US" sz="2400" dirty="0"/>
              <a:t>In this project, we want to address various attacks and brute force (password) attack detection attempts using Hydra, Snort and other tools.</a:t>
            </a:r>
            <a:endParaRPr lang="en-GB" sz="2400" dirty="0"/>
          </a:p>
        </p:txBody>
      </p:sp>
    </p:spTree>
    <p:extLst>
      <p:ext uri="{BB962C8B-B14F-4D97-AF65-F5344CB8AC3E}">
        <p14:creationId xmlns:p14="http://schemas.microsoft.com/office/powerpoint/2010/main" val="385241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6" name="Group 3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9" name="İçerik Yer Tutucusu 2">
            <a:extLst>
              <a:ext uri="{FF2B5EF4-FFF2-40B4-BE49-F238E27FC236}">
                <a16:creationId xmlns:a16="http://schemas.microsoft.com/office/drawing/2014/main" id="{CBE7D947-3508-48BD-B39B-18ED16C8AB52}"/>
              </a:ext>
            </a:extLst>
          </p:cNvPr>
          <p:cNvSpPr txBox="1">
            <a:spLocks/>
          </p:cNvSpPr>
          <p:nvPr/>
        </p:nvSpPr>
        <p:spPr>
          <a:xfrm>
            <a:off x="3028329" y="2613408"/>
            <a:ext cx="8986842" cy="211015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GB" sz="4400" dirty="0" err="1"/>
              <a:t>Introduc</a:t>
            </a:r>
            <a:r>
              <a:rPr lang="tr-TR" sz="4400" dirty="0" err="1"/>
              <a:t>ing</a:t>
            </a:r>
            <a:r>
              <a:rPr lang="tr-TR" sz="4400" dirty="0"/>
              <a:t> Programs </a:t>
            </a:r>
            <a:r>
              <a:rPr lang="tr-TR" sz="4400" dirty="0" err="1"/>
              <a:t>That</a:t>
            </a:r>
            <a:r>
              <a:rPr lang="tr-TR" sz="4400" dirty="0"/>
              <a:t> </a:t>
            </a:r>
            <a:r>
              <a:rPr lang="tr-TR" sz="4400" dirty="0" err="1"/>
              <a:t>We</a:t>
            </a:r>
            <a:r>
              <a:rPr lang="tr-TR" sz="4400" dirty="0"/>
              <a:t> </a:t>
            </a:r>
            <a:r>
              <a:rPr lang="tr-TR" sz="4400" dirty="0" err="1"/>
              <a:t>Used</a:t>
            </a:r>
            <a:endParaRPr lang="en-GB" sz="4400" dirty="0"/>
          </a:p>
        </p:txBody>
      </p:sp>
    </p:spTree>
    <p:extLst>
      <p:ext uri="{BB962C8B-B14F-4D97-AF65-F5344CB8AC3E}">
        <p14:creationId xmlns:p14="http://schemas.microsoft.com/office/powerpoint/2010/main" val="120094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t>What is Hydra </a:t>
            </a:r>
            <a:r>
              <a:rPr lang="tr-TR" dirty="0">
                <a:latin typeface="Microsoft JhengHei UI" panose="020B0604030504040204" pitchFamily="34" charset="-120"/>
                <a:ea typeface="Microsoft JhengHei UI" panose="020B0604030504040204" pitchFamily="34" charset="-120"/>
              </a:rPr>
              <a:t>?</a:t>
            </a:r>
            <a:endParaRPr lang="en-GB"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6</a:t>
            </a:fld>
            <a:endParaRPr lang="en-US" sz="1900" dirty="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400" dirty="0"/>
              <a:t>Hydra is a password detection (cracking) application that can be used in various situations. To give an example of various situations, password detection in authentication-based forms in web </a:t>
            </a:r>
            <a:r>
              <a:rPr lang="en-GB" sz="2400" dirty="0"/>
              <a:t>applications</a:t>
            </a:r>
            <a:r>
              <a:rPr lang="tr-TR" sz="2400" dirty="0"/>
              <a:t> </a:t>
            </a:r>
            <a:r>
              <a:rPr lang="en-GB" sz="2400" dirty="0"/>
              <a:t>etc.</a:t>
            </a:r>
          </a:p>
        </p:txBody>
      </p:sp>
    </p:spTree>
    <p:extLst>
      <p:ext uri="{BB962C8B-B14F-4D97-AF65-F5344CB8AC3E}">
        <p14:creationId xmlns:p14="http://schemas.microsoft.com/office/powerpoint/2010/main" val="277425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t>What is Hydra </a:t>
            </a:r>
            <a:r>
              <a:rPr lang="tr-TR" dirty="0">
                <a:latin typeface="Microsoft JhengHei UI" panose="020B0604030504040204" pitchFamily="34" charset="-120"/>
                <a:ea typeface="Microsoft JhengHei UI" panose="020B0604030504040204" pitchFamily="34" charset="-120"/>
              </a:rPr>
              <a:t>…</a:t>
            </a:r>
            <a:endParaRPr lang="en-GB"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7</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400" dirty="0"/>
              <a:t>If we take the working principle simply, it tries a dictionary attack or uses brute force to try different password combinations and connection groups in the form field on the login page. It works fast and stable enough. It can quickly cause dictionary attack against more than 50 protocols including Telnet, FTP(File Transport Protocol</a:t>
            </a:r>
            <a:r>
              <a:rPr lang="tr-TR" sz="2400" dirty="0"/>
              <a:t>e</a:t>
            </a:r>
            <a:r>
              <a:rPr lang="en-US" sz="2400" dirty="0"/>
              <a:t>), HTTP, HTTPS .. etc.</a:t>
            </a:r>
            <a:endParaRPr lang="en-GB" sz="2400" dirty="0"/>
          </a:p>
        </p:txBody>
      </p:sp>
    </p:spTree>
    <p:extLst>
      <p:ext uri="{BB962C8B-B14F-4D97-AF65-F5344CB8AC3E}">
        <p14:creationId xmlns:p14="http://schemas.microsoft.com/office/powerpoint/2010/main" val="11296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t>What is Snort </a:t>
            </a:r>
            <a:r>
              <a:rPr lang="tr-TR" dirty="0">
                <a:latin typeface="Microsoft JhengHei UI" panose="020B0604030504040204" pitchFamily="34" charset="-120"/>
                <a:ea typeface="Microsoft JhengHei UI" panose="020B0604030504040204" pitchFamily="34" charset="-120"/>
              </a:rPr>
              <a:t>?</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8</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048032"/>
          </a:xfrm>
        </p:spPr>
        <p:txBody>
          <a:bodyPr>
            <a:normAutofit/>
          </a:bodyPr>
          <a:lstStyle/>
          <a:p>
            <a:pPr>
              <a:lnSpc>
                <a:spcPct val="150000"/>
              </a:lnSpc>
            </a:pPr>
            <a:r>
              <a:rPr lang="en-US" sz="2400" dirty="0"/>
              <a:t>Snort is a free open-source network intrusion detection system (IDS) and intrusion prevention system created in 1998.</a:t>
            </a:r>
            <a:endParaRPr lang="tr-TR" sz="2400" dirty="0"/>
          </a:p>
          <a:p>
            <a:pPr>
              <a:lnSpc>
                <a:spcPct val="150000"/>
              </a:lnSpc>
            </a:pPr>
            <a:r>
              <a:rPr lang="en-GB" sz="2400" dirty="0"/>
              <a:t>Snort performs protocol analysis, content searching and matching.</a:t>
            </a:r>
            <a:endParaRPr lang="tr-TR" sz="2400" dirty="0"/>
          </a:p>
          <a:p>
            <a:pPr>
              <a:lnSpc>
                <a:spcPct val="150000"/>
              </a:lnSpc>
            </a:pPr>
            <a:endParaRPr lang="tr-TR" sz="2400" dirty="0"/>
          </a:p>
          <a:p>
            <a:pPr>
              <a:lnSpc>
                <a:spcPct val="150000"/>
              </a:lnSpc>
            </a:pPr>
            <a:endParaRPr lang="en-GB" sz="2400" dirty="0"/>
          </a:p>
        </p:txBody>
      </p:sp>
      <p:pic>
        <p:nvPicPr>
          <p:cNvPr id="1026" name="Picture 2">
            <a:extLst>
              <a:ext uri="{FF2B5EF4-FFF2-40B4-BE49-F238E27FC236}">
                <a16:creationId xmlns:a16="http://schemas.microsoft.com/office/drawing/2014/main" id="{75983BA4-B165-4890-B862-B6D9C7454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231" y="4316473"/>
            <a:ext cx="2329644" cy="127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79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1B3B2D-0C36-483E-9F95-7887090F7ED9}"/>
              </a:ext>
            </a:extLst>
          </p:cNvPr>
          <p:cNvSpPr>
            <a:spLocks noGrp="1"/>
          </p:cNvSpPr>
          <p:nvPr>
            <p:ph type="title"/>
          </p:nvPr>
        </p:nvSpPr>
        <p:spPr>
          <a:xfrm>
            <a:off x="2984582" y="624110"/>
            <a:ext cx="8520030" cy="774916"/>
          </a:xfrm>
        </p:spPr>
        <p:txBody>
          <a:bodyPr>
            <a:normAutofit/>
          </a:bodyPr>
          <a:lstStyle/>
          <a:p>
            <a:r>
              <a:rPr lang="tr-TR" dirty="0"/>
              <a:t>What is Snort…</a:t>
            </a:r>
            <a:endParaRPr lang="en-GB" dirty="0"/>
          </a:p>
        </p:txBody>
      </p:sp>
      <p:sp>
        <p:nvSpPr>
          <p:cNvPr id="11" name="Rectangle 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ayt Numarası Yer Tutucusu 3">
            <a:extLst>
              <a:ext uri="{FF2B5EF4-FFF2-40B4-BE49-F238E27FC236}">
                <a16:creationId xmlns:a16="http://schemas.microsoft.com/office/drawing/2014/main" id="{CC18FFEA-7EB9-430B-BA81-1FBDA1FB8E29}"/>
              </a:ext>
            </a:extLst>
          </p:cNvPr>
          <p:cNvSpPr>
            <a:spLocks noGrp="1"/>
          </p:cNvSpPr>
          <p:nvPr>
            <p:ph type="sldNum" sz="quarter" idx="12"/>
          </p:nvPr>
        </p:nvSpPr>
        <p:spPr>
          <a:xfrm>
            <a:off x="87927" y="3485923"/>
            <a:ext cx="779767" cy="365125"/>
          </a:xfrm>
        </p:spPr>
        <p:txBody>
          <a:bodyPr>
            <a:normAutofit/>
          </a:bodyPr>
          <a:lstStyle/>
          <a:p>
            <a:pPr>
              <a:lnSpc>
                <a:spcPct val="90000"/>
              </a:lnSpc>
              <a:spcAft>
                <a:spcPts val="600"/>
              </a:spcAft>
            </a:pPr>
            <a:fld id="{07CE569E-9B7C-4CB9-AB80-C0841F922CFF}" type="slidenum">
              <a:rPr lang="en-US" sz="1900" smtClean="0"/>
              <a:pPr>
                <a:lnSpc>
                  <a:spcPct val="90000"/>
                </a:lnSpc>
                <a:spcAft>
                  <a:spcPts val="600"/>
                </a:spcAft>
              </a:pPr>
              <a:t>9</a:t>
            </a:fld>
            <a:endParaRPr lang="en-US" sz="1900"/>
          </a:p>
        </p:txBody>
      </p:sp>
      <p:sp>
        <p:nvSpPr>
          <p:cNvPr id="3" name="İçerik Yer Tutucusu 2">
            <a:extLst>
              <a:ext uri="{FF2B5EF4-FFF2-40B4-BE49-F238E27FC236}">
                <a16:creationId xmlns:a16="http://schemas.microsoft.com/office/drawing/2014/main" id="{5B15DD65-62CF-4952-A07E-3F14AC33F3E7}"/>
              </a:ext>
            </a:extLst>
          </p:cNvPr>
          <p:cNvSpPr>
            <a:spLocks noGrp="1"/>
          </p:cNvSpPr>
          <p:nvPr>
            <p:ph idx="1"/>
          </p:nvPr>
        </p:nvSpPr>
        <p:spPr>
          <a:xfrm>
            <a:off x="3136974" y="1863190"/>
            <a:ext cx="8367638" cy="4640606"/>
          </a:xfrm>
        </p:spPr>
        <p:txBody>
          <a:bodyPr>
            <a:normAutofit fontScale="92500" lnSpcReduction="10000"/>
          </a:bodyPr>
          <a:lstStyle/>
          <a:p>
            <a:pPr>
              <a:lnSpc>
                <a:spcPct val="150000"/>
              </a:lnSpc>
            </a:pPr>
            <a:r>
              <a:rPr lang="en-GB" sz="2400" dirty="0"/>
              <a:t>Snort's open-source network-based intrusion detection/prevention system (IDS/IPS) is capable of performing real-time traffic analysis and packet logging on Internet Protocol (IP) networks. </a:t>
            </a:r>
            <a:endParaRPr lang="tr-TR" sz="2400" dirty="0"/>
          </a:p>
          <a:p>
            <a:pPr>
              <a:lnSpc>
                <a:spcPct val="150000"/>
              </a:lnSpc>
            </a:pPr>
            <a:r>
              <a:rPr lang="en-US" sz="2400" dirty="0"/>
              <a:t>The program may also be used to detect probes or attacks, including but not limited to operating system fingerprinting attempts, semantic URL attacks, buffer overflows, server message block probes, and stealth port scans.</a:t>
            </a:r>
            <a:endParaRPr lang="en-GB" sz="2400" dirty="0"/>
          </a:p>
        </p:txBody>
      </p:sp>
    </p:spTree>
    <p:extLst>
      <p:ext uri="{BB962C8B-B14F-4D97-AF65-F5344CB8AC3E}">
        <p14:creationId xmlns:p14="http://schemas.microsoft.com/office/powerpoint/2010/main" val="3678426752"/>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792</TotalTime>
  <Words>885</Words>
  <Application>Microsoft Office PowerPoint</Application>
  <PresentationFormat>Geniş ekran</PresentationFormat>
  <Paragraphs>68</Paragraphs>
  <Slides>19</Slides>
  <Notes>1</Notes>
  <HiddenSlides>0</HiddenSlides>
  <MMClips>1</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Microsoft JhengHei UI</vt:lpstr>
      <vt:lpstr>Arial</vt:lpstr>
      <vt:lpstr>Calibri</vt:lpstr>
      <vt:lpstr>Century Gothic</vt:lpstr>
      <vt:lpstr>Times New Roman</vt:lpstr>
      <vt:lpstr>Wingdings 3</vt:lpstr>
      <vt:lpstr>Duman</vt:lpstr>
      <vt:lpstr>MIS311 Term Project Snort</vt:lpstr>
      <vt:lpstr>Content</vt:lpstr>
      <vt:lpstr>PowerPoint Sunusu</vt:lpstr>
      <vt:lpstr>Project Description</vt:lpstr>
      <vt:lpstr>PowerPoint Sunusu</vt:lpstr>
      <vt:lpstr>What is Hydra ?</vt:lpstr>
      <vt:lpstr>What is Hydra …</vt:lpstr>
      <vt:lpstr>What is Snort ?</vt:lpstr>
      <vt:lpstr>What is Snort…</vt:lpstr>
      <vt:lpstr>What is Snort…</vt:lpstr>
      <vt:lpstr>PowerPoint Sunusu</vt:lpstr>
      <vt:lpstr>Implementation</vt:lpstr>
      <vt:lpstr>How install requirement programs ?</vt:lpstr>
      <vt:lpstr>I. Ping Attacks</vt:lpstr>
      <vt:lpstr>II. TCP DoS Attacks</vt:lpstr>
      <vt:lpstr>III. Brute Force Attacks</vt:lpstr>
      <vt:lpstr>III. Brute Force Attacks…</vt:lpstr>
      <vt:lpstr>III. Brute Force Attacks…</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MIS311 Term Project Hydra&amp;Snort</dc:title>
  <dc:creator>ALİRAHMİATALAY; ERSANŞEN; BERKEAKKUŞ</dc:creator>
  <cp:lastModifiedBy>ERSANŞEN</cp:lastModifiedBy>
  <cp:revision>49</cp:revision>
  <dcterms:created xsi:type="dcterms:W3CDTF">2021-06-12T11:40:30Z</dcterms:created>
  <dcterms:modified xsi:type="dcterms:W3CDTF">2021-06-16T11:37:44Z</dcterms:modified>
</cp:coreProperties>
</file>