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85" r:id="rId3"/>
    <p:sldId id="259" r:id="rId4"/>
    <p:sldId id="271" r:id="rId5"/>
    <p:sldId id="274" r:id="rId6"/>
    <p:sldId id="273" r:id="rId7"/>
    <p:sldId id="281" r:id="rId8"/>
    <p:sldId id="277" r:id="rId9"/>
    <p:sldId id="286" r:id="rId10"/>
    <p:sldId id="287" r:id="rId11"/>
    <p:sldId id="288" r:id="rId12"/>
    <p:sldId id="283" r:id="rId13"/>
    <p:sldId id="260" r:id="rId14"/>
    <p:sldId id="275" r:id="rId15"/>
    <p:sldId id="261" r:id="rId16"/>
    <p:sldId id="289" r:id="rId17"/>
    <p:sldId id="276" r:id="rId18"/>
    <p:sldId id="262" r:id="rId19"/>
    <p:sldId id="282"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1CA9F-5F2C-4EB7-BD56-934FA82DBC8F}" type="datetimeFigureOut">
              <a:rPr lang="en-GB" smtClean="0"/>
              <a:t>09/06/2021</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5E134-928A-4BA1-9D42-2DEA24914146}" type="slidenum">
              <a:rPr lang="en-GB" smtClean="0"/>
              <a:t>‹#›</a:t>
            </a:fld>
            <a:endParaRPr lang="en-GB"/>
          </a:p>
        </p:txBody>
      </p:sp>
    </p:spTree>
    <p:extLst>
      <p:ext uri="{BB962C8B-B14F-4D97-AF65-F5344CB8AC3E}">
        <p14:creationId xmlns:p14="http://schemas.microsoft.com/office/powerpoint/2010/main" val="51185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7D27B71-E938-4057-B6F6-330A936EF800}" type="datetime1">
              <a:rPr lang="tr-TR" smtClean="0"/>
              <a:t>9.06.2021</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EA651C0-4981-4073-822C-826064A32D22}"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06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940F19-0DA7-4B88-BF39-DB0091BFD3ED}" type="datetime1">
              <a:rPr lang="tr-TR" smtClean="0"/>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93264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B383250-22DD-43C2-A3AB-EF19283AC9AB}" type="datetime1">
              <a:rPr lang="tr-TR" smtClean="0"/>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29898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AA43F9-D5B1-4580-A7A5-195E55B9AC73}" type="datetime1">
              <a:rPr lang="tr-TR" smtClean="0"/>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289607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77F3632-1820-40ED-808C-524DB9A60663}" type="datetime1">
              <a:rPr lang="tr-TR" smtClean="0"/>
              <a:t>9.06.2021</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EA651C0-4981-4073-822C-826064A32D22}"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390665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552C01-353E-4811-B97C-032D363BBAEB}" type="datetime1">
              <a:rPr lang="tr-TR" smtClean="0"/>
              <a:t>9.06.2021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32230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E112D83-73BA-4D8F-B633-6B09F88125DC}" type="datetime1">
              <a:rPr lang="tr-TR" smtClean="0"/>
              <a:t>9.06.2021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35908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143A4F7-B809-413C-B63B-CBC17D36F4C6}" type="datetime1">
              <a:rPr lang="tr-TR" smtClean="0"/>
              <a:t>9.06.2021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56437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CDC35-3C12-4019-B4CF-65666F8CB9F4}" type="datetime1">
              <a:rPr lang="tr-TR" smtClean="0"/>
              <a:t>9.06.2021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151753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2FE0902-9E27-4BF9-8B04-1F96B6D80455}" type="datetime1">
              <a:rPr lang="tr-TR" smtClean="0"/>
              <a:t>9.06.2021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EA651C0-4981-4073-822C-826064A32D2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69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53901E0-CECA-4F79-967E-3EBEFFC76EF0}" type="datetime1">
              <a:rPr lang="tr-TR" smtClean="0"/>
              <a:t>9.06.2021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EA651C0-4981-4073-822C-826064A32D2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21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04989E5-83C8-414E-8FA4-5BF182A9C4C6}" type="datetime1">
              <a:rPr lang="tr-TR" smtClean="0"/>
              <a:t>9.06.2021</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EA651C0-4981-4073-822C-826064A32D22}"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508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igm.ktb.gov.tr/TR-9851/turizm-istatistikleri.html" TargetMode="External"/><Relationship Id="rId7" Type="http://schemas.openxmlformats.org/officeDocument/2006/relationships/hyperlink" Target="http://www.turob.com/tr" TargetMode="External"/><Relationship Id="rId2" Type="http://schemas.openxmlformats.org/officeDocument/2006/relationships/hyperlink" Target="https://data.tuik.gov.tr/Kategori/GetKategori?p=egitim-kultur-spor-ve-turizm-105&amp;dil=1" TargetMode="External"/><Relationship Id="rId1" Type="http://schemas.openxmlformats.org/officeDocument/2006/relationships/slideLayout" Target="../slideLayouts/slideLayout2.xml"/><Relationship Id="rId6" Type="http://schemas.openxmlformats.org/officeDocument/2006/relationships/hyperlink" Target="https://www.turizmgunlugu.com/" TargetMode="External"/><Relationship Id="rId5" Type="http://schemas.openxmlformats.org/officeDocument/2006/relationships/hyperlink" Target="https://www.turizmdatabank.com/" TargetMode="External"/><Relationship Id="rId4" Type="http://schemas.openxmlformats.org/officeDocument/2006/relationships/hyperlink" Target="https://www.tursab.org.tr/istatistikler/turizmin-ekonomideki-y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3B4FC4-1798-493F-977B-2C1210E7A169}"/>
              </a:ext>
            </a:extLst>
          </p:cNvPr>
          <p:cNvSpPr>
            <a:spLocks noGrp="1"/>
          </p:cNvSpPr>
          <p:nvPr>
            <p:ph type="ctrTitle"/>
          </p:nvPr>
        </p:nvSpPr>
        <p:spPr/>
        <p:txBody>
          <a:bodyPr/>
          <a:lstStyle/>
          <a:p>
            <a:r>
              <a:rPr lang="en-US" sz="4800" dirty="0"/>
              <a:t>The Covid19's Effects on Tourism in Turkey</a:t>
            </a:r>
            <a:endParaRPr lang="tr-TR" sz="4800" dirty="0"/>
          </a:p>
        </p:txBody>
      </p:sp>
      <p:sp>
        <p:nvSpPr>
          <p:cNvPr id="3" name="Alt Başlık 2">
            <a:extLst>
              <a:ext uri="{FF2B5EF4-FFF2-40B4-BE49-F238E27FC236}">
                <a16:creationId xmlns:a16="http://schemas.microsoft.com/office/drawing/2014/main" id="{52F5105B-BFA9-40FC-9FB0-C460BDA4845D}"/>
              </a:ext>
            </a:extLst>
          </p:cNvPr>
          <p:cNvSpPr>
            <a:spLocks noGrp="1"/>
          </p:cNvSpPr>
          <p:nvPr>
            <p:ph type="subTitle" idx="1"/>
          </p:nvPr>
        </p:nvSpPr>
        <p:spPr>
          <a:xfrm>
            <a:off x="2679906" y="3956279"/>
            <a:ext cx="6831673" cy="1347241"/>
          </a:xfrm>
        </p:spPr>
        <p:txBody>
          <a:bodyPr>
            <a:normAutofit/>
          </a:bodyPr>
          <a:lstStyle/>
          <a:p>
            <a:r>
              <a:rPr lang="tr-TR" dirty="0"/>
              <a:t>Ersan Şen	 	17030411002</a:t>
            </a:r>
          </a:p>
          <a:p>
            <a:r>
              <a:rPr lang="tr-TR" dirty="0"/>
              <a:t>Ali Rahmi Atalay</a:t>
            </a:r>
            <a:r>
              <a:rPr lang="tr-TR"/>
              <a:t>	17030411017</a:t>
            </a:r>
            <a:endParaRPr lang="tr-TR" dirty="0"/>
          </a:p>
        </p:txBody>
      </p:sp>
    </p:spTree>
    <p:extLst>
      <p:ext uri="{BB962C8B-B14F-4D97-AF65-F5344CB8AC3E}">
        <p14:creationId xmlns:p14="http://schemas.microsoft.com/office/powerpoint/2010/main" val="66622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pPr algn="ctr"/>
            <a:r>
              <a:rPr lang="tr-TR" sz="4000" dirty="0"/>
              <a:t>in 2020 </a:t>
            </a:r>
            <a:r>
              <a:rPr lang="en-US" sz="4000" dirty="0"/>
              <a:t>(</a:t>
            </a:r>
            <a:r>
              <a:rPr lang="tr-TR" sz="4000" dirty="0" err="1"/>
              <a:t>Epidemic</a:t>
            </a:r>
            <a:r>
              <a:rPr lang="tr-TR" sz="4000" dirty="0"/>
              <a:t> has </a:t>
            </a:r>
            <a:r>
              <a:rPr lang="tr-TR" sz="4000" dirty="0" err="1"/>
              <a:t>started</a:t>
            </a:r>
            <a:r>
              <a:rPr lang="en-US" sz="4000" dirty="0"/>
              <a:t>)</a:t>
            </a:r>
            <a:r>
              <a:rPr lang="tr-TR" sz="4000" dirty="0"/>
              <a:t>…</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176911" y="1364567"/>
            <a:ext cx="6780627" cy="4445226"/>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813482" y="1294228"/>
            <a:ext cx="4250887" cy="4557932"/>
          </a:xfrm>
        </p:spPr>
        <p:txBody>
          <a:bodyPr>
            <a:normAutofit/>
          </a:bodyPr>
          <a:lstStyle/>
          <a:p>
            <a:pPr>
              <a:lnSpc>
                <a:spcPct val="150000"/>
              </a:lnSpc>
            </a:pPr>
            <a:r>
              <a:rPr lang="en-US" dirty="0"/>
              <a:t>In 20</a:t>
            </a:r>
            <a:r>
              <a:rPr lang="tr-TR" dirty="0"/>
              <a:t>20, </a:t>
            </a:r>
            <a:r>
              <a:rPr lang="en-US" dirty="0"/>
              <a:t>approximately </a:t>
            </a:r>
            <a:r>
              <a:rPr lang="tr-TR" dirty="0"/>
              <a:t>13</a:t>
            </a:r>
            <a:r>
              <a:rPr lang="en-US" dirty="0"/>
              <a:t> million tourists visited Turkey in total. In the chart </a:t>
            </a:r>
            <a:r>
              <a:rPr lang="tr-TR" dirty="0" err="1"/>
              <a:t>side</a:t>
            </a:r>
            <a:r>
              <a:rPr lang="en-US" dirty="0"/>
              <a:t>, we can see the 5 countries that send the most tourists</a:t>
            </a:r>
            <a:r>
              <a:rPr lang="tr-TR" dirty="0"/>
              <a:t> in this </a:t>
            </a:r>
            <a:r>
              <a:rPr lang="tr-TR" dirty="0" err="1"/>
              <a:t>year</a:t>
            </a:r>
            <a:r>
              <a:rPr lang="en-US" dirty="0"/>
              <a:t>. </a:t>
            </a:r>
            <a:r>
              <a:rPr lang="tr-TR" dirty="0" err="1"/>
              <a:t>Also</a:t>
            </a:r>
            <a:r>
              <a:rPr lang="tr-TR" dirty="0"/>
              <a:t>, </a:t>
            </a:r>
            <a:r>
              <a:rPr lang="tr-TR" dirty="0" err="1"/>
              <a:t>there</a:t>
            </a:r>
            <a:r>
              <a:rPr lang="tr-TR" dirty="0"/>
              <a:t> </a:t>
            </a:r>
            <a:r>
              <a:rPr lang="tr-TR" dirty="0" err="1"/>
              <a:t>were</a:t>
            </a:r>
            <a:r>
              <a:rPr lang="tr-TR" dirty="0"/>
              <a:t> a lot of </a:t>
            </a:r>
            <a:r>
              <a:rPr lang="tr-TR" dirty="0" err="1"/>
              <a:t>restrictions</a:t>
            </a:r>
            <a:r>
              <a:rPr lang="tr-TR" dirty="0"/>
              <a:t> </a:t>
            </a:r>
            <a:r>
              <a:rPr lang="tr-TR" dirty="0" err="1"/>
              <a:t>and</a:t>
            </a:r>
            <a:r>
              <a:rPr lang="tr-TR" dirty="0"/>
              <a:t> </a:t>
            </a:r>
            <a:r>
              <a:rPr lang="en-US" dirty="0"/>
              <a:t>approximately $ </a:t>
            </a:r>
            <a:r>
              <a:rPr lang="tr-TR" dirty="0"/>
              <a:t>12 </a:t>
            </a:r>
            <a:r>
              <a:rPr lang="en-US" dirty="0"/>
              <a:t>billion foreign exchange revenue was </a:t>
            </a:r>
            <a:r>
              <a:rPr lang="tr-TR" dirty="0" err="1"/>
              <a:t>acquired</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10</a:t>
            </a:fld>
            <a:endParaRPr lang="tr-TR"/>
          </a:p>
        </p:txBody>
      </p:sp>
    </p:spTree>
    <p:extLst>
      <p:ext uri="{BB962C8B-B14F-4D97-AF65-F5344CB8AC3E}">
        <p14:creationId xmlns:p14="http://schemas.microsoft.com/office/powerpoint/2010/main" val="128419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pPr algn="ctr"/>
            <a:r>
              <a:rPr lang="tr-TR" sz="4000" dirty="0"/>
              <a:t>in 2021 (</a:t>
            </a:r>
            <a:r>
              <a:rPr lang="tr-TR" sz="4000" dirty="0" err="1"/>
              <a:t>Epidemic</a:t>
            </a:r>
            <a:r>
              <a:rPr lang="tr-TR" sz="4000" dirty="0"/>
              <a:t> is </a:t>
            </a:r>
            <a:r>
              <a:rPr lang="tr-TR" sz="4000" dirty="0" err="1"/>
              <a:t>still</a:t>
            </a:r>
            <a:r>
              <a:rPr lang="tr-TR" sz="4000" dirty="0"/>
              <a:t> </a:t>
            </a:r>
            <a:r>
              <a:rPr lang="tr-TR" sz="4000" dirty="0" err="1"/>
              <a:t>continuing</a:t>
            </a:r>
            <a:r>
              <a:rPr lang="tr-TR" sz="4000" dirty="0"/>
              <a:t>)</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483216" y="1364567"/>
            <a:ext cx="6168016" cy="4445226"/>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813482" y="1294228"/>
            <a:ext cx="4250887" cy="4557932"/>
          </a:xfrm>
        </p:spPr>
        <p:txBody>
          <a:bodyPr>
            <a:normAutofit lnSpcReduction="10000"/>
          </a:bodyPr>
          <a:lstStyle/>
          <a:p>
            <a:pPr>
              <a:lnSpc>
                <a:spcPct val="150000"/>
              </a:lnSpc>
            </a:pPr>
            <a:r>
              <a:rPr lang="en-US" dirty="0"/>
              <a:t>Since we have just completed the first quarter of 202</a:t>
            </a:r>
            <a:r>
              <a:rPr lang="tr-TR" dirty="0"/>
              <a:t>1</a:t>
            </a:r>
            <a:r>
              <a:rPr lang="en-US" dirty="0"/>
              <a:t>, the total number of tourists for the first 4 months is approximately 2.8 million. Revenue</a:t>
            </a:r>
            <a:r>
              <a:rPr lang="tr-TR" dirty="0"/>
              <a:t> </a:t>
            </a:r>
            <a:r>
              <a:rPr lang="tr-TR" dirty="0" err="1"/>
              <a:t>acquired</a:t>
            </a:r>
            <a:r>
              <a:rPr lang="tr-TR" dirty="0"/>
              <a:t> </a:t>
            </a:r>
            <a:r>
              <a:rPr lang="tr-TR" dirty="0" err="1"/>
              <a:t>until</a:t>
            </a:r>
            <a:r>
              <a:rPr lang="tr-TR" dirty="0"/>
              <a:t> </a:t>
            </a:r>
            <a:r>
              <a:rPr lang="tr-TR" dirty="0" err="1"/>
              <a:t>today</a:t>
            </a:r>
            <a:r>
              <a:rPr lang="en-US" dirty="0"/>
              <a:t> remain</a:t>
            </a:r>
            <a:r>
              <a:rPr lang="tr-TR" dirty="0" err="1"/>
              <a:t>ed</a:t>
            </a:r>
            <a:r>
              <a:rPr lang="en-US" dirty="0"/>
              <a:t> at approximately $ 2 and a half billion. </a:t>
            </a:r>
            <a:r>
              <a:rPr lang="tr-TR" dirty="0" err="1"/>
              <a:t>Therefore</a:t>
            </a:r>
            <a:r>
              <a:rPr lang="tr-TR" dirty="0"/>
              <a:t>,</a:t>
            </a:r>
            <a:r>
              <a:rPr lang="en-US" dirty="0"/>
              <a:t> </a:t>
            </a:r>
            <a:r>
              <a:rPr lang="tr-TR" dirty="0" err="1"/>
              <a:t>we</a:t>
            </a:r>
            <a:r>
              <a:rPr lang="tr-TR" dirty="0"/>
              <a:t> can say </a:t>
            </a:r>
            <a:r>
              <a:rPr lang="tr-TR" dirty="0" err="1"/>
              <a:t>that</a:t>
            </a:r>
            <a:r>
              <a:rPr lang="tr-TR" dirty="0"/>
              <a:t> </a:t>
            </a:r>
            <a:r>
              <a:rPr lang="tr-TR" dirty="0" err="1"/>
              <a:t>revenue</a:t>
            </a:r>
            <a:r>
              <a:rPr lang="tr-TR" dirty="0"/>
              <a:t> </a:t>
            </a:r>
            <a:r>
              <a:rPr lang="en-US" dirty="0"/>
              <a:t>has experienced one of its lowest periods</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11</a:t>
            </a:fld>
            <a:endParaRPr lang="tr-TR"/>
          </a:p>
        </p:txBody>
      </p:sp>
    </p:spTree>
    <p:extLst>
      <p:ext uri="{BB962C8B-B14F-4D97-AF65-F5344CB8AC3E}">
        <p14:creationId xmlns:p14="http://schemas.microsoft.com/office/powerpoint/2010/main" val="252730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78B41A-43C1-4F4B-AD9B-4FDA302AC49A}"/>
              </a:ext>
            </a:extLst>
          </p:cNvPr>
          <p:cNvSpPr>
            <a:spLocks noGrp="1"/>
          </p:cNvSpPr>
          <p:nvPr>
            <p:ph type="title"/>
          </p:nvPr>
        </p:nvSpPr>
        <p:spPr>
          <a:xfrm>
            <a:off x="1259057" y="209229"/>
            <a:ext cx="10037299" cy="777240"/>
          </a:xfrm>
        </p:spPr>
        <p:txBody>
          <a:bodyPr/>
          <a:lstStyle/>
          <a:p>
            <a:pPr algn="ctr"/>
            <a:r>
              <a:rPr lang="tr-TR" dirty="0" err="1"/>
              <a:t>Change</a:t>
            </a:r>
            <a:r>
              <a:rPr lang="tr-TR" dirty="0"/>
              <a:t> in </a:t>
            </a:r>
            <a:r>
              <a:rPr lang="tr-TR" dirty="0" err="1"/>
              <a:t>Seasonal</a:t>
            </a:r>
            <a:r>
              <a:rPr lang="tr-TR" dirty="0"/>
              <a:t> </a:t>
            </a:r>
            <a:r>
              <a:rPr lang="tr-TR" dirty="0" err="1"/>
              <a:t>Tourist</a:t>
            </a:r>
            <a:r>
              <a:rPr lang="tr-TR" dirty="0"/>
              <a:t> </a:t>
            </a:r>
            <a:r>
              <a:rPr lang="tr-TR" dirty="0" err="1"/>
              <a:t>Numbers</a:t>
            </a:r>
            <a:endParaRPr lang="en-GB" dirty="0"/>
          </a:p>
        </p:txBody>
      </p:sp>
      <p:pic>
        <p:nvPicPr>
          <p:cNvPr id="5" name="İçerik Yer Tutucusu 4">
            <a:extLst>
              <a:ext uri="{FF2B5EF4-FFF2-40B4-BE49-F238E27FC236}">
                <a16:creationId xmlns:a16="http://schemas.microsoft.com/office/drawing/2014/main" id="{9FBFA614-13E8-41E9-A002-115F2C0EB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1016" y="1312705"/>
            <a:ext cx="7661322" cy="4814444"/>
          </a:xfrm>
        </p:spPr>
      </p:pic>
      <p:sp>
        <p:nvSpPr>
          <p:cNvPr id="6" name="Slayt Numarası Yer Tutucusu 5">
            <a:extLst>
              <a:ext uri="{FF2B5EF4-FFF2-40B4-BE49-F238E27FC236}">
                <a16:creationId xmlns:a16="http://schemas.microsoft.com/office/drawing/2014/main" id="{4B85439F-6D15-4ED0-83B1-65281549447B}"/>
              </a:ext>
            </a:extLst>
          </p:cNvPr>
          <p:cNvSpPr>
            <a:spLocks noGrp="1"/>
          </p:cNvSpPr>
          <p:nvPr>
            <p:ph type="sldNum" sz="quarter" idx="12"/>
          </p:nvPr>
        </p:nvSpPr>
        <p:spPr/>
        <p:txBody>
          <a:bodyPr/>
          <a:lstStyle/>
          <a:p>
            <a:fld id="{0EA651C0-4981-4073-822C-826064A32D22}" type="slidenum">
              <a:rPr lang="tr-TR" smtClean="0"/>
              <a:t>12</a:t>
            </a:fld>
            <a:endParaRPr lang="tr-TR"/>
          </a:p>
        </p:txBody>
      </p:sp>
      <p:sp>
        <p:nvSpPr>
          <p:cNvPr id="4" name="Metin kutusu 3">
            <a:extLst>
              <a:ext uri="{FF2B5EF4-FFF2-40B4-BE49-F238E27FC236}">
                <a16:creationId xmlns:a16="http://schemas.microsoft.com/office/drawing/2014/main" id="{1374B469-EACD-4D14-A6F0-9272D9A0479A}"/>
              </a:ext>
            </a:extLst>
          </p:cNvPr>
          <p:cNvSpPr txBox="1"/>
          <p:nvPr/>
        </p:nvSpPr>
        <p:spPr>
          <a:xfrm>
            <a:off x="984738" y="1411603"/>
            <a:ext cx="3193367" cy="4616648"/>
          </a:xfrm>
          <a:prstGeom prst="rect">
            <a:avLst/>
          </a:prstGeom>
          <a:noFill/>
        </p:spPr>
        <p:txBody>
          <a:bodyPr wrap="square" rtlCol="0">
            <a:spAutoFit/>
          </a:bodyPr>
          <a:lstStyle/>
          <a:p>
            <a:pPr marL="342900" indent="-342900">
              <a:buFont typeface="Wingdings" panose="05000000000000000000" pitchFamily="2" charset="2"/>
              <a:buChar char="§"/>
            </a:pPr>
            <a:r>
              <a:rPr lang="en-US" sz="2100" dirty="0"/>
              <a:t>By looking at the chart, we can easily say that the period received the most tourists is usually summer. </a:t>
            </a:r>
            <a:r>
              <a:rPr lang="tr-TR" sz="2100" dirty="0"/>
              <a:t>W</a:t>
            </a:r>
            <a:r>
              <a:rPr lang="en-US" sz="2100" dirty="0"/>
              <a:t>hen we look seasonally before and after the epidemic, we see </a:t>
            </a:r>
            <a:r>
              <a:rPr lang="tr-TR" sz="2100" dirty="0" err="1"/>
              <a:t>that</a:t>
            </a:r>
            <a:r>
              <a:rPr lang="tr-TR" sz="2100" dirty="0"/>
              <a:t> </a:t>
            </a:r>
            <a:r>
              <a:rPr lang="en-US" sz="2100" dirty="0"/>
              <a:t>there have been serious declines even in</a:t>
            </a:r>
            <a:r>
              <a:rPr lang="tr-TR" sz="2100" dirty="0" err="1"/>
              <a:t>cluding</a:t>
            </a:r>
            <a:r>
              <a:rPr lang="en-US" sz="2100" dirty="0"/>
              <a:t> summer</a:t>
            </a:r>
            <a:r>
              <a:rPr lang="tr-TR" sz="2100" dirty="0"/>
              <a:t> </a:t>
            </a:r>
            <a:r>
              <a:rPr lang="tr-TR" sz="2100" dirty="0" err="1"/>
              <a:t>times</a:t>
            </a:r>
            <a:r>
              <a:rPr lang="tr-TR" sz="2100" dirty="0"/>
              <a:t>.</a:t>
            </a:r>
            <a:r>
              <a:rPr lang="en-US" sz="2100" dirty="0"/>
              <a:t> This clearly shows how much the epidemic negatively affects tourism.</a:t>
            </a:r>
            <a:endParaRPr lang="en-GB" sz="2100" dirty="0"/>
          </a:p>
        </p:txBody>
      </p:sp>
    </p:spTree>
    <p:extLst>
      <p:ext uri="{BB962C8B-B14F-4D97-AF65-F5344CB8AC3E}">
        <p14:creationId xmlns:p14="http://schemas.microsoft.com/office/powerpoint/2010/main" val="163314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890954" y="0"/>
            <a:ext cx="10410092" cy="1239887"/>
          </a:xfrm>
        </p:spPr>
        <p:txBody>
          <a:bodyPr>
            <a:normAutofit/>
          </a:bodyPr>
          <a:lstStyle/>
          <a:p>
            <a:pPr algn="ctr"/>
            <a:r>
              <a:rPr lang="tr-TR" sz="3500" dirty="0"/>
              <a:t>Total </a:t>
            </a:r>
            <a:r>
              <a:rPr lang="tr-TR" sz="3500" dirty="0" err="1"/>
              <a:t>Tourism</a:t>
            </a:r>
            <a:r>
              <a:rPr lang="tr-TR" sz="3500" dirty="0"/>
              <a:t> </a:t>
            </a:r>
            <a:r>
              <a:rPr lang="tr-TR" sz="3500" dirty="0" err="1"/>
              <a:t>Receipts</a:t>
            </a:r>
            <a:r>
              <a:rPr lang="tr-TR" sz="3500" dirty="0"/>
              <a:t> &amp; </a:t>
            </a:r>
            <a:r>
              <a:rPr lang="tr-TR" sz="3500" dirty="0" err="1"/>
              <a:t>Expenditures</a:t>
            </a:r>
            <a:r>
              <a:rPr lang="tr-TR" sz="3500" dirty="0"/>
              <a:t> </a:t>
            </a:r>
            <a:r>
              <a:rPr lang="tr-TR" sz="3500" dirty="0" err="1"/>
              <a:t>According</a:t>
            </a:r>
            <a:r>
              <a:rPr lang="tr-TR" sz="3500" dirty="0"/>
              <a:t> </a:t>
            </a:r>
            <a:r>
              <a:rPr lang="tr-TR" sz="3500" dirty="0" err="1"/>
              <a:t>to</a:t>
            </a:r>
            <a:r>
              <a:rPr lang="tr-TR" sz="3500" dirty="0"/>
              <a:t> </a:t>
            </a:r>
            <a:r>
              <a:rPr lang="tr-TR" sz="3500" dirty="0" err="1"/>
              <a:t>Last</a:t>
            </a:r>
            <a:r>
              <a:rPr lang="tr-TR" sz="3500" dirty="0"/>
              <a:t> 7 </a:t>
            </a:r>
            <a:r>
              <a:rPr lang="tr-TR" sz="3500" dirty="0" err="1"/>
              <a:t>Years</a:t>
            </a:r>
            <a:endParaRPr lang="tr-TR" sz="3500" dirty="0"/>
          </a:p>
        </p:txBody>
      </p:sp>
      <p:pic>
        <p:nvPicPr>
          <p:cNvPr id="7" name="İçerik Yer Tutucusu 6">
            <a:extLst>
              <a:ext uri="{FF2B5EF4-FFF2-40B4-BE49-F238E27FC236}">
                <a16:creationId xmlns:a16="http://schemas.microsoft.com/office/drawing/2014/main" id="{29A43819-F967-4DC4-A105-FF0516EA2A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61" t="4758" b="2033"/>
          <a:stretch/>
        </p:blipFill>
        <p:spPr>
          <a:xfrm>
            <a:off x="2274898" y="1034534"/>
            <a:ext cx="8530855" cy="4283054"/>
          </a:xfrm>
        </p:spPr>
      </p:pic>
      <p:sp>
        <p:nvSpPr>
          <p:cNvPr id="3" name="Slayt Numarası Yer Tutucusu 2">
            <a:extLst>
              <a:ext uri="{FF2B5EF4-FFF2-40B4-BE49-F238E27FC236}">
                <a16:creationId xmlns:a16="http://schemas.microsoft.com/office/drawing/2014/main" id="{07AF4EAE-1A63-408A-9C9B-69B26B2B0274}"/>
              </a:ext>
            </a:extLst>
          </p:cNvPr>
          <p:cNvSpPr>
            <a:spLocks noGrp="1"/>
          </p:cNvSpPr>
          <p:nvPr>
            <p:ph type="sldNum" sz="quarter" idx="12"/>
          </p:nvPr>
        </p:nvSpPr>
        <p:spPr/>
        <p:txBody>
          <a:bodyPr/>
          <a:lstStyle/>
          <a:p>
            <a:fld id="{0EA651C0-4981-4073-822C-826064A32D22}" type="slidenum">
              <a:rPr lang="tr-TR" smtClean="0"/>
              <a:t>13</a:t>
            </a:fld>
            <a:endParaRPr lang="tr-TR"/>
          </a:p>
        </p:txBody>
      </p:sp>
      <p:sp>
        <p:nvSpPr>
          <p:cNvPr id="5" name="Metin kutusu 4">
            <a:extLst>
              <a:ext uri="{FF2B5EF4-FFF2-40B4-BE49-F238E27FC236}">
                <a16:creationId xmlns:a16="http://schemas.microsoft.com/office/drawing/2014/main" id="{756D7715-A716-408F-AA5D-C7AF7FA1D322}"/>
              </a:ext>
            </a:extLst>
          </p:cNvPr>
          <p:cNvSpPr txBox="1"/>
          <p:nvPr/>
        </p:nvSpPr>
        <p:spPr>
          <a:xfrm>
            <a:off x="1744394" y="5317588"/>
            <a:ext cx="9324634" cy="1015663"/>
          </a:xfrm>
          <a:prstGeom prst="rect">
            <a:avLst/>
          </a:prstGeom>
          <a:noFill/>
        </p:spPr>
        <p:txBody>
          <a:bodyPr wrap="square" rtlCol="0">
            <a:spAutoFit/>
          </a:bodyPr>
          <a:lstStyle/>
          <a:p>
            <a:pPr algn="ctr"/>
            <a:r>
              <a:rPr lang="en-US" sz="2000" dirty="0"/>
              <a:t>As we can see in the chart, with the decrease in the number of tourists, there were also critical decreases in the amount of income. Although expenses did not decrease as much as income rate</a:t>
            </a:r>
            <a:r>
              <a:rPr lang="tr-TR" sz="2000" dirty="0"/>
              <a:t>s, </a:t>
            </a:r>
            <a:r>
              <a:rPr lang="tr-TR" sz="2000" dirty="0" err="1"/>
              <a:t>however</a:t>
            </a:r>
            <a:r>
              <a:rPr lang="en-US" sz="2000" dirty="0"/>
              <a:t> they were directly affected by the pandemic.</a:t>
            </a:r>
            <a:endParaRPr lang="en-GB" sz="2000" dirty="0"/>
          </a:p>
        </p:txBody>
      </p:sp>
    </p:spTree>
    <p:extLst>
      <p:ext uri="{BB962C8B-B14F-4D97-AF65-F5344CB8AC3E}">
        <p14:creationId xmlns:p14="http://schemas.microsoft.com/office/powerpoint/2010/main" val="392992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CCA63A-92DE-419F-8056-9DEB82A95F57}"/>
              </a:ext>
            </a:extLst>
          </p:cNvPr>
          <p:cNvSpPr>
            <a:spLocks noGrp="1"/>
          </p:cNvSpPr>
          <p:nvPr>
            <p:ph type="title"/>
          </p:nvPr>
        </p:nvSpPr>
        <p:spPr>
          <a:xfrm>
            <a:off x="865163" y="0"/>
            <a:ext cx="11159250" cy="992908"/>
          </a:xfrm>
        </p:spPr>
        <p:txBody>
          <a:bodyPr>
            <a:noAutofit/>
          </a:bodyPr>
          <a:lstStyle/>
          <a:p>
            <a:pPr algn="ctr"/>
            <a:r>
              <a:rPr lang="tr-TR" sz="3500" dirty="0"/>
              <a:t>Total </a:t>
            </a:r>
            <a:r>
              <a:rPr lang="tr-TR" sz="3500" dirty="0" err="1"/>
              <a:t>Tourism</a:t>
            </a:r>
            <a:r>
              <a:rPr lang="tr-TR" sz="3500" dirty="0"/>
              <a:t> </a:t>
            </a:r>
            <a:r>
              <a:rPr lang="tr-TR" sz="3500" dirty="0" err="1"/>
              <a:t>Receipts</a:t>
            </a:r>
            <a:r>
              <a:rPr lang="tr-TR" sz="3500" dirty="0"/>
              <a:t> &amp; </a:t>
            </a:r>
            <a:r>
              <a:rPr lang="tr-TR" sz="3500" dirty="0" err="1"/>
              <a:t>Expenditures</a:t>
            </a:r>
            <a:r>
              <a:rPr lang="tr-TR" sz="3500" dirty="0"/>
              <a:t> </a:t>
            </a:r>
            <a:r>
              <a:rPr lang="en-US" sz="3500" dirty="0"/>
              <a:t>In The First Quarters Of The Last 4 Years</a:t>
            </a:r>
            <a:endParaRPr lang="tr-TR" sz="3500" dirty="0"/>
          </a:p>
        </p:txBody>
      </p:sp>
      <p:pic>
        <p:nvPicPr>
          <p:cNvPr id="5" name="İçerik Yer Tutucusu 4">
            <a:extLst>
              <a:ext uri="{FF2B5EF4-FFF2-40B4-BE49-F238E27FC236}">
                <a16:creationId xmlns:a16="http://schemas.microsoft.com/office/drawing/2014/main" id="{7EE415F7-9492-4618-89B0-E2DF3256B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098" y="1176866"/>
            <a:ext cx="7342315" cy="5276520"/>
          </a:xfrm>
        </p:spPr>
      </p:pic>
      <p:sp>
        <p:nvSpPr>
          <p:cNvPr id="3" name="Slayt Numarası Yer Tutucusu 2">
            <a:extLst>
              <a:ext uri="{FF2B5EF4-FFF2-40B4-BE49-F238E27FC236}">
                <a16:creationId xmlns:a16="http://schemas.microsoft.com/office/drawing/2014/main" id="{14672360-7AC0-493C-ACB7-5836B309DD04}"/>
              </a:ext>
            </a:extLst>
          </p:cNvPr>
          <p:cNvSpPr>
            <a:spLocks noGrp="1"/>
          </p:cNvSpPr>
          <p:nvPr>
            <p:ph type="sldNum" sz="quarter" idx="12"/>
          </p:nvPr>
        </p:nvSpPr>
        <p:spPr/>
        <p:txBody>
          <a:bodyPr/>
          <a:lstStyle/>
          <a:p>
            <a:fld id="{0EA651C0-4981-4073-822C-826064A32D22}" type="slidenum">
              <a:rPr lang="tr-TR" smtClean="0"/>
              <a:t>14</a:t>
            </a:fld>
            <a:endParaRPr lang="tr-TR"/>
          </a:p>
        </p:txBody>
      </p:sp>
      <p:sp>
        <p:nvSpPr>
          <p:cNvPr id="4" name="Metin kutusu 3">
            <a:extLst>
              <a:ext uri="{FF2B5EF4-FFF2-40B4-BE49-F238E27FC236}">
                <a16:creationId xmlns:a16="http://schemas.microsoft.com/office/drawing/2014/main" id="{F1AC4F88-8043-4797-9EAC-A8532C79BDE6}"/>
              </a:ext>
            </a:extLst>
          </p:cNvPr>
          <p:cNvSpPr txBox="1"/>
          <p:nvPr/>
        </p:nvSpPr>
        <p:spPr>
          <a:xfrm>
            <a:off x="1122972" y="1176866"/>
            <a:ext cx="3559126" cy="536531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100" dirty="0"/>
              <a:t>Since we are just early in 2021, comparing the first quarter data of 2021 and the first quarter data of the last 3 years will help us get more concrete ideas.</a:t>
            </a:r>
            <a:endParaRPr lang="tr-TR" sz="2100" dirty="0"/>
          </a:p>
          <a:p>
            <a:pPr marL="342900" indent="-342900">
              <a:lnSpc>
                <a:spcPct val="150000"/>
              </a:lnSpc>
              <a:buFont typeface="Wingdings" panose="05000000000000000000" pitchFamily="2" charset="2"/>
              <a:buChar char="§"/>
            </a:pPr>
            <a:r>
              <a:rPr lang="tr-TR" sz="2100" dirty="0" err="1"/>
              <a:t>In</a:t>
            </a:r>
            <a:r>
              <a:rPr lang="tr-TR" sz="2100" dirty="0"/>
              <a:t> here, w</a:t>
            </a:r>
            <a:r>
              <a:rPr lang="en-US" sz="2100" dirty="0"/>
              <a:t>e see that income and expense ratios are generally falling in the same direction.</a:t>
            </a:r>
            <a:endParaRPr lang="en-GB" sz="2100" dirty="0"/>
          </a:p>
        </p:txBody>
      </p:sp>
    </p:spTree>
    <p:extLst>
      <p:ext uri="{BB962C8B-B14F-4D97-AF65-F5344CB8AC3E}">
        <p14:creationId xmlns:p14="http://schemas.microsoft.com/office/powerpoint/2010/main" val="122720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411480" y="404613"/>
            <a:ext cx="11369040" cy="735037"/>
          </a:xfrm>
        </p:spPr>
        <p:txBody>
          <a:bodyPr>
            <a:noAutofit/>
          </a:bodyPr>
          <a:lstStyle/>
          <a:p>
            <a:pPr algn="ctr"/>
            <a:r>
              <a:rPr lang="tr-TR" sz="4000" dirty="0" err="1"/>
              <a:t>Number</a:t>
            </a:r>
            <a:r>
              <a:rPr lang="tr-TR" sz="4000" dirty="0"/>
              <a:t> of </a:t>
            </a:r>
            <a:r>
              <a:rPr lang="tr-TR" sz="4000" dirty="0" err="1"/>
              <a:t>Tourism</a:t>
            </a:r>
            <a:r>
              <a:rPr lang="tr-TR" sz="4000" dirty="0"/>
              <a:t> </a:t>
            </a:r>
            <a:r>
              <a:rPr lang="tr-TR" sz="4000" dirty="0" err="1"/>
              <a:t>Agency</a:t>
            </a:r>
            <a:r>
              <a:rPr lang="tr-TR" sz="4000" dirty="0"/>
              <a:t> &amp; </a:t>
            </a:r>
            <a:r>
              <a:rPr lang="tr-TR" sz="4000" dirty="0" err="1"/>
              <a:t>Change</a:t>
            </a:r>
            <a:r>
              <a:rPr lang="tr-TR" sz="4000" dirty="0"/>
              <a:t> </a:t>
            </a:r>
            <a:r>
              <a:rPr lang="tr-TR" sz="4000" dirty="0" err="1"/>
              <a:t>Rates</a:t>
            </a:r>
            <a:endParaRPr lang="tr-TR" sz="4000" dirty="0"/>
          </a:p>
        </p:txBody>
      </p:sp>
      <p:sp>
        <p:nvSpPr>
          <p:cNvPr id="3" name="Slayt Numarası Yer Tutucusu 2">
            <a:extLst>
              <a:ext uri="{FF2B5EF4-FFF2-40B4-BE49-F238E27FC236}">
                <a16:creationId xmlns:a16="http://schemas.microsoft.com/office/drawing/2014/main" id="{E63852D7-4ACB-4C42-B694-4C82BFDB4B7C}"/>
              </a:ext>
            </a:extLst>
          </p:cNvPr>
          <p:cNvSpPr>
            <a:spLocks noGrp="1"/>
          </p:cNvSpPr>
          <p:nvPr>
            <p:ph type="sldNum" sz="quarter" idx="12"/>
          </p:nvPr>
        </p:nvSpPr>
        <p:spPr/>
        <p:txBody>
          <a:bodyPr/>
          <a:lstStyle/>
          <a:p>
            <a:fld id="{0EA651C0-4981-4073-822C-826064A32D22}" type="slidenum">
              <a:rPr lang="tr-TR" smtClean="0"/>
              <a:t>15</a:t>
            </a:fld>
            <a:endParaRPr lang="tr-TR"/>
          </a:p>
        </p:txBody>
      </p:sp>
      <p:sp>
        <p:nvSpPr>
          <p:cNvPr id="7" name="Metin kutusu 6">
            <a:extLst>
              <a:ext uri="{FF2B5EF4-FFF2-40B4-BE49-F238E27FC236}">
                <a16:creationId xmlns:a16="http://schemas.microsoft.com/office/drawing/2014/main" id="{063B7C08-E617-4575-8AA5-4D5A2B241F44}"/>
              </a:ext>
            </a:extLst>
          </p:cNvPr>
          <p:cNvSpPr txBox="1"/>
          <p:nvPr/>
        </p:nvSpPr>
        <p:spPr>
          <a:xfrm>
            <a:off x="822960" y="1333554"/>
            <a:ext cx="11120511" cy="419089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t>Looking at the chart, we see that the number of tourism agencies has increased despite the pandemic. Due to the fact that the effects of the pandemic in Turkey have not yet started in the first quarter of 2020, there were no indirect closures from the pandemic in enterprises. In addition, due to the first year of the pandemic, businesses with available resources have tried or suspended their activities for some time. Since we have not yet reached the data for 2021, we cannot compare it to 2020.</a:t>
            </a:r>
            <a:endParaRPr lang="tr-TR" sz="2000" dirty="0"/>
          </a:p>
          <a:p>
            <a:pPr marL="342900" indent="-342900">
              <a:lnSpc>
                <a:spcPct val="150000"/>
              </a:lnSpc>
              <a:buFont typeface="Wingdings" panose="05000000000000000000" pitchFamily="2" charset="2"/>
              <a:buChar char="§"/>
            </a:pPr>
            <a:r>
              <a:rPr lang="en-US" sz="2000" dirty="0"/>
              <a:t>When we look at the rate of change in the number of agents in the current year compared to the amount of increase in the previous year, we usually see fluctuations, but we see that the rate of increase in 2020 has decreased compared to the previous year.</a:t>
            </a:r>
            <a:endParaRPr lang="en-GB" sz="2000" dirty="0"/>
          </a:p>
        </p:txBody>
      </p:sp>
    </p:spTree>
    <p:extLst>
      <p:ext uri="{BB962C8B-B14F-4D97-AF65-F5344CB8AC3E}">
        <p14:creationId xmlns:p14="http://schemas.microsoft.com/office/powerpoint/2010/main" val="351590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260499" y="0"/>
            <a:ext cx="10493962" cy="735037"/>
          </a:xfrm>
        </p:spPr>
        <p:txBody>
          <a:bodyPr>
            <a:noAutofit/>
          </a:bodyPr>
          <a:lstStyle/>
          <a:p>
            <a:pPr algn="ctr"/>
            <a:r>
              <a:rPr lang="tr-TR" sz="3800" dirty="0" err="1"/>
              <a:t>Number</a:t>
            </a:r>
            <a:r>
              <a:rPr lang="tr-TR" sz="3800" dirty="0"/>
              <a:t> of </a:t>
            </a:r>
            <a:r>
              <a:rPr lang="tr-TR" sz="3800" dirty="0" err="1"/>
              <a:t>Tourism</a:t>
            </a:r>
            <a:r>
              <a:rPr lang="tr-TR" sz="3800" dirty="0"/>
              <a:t> </a:t>
            </a:r>
            <a:r>
              <a:rPr lang="tr-TR" sz="3800" dirty="0" err="1"/>
              <a:t>Agency</a:t>
            </a:r>
            <a:r>
              <a:rPr lang="tr-TR" sz="3800" dirty="0"/>
              <a:t> in </a:t>
            </a:r>
            <a:r>
              <a:rPr lang="tr-TR" sz="3800" dirty="0" err="1"/>
              <a:t>Last</a:t>
            </a:r>
            <a:r>
              <a:rPr lang="tr-TR" sz="3800" dirty="0"/>
              <a:t> 6 </a:t>
            </a:r>
            <a:r>
              <a:rPr lang="tr-TR" sz="3800" dirty="0" err="1"/>
              <a:t>Years</a:t>
            </a:r>
            <a:r>
              <a:rPr lang="tr-TR" sz="3800" dirty="0"/>
              <a:t> &amp; </a:t>
            </a:r>
            <a:r>
              <a:rPr lang="tr-TR" sz="3800" dirty="0" err="1"/>
              <a:t>Change</a:t>
            </a:r>
            <a:r>
              <a:rPr lang="tr-TR" sz="3800" dirty="0"/>
              <a:t> </a:t>
            </a:r>
            <a:r>
              <a:rPr lang="tr-TR" sz="3800" dirty="0" err="1"/>
              <a:t>Rates</a:t>
            </a:r>
            <a:endParaRPr lang="tr-TR" sz="3800" dirty="0"/>
          </a:p>
        </p:txBody>
      </p:sp>
      <p:sp>
        <p:nvSpPr>
          <p:cNvPr id="3" name="Slayt Numarası Yer Tutucusu 2">
            <a:extLst>
              <a:ext uri="{FF2B5EF4-FFF2-40B4-BE49-F238E27FC236}">
                <a16:creationId xmlns:a16="http://schemas.microsoft.com/office/drawing/2014/main" id="{E63852D7-4ACB-4C42-B694-4C82BFDB4B7C}"/>
              </a:ext>
            </a:extLst>
          </p:cNvPr>
          <p:cNvSpPr>
            <a:spLocks noGrp="1"/>
          </p:cNvSpPr>
          <p:nvPr>
            <p:ph type="sldNum" sz="quarter" idx="12"/>
          </p:nvPr>
        </p:nvSpPr>
        <p:spPr/>
        <p:txBody>
          <a:bodyPr/>
          <a:lstStyle/>
          <a:p>
            <a:fld id="{0EA651C0-4981-4073-822C-826064A32D22}" type="slidenum">
              <a:rPr lang="tr-TR" smtClean="0"/>
              <a:t>16</a:t>
            </a:fld>
            <a:endParaRPr lang="tr-TR"/>
          </a:p>
        </p:txBody>
      </p:sp>
      <p:pic>
        <p:nvPicPr>
          <p:cNvPr id="5" name="İçerik Yer Tutucusu 4">
            <a:extLst>
              <a:ext uri="{FF2B5EF4-FFF2-40B4-BE49-F238E27FC236}">
                <a16:creationId xmlns:a16="http://schemas.microsoft.com/office/drawing/2014/main" id="{219D095E-A31E-40FB-B6D4-02BB22C8D2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74" t="2160" r="952"/>
          <a:stretch/>
        </p:blipFill>
        <p:spPr>
          <a:xfrm>
            <a:off x="1546542" y="1111348"/>
            <a:ext cx="9921876" cy="5342038"/>
          </a:xfrm>
        </p:spPr>
      </p:pic>
    </p:spTree>
    <p:extLst>
      <p:ext uri="{BB962C8B-B14F-4D97-AF65-F5344CB8AC3E}">
        <p14:creationId xmlns:p14="http://schemas.microsoft.com/office/powerpoint/2010/main" val="818920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6FEAEA-A07D-4649-92DB-6FA12F1EC081}"/>
              </a:ext>
            </a:extLst>
          </p:cNvPr>
          <p:cNvSpPr>
            <a:spLocks noGrp="1"/>
          </p:cNvSpPr>
          <p:nvPr>
            <p:ph type="title"/>
          </p:nvPr>
        </p:nvSpPr>
        <p:spPr>
          <a:xfrm>
            <a:off x="846406" y="0"/>
            <a:ext cx="11502682" cy="720884"/>
          </a:xfrm>
        </p:spPr>
        <p:txBody>
          <a:bodyPr>
            <a:normAutofit fontScale="90000"/>
          </a:bodyPr>
          <a:lstStyle/>
          <a:p>
            <a:r>
              <a:rPr lang="en-US" dirty="0"/>
              <a:t>Number of </a:t>
            </a:r>
            <a:r>
              <a:rPr lang="tr-TR" dirty="0" err="1"/>
              <a:t>Busines</a:t>
            </a:r>
            <a:r>
              <a:rPr lang="en-US" dirty="0"/>
              <a:t>s</a:t>
            </a:r>
            <a:r>
              <a:rPr lang="tr-TR" dirty="0"/>
              <a:t>es</a:t>
            </a:r>
            <a:r>
              <a:rPr lang="en-US" dirty="0"/>
              <a:t> and </a:t>
            </a:r>
            <a:r>
              <a:rPr lang="tr-TR" dirty="0"/>
              <a:t>B</a:t>
            </a:r>
            <a:r>
              <a:rPr lang="en-US" dirty="0"/>
              <a:t>eds in the </a:t>
            </a:r>
            <a:r>
              <a:rPr lang="tr-TR" dirty="0"/>
              <a:t>L</a:t>
            </a:r>
            <a:r>
              <a:rPr lang="en-US" dirty="0" err="1"/>
              <a:t>ast</a:t>
            </a:r>
            <a:r>
              <a:rPr lang="en-US" dirty="0"/>
              <a:t> 6 </a:t>
            </a:r>
            <a:r>
              <a:rPr lang="tr-TR" dirty="0"/>
              <a:t>Y</a:t>
            </a:r>
            <a:r>
              <a:rPr lang="en-US" dirty="0"/>
              <a:t>ears</a:t>
            </a:r>
            <a:endParaRPr lang="tr-TR" dirty="0"/>
          </a:p>
        </p:txBody>
      </p:sp>
      <p:pic>
        <p:nvPicPr>
          <p:cNvPr id="5" name="İçerik Yer Tutucusu 4">
            <a:extLst>
              <a:ext uri="{FF2B5EF4-FFF2-40B4-BE49-F238E27FC236}">
                <a16:creationId xmlns:a16="http://schemas.microsoft.com/office/drawing/2014/main" id="{ED0C6A53-35A4-4045-98D1-837178664C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5" t="6403" r="4519" b="2386"/>
          <a:stretch/>
        </p:blipFill>
        <p:spPr>
          <a:xfrm>
            <a:off x="1856935" y="655223"/>
            <a:ext cx="9073662" cy="4698610"/>
          </a:xfrm>
        </p:spPr>
      </p:pic>
      <p:sp>
        <p:nvSpPr>
          <p:cNvPr id="3" name="Slayt Numarası Yer Tutucusu 2">
            <a:extLst>
              <a:ext uri="{FF2B5EF4-FFF2-40B4-BE49-F238E27FC236}">
                <a16:creationId xmlns:a16="http://schemas.microsoft.com/office/drawing/2014/main" id="{32F27571-EC39-4335-A34B-3621800A45CB}"/>
              </a:ext>
            </a:extLst>
          </p:cNvPr>
          <p:cNvSpPr>
            <a:spLocks noGrp="1"/>
          </p:cNvSpPr>
          <p:nvPr>
            <p:ph type="sldNum" sz="quarter" idx="12"/>
          </p:nvPr>
        </p:nvSpPr>
        <p:spPr/>
        <p:txBody>
          <a:bodyPr/>
          <a:lstStyle/>
          <a:p>
            <a:fld id="{0EA651C0-4981-4073-822C-826064A32D22}" type="slidenum">
              <a:rPr lang="tr-TR" smtClean="0"/>
              <a:t>17</a:t>
            </a:fld>
            <a:endParaRPr lang="tr-TR"/>
          </a:p>
        </p:txBody>
      </p:sp>
      <p:sp>
        <p:nvSpPr>
          <p:cNvPr id="4" name="Metin kutusu 3">
            <a:extLst>
              <a:ext uri="{FF2B5EF4-FFF2-40B4-BE49-F238E27FC236}">
                <a16:creationId xmlns:a16="http://schemas.microsoft.com/office/drawing/2014/main" id="{9F36CD1F-3EDA-4E30-897E-1BA5D5520A22}"/>
              </a:ext>
            </a:extLst>
          </p:cNvPr>
          <p:cNvSpPr txBox="1"/>
          <p:nvPr/>
        </p:nvSpPr>
        <p:spPr>
          <a:xfrm>
            <a:off x="1122973" y="5444197"/>
            <a:ext cx="10496942" cy="1323439"/>
          </a:xfrm>
          <a:prstGeom prst="rect">
            <a:avLst/>
          </a:prstGeom>
          <a:noFill/>
        </p:spPr>
        <p:txBody>
          <a:bodyPr wrap="square" rtlCol="0">
            <a:spAutoFit/>
          </a:bodyPr>
          <a:lstStyle/>
          <a:p>
            <a:pPr algn="ctr"/>
            <a:r>
              <a:rPr lang="en-US" sz="2000" dirty="0"/>
              <a:t>At the dates when the data was last announced, we can see that the number of businesses has increased because we have not yet seen their impact as the pandemic has just begun. Accordingly, although there are fluctuations in the number of beds</a:t>
            </a:r>
            <a:r>
              <a:rPr lang="tr-TR" sz="2000" dirty="0"/>
              <a:t>,</a:t>
            </a:r>
            <a:r>
              <a:rPr lang="en-US" sz="2000" dirty="0"/>
              <a:t> we can say that it has increased in connection with the number of businesses.</a:t>
            </a:r>
            <a:endParaRPr lang="en-GB" sz="2000" dirty="0"/>
          </a:p>
        </p:txBody>
      </p:sp>
    </p:spTree>
    <p:extLst>
      <p:ext uri="{BB962C8B-B14F-4D97-AF65-F5344CB8AC3E}">
        <p14:creationId xmlns:p14="http://schemas.microsoft.com/office/powerpoint/2010/main" val="45628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905099" y="160104"/>
            <a:ext cx="9163929" cy="608428"/>
          </a:xfrm>
        </p:spPr>
        <p:txBody>
          <a:bodyPr>
            <a:noAutofit/>
          </a:bodyPr>
          <a:lstStyle/>
          <a:p>
            <a:r>
              <a:rPr lang="en-US" sz="3600" dirty="0"/>
              <a:t>Number Of Workers In The Tourism Sector</a:t>
            </a:r>
            <a:endParaRPr lang="tr-TR" sz="3600" dirty="0"/>
          </a:p>
        </p:txBody>
      </p:sp>
      <p:pic>
        <p:nvPicPr>
          <p:cNvPr id="5" name="İçerik Yer Tutucusu 4">
            <a:extLst>
              <a:ext uri="{FF2B5EF4-FFF2-40B4-BE49-F238E27FC236}">
                <a16:creationId xmlns:a16="http://schemas.microsoft.com/office/drawing/2014/main" id="{FA23C3D5-1EAC-4C79-ADDB-D696B3050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848" y="914400"/>
            <a:ext cx="7859151" cy="5247250"/>
          </a:xfrm>
        </p:spPr>
      </p:pic>
      <p:sp>
        <p:nvSpPr>
          <p:cNvPr id="3" name="Slayt Numarası Yer Tutucusu 2">
            <a:extLst>
              <a:ext uri="{FF2B5EF4-FFF2-40B4-BE49-F238E27FC236}">
                <a16:creationId xmlns:a16="http://schemas.microsoft.com/office/drawing/2014/main" id="{C44E5919-9361-45E4-87E2-E9132D6A01B2}"/>
              </a:ext>
            </a:extLst>
          </p:cNvPr>
          <p:cNvSpPr>
            <a:spLocks noGrp="1"/>
          </p:cNvSpPr>
          <p:nvPr>
            <p:ph type="sldNum" sz="quarter" idx="12"/>
          </p:nvPr>
        </p:nvSpPr>
        <p:spPr/>
        <p:txBody>
          <a:bodyPr/>
          <a:lstStyle/>
          <a:p>
            <a:fld id="{0EA651C0-4981-4073-822C-826064A32D22}" type="slidenum">
              <a:rPr lang="tr-TR" smtClean="0"/>
              <a:t>18</a:t>
            </a:fld>
            <a:endParaRPr lang="tr-TR"/>
          </a:p>
        </p:txBody>
      </p:sp>
      <p:sp>
        <p:nvSpPr>
          <p:cNvPr id="4" name="Metin kutusu 3">
            <a:extLst>
              <a:ext uri="{FF2B5EF4-FFF2-40B4-BE49-F238E27FC236}">
                <a16:creationId xmlns:a16="http://schemas.microsoft.com/office/drawing/2014/main" id="{4E98D422-8E36-4101-A8F3-B838D75693A3}"/>
              </a:ext>
            </a:extLst>
          </p:cNvPr>
          <p:cNvSpPr txBox="1"/>
          <p:nvPr/>
        </p:nvSpPr>
        <p:spPr>
          <a:xfrm>
            <a:off x="703385" y="914400"/>
            <a:ext cx="3629464" cy="5501506"/>
          </a:xfrm>
          <a:prstGeom prst="rect">
            <a:avLst/>
          </a:prstGeom>
          <a:noFill/>
        </p:spPr>
        <p:txBody>
          <a:bodyPr wrap="square" rtlCol="0">
            <a:spAutoFit/>
          </a:bodyPr>
          <a:lstStyle/>
          <a:p>
            <a:pPr marL="285750" indent="-285750">
              <a:buFont typeface="Wingdings" panose="05000000000000000000" pitchFamily="2" charset="2"/>
              <a:buChar char="§"/>
            </a:pPr>
            <a:r>
              <a:rPr lang="en-US" sz="1850" dirty="0"/>
              <a:t>In this chart, we can see the number of tourism employees in the last 3 years according to the areas in which they worked. As we can clearly see, there has been a serious decline in the number of workers due to the negative impact of </a:t>
            </a:r>
            <a:r>
              <a:rPr lang="tr-TR" sz="1850" dirty="0" err="1"/>
              <a:t>epidemic</a:t>
            </a:r>
            <a:r>
              <a:rPr lang="en-US" sz="1850" dirty="0"/>
              <a:t> on the </a:t>
            </a:r>
            <a:r>
              <a:rPr lang="tr-TR" sz="1850" dirty="0" err="1"/>
              <a:t>tourism</a:t>
            </a:r>
            <a:r>
              <a:rPr lang="en-US" sz="1850" dirty="0"/>
              <a:t>.</a:t>
            </a:r>
            <a:endParaRPr lang="tr-TR" sz="1850" dirty="0"/>
          </a:p>
          <a:p>
            <a:pPr marL="285750" indent="-285750">
              <a:buFont typeface="Wingdings" panose="05000000000000000000" pitchFamily="2" charset="2"/>
              <a:buChar char="§"/>
            </a:pPr>
            <a:r>
              <a:rPr lang="en-US" sz="1850" dirty="0"/>
              <a:t>Although the number of businesses has increased, we can show situations</a:t>
            </a:r>
            <a:r>
              <a:rPr lang="tr-TR" sz="1850" dirty="0"/>
              <a:t> </a:t>
            </a:r>
            <a:r>
              <a:rPr lang="en-US" sz="1850" dirty="0"/>
              <a:t>as reasons for the decline in the number of workers</a:t>
            </a:r>
            <a:r>
              <a:rPr lang="tr-TR" sz="1850" dirty="0"/>
              <a:t> </a:t>
            </a:r>
            <a:r>
              <a:rPr lang="en-US" sz="1850" dirty="0"/>
              <a:t>such as some businesses removing workers without closing, reducing the number of workers because </a:t>
            </a:r>
            <a:r>
              <a:rPr lang="tr-TR" sz="1850" dirty="0"/>
              <a:t>of </a:t>
            </a:r>
            <a:r>
              <a:rPr lang="tr-TR" sz="1850" dirty="0" err="1"/>
              <a:t>the</a:t>
            </a:r>
            <a:r>
              <a:rPr lang="en-US" sz="1850" dirty="0"/>
              <a:t> suspend</a:t>
            </a:r>
            <a:r>
              <a:rPr lang="tr-TR" sz="1850" dirty="0" err="1"/>
              <a:t>ing</a:t>
            </a:r>
            <a:r>
              <a:rPr lang="en-US" sz="1850" dirty="0"/>
              <a:t> their activities</a:t>
            </a:r>
            <a:r>
              <a:rPr lang="tr-TR" sz="1850" dirty="0"/>
              <a:t> for a </a:t>
            </a:r>
            <a:r>
              <a:rPr lang="tr-TR" sz="1850" dirty="0" err="1"/>
              <a:t>while</a:t>
            </a:r>
            <a:r>
              <a:rPr lang="en-US" sz="1850" dirty="0"/>
              <a:t>.</a:t>
            </a:r>
            <a:endParaRPr lang="en-GB" sz="1850" dirty="0"/>
          </a:p>
        </p:txBody>
      </p:sp>
    </p:spTree>
    <p:extLst>
      <p:ext uri="{BB962C8B-B14F-4D97-AF65-F5344CB8AC3E}">
        <p14:creationId xmlns:p14="http://schemas.microsoft.com/office/powerpoint/2010/main" val="80743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B527F-2C0B-4BB2-91C4-09EDE5E02002}"/>
              </a:ext>
            </a:extLst>
          </p:cNvPr>
          <p:cNvSpPr>
            <a:spLocks noGrp="1"/>
          </p:cNvSpPr>
          <p:nvPr>
            <p:ph type="title"/>
          </p:nvPr>
        </p:nvSpPr>
        <p:spPr>
          <a:xfrm>
            <a:off x="745588" y="379213"/>
            <a:ext cx="11446412" cy="763172"/>
          </a:xfrm>
        </p:spPr>
        <p:txBody>
          <a:bodyPr>
            <a:noAutofit/>
          </a:bodyPr>
          <a:lstStyle/>
          <a:p>
            <a:r>
              <a:rPr lang="tr-TR" sz="3600" dirty="0" err="1"/>
              <a:t>Relation</a:t>
            </a:r>
            <a:r>
              <a:rPr lang="tr-TR" sz="3600" dirty="0"/>
              <a:t> </a:t>
            </a:r>
            <a:r>
              <a:rPr lang="tr-TR" sz="3600" dirty="0" err="1"/>
              <a:t>Between</a:t>
            </a:r>
            <a:r>
              <a:rPr lang="tr-TR" sz="3600" dirty="0"/>
              <a:t> </a:t>
            </a:r>
            <a:r>
              <a:rPr lang="tr-TR" sz="3600" dirty="0" err="1"/>
              <a:t>Employee</a:t>
            </a:r>
            <a:r>
              <a:rPr lang="tr-TR" sz="3600" dirty="0"/>
              <a:t> </a:t>
            </a:r>
            <a:r>
              <a:rPr lang="tr-TR" sz="3600" dirty="0" err="1"/>
              <a:t>Number</a:t>
            </a:r>
            <a:r>
              <a:rPr lang="tr-TR" sz="3600" dirty="0"/>
              <a:t> &amp; Business </a:t>
            </a:r>
            <a:r>
              <a:rPr lang="tr-TR" sz="3600" dirty="0" err="1"/>
              <a:t>Number</a:t>
            </a:r>
            <a:endParaRPr lang="en-GB" sz="3600" dirty="0"/>
          </a:p>
        </p:txBody>
      </p:sp>
      <p:pic>
        <p:nvPicPr>
          <p:cNvPr id="5" name="İçerik Yer Tutucusu 4">
            <a:extLst>
              <a:ext uri="{FF2B5EF4-FFF2-40B4-BE49-F238E27FC236}">
                <a16:creationId xmlns:a16="http://schemas.microsoft.com/office/drawing/2014/main" id="{BA710C27-D72E-4C76-9293-8545B7E3E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009" y="1364566"/>
            <a:ext cx="6335203" cy="5114221"/>
          </a:xfrm>
        </p:spPr>
      </p:pic>
      <p:sp>
        <p:nvSpPr>
          <p:cNvPr id="6" name="Slayt Numarası Yer Tutucusu 5">
            <a:extLst>
              <a:ext uri="{FF2B5EF4-FFF2-40B4-BE49-F238E27FC236}">
                <a16:creationId xmlns:a16="http://schemas.microsoft.com/office/drawing/2014/main" id="{FF223785-0EAA-4DDA-B31E-1B4B627DFEA3}"/>
              </a:ext>
            </a:extLst>
          </p:cNvPr>
          <p:cNvSpPr>
            <a:spLocks noGrp="1"/>
          </p:cNvSpPr>
          <p:nvPr>
            <p:ph type="sldNum" sz="quarter" idx="12"/>
          </p:nvPr>
        </p:nvSpPr>
        <p:spPr/>
        <p:txBody>
          <a:bodyPr/>
          <a:lstStyle/>
          <a:p>
            <a:fld id="{0EA651C0-4981-4073-822C-826064A32D22}" type="slidenum">
              <a:rPr lang="tr-TR" smtClean="0"/>
              <a:t>19</a:t>
            </a:fld>
            <a:endParaRPr lang="tr-TR"/>
          </a:p>
        </p:txBody>
      </p:sp>
      <p:sp>
        <p:nvSpPr>
          <p:cNvPr id="7" name="Metin kutusu 6">
            <a:extLst>
              <a:ext uri="{FF2B5EF4-FFF2-40B4-BE49-F238E27FC236}">
                <a16:creationId xmlns:a16="http://schemas.microsoft.com/office/drawing/2014/main" id="{DDDF99A7-0D02-4D89-9B8E-DBFC2F3A4641}"/>
              </a:ext>
            </a:extLst>
          </p:cNvPr>
          <p:cNvSpPr txBox="1"/>
          <p:nvPr/>
        </p:nvSpPr>
        <p:spPr>
          <a:xfrm>
            <a:off x="928468" y="1364566"/>
            <a:ext cx="4360984" cy="497572"/>
          </a:xfrm>
          <a:prstGeom prst="rect">
            <a:avLst/>
          </a:prstGeom>
          <a:noFill/>
        </p:spPr>
        <p:txBody>
          <a:bodyPr wrap="square" rtlCol="0">
            <a:spAutoFit/>
          </a:bodyPr>
          <a:lstStyle/>
          <a:p>
            <a:pPr>
              <a:lnSpc>
                <a:spcPct val="150000"/>
              </a:lnSpc>
            </a:pPr>
            <a:endParaRPr lang="tr-TR" sz="2000" dirty="0"/>
          </a:p>
        </p:txBody>
      </p:sp>
      <p:sp>
        <p:nvSpPr>
          <p:cNvPr id="8" name="Metin kutusu 7">
            <a:extLst>
              <a:ext uri="{FF2B5EF4-FFF2-40B4-BE49-F238E27FC236}">
                <a16:creationId xmlns:a16="http://schemas.microsoft.com/office/drawing/2014/main" id="{75DC53A8-376D-478E-9EDC-E822283F839C}"/>
              </a:ext>
            </a:extLst>
          </p:cNvPr>
          <p:cNvSpPr txBox="1"/>
          <p:nvPr/>
        </p:nvSpPr>
        <p:spPr>
          <a:xfrm>
            <a:off x="928469" y="1364566"/>
            <a:ext cx="4360984" cy="511422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t>Finally, when we look at the relationship between the number of workers and businesses in the last 3 years, we see that there is a disproportionality in general. While the number of businesses may increase, the number of workers may decrease.</a:t>
            </a:r>
            <a:endParaRPr lang="tr-TR" sz="2000" dirty="0"/>
          </a:p>
          <a:p>
            <a:pPr marL="285750" indent="-285750">
              <a:lnSpc>
                <a:spcPct val="150000"/>
              </a:lnSpc>
              <a:buFont typeface="Wingdings" panose="05000000000000000000" pitchFamily="2" charset="2"/>
              <a:buChar char="§"/>
            </a:pPr>
            <a:r>
              <a:rPr lang="en-US" sz="2000" dirty="0"/>
              <a:t>As there is no business number data for 2021, the estimated value has been taken.</a:t>
            </a:r>
            <a:endParaRPr lang="en-GB" sz="2000" dirty="0"/>
          </a:p>
        </p:txBody>
      </p:sp>
    </p:spTree>
    <p:extLst>
      <p:ext uri="{BB962C8B-B14F-4D97-AF65-F5344CB8AC3E}">
        <p14:creationId xmlns:p14="http://schemas.microsoft.com/office/powerpoint/2010/main" val="165596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008185" y="562708"/>
            <a:ext cx="11183815" cy="741485"/>
          </a:xfrm>
        </p:spPr>
        <p:txBody>
          <a:bodyPr>
            <a:noAutofit/>
          </a:bodyPr>
          <a:lstStyle/>
          <a:p>
            <a:r>
              <a:rPr lang="tr-TR" b="1" dirty="0"/>
              <a:t>COVID19 </a:t>
            </a:r>
            <a:r>
              <a:rPr lang="tr-TR" b="1" dirty="0" err="1"/>
              <a:t>and</a:t>
            </a:r>
            <a:r>
              <a:rPr lang="tr-TR" b="1" dirty="0"/>
              <a:t> </a:t>
            </a:r>
            <a:r>
              <a:rPr lang="tr-TR" b="1" dirty="0" err="1"/>
              <a:t>Tourism</a:t>
            </a:r>
            <a:r>
              <a:rPr lang="tr-TR" b="1" dirty="0"/>
              <a:t>: </a:t>
            </a:r>
            <a:r>
              <a:rPr lang="tr-TR" b="1" dirty="0" err="1"/>
              <a:t>When</a:t>
            </a:r>
            <a:r>
              <a:rPr lang="tr-TR" b="1" dirty="0"/>
              <a:t> </a:t>
            </a:r>
            <a:r>
              <a:rPr lang="tr-TR" b="1" dirty="0" err="1"/>
              <a:t>Starting</a:t>
            </a:r>
            <a:r>
              <a:rPr lang="tr-TR" b="1" dirty="0"/>
              <a:t>…</a:t>
            </a:r>
            <a:endParaRPr lang="en-GB" b="1" dirty="0"/>
          </a:p>
        </p:txBody>
      </p:sp>
      <p:sp>
        <p:nvSpPr>
          <p:cNvPr id="9" name="Content Placeholder 8">
            <a:extLst>
              <a:ext uri="{FF2B5EF4-FFF2-40B4-BE49-F238E27FC236}">
                <a16:creationId xmlns:a16="http://schemas.microsoft.com/office/drawing/2014/main" id="{5D3824A2-66BB-4B33-9077-5544DE164798}"/>
              </a:ext>
            </a:extLst>
          </p:cNvPr>
          <p:cNvSpPr>
            <a:spLocks noGrp="1"/>
          </p:cNvSpPr>
          <p:nvPr>
            <p:ph idx="1"/>
          </p:nvPr>
        </p:nvSpPr>
        <p:spPr>
          <a:xfrm>
            <a:off x="1176998" y="1659988"/>
            <a:ext cx="9892030" cy="4635304"/>
          </a:xfrm>
        </p:spPr>
        <p:txBody>
          <a:bodyPr>
            <a:normAutofit/>
          </a:bodyPr>
          <a:lstStyle/>
          <a:p>
            <a:pPr>
              <a:lnSpc>
                <a:spcPct val="170000"/>
              </a:lnSpc>
            </a:pPr>
            <a:r>
              <a:rPr lang="en-US" dirty="0">
                <a:latin typeface="Calibri" panose="020F0502020204030204" pitchFamily="34" charset="0"/>
                <a:cs typeface="Calibri" panose="020F0502020204030204" pitchFamily="34" charset="0"/>
              </a:rPr>
              <a:t>Despite the negative impact of the pandemic in many areas, the economic damage is too great to ignore. In this sense, the tourism sector, which is one of the most important sources of income and foreign exchange for Turkey, is literally experiencing a collapse. In this </a:t>
            </a:r>
            <a:r>
              <a:rPr lang="tr-TR" dirty="0" err="1">
                <a:latin typeface="Calibri" panose="020F0502020204030204" pitchFamily="34" charset="0"/>
                <a:cs typeface="Calibri" panose="020F0502020204030204" pitchFamily="34" charset="0"/>
              </a:rPr>
              <a:t>presentation</a:t>
            </a:r>
            <a:r>
              <a:rPr lang="en-US" dirty="0">
                <a:latin typeface="Calibri" panose="020F0502020204030204" pitchFamily="34" charset="0"/>
                <a:cs typeface="Calibri" panose="020F0502020204030204" pitchFamily="34" charset="0"/>
              </a:rPr>
              <a:t>, we will be addressing the effects of the C</a:t>
            </a:r>
            <a:r>
              <a:rPr lang="tr-TR" dirty="0">
                <a:latin typeface="Calibri" panose="020F0502020204030204" pitchFamily="34" charset="0"/>
                <a:cs typeface="Calibri" panose="020F0502020204030204" pitchFamily="34" charset="0"/>
              </a:rPr>
              <a:t>OVID</a:t>
            </a:r>
            <a:r>
              <a:rPr lang="en-US" dirty="0">
                <a:latin typeface="Calibri" panose="020F0502020204030204" pitchFamily="34" charset="0"/>
                <a:cs typeface="Calibri" panose="020F0502020204030204" pitchFamily="34" charset="0"/>
              </a:rPr>
              <a:t>19 pandemic on tourism in Turkey.</a:t>
            </a:r>
            <a:endParaRPr lang="tr-TR" dirty="0">
              <a:latin typeface="Calibri" panose="020F0502020204030204" pitchFamily="34" charset="0"/>
              <a:cs typeface="Calibri" panose="020F0502020204030204" pitchFamily="34" charset="0"/>
            </a:endParaRPr>
          </a:p>
          <a:p>
            <a:pPr>
              <a:lnSpc>
                <a:spcPct val="170000"/>
              </a:lnSpc>
            </a:pPr>
            <a:r>
              <a:rPr lang="en-US" dirty="0">
                <a:latin typeface="Calibri" panose="020F0502020204030204" pitchFamily="34" charset="0"/>
                <a:cs typeface="Calibri" panose="020F0502020204030204" pitchFamily="34" charset="0"/>
              </a:rPr>
              <a:t>Using statistical data to better see the effects of the pandemic gives us a more understandable method. In this sense, we will be </a:t>
            </a:r>
            <a:r>
              <a:rPr lang="tr-TR" dirty="0">
                <a:latin typeface="Calibri" panose="020F0502020204030204" pitchFamily="34" charset="0"/>
                <a:cs typeface="Calibri" panose="020F0502020204030204" pitchFamily="34" charset="0"/>
              </a:rPr>
              <a:t>analyzing</a:t>
            </a:r>
            <a:r>
              <a:rPr lang="en-US" dirty="0">
                <a:latin typeface="Calibri" panose="020F0502020204030204" pitchFamily="34" charset="0"/>
                <a:cs typeface="Calibri" panose="020F0502020204030204" pitchFamily="34" charset="0"/>
              </a:rPr>
              <a:t> some of the data we have obtained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and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visualized</a:t>
            </a:r>
            <a:r>
              <a:rPr lang="en-US" dirty="0">
                <a:latin typeface="Calibri" panose="020F0502020204030204" pitchFamily="34" charset="0"/>
                <a:cs typeface="Calibri" panose="020F0502020204030204" pitchFamily="34" charset="0"/>
              </a:rPr>
              <a:t>.</a:t>
            </a:r>
          </a:p>
          <a:p>
            <a:pPr marL="0" indent="0">
              <a:lnSpc>
                <a:spcPct val="170000"/>
              </a:lnSpc>
              <a:buNone/>
            </a:pPr>
            <a:endParaRPr lang="tr-TR" dirty="0">
              <a:latin typeface="Calibri" panose="020F0502020204030204" pitchFamily="34" charset="0"/>
              <a:cs typeface="Calibri" panose="020F0502020204030204" pitchFamily="34" charset="0"/>
            </a:endParaRPr>
          </a:p>
        </p:txBody>
      </p:sp>
      <p:sp>
        <p:nvSpPr>
          <p:cNvPr id="3" name="Slayt Numarası Yer Tutucusu 2">
            <a:extLst>
              <a:ext uri="{FF2B5EF4-FFF2-40B4-BE49-F238E27FC236}">
                <a16:creationId xmlns:a16="http://schemas.microsoft.com/office/drawing/2014/main" id="{AEBAA44A-41A2-4809-89A3-C614F2C08CA6}"/>
              </a:ext>
            </a:extLst>
          </p:cNvPr>
          <p:cNvSpPr>
            <a:spLocks noGrp="1"/>
          </p:cNvSpPr>
          <p:nvPr>
            <p:ph type="sldNum" sz="quarter" idx="12"/>
          </p:nvPr>
        </p:nvSpPr>
        <p:spPr/>
        <p:txBody>
          <a:bodyPr/>
          <a:lstStyle/>
          <a:p>
            <a:fld id="{0EA651C0-4981-4073-822C-826064A32D22}" type="slidenum">
              <a:rPr lang="tr-TR" smtClean="0"/>
              <a:t>2</a:t>
            </a:fld>
            <a:endParaRPr lang="tr-TR"/>
          </a:p>
        </p:txBody>
      </p:sp>
    </p:spTree>
    <p:extLst>
      <p:ext uri="{BB962C8B-B14F-4D97-AF65-F5344CB8AC3E}">
        <p14:creationId xmlns:p14="http://schemas.microsoft.com/office/powerpoint/2010/main" val="245617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55CCE-4A7E-4819-9B1C-42C4A5513A9B}"/>
              </a:ext>
            </a:extLst>
          </p:cNvPr>
          <p:cNvSpPr>
            <a:spLocks noGrp="1"/>
          </p:cNvSpPr>
          <p:nvPr>
            <p:ph type="title"/>
          </p:nvPr>
        </p:nvSpPr>
        <p:spPr>
          <a:xfrm>
            <a:off x="1498795" y="415333"/>
            <a:ext cx="9897794" cy="805375"/>
          </a:xfrm>
        </p:spPr>
        <p:txBody>
          <a:bodyPr/>
          <a:lstStyle/>
          <a:p>
            <a:pPr algn="ctr"/>
            <a:r>
              <a:rPr lang="tr-TR" dirty="0" err="1"/>
              <a:t>References</a:t>
            </a:r>
            <a:endParaRPr lang="en-GB" dirty="0"/>
          </a:p>
        </p:txBody>
      </p:sp>
      <p:sp>
        <p:nvSpPr>
          <p:cNvPr id="3" name="İçerik Yer Tutucusu 2">
            <a:extLst>
              <a:ext uri="{FF2B5EF4-FFF2-40B4-BE49-F238E27FC236}">
                <a16:creationId xmlns:a16="http://schemas.microsoft.com/office/drawing/2014/main" id="{830CF214-8707-4D84-B001-62CEA49100BB}"/>
              </a:ext>
            </a:extLst>
          </p:cNvPr>
          <p:cNvSpPr>
            <a:spLocks noGrp="1"/>
          </p:cNvSpPr>
          <p:nvPr>
            <p:ph idx="1"/>
          </p:nvPr>
        </p:nvSpPr>
        <p:spPr>
          <a:xfrm>
            <a:off x="703385" y="1220708"/>
            <a:ext cx="11488615" cy="5232678"/>
          </a:xfrm>
        </p:spPr>
        <p:txBody>
          <a:bodyPr>
            <a:normAutofit/>
          </a:bodyPr>
          <a:lstStyle/>
          <a:p>
            <a:r>
              <a:rPr lang="en-US" dirty="0"/>
              <a:t>Turkish Statistical Institute</a:t>
            </a:r>
            <a:r>
              <a:rPr lang="tr-TR" dirty="0"/>
              <a:t>; </a:t>
            </a:r>
            <a:r>
              <a:rPr lang="en-US" dirty="0"/>
              <a:t>Education, Culture, Sports and Tourism Statistics.</a:t>
            </a:r>
            <a:endParaRPr lang="tr-TR" dirty="0"/>
          </a:p>
          <a:p>
            <a:pPr marL="0" indent="0">
              <a:buNone/>
            </a:pPr>
            <a:r>
              <a:rPr lang="tr-TR" dirty="0"/>
              <a:t>Web Site: </a:t>
            </a:r>
            <a:r>
              <a:rPr lang="en-GB" dirty="0">
                <a:hlinkClick r:id="rId2"/>
              </a:rPr>
              <a:t>https://data.tuik.gov.tr/Kategori/GetKategori?p=egitim-kultur-spor-ve-turizm-105&amp;dil=1</a:t>
            </a:r>
            <a:endParaRPr lang="tr-TR" dirty="0"/>
          </a:p>
          <a:p>
            <a:r>
              <a:rPr lang="en-US" dirty="0"/>
              <a:t>Republic of Turkey Ministry of Culture and Tourism General Directorate of Investments and Enterprises</a:t>
            </a:r>
            <a:endParaRPr lang="tr-TR" dirty="0"/>
          </a:p>
          <a:p>
            <a:pPr marL="0" indent="0">
              <a:buNone/>
            </a:pPr>
            <a:r>
              <a:rPr lang="tr-TR" dirty="0"/>
              <a:t>Web Site: </a:t>
            </a:r>
            <a:r>
              <a:rPr lang="tr-TR" dirty="0">
                <a:hlinkClick r:id="rId3"/>
              </a:rPr>
              <a:t>https://yigm.ktb.gov.tr/TR-9851/turizm-istatistikleri.html</a:t>
            </a:r>
            <a:endParaRPr lang="tr-TR" dirty="0"/>
          </a:p>
          <a:p>
            <a:r>
              <a:rPr lang="en-US" dirty="0"/>
              <a:t>Association of Turkish Travel Agencies</a:t>
            </a:r>
            <a:r>
              <a:rPr lang="tr-TR" dirty="0"/>
              <a:t>;</a:t>
            </a:r>
            <a:r>
              <a:rPr lang="en-US" dirty="0"/>
              <a:t> Tourism Reports and Statistics</a:t>
            </a:r>
            <a:endParaRPr lang="tr-TR" dirty="0"/>
          </a:p>
          <a:p>
            <a:pPr marL="0" indent="0">
              <a:buNone/>
            </a:pPr>
            <a:r>
              <a:rPr lang="tr-TR" dirty="0"/>
              <a:t>Web Site: </a:t>
            </a:r>
            <a:r>
              <a:rPr lang="tr-TR" dirty="0">
                <a:hlinkClick r:id="rId4"/>
              </a:rPr>
              <a:t>https://www.tursab.org.tr/istatistikler/turizmin-ekonomideki-yeri#</a:t>
            </a:r>
            <a:endParaRPr lang="tr-TR" dirty="0"/>
          </a:p>
          <a:p>
            <a:r>
              <a:rPr lang="en-GB" dirty="0"/>
              <a:t>Tourism Data Bank</a:t>
            </a:r>
            <a:r>
              <a:rPr lang="tr-TR" dirty="0"/>
              <a:t>; </a:t>
            </a:r>
            <a:r>
              <a:rPr lang="en-US" dirty="0"/>
              <a:t>Statistics</a:t>
            </a:r>
            <a:r>
              <a:rPr lang="tr-TR" dirty="0"/>
              <a:t> &amp; News</a:t>
            </a:r>
          </a:p>
          <a:p>
            <a:pPr marL="0" indent="0">
              <a:buNone/>
            </a:pPr>
            <a:r>
              <a:rPr lang="tr-TR" dirty="0"/>
              <a:t>Web Site: </a:t>
            </a:r>
            <a:r>
              <a:rPr lang="tr-TR" dirty="0">
                <a:hlinkClick r:id="rId5"/>
              </a:rPr>
              <a:t>https://www.turizmdatabank.com/</a:t>
            </a:r>
            <a:endParaRPr lang="tr-TR" dirty="0"/>
          </a:p>
          <a:p>
            <a:r>
              <a:rPr lang="en-US" dirty="0"/>
              <a:t>Tourism Diary:</a:t>
            </a:r>
            <a:r>
              <a:rPr lang="tr-TR" dirty="0"/>
              <a:t> </a:t>
            </a:r>
            <a:r>
              <a:rPr lang="en-US" dirty="0"/>
              <a:t>Tourism and Travel Newspaper</a:t>
            </a:r>
            <a:r>
              <a:rPr lang="tr-TR" dirty="0"/>
              <a:t>; News</a:t>
            </a:r>
          </a:p>
          <a:p>
            <a:pPr marL="0" indent="0">
              <a:buNone/>
            </a:pPr>
            <a:r>
              <a:rPr lang="tr-TR" dirty="0"/>
              <a:t>Web Site: </a:t>
            </a:r>
            <a:r>
              <a:rPr lang="tr-TR" dirty="0">
                <a:hlinkClick r:id="rId6"/>
              </a:rPr>
              <a:t>https://www.turizmgunlugu.com/</a:t>
            </a:r>
            <a:endParaRPr lang="tr-TR" dirty="0"/>
          </a:p>
          <a:p>
            <a:r>
              <a:rPr lang="tr-TR" dirty="0"/>
              <a:t>Hotel </a:t>
            </a:r>
            <a:r>
              <a:rPr lang="tr-TR" dirty="0" err="1"/>
              <a:t>Association</a:t>
            </a:r>
            <a:r>
              <a:rPr lang="tr-TR" dirty="0"/>
              <a:t> of </a:t>
            </a:r>
            <a:r>
              <a:rPr lang="tr-TR" dirty="0" err="1"/>
              <a:t>Turkey</a:t>
            </a:r>
            <a:endParaRPr lang="tr-TR" dirty="0"/>
          </a:p>
          <a:p>
            <a:pPr marL="0" indent="0">
              <a:buNone/>
            </a:pPr>
            <a:r>
              <a:rPr lang="tr-TR" dirty="0"/>
              <a:t>Web Site: </a:t>
            </a:r>
            <a:r>
              <a:rPr lang="tr-TR" dirty="0">
                <a:hlinkClick r:id="rId7"/>
              </a:rPr>
              <a:t>http://www.turob.com/tr</a:t>
            </a:r>
            <a:endParaRPr lang="tr-TR" dirty="0"/>
          </a:p>
          <a:p>
            <a:pPr marL="0" indent="0">
              <a:buNone/>
            </a:pPr>
            <a:endParaRPr lang="tr-TR" dirty="0"/>
          </a:p>
          <a:p>
            <a:pPr marL="0" indent="0">
              <a:buNone/>
            </a:pPr>
            <a:endParaRPr lang="tr-TR" dirty="0"/>
          </a:p>
          <a:p>
            <a:pPr marL="0" indent="0">
              <a:buNone/>
            </a:pPr>
            <a:endParaRPr lang="en-GB" dirty="0"/>
          </a:p>
        </p:txBody>
      </p:sp>
      <p:sp>
        <p:nvSpPr>
          <p:cNvPr id="4" name="Slayt Numarası Yer Tutucusu 3">
            <a:extLst>
              <a:ext uri="{FF2B5EF4-FFF2-40B4-BE49-F238E27FC236}">
                <a16:creationId xmlns:a16="http://schemas.microsoft.com/office/drawing/2014/main" id="{5C09AAC2-F97E-4BF6-9FE0-A45EADA1D1E3}"/>
              </a:ext>
            </a:extLst>
          </p:cNvPr>
          <p:cNvSpPr>
            <a:spLocks noGrp="1"/>
          </p:cNvSpPr>
          <p:nvPr>
            <p:ph type="sldNum" sz="quarter" idx="12"/>
          </p:nvPr>
        </p:nvSpPr>
        <p:spPr/>
        <p:txBody>
          <a:bodyPr/>
          <a:lstStyle/>
          <a:p>
            <a:fld id="{0EA651C0-4981-4073-822C-826064A32D22}" type="slidenum">
              <a:rPr lang="tr-TR" smtClean="0"/>
              <a:t>20</a:t>
            </a:fld>
            <a:endParaRPr lang="tr-TR" dirty="0"/>
          </a:p>
        </p:txBody>
      </p:sp>
    </p:spTree>
    <p:extLst>
      <p:ext uri="{BB962C8B-B14F-4D97-AF65-F5344CB8AC3E}">
        <p14:creationId xmlns:p14="http://schemas.microsoft.com/office/powerpoint/2010/main" val="89394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008185" y="562708"/>
            <a:ext cx="11183815" cy="741485"/>
          </a:xfrm>
        </p:spPr>
        <p:txBody>
          <a:bodyPr>
            <a:noAutofit/>
          </a:bodyPr>
          <a:lstStyle/>
          <a:p>
            <a:r>
              <a:rPr lang="en-US" b="1" dirty="0"/>
              <a:t>How Was The Last Year Before The Pandemic?</a:t>
            </a:r>
            <a:endParaRPr lang="en-GB" b="1" dirty="0"/>
          </a:p>
        </p:txBody>
      </p:sp>
      <p:sp>
        <p:nvSpPr>
          <p:cNvPr id="9" name="Content Placeholder 8">
            <a:extLst>
              <a:ext uri="{FF2B5EF4-FFF2-40B4-BE49-F238E27FC236}">
                <a16:creationId xmlns:a16="http://schemas.microsoft.com/office/drawing/2014/main" id="{5D3824A2-66BB-4B33-9077-5544DE164798}"/>
              </a:ext>
            </a:extLst>
          </p:cNvPr>
          <p:cNvSpPr>
            <a:spLocks noGrp="1"/>
          </p:cNvSpPr>
          <p:nvPr>
            <p:ph idx="1"/>
          </p:nvPr>
        </p:nvSpPr>
        <p:spPr>
          <a:xfrm>
            <a:off x="1176998" y="1659988"/>
            <a:ext cx="3646109" cy="4635304"/>
          </a:xfrm>
        </p:spPr>
        <p:txBody>
          <a:bodyPr>
            <a:normAutofit fontScale="92500" lnSpcReduction="20000"/>
          </a:bodyPr>
          <a:lstStyle/>
          <a:p>
            <a:pPr>
              <a:lnSpc>
                <a:spcPct val="170000"/>
              </a:lnSpc>
            </a:pPr>
            <a:r>
              <a:rPr lang="en-US" dirty="0"/>
              <a:t>In 2019, approximately 45 million tourists visited Turkey and left close to $ 35 billion in foreign currency. In the chart next door, we see some provinces visited and stayed by tourists in 2019. From here we can also understand that tourism is a major source of income for many provinces.</a:t>
            </a:r>
            <a:endParaRPr lang="tr-TR" dirty="0"/>
          </a:p>
        </p:txBody>
      </p:sp>
      <p:pic>
        <p:nvPicPr>
          <p:cNvPr id="5" name="İçerik Yer Tutucusu 4">
            <a:extLst>
              <a:ext uri="{FF2B5EF4-FFF2-40B4-BE49-F238E27FC236}">
                <a16:creationId xmlns:a16="http://schemas.microsoft.com/office/drawing/2014/main" id="{D8F72D51-1EE0-473B-9F01-B3A2EB4D1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303" y="1659987"/>
            <a:ext cx="6682152" cy="4635303"/>
          </a:xfrm>
          <a:prstGeom prst="rect">
            <a:avLst/>
          </a:prstGeom>
        </p:spPr>
      </p:pic>
      <p:sp>
        <p:nvSpPr>
          <p:cNvPr id="3" name="Slayt Numarası Yer Tutucusu 2">
            <a:extLst>
              <a:ext uri="{FF2B5EF4-FFF2-40B4-BE49-F238E27FC236}">
                <a16:creationId xmlns:a16="http://schemas.microsoft.com/office/drawing/2014/main" id="{AEBAA44A-41A2-4809-89A3-C614F2C08CA6}"/>
              </a:ext>
            </a:extLst>
          </p:cNvPr>
          <p:cNvSpPr>
            <a:spLocks noGrp="1"/>
          </p:cNvSpPr>
          <p:nvPr>
            <p:ph type="sldNum" sz="quarter" idx="12"/>
          </p:nvPr>
        </p:nvSpPr>
        <p:spPr/>
        <p:txBody>
          <a:bodyPr/>
          <a:lstStyle/>
          <a:p>
            <a:fld id="{0EA651C0-4981-4073-822C-826064A32D22}" type="slidenum">
              <a:rPr lang="tr-TR" smtClean="0"/>
              <a:t>3</a:t>
            </a:fld>
            <a:endParaRPr lang="tr-TR"/>
          </a:p>
        </p:txBody>
      </p:sp>
    </p:spTree>
    <p:extLst>
      <p:ext uri="{BB962C8B-B14F-4D97-AF65-F5344CB8AC3E}">
        <p14:creationId xmlns:p14="http://schemas.microsoft.com/office/powerpoint/2010/main" val="253623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645406-1ABC-4824-8B84-0044DB073E8C}"/>
              </a:ext>
            </a:extLst>
          </p:cNvPr>
          <p:cNvSpPr>
            <a:spLocks noGrp="1"/>
          </p:cNvSpPr>
          <p:nvPr>
            <p:ph type="title"/>
          </p:nvPr>
        </p:nvSpPr>
        <p:spPr>
          <a:xfrm>
            <a:off x="844063" y="388412"/>
            <a:ext cx="11086032" cy="720969"/>
          </a:xfrm>
        </p:spPr>
        <p:txBody>
          <a:bodyPr>
            <a:noAutofit/>
          </a:bodyPr>
          <a:lstStyle/>
          <a:p>
            <a:r>
              <a:rPr lang="en-US" sz="3500" dirty="0"/>
              <a:t>Tourist </a:t>
            </a:r>
            <a:r>
              <a:rPr lang="tr-TR" sz="3500" dirty="0"/>
              <a:t>D</a:t>
            </a:r>
            <a:r>
              <a:rPr lang="en-US" sz="3500" dirty="0" err="1"/>
              <a:t>istribution</a:t>
            </a:r>
            <a:r>
              <a:rPr lang="en-US" sz="3500" dirty="0"/>
              <a:t> by</a:t>
            </a:r>
            <a:r>
              <a:rPr lang="tr-TR" sz="3500" dirty="0"/>
              <a:t> Y</a:t>
            </a:r>
            <a:r>
              <a:rPr lang="en-US" sz="3500" dirty="0"/>
              <a:t>ear </a:t>
            </a:r>
            <a:r>
              <a:rPr lang="tr-TR" sz="3500" dirty="0"/>
              <a:t>B</a:t>
            </a:r>
            <a:r>
              <a:rPr lang="en-US" sz="3500" dirty="0" err="1"/>
              <a:t>efore</a:t>
            </a:r>
            <a:r>
              <a:rPr lang="en-US" sz="3500" dirty="0"/>
              <a:t> and </a:t>
            </a:r>
            <a:r>
              <a:rPr lang="tr-TR" sz="3500" dirty="0"/>
              <a:t>A</a:t>
            </a:r>
            <a:r>
              <a:rPr lang="en-US" sz="3500" dirty="0" err="1"/>
              <a:t>fter</a:t>
            </a:r>
            <a:r>
              <a:rPr lang="en-US" sz="3500" dirty="0"/>
              <a:t> the </a:t>
            </a:r>
            <a:r>
              <a:rPr lang="tr-TR" sz="3500" dirty="0"/>
              <a:t>P</a:t>
            </a:r>
            <a:r>
              <a:rPr lang="en-US" sz="3500" dirty="0" err="1"/>
              <a:t>andemic</a:t>
            </a:r>
            <a:endParaRPr lang="en-GB" sz="3500" dirty="0"/>
          </a:p>
        </p:txBody>
      </p:sp>
      <p:sp>
        <p:nvSpPr>
          <p:cNvPr id="9" name="Content Placeholder 8">
            <a:extLst>
              <a:ext uri="{FF2B5EF4-FFF2-40B4-BE49-F238E27FC236}">
                <a16:creationId xmlns:a16="http://schemas.microsoft.com/office/drawing/2014/main" id="{6160E38C-1098-43F9-94CA-19CA049B88C2}"/>
              </a:ext>
            </a:extLst>
          </p:cNvPr>
          <p:cNvSpPr>
            <a:spLocks noGrp="1"/>
          </p:cNvSpPr>
          <p:nvPr>
            <p:ph idx="1"/>
          </p:nvPr>
        </p:nvSpPr>
        <p:spPr>
          <a:xfrm>
            <a:off x="844063" y="1364566"/>
            <a:ext cx="2919046" cy="4847785"/>
          </a:xfrm>
        </p:spPr>
        <p:txBody>
          <a:bodyPr>
            <a:normAutofit/>
          </a:bodyPr>
          <a:lstStyle/>
          <a:p>
            <a:r>
              <a:rPr lang="tr-TR" dirty="0" err="1"/>
              <a:t>If</a:t>
            </a:r>
            <a:r>
              <a:rPr lang="tr-TR" dirty="0"/>
              <a:t> </a:t>
            </a:r>
            <a:r>
              <a:rPr lang="tr-TR" dirty="0" err="1"/>
              <a:t>we</a:t>
            </a:r>
            <a:r>
              <a:rPr lang="tr-TR" dirty="0"/>
              <a:t> </a:t>
            </a:r>
            <a:r>
              <a:rPr lang="tr-TR" dirty="0" err="1"/>
              <a:t>look</a:t>
            </a:r>
            <a:r>
              <a:rPr lang="en-US" dirty="0"/>
              <a:t> at the distribution of tourists over the last 10 years, we see an increase in the number of tourists </a:t>
            </a:r>
            <a:r>
              <a:rPr lang="tr-TR" dirty="0" err="1"/>
              <a:t>until</a:t>
            </a:r>
            <a:r>
              <a:rPr lang="en-US" dirty="0"/>
              <a:t> 2020, except </a:t>
            </a:r>
            <a:r>
              <a:rPr lang="tr-TR" dirty="0"/>
              <a:t>2016 </a:t>
            </a:r>
            <a:r>
              <a:rPr lang="tr-TR" dirty="0" err="1"/>
              <a:t>because</a:t>
            </a:r>
            <a:r>
              <a:rPr lang="tr-TR" dirty="0"/>
              <a:t> of</a:t>
            </a:r>
            <a:r>
              <a:rPr lang="en-US" dirty="0"/>
              <a:t> special cases</a:t>
            </a:r>
            <a:r>
              <a:rPr lang="tr-TR" dirty="0"/>
              <a:t>.</a:t>
            </a:r>
          </a:p>
          <a:p>
            <a:r>
              <a:rPr lang="en-US" dirty="0"/>
              <a:t>Due to the health problems caused by the pandemic, it caused a serious decline in 2020 and beyond.</a:t>
            </a:r>
          </a:p>
        </p:txBody>
      </p:sp>
      <p:pic>
        <p:nvPicPr>
          <p:cNvPr id="5" name="İçerik Yer Tutucusu 4">
            <a:extLst>
              <a:ext uri="{FF2B5EF4-FFF2-40B4-BE49-F238E27FC236}">
                <a16:creationId xmlns:a16="http://schemas.microsoft.com/office/drawing/2014/main" id="{7C93D52E-B63A-4E20-8B5D-BB22F5A8F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089" y="1364566"/>
            <a:ext cx="7963005" cy="4847784"/>
          </a:xfrm>
          <a:prstGeom prst="rect">
            <a:avLst/>
          </a:prstGeom>
        </p:spPr>
      </p:pic>
      <p:sp>
        <p:nvSpPr>
          <p:cNvPr id="3" name="Slayt Numarası Yer Tutucusu 2">
            <a:extLst>
              <a:ext uri="{FF2B5EF4-FFF2-40B4-BE49-F238E27FC236}">
                <a16:creationId xmlns:a16="http://schemas.microsoft.com/office/drawing/2014/main" id="{FA483F53-1517-4BB6-8EE7-5FA39C2CAE81}"/>
              </a:ext>
            </a:extLst>
          </p:cNvPr>
          <p:cNvSpPr>
            <a:spLocks noGrp="1"/>
          </p:cNvSpPr>
          <p:nvPr>
            <p:ph type="sldNum" sz="quarter" idx="12"/>
          </p:nvPr>
        </p:nvSpPr>
        <p:spPr>
          <a:xfrm>
            <a:off x="9472736" y="6453386"/>
            <a:ext cx="1596292" cy="404614"/>
          </a:xfrm>
        </p:spPr>
        <p:txBody>
          <a:bodyPr>
            <a:normAutofit/>
          </a:bodyPr>
          <a:lstStyle/>
          <a:p>
            <a:pPr>
              <a:spcAft>
                <a:spcPts val="600"/>
              </a:spcAft>
            </a:pPr>
            <a:fld id="{0EA651C0-4981-4073-822C-826064A32D22}" type="slidenum">
              <a:rPr lang="tr-TR" smtClean="0"/>
              <a:pPr>
                <a:spcAft>
                  <a:spcPts val="600"/>
                </a:spcAft>
              </a:pPr>
              <a:t>4</a:t>
            </a:fld>
            <a:endParaRPr lang="tr-TR"/>
          </a:p>
        </p:txBody>
      </p:sp>
    </p:spTree>
    <p:extLst>
      <p:ext uri="{BB962C8B-B14F-4D97-AF65-F5344CB8AC3E}">
        <p14:creationId xmlns:p14="http://schemas.microsoft.com/office/powerpoint/2010/main" val="422457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A19F72-68FE-4F4E-9393-58421F27F4F7}"/>
              </a:ext>
            </a:extLst>
          </p:cNvPr>
          <p:cNvSpPr>
            <a:spLocks noGrp="1"/>
          </p:cNvSpPr>
          <p:nvPr>
            <p:ph type="title"/>
          </p:nvPr>
        </p:nvSpPr>
        <p:spPr>
          <a:xfrm>
            <a:off x="888314" y="457368"/>
            <a:ext cx="11303686" cy="855490"/>
          </a:xfrm>
        </p:spPr>
        <p:txBody>
          <a:bodyPr>
            <a:normAutofit fontScale="90000"/>
          </a:bodyPr>
          <a:lstStyle/>
          <a:p>
            <a:r>
              <a:rPr lang="tr-TR" dirty="0" err="1"/>
              <a:t>Comparison</a:t>
            </a:r>
            <a:r>
              <a:rPr lang="tr-TR" dirty="0"/>
              <a:t> of 2018-2019 </a:t>
            </a:r>
            <a:r>
              <a:rPr lang="tr-TR" dirty="0" err="1"/>
              <a:t>and</a:t>
            </a:r>
            <a:r>
              <a:rPr lang="tr-TR" dirty="0"/>
              <a:t> 2020-2021 </a:t>
            </a:r>
            <a:r>
              <a:rPr lang="tr-TR" dirty="0" err="1"/>
              <a:t>Periods</a:t>
            </a:r>
            <a:endParaRPr lang="tr-TR" dirty="0"/>
          </a:p>
        </p:txBody>
      </p:sp>
      <p:pic>
        <p:nvPicPr>
          <p:cNvPr id="5" name="İçerik Yer Tutucusu 4">
            <a:extLst>
              <a:ext uri="{FF2B5EF4-FFF2-40B4-BE49-F238E27FC236}">
                <a16:creationId xmlns:a16="http://schemas.microsoft.com/office/drawing/2014/main" id="{3F315968-47FF-49F3-884B-A090CAE00E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427" r="7926"/>
          <a:stretch/>
        </p:blipFill>
        <p:spPr>
          <a:xfrm>
            <a:off x="4642339" y="1312858"/>
            <a:ext cx="7329267" cy="5140528"/>
          </a:xfrm>
        </p:spPr>
      </p:pic>
      <p:sp>
        <p:nvSpPr>
          <p:cNvPr id="3" name="Slayt Numarası Yer Tutucusu 2">
            <a:extLst>
              <a:ext uri="{FF2B5EF4-FFF2-40B4-BE49-F238E27FC236}">
                <a16:creationId xmlns:a16="http://schemas.microsoft.com/office/drawing/2014/main" id="{DB3C9195-11DD-44EA-9852-E2355D515C4F}"/>
              </a:ext>
            </a:extLst>
          </p:cNvPr>
          <p:cNvSpPr>
            <a:spLocks noGrp="1"/>
          </p:cNvSpPr>
          <p:nvPr>
            <p:ph type="sldNum" sz="quarter" idx="12"/>
          </p:nvPr>
        </p:nvSpPr>
        <p:spPr/>
        <p:txBody>
          <a:bodyPr/>
          <a:lstStyle/>
          <a:p>
            <a:fld id="{0EA651C0-4981-4073-822C-826064A32D22}" type="slidenum">
              <a:rPr lang="tr-TR" smtClean="0"/>
              <a:t>5</a:t>
            </a:fld>
            <a:endParaRPr lang="tr-TR"/>
          </a:p>
        </p:txBody>
      </p:sp>
      <p:sp>
        <p:nvSpPr>
          <p:cNvPr id="6" name="Metin kutusu 5">
            <a:extLst>
              <a:ext uri="{FF2B5EF4-FFF2-40B4-BE49-F238E27FC236}">
                <a16:creationId xmlns:a16="http://schemas.microsoft.com/office/drawing/2014/main" id="{BF2C248F-0D9D-4481-AC58-D25B2EDE13E2}"/>
              </a:ext>
            </a:extLst>
          </p:cNvPr>
          <p:cNvSpPr txBox="1"/>
          <p:nvPr/>
        </p:nvSpPr>
        <p:spPr>
          <a:xfrm>
            <a:off x="764346" y="1235483"/>
            <a:ext cx="3657599" cy="5217903"/>
          </a:xfrm>
          <a:prstGeom prst="rect">
            <a:avLst/>
          </a:prstGeom>
          <a:noFill/>
        </p:spPr>
        <p:txBody>
          <a:bodyPr wrap="square" rtlCol="0">
            <a:spAutoFit/>
          </a:bodyPr>
          <a:lstStyle/>
          <a:p>
            <a:pPr marL="342900" indent="-342900">
              <a:lnSpc>
                <a:spcPct val="120000"/>
              </a:lnSpc>
              <a:buFont typeface="Wingdings" panose="05000000000000000000" pitchFamily="2" charset="2"/>
              <a:buChar char="§"/>
            </a:pPr>
            <a:r>
              <a:rPr lang="en-US" sz="2150" dirty="0"/>
              <a:t>When we look at the total number of tourists in the nearest 2 years before and after the pandemic, we can see how big the difference is.</a:t>
            </a:r>
            <a:endParaRPr lang="tr-TR" sz="2150" dirty="0"/>
          </a:p>
          <a:p>
            <a:pPr marL="342900" indent="-342900">
              <a:lnSpc>
                <a:spcPct val="120000"/>
              </a:lnSpc>
              <a:buFont typeface="Wingdings" panose="05000000000000000000" pitchFamily="2" charset="2"/>
              <a:buChar char="§"/>
            </a:pPr>
            <a:r>
              <a:rPr lang="en-US" sz="2150" dirty="0"/>
              <a:t>In the 2018-2019 period, approximately 85 million tourists visited our country, but in the 2020-2021 period, this number remained approximately only 15 and a half million.</a:t>
            </a:r>
            <a:endParaRPr lang="en-GB" sz="2150" dirty="0"/>
          </a:p>
        </p:txBody>
      </p:sp>
    </p:spTree>
    <p:extLst>
      <p:ext uri="{BB962C8B-B14F-4D97-AF65-F5344CB8AC3E}">
        <p14:creationId xmlns:p14="http://schemas.microsoft.com/office/powerpoint/2010/main" val="120362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645406-1ABC-4824-8B84-0044DB073E8C}"/>
              </a:ext>
            </a:extLst>
          </p:cNvPr>
          <p:cNvSpPr>
            <a:spLocks noGrp="1"/>
          </p:cNvSpPr>
          <p:nvPr>
            <p:ph type="title"/>
          </p:nvPr>
        </p:nvSpPr>
        <p:spPr>
          <a:xfrm>
            <a:off x="675250" y="390378"/>
            <a:ext cx="11516750" cy="706902"/>
          </a:xfrm>
        </p:spPr>
        <p:txBody>
          <a:bodyPr>
            <a:noAutofit/>
          </a:bodyPr>
          <a:lstStyle/>
          <a:p>
            <a:r>
              <a:rPr lang="en-US" sz="3500" dirty="0"/>
              <a:t>Number Of Tourists In The First Quarters Of The Last 4 Years</a:t>
            </a:r>
            <a:endParaRPr lang="tr-TR" sz="3500" dirty="0"/>
          </a:p>
        </p:txBody>
      </p:sp>
      <p:pic>
        <p:nvPicPr>
          <p:cNvPr id="9" name="İçerik Yer Tutucusu 8">
            <a:extLst>
              <a:ext uri="{FF2B5EF4-FFF2-40B4-BE49-F238E27FC236}">
                <a16:creationId xmlns:a16="http://schemas.microsoft.com/office/drawing/2014/main" id="{BACE3A6D-43AD-4BC7-995A-13546D46CE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619"/>
          <a:stretch/>
        </p:blipFill>
        <p:spPr>
          <a:xfrm>
            <a:off x="3571496" y="1311220"/>
            <a:ext cx="8432935" cy="4928226"/>
          </a:xfrm>
        </p:spPr>
      </p:pic>
      <p:sp>
        <p:nvSpPr>
          <p:cNvPr id="3" name="Slayt Numarası Yer Tutucusu 2">
            <a:extLst>
              <a:ext uri="{FF2B5EF4-FFF2-40B4-BE49-F238E27FC236}">
                <a16:creationId xmlns:a16="http://schemas.microsoft.com/office/drawing/2014/main" id="{27EFCEE7-8C85-44CF-948C-77E54C65BC26}"/>
              </a:ext>
            </a:extLst>
          </p:cNvPr>
          <p:cNvSpPr>
            <a:spLocks noGrp="1"/>
          </p:cNvSpPr>
          <p:nvPr>
            <p:ph type="sldNum" sz="quarter" idx="12"/>
          </p:nvPr>
        </p:nvSpPr>
        <p:spPr/>
        <p:txBody>
          <a:bodyPr/>
          <a:lstStyle/>
          <a:p>
            <a:fld id="{0EA651C0-4981-4073-822C-826064A32D22}" type="slidenum">
              <a:rPr lang="tr-TR" smtClean="0"/>
              <a:t>6</a:t>
            </a:fld>
            <a:endParaRPr lang="tr-TR"/>
          </a:p>
        </p:txBody>
      </p:sp>
      <p:sp>
        <p:nvSpPr>
          <p:cNvPr id="5" name="Metin kutusu 4">
            <a:extLst>
              <a:ext uri="{FF2B5EF4-FFF2-40B4-BE49-F238E27FC236}">
                <a16:creationId xmlns:a16="http://schemas.microsoft.com/office/drawing/2014/main" id="{D958A297-4104-43C4-8FBE-0816E1F33BCC}"/>
              </a:ext>
            </a:extLst>
          </p:cNvPr>
          <p:cNvSpPr txBox="1"/>
          <p:nvPr/>
        </p:nvSpPr>
        <p:spPr>
          <a:xfrm>
            <a:off x="675250" y="1222688"/>
            <a:ext cx="2896246" cy="5016758"/>
          </a:xfrm>
          <a:prstGeom prst="rect">
            <a:avLst/>
          </a:prstGeom>
          <a:noFill/>
        </p:spPr>
        <p:txBody>
          <a:bodyPr wrap="square" rtlCol="0">
            <a:spAutoFit/>
          </a:bodyPr>
          <a:lstStyle/>
          <a:p>
            <a:pPr marL="285750" indent="-285750">
              <a:buFont typeface="Wingdings" panose="05000000000000000000" pitchFamily="2" charset="2"/>
              <a:buChar char="§"/>
            </a:pPr>
            <a:r>
              <a:rPr lang="en-US" sz="2000" dirty="0"/>
              <a:t>Since the 2021 tourist season has not yet started, comparing the numbers of the past 4 months with the first 4 months of the past 4 years will contribute to our ability to follow the developments more accurately.</a:t>
            </a:r>
            <a:endParaRPr lang="tr-TR" sz="2000" dirty="0"/>
          </a:p>
          <a:p>
            <a:pPr marL="285750" indent="-285750">
              <a:buFont typeface="Wingdings" panose="05000000000000000000" pitchFamily="2" charset="2"/>
              <a:buChar char="§"/>
            </a:pPr>
            <a:r>
              <a:rPr lang="en-US" sz="2000" dirty="0"/>
              <a:t>We can see that the sharp decline in April 2020 increases with measures taken in the same period next year.</a:t>
            </a:r>
            <a:endParaRPr lang="en-GB" sz="2000" dirty="0"/>
          </a:p>
        </p:txBody>
      </p:sp>
    </p:spTree>
    <p:extLst>
      <p:ext uri="{BB962C8B-B14F-4D97-AF65-F5344CB8AC3E}">
        <p14:creationId xmlns:p14="http://schemas.microsoft.com/office/powerpoint/2010/main" val="116154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BC858-1708-414E-BD6F-EB28387530AD}"/>
              </a:ext>
            </a:extLst>
          </p:cNvPr>
          <p:cNvSpPr>
            <a:spLocks noGrp="1"/>
          </p:cNvSpPr>
          <p:nvPr>
            <p:ph type="title"/>
          </p:nvPr>
        </p:nvSpPr>
        <p:spPr>
          <a:xfrm>
            <a:off x="881568" y="34386"/>
            <a:ext cx="11083939" cy="1102556"/>
          </a:xfrm>
        </p:spPr>
        <p:txBody>
          <a:bodyPr>
            <a:normAutofit/>
          </a:bodyPr>
          <a:lstStyle/>
          <a:p>
            <a:pPr algn="ctr"/>
            <a:r>
              <a:rPr lang="en-US" sz="3500" dirty="0"/>
              <a:t>Some Countries That Have Sent The Most Tourists To Turkey In The Last 4 Years</a:t>
            </a:r>
            <a:endParaRPr lang="en-GB" sz="3500" dirty="0"/>
          </a:p>
        </p:txBody>
      </p:sp>
      <p:pic>
        <p:nvPicPr>
          <p:cNvPr id="5" name="İçerik Yer Tutucusu 4">
            <a:extLst>
              <a:ext uri="{FF2B5EF4-FFF2-40B4-BE49-F238E27FC236}">
                <a16:creationId xmlns:a16="http://schemas.microsoft.com/office/drawing/2014/main" id="{A36FF2FB-F1CE-42C8-9F76-0CD60486BD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363"/>
          <a:stretch/>
        </p:blipFill>
        <p:spPr>
          <a:xfrm>
            <a:off x="789190" y="1164744"/>
            <a:ext cx="11268694" cy="3941495"/>
          </a:xfrm>
        </p:spPr>
      </p:pic>
      <p:sp>
        <p:nvSpPr>
          <p:cNvPr id="6" name="Slayt Numarası Yer Tutucusu 5">
            <a:extLst>
              <a:ext uri="{FF2B5EF4-FFF2-40B4-BE49-F238E27FC236}">
                <a16:creationId xmlns:a16="http://schemas.microsoft.com/office/drawing/2014/main" id="{DDF3CF61-5D2B-41B8-A904-8D6D0FB3D966}"/>
              </a:ext>
            </a:extLst>
          </p:cNvPr>
          <p:cNvSpPr>
            <a:spLocks noGrp="1"/>
          </p:cNvSpPr>
          <p:nvPr>
            <p:ph type="sldNum" sz="quarter" idx="12"/>
          </p:nvPr>
        </p:nvSpPr>
        <p:spPr/>
        <p:txBody>
          <a:bodyPr/>
          <a:lstStyle/>
          <a:p>
            <a:fld id="{0EA651C0-4981-4073-822C-826064A32D22}" type="slidenum">
              <a:rPr lang="tr-TR" smtClean="0"/>
              <a:t>7</a:t>
            </a:fld>
            <a:endParaRPr lang="tr-TR"/>
          </a:p>
        </p:txBody>
      </p:sp>
      <p:sp>
        <p:nvSpPr>
          <p:cNvPr id="3" name="Metin kutusu 2">
            <a:extLst>
              <a:ext uri="{FF2B5EF4-FFF2-40B4-BE49-F238E27FC236}">
                <a16:creationId xmlns:a16="http://schemas.microsoft.com/office/drawing/2014/main" id="{D6CBE4F8-39C6-422F-929D-75322782B83C}"/>
              </a:ext>
            </a:extLst>
          </p:cNvPr>
          <p:cNvSpPr txBox="1"/>
          <p:nvPr/>
        </p:nvSpPr>
        <p:spPr>
          <a:xfrm>
            <a:off x="881568" y="5317588"/>
            <a:ext cx="11083939" cy="1107996"/>
          </a:xfrm>
          <a:prstGeom prst="rect">
            <a:avLst/>
          </a:prstGeom>
          <a:noFill/>
        </p:spPr>
        <p:txBody>
          <a:bodyPr wrap="square" rtlCol="0">
            <a:spAutoFit/>
          </a:bodyPr>
          <a:lstStyle/>
          <a:p>
            <a:pPr algn="ctr"/>
            <a:r>
              <a:rPr lang="tr-TR" sz="2000" dirty="0"/>
              <a:t>    </a:t>
            </a:r>
            <a:r>
              <a:rPr lang="en-US" sz="2200" dirty="0"/>
              <a:t>Health problems, restrictions and travel </a:t>
            </a:r>
            <a:r>
              <a:rPr lang="en-GB" sz="2200" dirty="0"/>
              <a:t>prohibition</a:t>
            </a:r>
            <a:r>
              <a:rPr lang="tr-TR" sz="2200" dirty="0"/>
              <a:t>s</a:t>
            </a:r>
            <a:r>
              <a:rPr lang="en-US" sz="2200" dirty="0"/>
              <a:t> caused by the pandemic have a serious negative impact on many countries</a:t>
            </a:r>
            <a:r>
              <a:rPr lang="tr-TR" sz="2200" dirty="0"/>
              <a:t> </a:t>
            </a:r>
            <a:r>
              <a:rPr lang="tr-TR" sz="2200" dirty="0" err="1"/>
              <a:t>including</a:t>
            </a:r>
            <a:r>
              <a:rPr lang="tr-TR" sz="2200" dirty="0"/>
              <a:t> </a:t>
            </a:r>
            <a:r>
              <a:rPr lang="en-US" sz="2200" dirty="0"/>
              <a:t>Germany and Russia which send the most tourists to Turkey</a:t>
            </a:r>
            <a:r>
              <a:rPr lang="tr-TR" sz="2200" dirty="0"/>
              <a:t>. This </a:t>
            </a:r>
            <a:r>
              <a:rPr lang="tr-TR" sz="2200" dirty="0" err="1"/>
              <a:t>situation</a:t>
            </a:r>
            <a:r>
              <a:rPr lang="tr-TR" sz="2200" dirty="0"/>
              <a:t> is</a:t>
            </a:r>
            <a:r>
              <a:rPr lang="en-US" sz="2200" dirty="0"/>
              <a:t> damaging our country's tourism</a:t>
            </a:r>
            <a:r>
              <a:rPr lang="tr-TR" sz="2200" dirty="0"/>
              <a:t> </a:t>
            </a:r>
            <a:r>
              <a:rPr lang="tr-TR" sz="2200" dirty="0" err="1"/>
              <a:t>sector</a:t>
            </a:r>
            <a:r>
              <a:rPr lang="tr-TR" sz="2200" dirty="0"/>
              <a:t>.</a:t>
            </a:r>
            <a:endParaRPr lang="en-GB" sz="2200" dirty="0"/>
          </a:p>
        </p:txBody>
      </p:sp>
    </p:spTree>
    <p:extLst>
      <p:ext uri="{BB962C8B-B14F-4D97-AF65-F5344CB8AC3E}">
        <p14:creationId xmlns:p14="http://schemas.microsoft.com/office/powerpoint/2010/main" val="384802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r>
              <a:rPr lang="en-US" sz="4000" dirty="0"/>
              <a:t>5 </a:t>
            </a:r>
            <a:r>
              <a:rPr lang="tr-TR" sz="4000" dirty="0"/>
              <a:t>C</a:t>
            </a:r>
            <a:r>
              <a:rPr lang="en-US" sz="4000" dirty="0" err="1"/>
              <a:t>ountries</a:t>
            </a:r>
            <a:r>
              <a:rPr lang="en-US" sz="4000" dirty="0"/>
              <a:t> </a:t>
            </a:r>
            <a:r>
              <a:rPr lang="tr-TR" sz="4000" dirty="0"/>
              <a:t>T</a:t>
            </a:r>
            <a:r>
              <a:rPr lang="en-US" sz="4000" dirty="0"/>
              <a:t>hat </a:t>
            </a:r>
            <a:r>
              <a:rPr lang="tr-TR" sz="4000" dirty="0"/>
              <a:t>V</a:t>
            </a:r>
            <a:r>
              <a:rPr lang="en-US" sz="4000" dirty="0" err="1"/>
              <a:t>isited</a:t>
            </a:r>
            <a:r>
              <a:rPr lang="en-US" sz="4000" dirty="0"/>
              <a:t> Turkey the </a:t>
            </a:r>
            <a:r>
              <a:rPr lang="tr-TR" sz="4000" dirty="0"/>
              <a:t>M</a:t>
            </a:r>
            <a:r>
              <a:rPr lang="en-US" sz="4000" dirty="0" err="1"/>
              <a:t>ost</a:t>
            </a:r>
            <a:r>
              <a:rPr lang="en-US" sz="4000" dirty="0"/>
              <a:t> i</a:t>
            </a:r>
            <a:r>
              <a:rPr lang="tr-TR" sz="4000" dirty="0"/>
              <a:t>n…</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73858" y="1237957"/>
            <a:ext cx="6583680" cy="5018482"/>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926024" y="1237957"/>
            <a:ext cx="4250887" cy="5018482"/>
          </a:xfrm>
        </p:spPr>
        <p:txBody>
          <a:bodyPr>
            <a:normAutofit lnSpcReduction="10000"/>
          </a:bodyPr>
          <a:lstStyle/>
          <a:p>
            <a:pPr marL="0" indent="0" algn="ctr">
              <a:buNone/>
            </a:pPr>
            <a:r>
              <a:rPr lang="tr-TR" sz="2500" b="1" u="sng" dirty="0"/>
              <a:t>2018 </a:t>
            </a:r>
          </a:p>
          <a:p>
            <a:pPr>
              <a:lnSpc>
                <a:spcPct val="150000"/>
              </a:lnSpc>
            </a:pPr>
            <a:r>
              <a:rPr lang="en-US" dirty="0"/>
              <a:t>In 2018 (before the </a:t>
            </a:r>
            <a:r>
              <a:rPr lang="tr-TR" dirty="0" err="1"/>
              <a:t>epidemic</a:t>
            </a:r>
            <a:r>
              <a:rPr lang="en-US" dirty="0"/>
              <a:t>), approximately 39 and a half million tourists visited Turkey in total. In the chart </a:t>
            </a:r>
            <a:r>
              <a:rPr lang="tr-TR" dirty="0" err="1"/>
              <a:t>side</a:t>
            </a:r>
            <a:r>
              <a:rPr lang="en-US" dirty="0"/>
              <a:t>, we can see the 5 countries that send the most tourists</a:t>
            </a:r>
            <a:r>
              <a:rPr lang="tr-TR" dirty="0"/>
              <a:t> in this </a:t>
            </a:r>
            <a:r>
              <a:rPr lang="tr-TR" dirty="0" err="1"/>
              <a:t>year</a:t>
            </a:r>
            <a:r>
              <a:rPr lang="en-US" dirty="0"/>
              <a:t>. </a:t>
            </a:r>
            <a:r>
              <a:rPr lang="tr-TR" dirty="0" err="1"/>
              <a:t>Also</a:t>
            </a:r>
            <a:r>
              <a:rPr lang="tr-TR" dirty="0"/>
              <a:t>, </a:t>
            </a:r>
            <a:r>
              <a:rPr lang="tr-TR" dirty="0" err="1"/>
              <a:t>there</a:t>
            </a:r>
            <a:r>
              <a:rPr lang="tr-TR" dirty="0"/>
              <a:t> </a:t>
            </a:r>
            <a:r>
              <a:rPr lang="tr-TR" dirty="0" err="1"/>
              <a:t>were</a:t>
            </a:r>
            <a:r>
              <a:rPr lang="tr-TR" dirty="0"/>
              <a:t> </a:t>
            </a:r>
            <a:r>
              <a:rPr lang="tr-TR" dirty="0" err="1"/>
              <a:t>no</a:t>
            </a:r>
            <a:r>
              <a:rPr lang="tr-TR" dirty="0"/>
              <a:t> </a:t>
            </a:r>
            <a:r>
              <a:rPr lang="tr-TR" dirty="0" err="1"/>
              <a:t>restrictions</a:t>
            </a:r>
            <a:r>
              <a:rPr lang="tr-TR" dirty="0"/>
              <a:t> </a:t>
            </a:r>
            <a:r>
              <a:rPr lang="tr-TR" dirty="0" err="1"/>
              <a:t>and</a:t>
            </a:r>
            <a:r>
              <a:rPr lang="tr-TR" dirty="0"/>
              <a:t> </a:t>
            </a:r>
            <a:r>
              <a:rPr lang="en-US" dirty="0"/>
              <a:t>approximately $ 29 and a half billion foreign exchange revenue was </a:t>
            </a:r>
            <a:r>
              <a:rPr lang="tr-TR" dirty="0" err="1"/>
              <a:t>acquired</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8</a:t>
            </a:fld>
            <a:endParaRPr lang="tr-TR"/>
          </a:p>
        </p:txBody>
      </p:sp>
    </p:spTree>
    <p:extLst>
      <p:ext uri="{BB962C8B-B14F-4D97-AF65-F5344CB8AC3E}">
        <p14:creationId xmlns:p14="http://schemas.microsoft.com/office/powerpoint/2010/main" val="20922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pPr algn="ctr"/>
            <a:r>
              <a:rPr lang="tr-TR" sz="4000" dirty="0"/>
              <a:t>in 2019 </a:t>
            </a:r>
            <a:r>
              <a:rPr lang="en-US" sz="4000" dirty="0"/>
              <a:t>(</a:t>
            </a:r>
            <a:r>
              <a:rPr lang="tr-TR" sz="4000" dirty="0"/>
              <a:t>B</a:t>
            </a:r>
            <a:r>
              <a:rPr lang="en-US" sz="4000" dirty="0" err="1"/>
              <a:t>efore</a:t>
            </a:r>
            <a:r>
              <a:rPr lang="en-US" sz="4000" dirty="0"/>
              <a:t> the </a:t>
            </a:r>
            <a:r>
              <a:rPr lang="tr-TR" sz="4000" dirty="0" err="1"/>
              <a:t>epidemic</a:t>
            </a:r>
            <a:r>
              <a:rPr lang="en-US" sz="4000" dirty="0"/>
              <a:t>)</a:t>
            </a:r>
            <a:r>
              <a:rPr lang="tr-TR" sz="4000" dirty="0"/>
              <a:t>…</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176911" y="1237957"/>
            <a:ext cx="6780627" cy="4754880"/>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813482" y="1294228"/>
            <a:ext cx="4250887" cy="4557932"/>
          </a:xfrm>
        </p:spPr>
        <p:txBody>
          <a:bodyPr>
            <a:normAutofit/>
          </a:bodyPr>
          <a:lstStyle/>
          <a:p>
            <a:pPr>
              <a:lnSpc>
                <a:spcPct val="150000"/>
              </a:lnSpc>
            </a:pPr>
            <a:r>
              <a:rPr lang="en-US" dirty="0"/>
              <a:t>In 201</a:t>
            </a:r>
            <a:r>
              <a:rPr lang="tr-TR" dirty="0"/>
              <a:t>9, </a:t>
            </a:r>
            <a:r>
              <a:rPr lang="en-US" dirty="0"/>
              <a:t>approximately </a:t>
            </a:r>
            <a:r>
              <a:rPr lang="tr-TR" dirty="0"/>
              <a:t>45</a:t>
            </a:r>
            <a:r>
              <a:rPr lang="en-US" dirty="0"/>
              <a:t> million tourists visited Turkey in total. In the chart </a:t>
            </a:r>
            <a:r>
              <a:rPr lang="tr-TR" dirty="0" err="1"/>
              <a:t>side</a:t>
            </a:r>
            <a:r>
              <a:rPr lang="en-US" dirty="0"/>
              <a:t>, we can see the 5 countries that send the most tourists</a:t>
            </a:r>
            <a:r>
              <a:rPr lang="tr-TR" dirty="0"/>
              <a:t> in this </a:t>
            </a:r>
            <a:r>
              <a:rPr lang="tr-TR" dirty="0" err="1"/>
              <a:t>year</a:t>
            </a:r>
            <a:r>
              <a:rPr lang="en-US" dirty="0"/>
              <a:t>. </a:t>
            </a:r>
            <a:r>
              <a:rPr lang="tr-TR" dirty="0" err="1"/>
              <a:t>Also</a:t>
            </a:r>
            <a:r>
              <a:rPr lang="tr-TR" dirty="0"/>
              <a:t>, </a:t>
            </a:r>
            <a:r>
              <a:rPr lang="tr-TR" dirty="0" err="1"/>
              <a:t>there</a:t>
            </a:r>
            <a:r>
              <a:rPr lang="tr-TR" dirty="0"/>
              <a:t> </a:t>
            </a:r>
            <a:r>
              <a:rPr lang="tr-TR" dirty="0" err="1"/>
              <a:t>were</a:t>
            </a:r>
            <a:r>
              <a:rPr lang="tr-TR" dirty="0"/>
              <a:t> </a:t>
            </a:r>
            <a:r>
              <a:rPr lang="tr-TR" dirty="0" err="1"/>
              <a:t>no</a:t>
            </a:r>
            <a:r>
              <a:rPr lang="tr-TR" dirty="0"/>
              <a:t> </a:t>
            </a:r>
            <a:r>
              <a:rPr lang="tr-TR" dirty="0" err="1"/>
              <a:t>restrictions</a:t>
            </a:r>
            <a:r>
              <a:rPr lang="tr-TR" dirty="0"/>
              <a:t> </a:t>
            </a:r>
            <a:r>
              <a:rPr lang="tr-TR" dirty="0" err="1"/>
              <a:t>and</a:t>
            </a:r>
            <a:r>
              <a:rPr lang="tr-TR" dirty="0"/>
              <a:t> </a:t>
            </a:r>
            <a:r>
              <a:rPr lang="en-US" dirty="0"/>
              <a:t>approximately $ </a:t>
            </a:r>
            <a:r>
              <a:rPr lang="tr-TR" dirty="0"/>
              <a:t>34</a:t>
            </a:r>
            <a:r>
              <a:rPr lang="en-US" dirty="0"/>
              <a:t> and a half billion foreign exchange revenue was </a:t>
            </a:r>
            <a:r>
              <a:rPr lang="tr-TR" dirty="0" err="1"/>
              <a:t>acquired</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9</a:t>
            </a:fld>
            <a:endParaRPr lang="tr-TR"/>
          </a:p>
        </p:txBody>
      </p:sp>
    </p:spTree>
    <p:extLst>
      <p:ext uri="{BB962C8B-B14F-4D97-AF65-F5344CB8AC3E}">
        <p14:creationId xmlns:p14="http://schemas.microsoft.com/office/powerpoint/2010/main" val="1162532555"/>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TM10001105[[fn=Kırpma]]</Template>
  <TotalTime>662</TotalTime>
  <Words>1498</Words>
  <Application>Microsoft Office PowerPoint</Application>
  <PresentationFormat>Geniş ekran</PresentationFormat>
  <Paragraphs>80</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Calibri</vt:lpstr>
      <vt:lpstr>Franklin Gothic Book</vt:lpstr>
      <vt:lpstr>Wingdings</vt:lpstr>
      <vt:lpstr>Kırpma</vt:lpstr>
      <vt:lpstr>The Covid19's Effects on Tourism in Turkey</vt:lpstr>
      <vt:lpstr>COVID19 and Tourism: When Starting…</vt:lpstr>
      <vt:lpstr>How Was The Last Year Before The Pandemic?</vt:lpstr>
      <vt:lpstr>Tourist Distribution by Year Before and After the Pandemic</vt:lpstr>
      <vt:lpstr>Comparison of 2018-2019 and 2020-2021 Periods</vt:lpstr>
      <vt:lpstr>Number Of Tourists In The First Quarters Of The Last 4 Years</vt:lpstr>
      <vt:lpstr>Some Countries That Have Sent The Most Tourists To Turkey In The Last 4 Years</vt:lpstr>
      <vt:lpstr>5 Countries That Visited Turkey the Most in…</vt:lpstr>
      <vt:lpstr>in 2019 (Before the epidemic)…</vt:lpstr>
      <vt:lpstr>in 2020 (Epidemic has started)…</vt:lpstr>
      <vt:lpstr>in 2021 (Epidemic is still continuing)</vt:lpstr>
      <vt:lpstr>Change in Seasonal Tourist Numbers</vt:lpstr>
      <vt:lpstr>Total Tourism Receipts &amp; Expenditures According to Last 7 Years</vt:lpstr>
      <vt:lpstr>Total Tourism Receipts &amp; Expenditures In The First Quarters Of The Last 4 Years</vt:lpstr>
      <vt:lpstr>Number of Tourism Agency &amp; Change Rates</vt:lpstr>
      <vt:lpstr>Number of Tourism Agency in Last 6 Years &amp; Change Rates</vt:lpstr>
      <vt:lpstr>Number of Businesses and Beds in the Last 6 Years</vt:lpstr>
      <vt:lpstr>Number Of Workers In The Tourism Sector</vt:lpstr>
      <vt:lpstr>Relation Between Employee Number &amp; Business Number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Covid19's Effects on Tourism in Turkey</dc:title>
  <dc:creator>ALİRAHMİATALAY; ERSANŞEN</dc:creator>
  <cp:lastModifiedBy>ALİRAHMİATALAY</cp:lastModifiedBy>
  <cp:revision>2</cp:revision>
  <dcterms:created xsi:type="dcterms:W3CDTF">2021-05-26T19:15:01Z</dcterms:created>
  <dcterms:modified xsi:type="dcterms:W3CDTF">2021-06-09T19:32:36Z</dcterms:modified>
</cp:coreProperties>
</file>