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gerim Aubakir" userId="S::aig_aubakir@kbtu.kz::da9948be-f4a0-457a-9af1-adf325f3c7fe" providerId="AD" clId="Web-{DDF4F5D7-9981-4AF6-1872-9C12EDB0DE9A}"/>
    <pc:docChg chg="delSld">
      <pc:chgData name="Aigerim Aubakir" userId="S::aig_aubakir@kbtu.kz::da9948be-f4a0-457a-9af1-adf325f3c7fe" providerId="AD" clId="Web-{DDF4F5D7-9981-4AF6-1872-9C12EDB0DE9A}" dt="2025-01-27T10:57:24.579" v="0"/>
      <pc:docMkLst>
        <pc:docMk/>
      </pc:docMkLst>
      <pc:sldChg chg="del">
        <pc:chgData name="Aigerim Aubakir" userId="S::aig_aubakir@kbtu.kz::da9948be-f4a0-457a-9af1-adf325f3c7fe" providerId="AD" clId="Web-{DDF4F5D7-9981-4AF6-1872-9C12EDB0DE9A}" dt="2025-01-27T10:57:24.579" v="0"/>
        <pc:sldMkLst>
          <pc:docMk/>
          <pc:sldMk cId="383691407" sldId="268"/>
        </pc:sldMkLst>
      </pc:sldChg>
    </pc:docChg>
  </pc:docChgLst>
  <pc:docChgLst>
    <pc:chgData name="Tomiris Zhazykbayeva" userId="S::t_zhazykbayeva@kbtu.kz::bfa71f54-1094-49c1-9ff1-3ab9d736f840" providerId="AD" clId="Web-{EEA81FC8-2847-ECB1-C19E-69CE390ACF53}"/>
    <pc:docChg chg="modSld">
      <pc:chgData name="Tomiris Zhazykbayeva" userId="S::t_zhazykbayeva@kbtu.kz::bfa71f54-1094-49c1-9ff1-3ab9d736f840" providerId="AD" clId="Web-{EEA81FC8-2847-ECB1-C19E-69CE390ACF53}" dt="2025-01-27T10:48:30.918" v="1" actId="14100"/>
      <pc:docMkLst>
        <pc:docMk/>
      </pc:docMkLst>
      <pc:sldChg chg="modSp">
        <pc:chgData name="Tomiris Zhazykbayeva" userId="S::t_zhazykbayeva@kbtu.kz::bfa71f54-1094-49c1-9ff1-3ab9d736f840" providerId="AD" clId="Web-{EEA81FC8-2847-ECB1-C19E-69CE390ACF53}" dt="2025-01-27T10:48:30.918" v="1" actId="14100"/>
        <pc:sldMkLst>
          <pc:docMk/>
          <pc:sldMk cId="1696436938" sldId="278"/>
        </pc:sldMkLst>
        <pc:picChg chg="mod">
          <ac:chgData name="Tomiris Zhazykbayeva" userId="S::t_zhazykbayeva@kbtu.kz::bfa71f54-1094-49c1-9ff1-3ab9d736f840" providerId="AD" clId="Web-{EEA81FC8-2847-ECB1-C19E-69CE390ACF53}" dt="2025-01-27T10:48:30.918" v="1" actId="14100"/>
          <ac:picMkLst>
            <pc:docMk/>
            <pc:sldMk cId="1696436938" sldId="278"/>
            <ac:picMk id="5" creationId="{73A9760A-B53D-4E68-DF7C-0D7D47F8B939}"/>
          </ac:picMkLst>
        </pc:picChg>
      </pc:sldChg>
    </pc:docChg>
  </pc:docChgLst>
  <pc:docChgLst>
    <pc:chgData name="Sanzhar Bazarbayev" userId="S::s_bazarbayev@kbtu.kz::2b47c891-c8b3-4e7b-b6b9-c564ee6cfc10" providerId="AD" clId="Web-{FDC6EB1B-ED38-0174-E169-CD0AFE619776}"/>
    <pc:docChg chg="addSld delSld">
      <pc:chgData name="Sanzhar Bazarbayev" userId="S::s_bazarbayev@kbtu.kz::2b47c891-c8b3-4e7b-b6b9-c564ee6cfc10" providerId="AD" clId="Web-{FDC6EB1B-ED38-0174-E169-CD0AFE619776}" dt="2025-01-27T10:58:50.181" v="1"/>
      <pc:docMkLst>
        <pc:docMk/>
      </pc:docMkLst>
      <pc:sldChg chg="new del">
        <pc:chgData name="Sanzhar Bazarbayev" userId="S::s_bazarbayev@kbtu.kz::2b47c891-c8b3-4e7b-b6b9-c564ee6cfc10" providerId="AD" clId="Web-{FDC6EB1B-ED38-0174-E169-CD0AFE619776}" dt="2025-01-27T10:58:50.181" v="1"/>
        <pc:sldMkLst>
          <pc:docMk/>
          <pc:sldMk cId="3484721646" sldId="280"/>
        </pc:sldMkLst>
      </pc:sldChg>
    </pc:docChg>
  </pc:docChgLst>
  <pc:docChgLst>
    <pc:chgData name="Oren Yerkinbek" userId="S::o_yerkinbek@kbtu.kz::5b553470-4ccb-4af4-a683-069ec54ef247" providerId="AD" clId="Web-{236D99F9-8961-3002-9C4A-26BA3720CABD}"/>
    <pc:docChg chg="modSld">
      <pc:chgData name="Oren Yerkinbek" userId="S::o_yerkinbek@kbtu.kz::5b553470-4ccb-4af4-a683-069ec54ef247" providerId="AD" clId="Web-{236D99F9-8961-3002-9C4A-26BA3720CABD}" dt="2025-01-27T10:57:48.222" v="0" actId="1076"/>
      <pc:docMkLst>
        <pc:docMk/>
      </pc:docMkLst>
      <pc:sldChg chg="modSp">
        <pc:chgData name="Oren Yerkinbek" userId="S::o_yerkinbek@kbtu.kz::5b553470-4ccb-4af4-a683-069ec54ef247" providerId="AD" clId="Web-{236D99F9-8961-3002-9C4A-26BA3720CABD}" dt="2025-01-27T10:57:48.222" v="0" actId="1076"/>
        <pc:sldMkLst>
          <pc:docMk/>
          <pc:sldMk cId="3267920609" sldId="273"/>
        </pc:sldMkLst>
        <pc:picChg chg="mod">
          <ac:chgData name="Oren Yerkinbek" userId="S::o_yerkinbek@kbtu.kz::5b553470-4ccb-4af4-a683-069ec54ef247" providerId="AD" clId="Web-{236D99F9-8961-3002-9C4A-26BA3720CABD}" dt="2025-01-27T10:57:48.222" v="0" actId="1076"/>
          <ac:picMkLst>
            <pc:docMk/>
            <pc:sldMk cId="3267920609" sldId="273"/>
            <ac:picMk id="5" creationId="{C8F1F5C0-1372-8E01-7FE0-15B486EB3D4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50B55-F97C-C714-B90B-7E6451DDD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DFE151-31FA-8342-E7EE-7CC8B5E57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B43A1F-69B4-984C-A294-82D9614E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1FAA-F190-4A26-84AD-8911B3CF1E21}" type="datetimeFigureOut">
              <a:rPr lang="ru-KZ" smtClean="0"/>
              <a:t>02/01/2025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3E7B4D-1486-2294-82C6-FAC21FC3F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249FDA-239A-BDD5-3E0A-4B20B0E5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6BBF-A297-4434-970D-D4085CC9D91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07113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A309E-4C6D-B0E2-F670-E3425817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CB403F-3BF1-3ABE-45FB-09436CD49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296B45-303C-5AA0-6F7B-B9C8993D9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1FAA-F190-4A26-84AD-8911B3CF1E21}" type="datetimeFigureOut">
              <a:rPr lang="ru-KZ" smtClean="0"/>
              <a:t>02/01/2025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840EC3-BD13-5CB8-F2A7-8119A065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0C149B-5C56-B071-5EC1-D7C32EDF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6BBF-A297-4434-970D-D4085CC9D91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7352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DF93F8B-985D-41C2-2A5D-1F86287B3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77BB10F-E7B7-6562-8164-FD22329DF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E5D9FF-0535-579B-F88D-BA8F7ED1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1FAA-F190-4A26-84AD-8911B3CF1E21}" type="datetimeFigureOut">
              <a:rPr lang="ru-KZ" smtClean="0"/>
              <a:t>02/01/2025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3CD67B-ED91-BE0A-90E1-50E9ABE5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14F5A7-5EE1-493C-D5E6-996A717FE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6BBF-A297-4434-970D-D4085CC9D91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91525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80A694-DBCF-E5A7-F3BD-A76CC729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6E3677-968C-90DA-8814-073252912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D7E9A3-599F-11BE-C806-EE89C9E0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1FAA-F190-4A26-84AD-8911B3CF1E21}" type="datetimeFigureOut">
              <a:rPr lang="ru-KZ" smtClean="0"/>
              <a:t>02/01/2025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E42E9C-056D-521B-5638-140642911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A6F58D-BBFF-2CB6-054C-FD5C327F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6BBF-A297-4434-970D-D4085CC9D91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82189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570457-4A95-2E5E-690D-4BA3BF70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BD0EE3-C0C8-1A94-84CB-7B17D3F87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4A0C49-7927-E54A-4004-1BC381665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1FAA-F190-4A26-84AD-8911B3CF1E21}" type="datetimeFigureOut">
              <a:rPr lang="ru-KZ" smtClean="0"/>
              <a:t>02/01/2025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5B3FC6-8EC3-10C4-6A1A-9A7187BB1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61D720-EDFE-2825-49A6-1CF0E735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6BBF-A297-4434-970D-D4085CC9D91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386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7E4A6E-F908-AE66-3BCB-9CD99057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049B0F-D5F6-7CB5-634B-A15AB83C1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676004-5380-86C5-D384-F0C79E664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30872B-4300-AA97-E5C1-C50C34691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1FAA-F190-4A26-84AD-8911B3CF1E21}" type="datetimeFigureOut">
              <a:rPr lang="ru-KZ" smtClean="0"/>
              <a:t>02/01/2025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A08B82-1FC2-5F66-EA5D-BA0F64B4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64C789-D8A7-0839-AA49-8207A2AE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6BBF-A297-4434-970D-D4085CC9D91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39275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E2DB35-3B15-2B82-4A46-FC89942DD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53C49B-D3E3-9523-1615-8B4BCFFB1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E6B09A-B68A-FB12-35B2-FCB40C9DC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B5381A4-0B24-F9F1-B80A-2212486A1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0F9968A-935F-7EF7-580A-EC16849A1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5DC02C2-EE3D-C7AD-DF0E-A2FEE0A6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1FAA-F190-4A26-84AD-8911B3CF1E21}" type="datetimeFigureOut">
              <a:rPr lang="ru-KZ" smtClean="0"/>
              <a:t>02/01/2025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5B37947-FC49-6BC6-4BE4-95BC6BB5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D2355CB-114E-DF63-24E6-B174DE47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6BBF-A297-4434-970D-D4085CC9D91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3046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9DBCE-F163-CF97-27FB-C2AD2C642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536F5CE-1CDE-D892-6388-2746983B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1FAA-F190-4A26-84AD-8911B3CF1E21}" type="datetimeFigureOut">
              <a:rPr lang="ru-KZ" smtClean="0"/>
              <a:t>02/01/2025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BFC1F3E-2844-2C92-46A8-E4792C63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90E9064-D64A-6028-7C3F-B06C0E9A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6BBF-A297-4434-970D-D4085CC9D91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48916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41E7919-FDFC-F2FB-B48D-47DACAF7C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1FAA-F190-4A26-84AD-8911B3CF1E21}" type="datetimeFigureOut">
              <a:rPr lang="ru-KZ" smtClean="0"/>
              <a:t>02/01/2025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C36EAED-D64D-C13C-1A7D-92757906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459D2C-7349-3803-1600-DBC0DD36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6BBF-A297-4434-970D-D4085CC9D91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8408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99737F-75C0-FC62-9BF6-EF12C8C4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36DE83-B3E8-E84E-3377-DA52F31E9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2DDCC1-97C9-AEA7-2177-BFDDE8D54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DD0ED9-991A-C73D-A44C-6F00B5DC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1FAA-F190-4A26-84AD-8911B3CF1E21}" type="datetimeFigureOut">
              <a:rPr lang="ru-KZ" smtClean="0"/>
              <a:t>02/01/2025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A854B3-74D0-66A1-3A90-9D38205FD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28B35A-179A-0C88-9D56-0982838DD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6BBF-A297-4434-970D-D4085CC9D91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7510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131CD-686F-4ACC-CDB1-5826C7FDE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3E48F10-C3C0-1B63-DE18-DA9D6250D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6090FF-E745-95FF-C61E-5654E4C9C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EB98CA-EC53-FB3E-8653-C31AB598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1FAA-F190-4A26-84AD-8911B3CF1E21}" type="datetimeFigureOut">
              <a:rPr lang="ru-KZ" smtClean="0"/>
              <a:t>02/01/2025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8630CF-9F59-2EDB-17CC-B8341D24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769600-19C9-B541-83B8-ECDFE157D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46BBF-A297-4434-970D-D4085CC9D91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17520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7C7101-1C79-088D-EC6D-540E5788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C526B1-1C38-676C-FE6D-FAADF1717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5C7EF8-083E-57D7-5F8E-742BE9BEDB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601FAA-F190-4A26-84AD-8911B3CF1E21}" type="datetimeFigureOut">
              <a:rPr lang="ru-KZ" smtClean="0"/>
              <a:t>02/01/2025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4ADDEA-DF6E-BE72-6CCC-822562739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CA5E28-CD02-795E-8D2F-7A0284C46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A46BBF-A297-4434-970D-D4085CC9D91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07442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1249A-A1ED-59AE-CDA3-AF39977F1B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3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35B1E-4402-8A3D-6DF8-3EA1105A16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Introduction to OOP in python</a:t>
            </a:r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553034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686624-0CB3-F2EB-0D4D-6001BD23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F284E8-69BB-5A8B-E0DE-A9507E865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/>
              <a:t>To let a function return a value, use the return statement</a:t>
            </a:r>
            <a:endParaRPr lang="ru-KZ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92981A-784F-A2DC-F4EB-8C6A3F61C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823" y="1278505"/>
            <a:ext cx="4591691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24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30B4BE-2D3D-97D8-FBCE-11AE34F33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BD017A-5955-A5F7-986C-098331450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50565" cy="4351338"/>
          </a:xfrm>
        </p:spPr>
        <p:txBody>
          <a:bodyPr/>
          <a:lstStyle/>
          <a:p>
            <a:r>
              <a:rPr lang="en-US"/>
              <a:t>function definitions cannot be empty, but if you for some reason have a function definition with no content, put in the pass statement to avoid getting an error</a:t>
            </a:r>
            <a:endParaRPr lang="ru-KZ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D3D864-98B5-BC95-E032-6BEF37340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230" y="1690688"/>
            <a:ext cx="3772426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4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F8C2B2-CAD4-67CB-A095-68C55346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4BFADF-AC02-F2B7-3892-AF7A29D23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/>
              <a:t>To specify that a function can have only keyword arguments, add *, before the arguments</a:t>
            </a:r>
          </a:p>
          <a:p>
            <a:r>
              <a:rPr lang="en-US"/>
              <a:t>To specify that a function can have only positional arguments, add , / after the arguments</a:t>
            </a:r>
            <a:endParaRPr lang="ru-KZ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FD67E23-96F1-75D0-C251-F3CC79C9B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371" y="1825625"/>
            <a:ext cx="5220429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59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9545C-6A6F-D9B8-3394-A1CE8CB3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functions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5F03AC-70C3-ADE7-09E2-18A4CE6AF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8896" cy="4351338"/>
          </a:xfrm>
        </p:spPr>
        <p:txBody>
          <a:bodyPr/>
          <a:lstStyle/>
          <a:p>
            <a:r>
              <a:rPr lang="en-US"/>
              <a:t>A lambda function is a small anonymous function.</a:t>
            </a:r>
          </a:p>
          <a:p>
            <a:endParaRPr lang="en-US"/>
          </a:p>
          <a:p>
            <a:r>
              <a:rPr lang="en-US"/>
              <a:t>A lambda function can take any number of arguments, but can only have one expression.</a:t>
            </a:r>
            <a:endParaRPr lang="ru-KZ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26A399-C425-EDA8-46B3-F0DDBC825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376" y="1948069"/>
            <a:ext cx="4939934" cy="235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70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98187-ADDB-5AC3-9646-DA1076B5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functions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9D5093-5834-D57E-F222-CBE0F3EAC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82548" cy="4351338"/>
          </a:xfrm>
        </p:spPr>
        <p:txBody>
          <a:bodyPr/>
          <a:lstStyle/>
          <a:p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Lambda functions can take any number of arguments</a:t>
            </a:r>
            <a:endParaRPr lang="ru-KZ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CC41E2-0920-4B54-166C-F654AEAF2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635" y="1708573"/>
            <a:ext cx="4961755" cy="229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35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832967-77CA-BACD-E889-67D364E7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functions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80983C-9EAF-0124-FA82-809FF4885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1661" cy="4351338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power of lambda is better shown when you use them as an anonymous function inside another function.</a:t>
            </a:r>
          </a:p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Say you have a function definition that takes one argument, and that argument will be multiplied with an unknown number</a:t>
            </a:r>
          </a:p>
          <a:p>
            <a:endParaRPr lang="ru-KZ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152A32-A3AD-E37F-6891-ED3DF7942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866" y="1768899"/>
            <a:ext cx="4382112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59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248497-EF7C-DC79-FE6D-9ED800D7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 and objects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EB240F-E849-7C9B-7A6E-1BDF7648A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11417" cy="4351338"/>
          </a:xfrm>
        </p:spPr>
        <p:txBody>
          <a:bodyPr/>
          <a:lstStyle/>
          <a:p>
            <a:r>
              <a:rPr lang="en-US"/>
              <a:t>To create a class, use the keyword class</a:t>
            </a:r>
          </a:p>
          <a:p>
            <a:r>
              <a:rPr lang="en-US"/>
              <a:t>An instance of a class is called an object</a:t>
            </a:r>
            <a:endParaRPr lang="ru-KZ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FEA68C-AFCD-375D-E81C-1CB90D0E0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227" y="1825625"/>
            <a:ext cx="3439005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96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784C6-353D-F679-1D49-8111BDAE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 and objects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B3C6E6-63C2-DCF0-1988-E296CA592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26496" cy="4351338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The examples above are classes and objects in their simplest form, and are not really useful in real life applications.</a:t>
            </a:r>
          </a:p>
          <a:p>
            <a:endParaRPr lang="en-US"/>
          </a:p>
          <a:p>
            <a:r>
              <a:rPr lang="en-US"/>
              <a:t>To understand the meaning of classes we have to understand the built-in __</a:t>
            </a:r>
            <a:r>
              <a:rPr lang="en-US" err="1"/>
              <a:t>init</a:t>
            </a:r>
            <a:r>
              <a:rPr lang="en-US"/>
              <a:t>__() function.</a:t>
            </a:r>
          </a:p>
          <a:p>
            <a:endParaRPr lang="en-US"/>
          </a:p>
          <a:p>
            <a:r>
              <a:rPr lang="en-US"/>
              <a:t>All classes have a function called __</a:t>
            </a:r>
            <a:r>
              <a:rPr lang="en-US" err="1"/>
              <a:t>init</a:t>
            </a:r>
            <a:r>
              <a:rPr lang="en-US"/>
              <a:t>__(), which is always executed when the class is being initiated.</a:t>
            </a:r>
          </a:p>
          <a:p>
            <a:endParaRPr lang="en-US"/>
          </a:p>
          <a:p>
            <a:r>
              <a:rPr lang="en-US"/>
              <a:t>Use the __</a:t>
            </a:r>
            <a:r>
              <a:rPr lang="en-US" err="1"/>
              <a:t>init</a:t>
            </a:r>
            <a:r>
              <a:rPr lang="en-US"/>
              <a:t>__() function to assign values to object properties, or other operations that are necessary to do when the object is being created</a:t>
            </a:r>
            <a:endParaRPr lang="ru-KZ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F1F5C0-1372-8E01-7FE0-15B486EB3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796" y="1689935"/>
            <a:ext cx="5115639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20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AD9881-DDE7-C8EF-6F20-FF3A440E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 and objects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D24490-68D5-8368-67EF-F83F73F2C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4704" cy="4351338"/>
          </a:xfrm>
        </p:spPr>
        <p:txBody>
          <a:bodyPr/>
          <a:lstStyle/>
          <a:p>
            <a:r>
              <a:rPr lang="en-US"/>
              <a:t>The __str__() function controls what should be returned when the class object is represented as a string.</a:t>
            </a:r>
          </a:p>
          <a:p>
            <a:endParaRPr lang="en-US"/>
          </a:p>
          <a:p>
            <a:r>
              <a:rPr lang="en-US"/>
              <a:t>If the __str__() function is not set, the string representation of the object is returned</a:t>
            </a:r>
            <a:endParaRPr lang="ru-KZ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3B23AEE-66B9-CFE5-1426-FC21349D5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809" y="1740695"/>
            <a:ext cx="5820290" cy="268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8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1CC27-19BD-17FB-1131-372C3C58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 and objects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3435D6-D765-6842-D4DD-4C2E5EE21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6617" cy="4351338"/>
          </a:xfrm>
        </p:spPr>
        <p:txBody>
          <a:bodyPr/>
          <a:lstStyle/>
          <a:p>
            <a:r>
              <a:rPr lang="en-US"/>
              <a:t>Objects can also contain methods. Methods in objects are functions that belong to the object</a:t>
            </a:r>
            <a:endParaRPr lang="ru-KZ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53E06E-1C83-1B91-30C0-7DEA0195D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460" y="1731879"/>
            <a:ext cx="5580622" cy="339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2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E097EA-50B9-4271-1E69-966ACDA18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12B528-3719-7469-AB5E-02C036E70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Functions</a:t>
            </a:r>
          </a:p>
          <a:p>
            <a:r>
              <a:rPr lang="en-US"/>
              <a:t>Lambda functions</a:t>
            </a:r>
          </a:p>
          <a:p>
            <a:r>
              <a:rPr lang="en-US"/>
              <a:t>Classes and objects</a:t>
            </a:r>
          </a:p>
          <a:p>
            <a:r>
              <a:rPr lang="en-US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1101243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6AEF1F-7B05-2580-A33A-C566FAC91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 and objects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9774B4-21AC-7301-30B3-682832B45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3365" cy="4351338"/>
          </a:xfrm>
        </p:spPr>
        <p:txBody>
          <a:bodyPr/>
          <a:lstStyle/>
          <a:p>
            <a:r>
              <a:rPr lang="en-US" b="0" i="0">
                <a:solidFill>
                  <a:srgbClr val="000000"/>
                </a:solidFill>
                <a:effectLst/>
                <a:latin typeface="+mj-lt"/>
              </a:rPr>
              <a:t>You can modify properties on objects like this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3A1A68-6106-D545-6879-705745A6A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196" y="1742661"/>
            <a:ext cx="5857663" cy="394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14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7E577D-A59E-E15C-6DA0-A4C89DB0F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 and objects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D78579-64E6-3B26-86ED-FA27B8D36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8565" cy="4351338"/>
          </a:xfrm>
        </p:spPr>
        <p:txBody>
          <a:bodyPr/>
          <a:lstStyle/>
          <a:p>
            <a:r>
              <a:rPr lang="en-US">
                <a:latin typeface="+mj-lt"/>
              </a:rPr>
              <a:t>You can delete properties on objects by using the del keyword</a:t>
            </a:r>
          </a:p>
          <a:p>
            <a:r>
              <a:rPr lang="en-US">
                <a:latin typeface="+mj-lt"/>
              </a:rPr>
              <a:t>You can delete objects by using the del keyword</a:t>
            </a:r>
            <a:endParaRPr lang="ru-KZ">
              <a:latin typeface="+mj-lt"/>
            </a:endParaRPr>
          </a:p>
          <a:p>
            <a:endParaRPr lang="ru-KZ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1E1685-D988-9200-D938-B90318652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549" y="1623391"/>
            <a:ext cx="4904171" cy="424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07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F0433E-4D2E-792D-0D5E-915CEC97F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3291F8-BBBF-CF34-DE0C-EAAAEBD56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9261" cy="435133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Inheritance allows us to define a class that inherits all the methods and properties from another class.</a:t>
            </a:r>
          </a:p>
          <a:p>
            <a:pPr algn="l"/>
            <a:r>
              <a:rPr lang="en-US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Parent class</a:t>
            </a:r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the class being inherited from, also called base class.</a:t>
            </a:r>
          </a:p>
          <a:p>
            <a:pPr algn="l"/>
            <a:r>
              <a:rPr lang="en-US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Child class</a:t>
            </a:r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the class that inherits from another class, also called derived class.</a:t>
            </a:r>
          </a:p>
          <a:p>
            <a:endParaRPr lang="ru-KZ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A9760A-B53D-4E68-DF7C-0D7D47F8B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343" y="1073051"/>
            <a:ext cx="3920843" cy="468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36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BECA02-F7C1-A380-0F91-597B9A28D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2076E7-2F34-637D-258C-0A87ABD42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3974" cy="435133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Inheritance allows us to define a class that inherits all the methods and properties from another class.</a:t>
            </a:r>
          </a:p>
          <a:p>
            <a:pPr algn="l"/>
            <a:r>
              <a:rPr lang="en-US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Parent class</a:t>
            </a:r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the class being inherited from, also called base class.</a:t>
            </a:r>
          </a:p>
          <a:p>
            <a:pPr algn="l"/>
            <a:r>
              <a:rPr lang="en-US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Child class</a:t>
            </a:r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the class that inherits from another class, also called derived class.</a:t>
            </a:r>
          </a:p>
          <a:p>
            <a:endParaRPr lang="ru-KZ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67FEF5-D0AF-EE8C-7FF1-6594EBB3D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781" y="1825625"/>
            <a:ext cx="4402854" cy="472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6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9FDF34-0063-5F9C-D769-01D2CB300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93B756-2AAF-2DF8-CE79-2E2310924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3365" cy="4351338"/>
          </a:xfrm>
        </p:spPr>
        <p:txBody>
          <a:bodyPr/>
          <a:lstStyle/>
          <a:p>
            <a:r>
              <a:rPr lang="en-US"/>
              <a:t>In python a function is defined using “def” keyword</a:t>
            </a:r>
            <a:endParaRPr lang="ru-KZ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242E26-667C-F9CF-C318-14641B10F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514" y="1690688"/>
            <a:ext cx="2863997" cy="19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75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51E35-4948-85C7-70C5-02E8F6DB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2B6A2B-5200-A5B8-88A8-C2AFA6FFC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2513" cy="4351338"/>
          </a:xfrm>
        </p:spPr>
        <p:txBody>
          <a:bodyPr/>
          <a:lstStyle/>
          <a:p>
            <a:r>
              <a:rPr lang="en-US"/>
              <a:t>Arguments are used to pass values to the function</a:t>
            </a:r>
          </a:p>
          <a:p>
            <a:r>
              <a:rPr lang="en-US"/>
              <a:t>Arguments are denoted in the brackets in the definition and calling of the function</a:t>
            </a:r>
            <a:endParaRPr lang="ru-KZ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E4DF99-79FE-D08A-0FDD-1C504C08C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341" y="1825625"/>
            <a:ext cx="3035456" cy="208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5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E99F6-8D05-DC74-0085-F0B21CE5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27ADFD-5552-A359-3EFC-C67E3A1FB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6861" cy="4351338"/>
          </a:xfrm>
        </p:spPr>
        <p:txBody>
          <a:bodyPr>
            <a:normAutofit lnSpcReduction="10000"/>
          </a:bodyPr>
          <a:lstStyle/>
          <a:p>
            <a:r>
              <a:rPr lang="en-US"/>
              <a:t>If you do not know how many arguments that will be passed into your function, add a * before the parameter name in the function definition.</a:t>
            </a:r>
          </a:p>
          <a:p>
            <a:endParaRPr lang="en-US"/>
          </a:p>
          <a:p>
            <a:r>
              <a:rPr lang="en-US"/>
              <a:t>This way the function will receive a tuple of arguments, and can access the items accordingly</a:t>
            </a:r>
            <a:endParaRPr lang="ru-KZ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5DFB2B-9B9E-7875-84AC-718205F6F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519" y="2040767"/>
            <a:ext cx="3238666" cy="259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01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A57FE-C2DD-E9A9-E82F-87CB1BBB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D6CD71-FF42-79EB-FDCB-95F6A7404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also send arguments with the </a:t>
            </a:r>
            <a:r>
              <a:rPr lang="en-US" b="0" i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key</a:t>
            </a:r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= </a:t>
            </a:r>
            <a:r>
              <a:rPr lang="en-US" b="0" i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value</a:t>
            </a:r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syntax.</a:t>
            </a:r>
          </a:p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way the order of the arguments does not matter.</a:t>
            </a:r>
          </a:p>
          <a:p>
            <a:endParaRPr lang="ru-KZ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6075F8-CF4E-E3F2-B0DD-650BC9BFE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453" y="1690688"/>
            <a:ext cx="5534797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5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9CA7E-10B9-B04A-9A93-30349ADB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7123D9-B8A0-B32E-2047-025E989DF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89713" cy="4351338"/>
          </a:xfrm>
        </p:spPr>
        <p:txBody>
          <a:bodyPr>
            <a:normAutofit lnSpcReduction="10000"/>
          </a:bodyPr>
          <a:lstStyle/>
          <a:p>
            <a:r>
              <a:rPr lang="en-US"/>
              <a:t>If you do not know how many keyword arguments that will be passed into your function, add two asterisk: ** before the parameter name in the function definition.</a:t>
            </a:r>
          </a:p>
          <a:p>
            <a:endParaRPr lang="en-US"/>
          </a:p>
          <a:p>
            <a:r>
              <a:rPr lang="en-US"/>
              <a:t>This way the function will receive a dictionary of arguments, and can access the items accordingly</a:t>
            </a:r>
            <a:endParaRPr lang="ru-KZ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914255B-5CC5-A20E-7E9B-9689877C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799" y="1775791"/>
            <a:ext cx="4924718" cy="250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70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2A6AFF-B7C8-40CD-58C0-37710097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CEC049-2B03-6656-7C5D-45CD20FB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6217" cy="4351338"/>
          </a:xfrm>
        </p:spPr>
        <p:txBody>
          <a:bodyPr/>
          <a:lstStyle/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following example shows how to use a default parameter value</a:t>
            </a:r>
          </a:p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we call the function without argument, it uses the default value</a:t>
            </a:r>
          </a:p>
          <a:p>
            <a:endParaRPr lang="ru-KZ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6B1E88-A038-641B-23B4-B31D45A13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417" y="1710912"/>
            <a:ext cx="4436993" cy="374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0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A7C8B7-9117-22DB-9D07-23873D61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62B69E-6CA3-B94F-B927-EF8D112C3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/>
              <a:t>You can pass lists into a function</a:t>
            </a:r>
            <a:endParaRPr lang="ru-KZ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E730A81-3A61-C630-85F6-518B08158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94746"/>
            <a:ext cx="4706007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095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10F2544A64E27E4FBB3E7752771A54EB" ma:contentTypeVersion="8" ma:contentTypeDescription="Создание документа." ma:contentTypeScope="" ma:versionID="85da6f35007d8ffcc8f13d598ef95c56">
  <xsd:schema xmlns:xsd="http://www.w3.org/2001/XMLSchema" xmlns:xs="http://www.w3.org/2001/XMLSchema" xmlns:p="http://schemas.microsoft.com/office/2006/metadata/properties" xmlns:ns2="e9e9c1a5-ef74-4f98-9f78-79d300163cff" targetNamespace="http://schemas.microsoft.com/office/2006/metadata/properties" ma:root="true" ma:fieldsID="83cf217cc340a89114a14596738fffbf" ns2:_="">
    <xsd:import namespace="e9e9c1a5-ef74-4f98-9f78-79d300163c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e9c1a5-ef74-4f98-9f78-79d300163c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C77EDC-C8E7-421E-B240-096F101F102A}">
  <ds:schemaRefs>
    <ds:schemaRef ds:uri="e9e9c1a5-ef74-4f98-9f78-79d300163cf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B3785B0-2A10-4441-BC69-09AB34D068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BC8B8D-D2AD-4C73-A282-7AED2B6B9C7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Тема Office</vt:lpstr>
      <vt:lpstr>Lecture 3</vt:lpstr>
      <vt:lpstr>Plan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Lambda functions</vt:lpstr>
      <vt:lpstr>Lambda functions</vt:lpstr>
      <vt:lpstr>Lambda functions</vt:lpstr>
      <vt:lpstr>Classes and objects</vt:lpstr>
      <vt:lpstr>Classes and objects</vt:lpstr>
      <vt:lpstr>Classes and objects</vt:lpstr>
      <vt:lpstr>Classes and objects</vt:lpstr>
      <vt:lpstr>Classes and objects</vt:lpstr>
      <vt:lpstr>Classes and objects</vt:lpstr>
      <vt:lpstr>Inheritance</vt:lpstr>
      <vt:lpstr>Inheritance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Zhandos Zhanabekov</dc:creator>
  <cp:revision>7</cp:revision>
  <dcterms:created xsi:type="dcterms:W3CDTF">2025-01-27T04:26:53Z</dcterms:created>
  <dcterms:modified xsi:type="dcterms:W3CDTF">2025-02-01T16:32:19Z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0x01010010F2544A64E27E4FBB3E7752771A54EB</vt:lpwstr>
  </property>
</Properties>
</file>