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61" r:id="rId6"/>
    <p:sldId id="262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9" r:id="rId17"/>
    <p:sldId id="27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Sacre" initials="CS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D78E7-9FBE-4984-99F7-60505330977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453352-0161-43B7-B172-FBFC775018B6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Nombreux échecs</a:t>
          </a:r>
        </a:p>
      </dgm:t>
    </dgm:pt>
    <dgm:pt modelId="{014E7919-2E14-4E73-B26B-02A4948EC6A6}" type="parTrans" cxnId="{8E220C3E-8082-4437-ABEE-98259A9F0BFD}">
      <dgm:prSet/>
      <dgm:spPr/>
      <dgm:t>
        <a:bodyPr/>
        <a:lstStyle/>
        <a:p>
          <a:endParaRPr lang="fr-BE"/>
        </a:p>
      </dgm:t>
    </dgm:pt>
    <dgm:pt modelId="{46B459DD-3FCF-4722-8387-EE34DD17C66E}" type="sibTrans" cxnId="{8E220C3E-8082-4437-ABEE-98259A9F0BFD}">
      <dgm:prSet/>
      <dgm:spPr/>
      <dgm:t>
        <a:bodyPr/>
        <a:lstStyle/>
        <a:p>
          <a:endParaRPr lang="fr-BE"/>
        </a:p>
      </dgm:t>
    </dgm:pt>
    <dgm:pt modelId="{B50BE3D6-BAA7-4FBC-B74E-985133B912DF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Aide d’un proche</a:t>
          </a:r>
        </a:p>
      </dgm:t>
    </dgm:pt>
    <dgm:pt modelId="{110C7AD9-1C00-43AF-9DB1-E5512A3BC339}" type="parTrans" cxnId="{8EAB0464-21E7-4D49-A6E5-C72C5E9268FE}">
      <dgm:prSet/>
      <dgm:spPr/>
      <dgm:t>
        <a:bodyPr/>
        <a:lstStyle/>
        <a:p>
          <a:endParaRPr lang="fr-BE"/>
        </a:p>
      </dgm:t>
    </dgm:pt>
    <dgm:pt modelId="{2D763E9F-B9E8-4D23-9EDC-2E6EC7D67857}" type="sibTrans" cxnId="{8EAB0464-21E7-4D49-A6E5-C72C5E9268FE}">
      <dgm:prSet/>
      <dgm:spPr/>
      <dgm:t>
        <a:bodyPr/>
        <a:lstStyle/>
        <a:p>
          <a:endParaRPr lang="fr-BE"/>
        </a:p>
      </dgm:t>
    </dgm:pt>
    <dgm:pt modelId="{1784B003-86FD-4AC2-BA4E-2B5AD68F7B39}">
      <dgm:prSet phldrT="[Texte]" custT="1"/>
      <dgm:spPr/>
      <dgm:t>
        <a:bodyPr/>
        <a:lstStyle/>
        <a:p>
          <a:r>
            <a:rPr lang="fr-BE" sz="4800" b="1" dirty="0">
              <a:latin typeface="Franklin Gothic Medium Cond" panose="020B0606030402020204" pitchFamily="34" charset="0"/>
            </a:rPr>
            <a:t>Contact avec le directeur</a:t>
          </a:r>
        </a:p>
      </dgm:t>
    </dgm:pt>
    <dgm:pt modelId="{370ADD42-0851-4FBB-9085-2F585B952652}" type="parTrans" cxnId="{54499ED0-8A76-4C91-B6E6-E411BBA2D17F}">
      <dgm:prSet/>
      <dgm:spPr/>
      <dgm:t>
        <a:bodyPr/>
        <a:lstStyle/>
        <a:p>
          <a:endParaRPr lang="fr-BE"/>
        </a:p>
      </dgm:t>
    </dgm:pt>
    <dgm:pt modelId="{CD8D20DD-62EB-4D8A-88D5-2B6C57F9CE96}" type="sibTrans" cxnId="{54499ED0-8A76-4C91-B6E6-E411BBA2D17F}">
      <dgm:prSet/>
      <dgm:spPr/>
      <dgm:t>
        <a:bodyPr/>
        <a:lstStyle/>
        <a:p>
          <a:endParaRPr lang="fr-BE"/>
        </a:p>
      </dgm:t>
    </dgm:pt>
    <dgm:pt modelId="{B5DFB371-70E7-45F6-8FBB-655A57A01611}" type="pres">
      <dgm:prSet presAssocID="{DE2D78E7-9FBE-4984-99F7-605053309776}" presName="Name0" presStyleCnt="0">
        <dgm:presLayoutVars>
          <dgm:dir/>
          <dgm:resizeHandles val="exact"/>
        </dgm:presLayoutVars>
      </dgm:prSet>
      <dgm:spPr/>
    </dgm:pt>
    <dgm:pt modelId="{F5F9F97F-E430-463C-8949-042AAD70B553}" type="pres">
      <dgm:prSet presAssocID="{1D453352-0161-43B7-B172-FBFC775018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528197FC-6E1A-4B90-AB0D-2443A6BC6ED2}" type="pres">
      <dgm:prSet presAssocID="{46B459DD-3FCF-4722-8387-EE34DD17C66E}" presName="sibTrans" presStyleLbl="sibTrans2D1" presStyleIdx="0" presStyleCnt="2"/>
      <dgm:spPr/>
      <dgm:t>
        <a:bodyPr/>
        <a:lstStyle/>
        <a:p>
          <a:endParaRPr lang="fr-BE"/>
        </a:p>
      </dgm:t>
    </dgm:pt>
    <dgm:pt modelId="{5F3EA9AC-C27F-4A44-A767-7B81ED6B2E61}" type="pres">
      <dgm:prSet presAssocID="{46B459DD-3FCF-4722-8387-EE34DD17C66E}" presName="connectorText" presStyleLbl="sibTrans2D1" presStyleIdx="0" presStyleCnt="2"/>
      <dgm:spPr/>
      <dgm:t>
        <a:bodyPr/>
        <a:lstStyle/>
        <a:p>
          <a:endParaRPr lang="fr-BE"/>
        </a:p>
      </dgm:t>
    </dgm:pt>
    <dgm:pt modelId="{D743BB55-2C95-42CE-82C6-9CBEAD5E76E3}" type="pres">
      <dgm:prSet presAssocID="{B50BE3D6-BAA7-4FBC-B74E-985133B912D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A9735C8-34CF-4CC0-B624-8FA2B222519C}" type="pres">
      <dgm:prSet presAssocID="{2D763E9F-B9E8-4D23-9EDC-2E6EC7D67857}" presName="sibTrans" presStyleLbl="sibTrans2D1" presStyleIdx="1" presStyleCnt="2"/>
      <dgm:spPr/>
      <dgm:t>
        <a:bodyPr/>
        <a:lstStyle/>
        <a:p>
          <a:endParaRPr lang="fr-BE"/>
        </a:p>
      </dgm:t>
    </dgm:pt>
    <dgm:pt modelId="{AC8DF076-4201-4421-9212-4DB3B9E33539}" type="pres">
      <dgm:prSet presAssocID="{2D763E9F-B9E8-4D23-9EDC-2E6EC7D67857}" presName="connectorText" presStyleLbl="sibTrans2D1" presStyleIdx="1" presStyleCnt="2"/>
      <dgm:spPr/>
      <dgm:t>
        <a:bodyPr/>
        <a:lstStyle/>
        <a:p>
          <a:endParaRPr lang="fr-BE"/>
        </a:p>
      </dgm:t>
    </dgm:pt>
    <dgm:pt modelId="{2B226626-91EC-4914-829A-550A7595437B}" type="pres">
      <dgm:prSet presAssocID="{1784B003-86FD-4AC2-BA4E-2B5AD68F7B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D80FC594-885B-400D-9494-C81DE6B370E9}" type="presOf" srcId="{46B459DD-3FCF-4722-8387-EE34DD17C66E}" destId="{5F3EA9AC-C27F-4A44-A767-7B81ED6B2E61}" srcOrd="1" destOrd="0" presId="urn:microsoft.com/office/officeart/2005/8/layout/process1"/>
    <dgm:cxn modelId="{8EAB0464-21E7-4D49-A6E5-C72C5E9268FE}" srcId="{DE2D78E7-9FBE-4984-99F7-605053309776}" destId="{B50BE3D6-BAA7-4FBC-B74E-985133B912DF}" srcOrd="1" destOrd="0" parTransId="{110C7AD9-1C00-43AF-9DB1-E5512A3BC339}" sibTransId="{2D763E9F-B9E8-4D23-9EDC-2E6EC7D67857}"/>
    <dgm:cxn modelId="{E0A3F1FD-3590-459E-B765-830E420EE7C7}" type="presOf" srcId="{1D453352-0161-43B7-B172-FBFC775018B6}" destId="{F5F9F97F-E430-463C-8949-042AAD70B553}" srcOrd="0" destOrd="0" presId="urn:microsoft.com/office/officeart/2005/8/layout/process1"/>
    <dgm:cxn modelId="{D9F1DAD6-6652-4CDD-9B8E-B51EF3EB3070}" type="presOf" srcId="{B50BE3D6-BAA7-4FBC-B74E-985133B912DF}" destId="{D743BB55-2C95-42CE-82C6-9CBEAD5E76E3}" srcOrd="0" destOrd="0" presId="urn:microsoft.com/office/officeart/2005/8/layout/process1"/>
    <dgm:cxn modelId="{8E220C3E-8082-4437-ABEE-98259A9F0BFD}" srcId="{DE2D78E7-9FBE-4984-99F7-605053309776}" destId="{1D453352-0161-43B7-B172-FBFC775018B6}" srcOrd="0" destOrd="0" parTransId="{014E7919-2E14-4E73-B26B-02A4948EC6A6}" sibTransId="{46B459DD-3FCF-4722-8387-EE34DD17C66E}"/>
    <dgm:cxn modelId="{EE199B9F-9CFA-4B02-8EFA-9D439AA66177}" type="presOf" srcId="{DE2D78E7-9FBE-4984-99F7-605053309776}" destId="{B5DFB371-70E7-45F6-8FBB-655A57A01611}" srcOrd="0" destOrd="0" presId="urn:microsoft.com/office/officeart/2005/8/layout/process1"/>
    <dgm:cxn modelId="{82BF11EB-3E51-4AFB-86C6-D1E6BC577804}" type="presOf" srcId="{2D763E9F-B9E8-4D23-9EDC-2E6EC7D67857}" destId="{AC8DF076-4201-4421-9212-4DB3B9E33539}" srcOrd="1" destOrd="0" presId="urn:microsoft.com/office/officeart/2005/8/layout/process1"/>
    <dgm:cxn modelId="{54499ED0-8A76-4C91-B6E6-E411BBA2D17F}" srcId="{DE2D78E7-9FBE-4984-99F7-605053309776}" destId="{1784B003-86FD-4AC2-BA4E-2B5AD68F7B39}" srcOrd="2" destOrd="0" parTransId="{370ADD42-0851-4FBB-9085-2F585B952652}" sibTransId="{CD8D20DD-62EB-4D8A-88D5-2B6C57F9CE96}"/>
    <dgm:cxn modelId="{3BE901BC-DF11-4435-897A-3C7D7B81E3D2}" type="presOf" srcId="{46B459DD-3FCF-4722-8387-EE34DD17C66E}" destId="{528197FC-6E1A-4B90-AB0D-2443A6BC6ED2}" srcOrd="0" destOrd="0" presId="urn:microsoft.com/office/officeart/2005/8/layout/process1"/>
    <dgm:cxn modelId="{4595073D-9AE1-4010-9CF5-EA62FAD5A39E}" type="presOf" srcId="{1784B003-86FD-4AC2-BA4E-2B5AD68F7B39}" destId="{2B226626-91EC-4914-829A-550A7595437B}" srcOrd="0" destOrd="0" presId="urn:microsoft.com/office/officeart/2005/8/layout/process1"/>
    <dgm:cxn modelId="{54B1969A-35FC-4123-ACDA-E506D3C5D978}" type="presOf" srcId="{2D763E9F-B9E8-4D23-9EDC-2E6EC7D67857}" destId="{BA9735C8-34CF-4CC0-B624-8FA2B222519C}" srcOrd="0" destOrd="0" presId="urn:microsoft.com/office/officeart/2005/8/layout/process1"/>
    <dgm:cxn modelId="{18038501-A85C-4CB0-9E3B-AEFE6A35B7EF}" type="presParOf" srcId="{B5DFB371-70E7-45F6-8FBB-655A57A01611}" destId="{F5F9F97F-E430-463C-8949-042AAD70B553}" srcOrd="0" destOrd="0" presId="urn:microsoft.com/office/officeart/2005/8/layout/process1"/>
    <dgm:cxn modelId="{9FBA201F-4F57-46D9-880C-A463BBE21322}" type="presParOf" srcId="{B5DFB371-70E7-45F6-8FBB-655A57A01611}" destId="{528197FC-6E1A-4B90-AB0D-2443A6BC6ED2}" srcOrd="1" destOrd="0" presId="urn:microsoft.com/office/officeart/2005/8/layout/process1"/>
    <dgm:cxn modelId="{33063669-66A6-4D4D-B3B6-0A25EB8C6096}" type="presParOf" srcId="{528197FC-6E1A-4B90-AB0D-2443A6BC6ED2}" destId="{5F3EA9AC-C27F-4A44-A767-7B81ED6B2E61}" srcOrd="0" destOrd="0" presId="urn:microsoft.com/office/officeart/2005/8/layout/process1"/>
    <dgm:cxn modelId="{068E1025-77B6-4D04-93DE-9AC9EE16A6C1}" type="presParOf" srcId="{B5DFB371-70E7-45F6-8FBB-655A57A01611}" destId="{D743BB55-2C95-42CE-82C6-9CBEAD5E76E3}" srcOrd="2" destOrd="0" presId="urn:microsoft.com/office/officeart/2005/8/layout/process1"/>
    <dgm:cxn modelId="{4AA378FE-E76A-4A4F-9ABC-7855D5B8B9CF}" type="presParOf" srcId="{B5DFB371-70E7-45F6-8FBB-655A57A01611}" destId="{BA9735C8-34CF-4CC0-B624-8FA2B222519C}" srcOrd="3" destOrd="0" presId="urn:microsoft.com/office/officeart/2005/8/layout/process1"/>
    <dgm:cxn modelId="{CB44E3CC-A44F-4990-BE64-0C6E110F2367}" type="presParOf" srcId="{BA9735C8-34CF-4CC0-B624-8FA2B222519C}" destId="{AC8DF076-4201-4421-9212-4DB3B9E33539}" srcOrd="0" destOrd="0" presId="urn:microsoft.com/office/officeart/2005/8/layout/process1"/>
    <dgm:cxn modelId="{01A62351-0134-4506-AA9E-30B5292B08BC}" type="presParOf" srcId="{B5DFB371-70E7-45F6-8FBB-655A57A01611}" destId="{2B226626-91EC-4914-829A-550A7595437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D78E7-9FBE-4984-99F7-60505330977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1D453352-0161-43B7-B172-FBFC775018B6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Complétion</a:t>
          </a:r>
          <a:r>
            <a:rPr lang="fr-BE" sz="2800" b="1" baseline="0" dirty="0">
              <a:latin typeface="Franklin Gothic Medium Cond" panose="020B0606030402020204" pitchFamily="34" charset="0"/>
            </a:rPr>
            <a:t> d’un formulaire papier par les parents</a:t>
          </a:r>
          <a:endParaRPr lang="fr-BE" sz="2800" b="1" dirty="0">
            <a:latin typeface="Franklin Gothic Medium Cond" panose="020B0606030402020204" pitchFamily="34" charset="0"/>
          </a:endParaRPr>
        </a:p>
      </dgm:t>
    </dgm:pt>
    <dgm:pt modelId="{014E7919-2E14-4E73-B26B-02A4948EC6A6}" type="parTrans" cxnId="{8E220C3E-8082-4437-ABEE-98259A9F0BFD}">
      <dgm:prSet/>
      <dgm:spPr/>
      <dgm:t>
        <a:bodyPr/>
        <a:lstStyle/>
        <a:p>
          <a:endParaRPr lang="fr-BE"/>
        </a:p>
      </dgm:t>
    </dgm:pt>
    <dgm:pt modelId="{46B459DD-3FCF-4722-8387-EE34DD17C66E}" type="sibTrans" cxnId="{8E220C3E-8082-4437-ABEE-98259A9F0BFD}">
      <dgm:prSet/>
      <dgm:spPr/>
      <dgm:t>
        <a:bodyPr/>
        <a:lstStyle/>
        <a:p>
          <a:endParaRPr lang="fr-BE"/>
        </a:p>
      </dgm:t>
    </dgm:pt>
    <dgm:pt modelId="{6B29D1D9-6D1E-4E60-AB06-8E515F3A092B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Encodage des informations au sein de SmartSchool</a:t>
          </a:r>
        </a:p>
      </dgm:t>
    </dgm:pt>
    <dgm:pt modelId="{801EA535-3FEA-4BB7-8A70-5E6B28E52DC4}" type="parTrans" cxnId="{C8B5CA7A-4598-48EE-9BF9-3184DC806242}">
      <dgm:prSet/>
      <dgm:spPr/>
      <dgm:t>
        <a:bodyPr/>
        <a:lstStyle/>
        <a:p>
          <a:endParaRPr lang="en-US"/>
        </a:p>
      </dgm:t>
    </dgm:pt>
    <dgm:pt modelId="{EE2F1FC6-2FFD-4279-B095-01AB825130D1}" type="sibTrans" cxnId="{C8B5CA7A-4598-48EE-9BF9-3184DC806242}">
      <dgm:prSet/>
      <dgm:spPr/>
      <dgm:t>
        <a:bodyPr/>
        <a:lstStyle/>
        <a:p>
          <a:endParaRPr lang="en-US"/>
        </a:p>
      </dgm:t>
    </dgm:pt>
    <dgm:pt modelId="{6CBCA062-6BBA-4DF0-8983-37A7D76F6D64}">
      <dgm:prSet phldrT="[Texte]" custT="1"/>
      <dgm:spPr/>
      <dgm:t>
        <a:bodyPr/>
        <a:lstStyle/>
        <a:p>
          <a:r>
            <a:rPr lang="fr-BE" sz="2800" b="1" dirty="0">
              <a:latin typeface="Franklin Gothic Medium Cond" panose="020B0606030402020204" pitchFamily="34" charset="0"/>
            </a:rPr>
            <a:t>Encodage</a:t>
          </a:r>
          <a:r>
            <a:rPr lang="fr-BE" sz="2800" b="1" baseline="0" dirty="0">
              <a:latin typeface="Franklin Gothic Medium Cond" panose="020B0606030402020204" pitchFamily="34" charset="0"/>
            </a:rPr>
            <a:t> des informations au sein de </a:t>
          </a:r>
          <a:r>
            <a:rPr lang="fr-BE" sz="2800" b="1" baseline="0" dirty="0" err="1">
              <a:latin typeface="Franklin Gothic Medium Cond" panose="020B0606030402020204" pitchFamily="34" charset="0"/>
            </a:rPr>
            <a:t>IBasis</a:t>
          </a:r>
          <a:endParaRPr lang="fr-BE" sz="2800" b="1" dirty="0">
            <a:latin typeface="Franklin Gothic Medium Cond" panose="020B0606030402020204" pitchFamily="34" charset="0"/>
          </a:endParaRPr>
        </a:p>
      </dgm:t>
    </dgm:pt>
    <dgm:pt modelId="{B0F2827A-4410-4047-BFF3-0B89952E0434}" type="sibTrans" cxnId="{B4B3F957-5C1B-40C2-B420-9EB7CB06BF83}">
      <dgm:prSet/>
      <dgm:spPr/>
      <dgm:t>
        <a:bodyPr/>
        <a:lstStyle/>
        <a:p>
          <a:endParaRPr lang="en-US"/>
        </a:p>
      </dgm:t>
    </dgm:pt>
    <dgm:pt modelId="{6B1AD378-CC71-4665-9CC1-BDDF3B1C4B9B}" type="parTrans" cxnId="{B4B3F957-5C1B-40C2-B420-9EB7CB06BF83}">
      <dgm:prSet/>
      <dgm:spPr/>
      <dgm:t>
        <a:bodyPr/>
        <a:lstStyle/>
        <a:p>
          <a:endParaRPr lang="en-US"/>
        </a:p>
      </dgm:t>
    </dgm:pt>
    <dgm:pt modelId="{B5DFB371-70E7-45F6-8FBB-655A57A01611}" type="pres">
      <dgm:prSet presAssocID="{DE2D78E7-9FBE-4984-99F7-605053309776}" presName="Name0" presStyleCnt="0">
        <dgm:presLayoutVars>
          <dgm:dir/>
          <dgm:resizeHandles val="exact"/>
        </dgm:presLayoutVars>
      </dgm:prSet>
      <dgm:spPr/>
    </dgm:pt>
    <dgm:pt modelId="{F5F9F97F-E430-463C-8949-042AAD70B553}" type="pres">
      <dgm:prSet presAssocID="{1D453352-0161-43B7-B172-FBFC775018B6}" presName="node" presStyleLbl="node1" presStyleIdx="0" presStyleCnt="3" custScaleX="110901" custScaleY="102777" custLinFactNeighborX="-758" custLinFactNeighborY="-6031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528197FC-6E1A-4B90-AB0D-2443A6BC6ED2}" type="pres">
      <dgm:prSet presAssocID="{46B459DD-3FCF-4722-8387-EE34DD17C66E}" presName="sibTrans" presStyleLbl="sibTrans2D1" presStyleIdx="0" presStyleCnt="2"/>
      <dgm:spPr/>
      <dgm:t>
        <a:bodyPr/>
        <a:lstStyle/>
        <a:p>
          <a:endParaRPr lang="fr-BE"/>
        </a:p>
      </dgm:t>
    </dgm:pt>
    <dgm:pt modelId="{5F3EA9AC-C27F-4A44-A767-7B81ED6B2E61}" type="pres">
      <dgm:prSet presAssocID="{46B459DD-3FCF-4722-8387-EE34DD17C66E}" presName="connectorText" presStyleLbl="sibTrans2D1" presStyleIdx="0" presStyleCnt="2"/>
      <dgm:spPr/>
      <dgm:t>
        <a:bodyPr/>
        <a:lstStyle/>
        <a:p>
          <a:endParaRPr lang="fr-BE"/>
        </a:p>
      </dgm:t>
    </dgm:pt>
    <dgm:pt modelId="{E2235E0B-8F8F-4221-A56B-C17D21D963E6}" type="pres">
      <dgm:prSet presAssocID="{6CBCA062-6BBA-4DF0-8983-37A7D76F6D64}" presName="node" presStyleLbl="node1" presStyleIdx="1" presStyleCnt="3" custScaleX="110901" custScaleY="96709" custLinFactNeighborX="-758" custLinFactNeighborY="-6031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2B633B6-EA34-4486-8D04-1B0DD3201CF9}" type="pres">
      <dgm:prSet presAssocID="{B0F2827A-4410-4047-BFF3-0B89952E0434}" presName="sibTrans" presStyleLbl="sibTrans2D1" presStyleIdx="1" presStyleCnt="2"/>
      <dgm:spPr/>
      <dgm:t>
        <a:bodyPr/>
        <a:lstStyle/>
        <a:p>
          <a:endParaRPr lang="fr-BE"/>
        </a:p>
      </dgm:t>
    </dgm:pt>
    <dgm:pt modelId="{1CDFD8AC-AC67-4C7E-8F8D-ACCDE853B7E0}" type="pres">
      <dgm:prSet presAssocID="{B0F2827A-4410-4047-BFF3-0B89952E0434}" presName="connectorText" presStyleLbl="sibTrans2D1" presStyleIdx="1" presStyleCnt="2"/>
      <dgm:spPr/>
      <dgm:t>
        <a:bodyPr/>
        <a:lstStyle/>
        <a:p>
          <a:endParaRPr lang="fr-BE"/>
        </a:p>
      </dgm:t>
    </dgm:pt>
    <dgm:pt modelId="{8FAFBD0E-6F56-4320-8461-71832116A1BC}" type="pres">
      <dgm:prSet presAssocID="{6B29D1D9-6D1E-4E60-AB06-8E515F3A092B}" presName="node" presStyleLbl="node1" presStyleIdx="2" presStyleCnt="3" custScaleX="110901" custScaleY="102521" custLinFactNeighborX="-758" custLinFactNeighborY="-6031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D80FC594-885B-400D-9494-C81DE6B370E9}" type="presOf" srcId="{46B459DD-3FCF-4722-8387-EE34DD17C66E}" destId="{5F3EA9AC-C27F-4A44-A767-7B81ED6B2E61}" srcOrd="1" destOrd="0" presId="urn:microsoft.com/office/officeart/2005/8/layout/process1"/>
    <dgm:cxn modelId="{E0A3F1FD-3590-459E-B765-830E420EE7C7}" type="presOf" srcId="{1D453352-0161-43B7-B172-FBFC775018B6}" destId="{F5F9F97F-E430-463C-8949-042AAD70B553}" srcOrd="0" destOrd="0" presId="urn:microsoft.com/office/officeart/2005/8/layout/process1"/>
    <dgm:cxn modelId="{8E220C3E-8082-4437-ABEE-98259A9F0BFD}" srcId="{DE2D78E7-9FBE-4984-99F7-605053309776}" destId="{1D453352-0161-43B7-B172-FBFC775018B6}" srcOrd="0" destOrd="0" parTransId="{014E7919-2E14-4E73-B26B-02A4948EC6A6}" sibTransId="{46B459DD-3FCF-4722-8387-EE34DD17C66E}"/>
    <dgm:cxn modelId="{C8B5CA7A-4598-48EE-9BF9-3184DC806242}" srcId="{DE2D78E7-9FBE-4984-99F7-605053309776}" destId="{6B29D1D9-6D1E-4E60-AB06-8E515F3A092B}" srcOrd="2" destOrd="0" parTransId="{801EA535-3FEA-4BB7-8A70-5E6B28E52DC4}" sibTransId="{EE2F1FC6-2FFD-4279-B095-01AB825130D1}"/>
    <dgm:cxn modelId="{EE199B9F-9CFA-4B02-8EFA-9D439AA66177}" type="presOf" srcId="{DE2D78E7-9FBE-4984-99F7-605053309776}" destId="{B5DFB371-70E7-45F6-8FBB-655A57A01611}" srcOrd="0" destOrd="0" presId="urn:microsoft.com/office/officeart/2005/8/layout/process1"/>
    <dgm:cxn modelId="{B4B3F957-5C1B-40C2-B420-9EB7CB06BF83}" srcId="{DE2D78E7-9FBE-4984-99F7-605053309776}" destId="{6CBCA062-6BBA-4DF0-8983-37A7D76F6D64}" srcOrd="1" destOrd="0" parTransId="{6B1AD378-CC71-4665-9CC1-BDDF3B1C4B9B}" sibTransId="{B0F2827A-4410-4047-BFF3-0B89952E0434}"/>
    <dgm:cxn modelId="{BB470111-8029-45C6-B356-E58C704E5B7D}" type="presOf" srcId="{B0F2827A-4410-4047-BFF3-0B89952E0434}" destId="{82B633B6-EA34-4486-8D04-1B0DD3201CF9}" srcOrd="0" destOrd="0" presId="urn:microsoft.com/office/officeart/2005/8/layout/process1"/>
    <dgm:cxn modelId="{AF499B4E-EEE6-4A59-8AFE-FD120254A08A}" type="presOf" srcId="{6CBCA062-6BBA-4DF0-8983-37A7D76F6D64}" destId="{E2235E0B-8F8F-4221-A56B-C17D21D963E6}" srcOrd="0" destOrd="0" presId="urn:microsoft.com/office/officeart/2005/8/layout/process1"/>
    <dgm:cxn modelId="{5A877F1E-E7A2-484B-9ABF-B1A379D03C2B}" type="presOf" srcId="{6B29D1D9-6D1E-4E60-AB06-8E515F3A092B}" destId="{8FAFBD0E-6F56-4320-8461-71832116A1BC}" srcOrd="0" destOrd="0" presId="urn:microsoft.com/office/officeart/2005/8/layout/process1"/>
    <dgm:cxn modelId="{9F57398D-AF21-4D93-8B83-826AF1202ACE}" type="presOf" srcId="{B0F2827A-4410-4047-BFF3-0B89952E0434}" destId="{1CDFD8AC-AC67-4C7E-8F8D-ACCDE853B7E0}" srcOrd="1" destOrd="0" presId="urn:microsoft.com/office/officeart/2005/8/layout/process1"/>
    <dgm:cxn modelId="{3BE901BC-DF11-4435-897A-3C7D7B81E3D2}" type="presOf" srcId="{46B459DD-3FCF-4722-8387-EE34DD17C66E}" destId="{528197FC-6E1A-4B90-AB0D-2443A6BC6ED2}" srcOrd="0" destOrd="0" presId="urn:microsoft.com/office/officeart/2005/8/layout/process1"/>
    <dgm:cxn modelId="{18038501-A85C-4CB0-9E3B-AEFE6A35B7EF}" type="presParOf" srcId="{B5DFB371-70E7-45F6-8FBB-655A57A01611}" destId="{F5F9F97F-E430-463C-8949-042AAD70B553}" srcOrd="0" destOrd="0" presId="urn:microsoft.com/office/officeart/2005/8/layout/process1"/>
    <dgm:cxn modelId="{9FBA201F-4F57-46D9-880C-A463BBE21322}" type="presParOf" srcId="{B5DFB371-70E7-45F6-8FBB-655A57A01611}" destId="{528197FC-6E1A-4B90-AB0D-2443A6BC6ED2}" srcOrd="1" destOrd="0" presId="urn:microsoft.com/office/officeart/2005/8/layout/process1"/>
    <dgm:cxn modelId="{33063669-66A6-4D4D-B3B6-0A25EB8C6096}" type="presParOf" srcId="{528197FC-6E1A-4B90-AB0D-2443A6BC6ED2}" destId="{5F3EA9AC-C27F-4A44-A767-7B81ED6B2E61}" srcOrd="0" destOrd="0" presId="urn:microsoft.com/office/officeart/2005/8/layout/process1"/>
    <dgm:cxn modelId="{FC1B7C4C-F0B2-488B-B97C-9BB43E8DC281}" type="presParOf" srcId="{B5DFB371-70E7-45F6-8FBB-655A57A01611}" destId="{E2235E0B-8F8F-4221-A56B-C17D21D963E6}" srcOrd="2" destOrd="0" presId="urn:microsoft.com/office/officeart/2005/8/layout/process1"/>
    <dgm:cxn modelId="{38EAB8DE-3F98-4A43-ADDB-F7A794085D47}" type="presParOf" srcId="{B5DFB371-70E7-45F6-8FBB-655A57A01611}" destId="{82B633B6-EA34-4486-8D04-1B0DD3201CF9}" srcOrd="3" destOrd="0" presId="urn:microsoft.com/office/officeart/2005/8/layout/process1"/>
    <dgm:cxn modelId="{ED694484-3493-4892-B6B5-19896B2D6A2A}" type="presParOf" srcId="{82B633B6-EA34-4486-8D04-1B0DD3201CF9}" destId="{1CDFD8AC-AC67-4C7E-8F8D-ACCDE853B7E0}" srcOrd="0" destOrd="0" presId="urn:microsoft.com/office/officeart/2005/8/layout/process1"/>
    <dgm:cxn modelId="{9EA730B8-3FB2-4647-97E6-81B97A328FCB}" type="presParOf" srcId="{B5DFB371-70E7-45F6-8FBB-655A57A01611}" destId="{8FAFBD0E-6F56-4320-8461-71832116A1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97F-E430-463C-8949-042AAD70B553}">
      <dsp:nvSpPr>
        <dsp:cNvPr id="0" name=""/>
        <dsp:cNvSpPr/>
      </dsp:nvSpPr>
      <dsp:spPr>
        <a:xfrm>
          <a:off x="10070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4800" b="1" kern="1200" dirty="0">
              <a:latin typeface="Franklin Gothic Medium Cond" panose="020B0606030402020204" pitchFamily="34" charset="0"/>
            </a:rPr>
            <a:t>Nombreux échecs</a:t>
          </a:r>
        </a:p>
      </dsp:txBody>
      <dsp:txXfrm>
        <a:off x="80320" y="2390052"/>
        <a:ext cx="2869386" cy="2258003"/>
      </dsp:txXfrm>
    </dsp:sp>
    <dsp:sp modelId="{528197FC-6E1A-4B90-AB0D-2443A6BC6ED2}">
      <dsp:nvSpPr>
        <dsp:cNvPr id="0" name=""/>
        <dsp:cNvSpPr/>
      </dsp:nvSpPr>
      <dsp:spPr>
        <a:xfrm>
          <a:off x="3320945" y="3145828"/>
          <a:ext cx="638095" cy="746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3100" kern="1200"/>
        </a:p>
      </dsp:txBody>
      <dsp:txXfrm>
        <a:off x="3320945" y="3295118"/>
        <a:ext cx="446667" cy="447871"/>
      </dsp:txXfrm>
    </dsp:sp>
    <dsp:sp modelId="{D743BB55-2C95-42CE-82C6-9CBEAD5E76E3}">
      <dsp:nvSpPr>
        <dsp:cNvPr id="0" name=""/>
        <dsp:cNvSpPr/>
      </dsp:nvSpPr>
      <dsp:spPr>
        <a:xfrm>
          <a:off x="4223911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4800" b="1" kern="1200" dirty="0">
              <a:latin typeface="Franklin Gothic Medium Cond" panose="020B0606030402020204" pitchFamily="34" charset="0"/>
            </a:rPr>
            <a:t>Aide d’un proche</a:t>
          </a:r>
        </a:p>
      </dsp:txBody>
      <dsp:txXfrm>
        <a:off x="4294161" y="2390052"/>
        <a:ext cx="2869386" cy="2258003"/>
      </dsp:txXfrm>
    </dsp:sp>
    <dsp:sp modelId="{BA9735C8-34CF-4CC0-B624-8FA2B222519C}">
      <dsp:nvSpPr>
        <dsp:cNvPr id="0" name=""/>
        <dsp:cNvSpPr/>
      </dsp:nvSpPr>
      <dsp:spPr>
        <a:xfrm>
          <a:off x="7534786" y="3145828"/>
          <a:ext cx="638095" cy="746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3100" kern="1200"/>
        </a:p>
      </dsp:txBody>
      <dsp:txXfrm>
        <a:off x="7534786" y="3295118"/>
        <a:ext cx="446667" cy="447871"/>
      </dsp:txXfrm>
    </dsp:sp>
    <dsp:sp modelId="{2B226626-91EC-4914-829A-550A7595437B}">
      <dsp:nvSpPr>
        <dsp:cNvPr id="0" name=""/>
        <dsp:cNvSpPr/>
      </dsp:nvSpPr>
      <dsp:spPr>
        <a:xfrm>
          <a:off x="8437752" y="2319802"/>
          <a:ext cx="3009886" cy="2398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4800" b="1" kern="1200" dirty="0">
              <a:latin typeface="Franklin Gothic Medium Cond" panose="020B0606030402020204" pitchFamily="34" charset="0"/>
            </a:rPr>
            <a:t>Contact avec le directeur</a:t>
          </a:r>
        </a:p>
      </dsp:txBody>
      <dsp:txXfrm>
        <a:off x="8508002" y="2390052"/>
        <a:ext cx="2869386" cy="2258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9F97F-E430-463C-8949-042AAD70B553}">
      <dsp:nvSpPr>
        <dsp:cNvPr id="0" name=""/>
        <dsp:cNvSpPr/>
      </dsp:nvSpPr>
      <dsp:spPr>
        <a:xfrm>
          <a:off x="0" y="393220"/>
          <a:ext cx="2983316" cy="1660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800" b="1" kern="1200" dirty="0">
              <a:latin typeface="Franklin Gothic Medium Cond" panose="020B0606030402020204" pitchFamily="34" charset="0"/>
            </a:rPr>
            <a:t>Complétion</a:t>
          </a:r>
          <a:r>
            <a:rPr lang="fr-BE" sz="2800" b="1" kern="1200" baseline="0" dirty="0">
              <a:latin typeface="Franklin Gothic Medium Cond" panose="020B0606030402020204" pitchFamily="34" charset="0"/>
            </a:rPr>
            <a:t> d’un formulaire papier par les parents</a:t>
          </a:r>
          <a:endParaRPr lang="fr-BE" sz="2800" b="1" kern="1200" dirty="0">
            <a:latin typeface="Franklin Gothic Medium Cond" panose="020B0606030402020204" pitchFamily="34" charset="0"/>
          </a:endParaRPr>
        </a:p>
      </dsp:txBody>
      <dsp:txXfrm>
        <a:off x="48634" y="441854"/>
        <a:ext cx="2886048" cy="1563218"/>
      </dsp:txXfrm>
    </dsp:sp>
    <dsp:sp modelId="{528197FC-6E1A-4B90-AB0D-2443A6BC6ED2}">
      <dsp:nvSpPr>
        <dsp:cNvPr id="0" name=""/>
        <dsp:cNvSpPr/>
      </dsp:nvSpPr>
      <dsp:spPr>
        <a:xfrm>
          <a:off x="3252315" y="889895"/>
          <a:ext cx="570277" cy="667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2800" kern="1200"/>
        </a:p>
      </dsp:txBody>
      <dsp:txXfrm>
        <a:off x="3252315" y="1023322"/>
        <a:ext cx="399194" cy="400283"/>
      </dsp:txXfrm>
    </dsp:sp>
    <dsp:sp modelId="{E2235E0B-8F8F-4221-A56B-C17D21D963E6}">
      <dsp:nvSpPr>
        <dsp:cNvPr id="0" name=""/>
        <dsp:cNvSpPr/>
      </dsp:nvSpPr>
      <dsp:spPr>
        <a:xfrm>
          <a:off x="4059311" y="442238"/>
          <a:ext cx="2983316" cy="156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800" b="1" kern="1200" dirty="0">
              <a:latin typeface="Franklin Gothic Medium Cond" panose="020B0606030402020204" pitchFamily="34" charset="0"/>
            </a:rPr>
            <a:t>Encodage</a:t>
          </a:r>
          <a:r>
            <a:rPr lang="fr-BE" sz="2800" b="1" kern="1200" baseline="0" dirty="0">
              <a:latin typeface="Franklin Gothic Medium Cond" panose="020B0606030402020204" pitchFamily="34" charset="0"/>
            </a:rPr>
            <a:t> des informations au sein de </a:t>
          </a:r>
          <a:r>
            <a:rPr lang="fr-BE" sz="2800" b="1" kern="1200" baseline="0" dirty="0" err="1">
              <a:latin typeface="Franklin Gothic Medium Cond" panose="020B0606030402020204" pitchFamily="34" charset="0"/>
            </a:rPr>
            <a:t>IBasis</a:t>
          </a:r>
          <a:endParaRPr lang="fr-BE" sz="2800" b="1" kern="1200" dirty="0">
            <a:latin typeface="Franklin Gothic Medium Cond" panose="020B0606030402020204" pitchFamily="34" charset="0"/>
          </a:endParaRPr>
        </a:p>
      </dsp:txBody>
      <dsp:txXfrm>
        <a:off x="4105074" y="488001"/>
        <a:ext cx="2891790" cy="1470924"/>
      </dsp:txXfrm>
    </dsp:sp>
    <dsp:sp modelId="{82B633B6-EA34-4486-8D04-1B0DD3201CF9}">
      <dsp:nvSpPr>
        <dsp:cNvPr id="0" name=""/>
        <dsp:cNvSpPr/>
      </dsp:nvSpPr>
      <dsp:spPr>
        <a:xfrm>
          <a:off x="7311635" y="889895"/>
          <a:ext cx="570295" cy="667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311635" y="1023322"/>
        <a:ext cx="399207" cy="400283"/>
      </dsp:txXfrm>
    </dsp:sp>
    <dsp:sp modelId="{8FAFBD0E-6F56-4320-8461-71832116A1BC}">
      <dsp:nvSpPr>
        <dsp:cNvPr id="0" name=""/>
        <dsp:cNvSpPr/>
      </dsp:nvSpPr>
      <dsp:spPr>
        <a:xfrm>
          <a:off x="8118656" y="395288"/>
          <a:ext cx="2983316" cy="1656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800" b="1" kern="1200" dirty="0">
              <a:latin typeface="Franklin Gothic Medium Cond" panose="020B0606030402020204" pitchFamily="34" charset="0"/>
            </a:rPr>
            <a:t>Encodage des informations au sein de SmartSchool</a:t>
          </a:r>
        </a:p>
      </dsp:txBody>
      <dsp:txXfrm>
        <a:off x="8167169" y="443801"/>
        <a:ext cx="2886290" cy="155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2396-1F1A-4A33-8B96-A48A45F48505}" type="datetimeFigureOut">
              <a:rPr lang="fr-BE" smtClean="0"/>
              <a:t>21-02-17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8BCFE-5448-4C81-B2E9-515583B657E9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22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173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BCFE-5448-4C81-B2E9-515583B657E9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620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2955-508E-4299-8274-9DD410B0EC97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17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445E-7A66-4BFD-B599-6033E50CA787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843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E2D4-A7B1-4BE4-AB8E-E9AA31618715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5057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E64B-6633-4862-86EA-82783757D0F7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24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AC30-620F-4658-B718-073A91E05E2C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90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B004-CDDD-4653-91B9-7FD837331462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848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C7A6-3789-4691-9CDF-C051C0D050DC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1454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CD1-57A1-4045-8FD5-BD8FE276A2B3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9988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6D11-BAA7-45EF-B11B-96B87F6FAB4D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717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C756-B179-4EFB-B088-37C394D53BC6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91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13E-8301-4664-A5B0-DE9B3D11A8D1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13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D1BB-9F64-4CF6-9147-1652DF37CDAC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79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2DB-1FAA-4DD0-B2E3-E1F87D34082D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6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A5D4-C702-4292-BC2E-4887500FB9DA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35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CA1C-2F4D-4240-85E8-567E63655231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3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ED9-C8F4-4489-811E-6AAE264DEEA8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085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3481-0589-447B-855C-5B77A883CA3E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73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40153" y="1594125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8EE64F-D7E4-4AD4-BE73-A055C1A272CD}" type="datetime1">
              <a:rPr lang="fr-BE" smtClean="0"/>
              <a:t>21-02-17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8069"/>
            <a:ext cx="3859795" cy="409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800" b="1" i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fr-BE" dirty="0"/>
              <a:t>Sacré Christopher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3881-3D96-471D-AC8D-00C031DC841B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6774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5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856342" y="4803376"/>
            <a:ext cx="1033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Avenue Gustave Latinis 100, 1030 Schaerbeek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7715" y="2679718"/>
            <a:ext cx="11756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6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Stage d’observation </a:t>
            </a:r>
          </a:p>
          <a:p>
            <a:pPr algn="ctr"/>
            <a:r>
              <a:rPr lang="fr-BE" sz="66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École Hendrik Conscience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7715" y="0"/>
            <a:ext cx="348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tx1">
                    <a:lumMod val="95000"/>
                  </a:schemeClr>
                </a:solidFill>
              </a:rPr>
              <a:t>Sacré Christopher</a:t>
            </a:r>
          </a:p>
        </p:txBody>
      </p:sp>
    </p:spTree>
    <p:extLst>
      <p:ext uri="{BB962C8B-B14F-4D97-AF65-F5344CB8AC3E}">
        <p14:creationId xmlns:p14="http://schemas.microsoft.com/office/powerpoint/2010/main" val="31208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Sauvegarde des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10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graphicFrame>
        <p:nvGraphicFramePr>
          <p:cNvPr id="9" name="Diagramme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00446"/>
              </p:ext>
            </p:extLst>
          </p:nvPr>
        </p:nvGraphicFramePr>
        <p:xfrm>
          <a:off x="442376" y="2052282"/>
          <a:ext cx="11118252" cy="439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7415" y="4756624"/>
            <a:ext cx="854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latin typeface="Franklin Gothic Medium Cond" panose="020B0606030402020204" pitchFamily="34" charset="0"/>
                <a:ea typeface="+mj-ea"/>
                <a:cs typeface="+mj-cs"/>
              </a:rPr>
              <a:t>Processus fastidieux pouvant être amélioré</a:t>
            </a:r>
          </a:p>
          <a:p>
            <a:endParaRPr lang="fr-BE" sz="3200" b="1" dirty="0"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392629" y="4622944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2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11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Points Communs :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Réalise la même fonction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Logiciel non compatible sur certains points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Rendre l’information accessible à tous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Non user-friendly sur certains points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Certaines données sont confidentielles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Facilitent le travail ne le résolve pas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Très permissif</a:t>
            </a:r>
          </a:p>
          <a:p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12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Particularités Ibasis :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Pas de cohérences pour l’affichage des données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Format devant être normalisé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Utilisé par les membres du secrétariat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Passage Ibasis       SmartSchool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13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78185" y="601736"/>
            <a:ext cx="734786" cy="734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BE" sz="3200" b="1" u="sng" dirty="0">
                <a:latin typeface="Franklin Gothic Medium Cond" panose="020B0606030402020204" pitchFamily="34" charset="0"/>
              </a:rPr>
              <a:t>Particularités SmartSchool :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Utilise une base de données relationnelle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Labyrinthique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Incohérence au niveau des permissions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Ne précise pas l’occurrence d’une erreur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Redirection forcée</a:t>
            </a: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14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BE" sz="3200" b="1" dirty="0">
                <a:latin typeface="Franklin Gothic Medium Cond" panose="020B0606030402020204" pitchFamily="34" charset="0"/>
              </a:rPr>
              <a:t>Ergonomie Web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l’ergonomie de Ibasis et SmartSchool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SQL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la présentation des données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de la gestion de ces données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JavaScript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plus poussée du fonctionnement des deux systèmes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Organisation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Apprentissage du monde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correcte d’un processus</a:t>
            </a:r>
          </a:p>
          <a:p>
            <a:pPr marL="0" indent="0">
              <a:buNone/>
            </a:pPr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15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11" y="1944874"/>
            <a:ext cx="8946541" cy="4395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BE" sz="3200" b="1" dirty="0">
                <a:latin typeface="Franklin Gothic Medium Cond" panose="020B0606030402020204" pitchFamily="34" charset="0"/>
              </a:rPr>
              <a:t>Ergonomie Web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l’ergonomie de Ibasis et SmartSchool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SQL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de la présentation des données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de la gestion de ces données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JavaScript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Compréhension plus poussée du fonctionnement des deux systèmes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Organisation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Apprentissage du monde des entreprises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Analyse correcte d’un processus</a:t>
            </a:r>
          </a:p>
          <a:p>
            <a:pPr marL="0" indent="0">
              <a:buNone/>
            </a:pPr>
            <a:endParaRPr lang="fr-BE" sz="32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 smtClean="0">
                <a:latin typeface="Franklin Gothic Medium Cond" panose="020B0606030402020204" pitchFamily="34" charset="0"/>
              </a:rPr>
              <a:t>Conclusion</a:t>
            </a:r>
            <a:endParaRPr lang="fr-BE" sz="6000" b="1" dirty="0">
              <a:latin typeface="Franklin Gothic Medium Cond" panose="020B06060304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 fontScale="92500"/>
          </a:bodyPr>
          <a:lstStyle/>
          <a:p>
            <a:r>
              <a:rPr lang="fr-BE" sz="4400" b="1" dirty="0" smtClean="0">
                <a:latin typeface="Franklin Gothic Medium Cond" panose="020B0606030402020204" pitchFamily="34" charset="0"/>
              </a:rPr>
              <a:t>Découverte d’un nouvel aspect du monde des entreprises</a:t>
            </a:r>
          </a:p>
          <a:p>
            <a:r>
              <a:rPr lang="fr-BE" sz="4400" b="1" dirty="0" smtClean="0">
                <a:latin typeface="Franklin Gothic Medium Cond" panose="020B0606030402020204" pitchFamily="34" charset="0"/>
              </a:rPr>
              <a:t>Aperçu du coté utilisateur de l’Informatique</a:t>
            </a:r>
          </a:p>
          <a:p>
            <a:r>
              <a:rPr lang="fr-BE" sz="4400" b="1" dirty="0" smtClean="0">
                <a:latin typeface="Franklin Gothic Medium Cond" panose="020B0606030402020204" pitchFamily="34" charset="0"/>
              </a:rPr>
              <a:t>Nouvelle vision du secteur de l’enseignement</a:t>
            </a:r>
          </a:p>
          <a:p>
            <a:r>
              <a:rPr lang="fr-BE" sz="4400" b="1" dirty="0" smtClean="0">
                <a:latin typeface="Franklin Gothic Medium Cond" panose="020B0606030402020204" pitchFamily="34" charset="0"/>
              </a:rPr>
              <a:t>Expérience enrichissante pour la langue</a:t>
            </a:r>
          </a:p>
          <a:p>
            <a:endParaRPr lang="fr-BE" sz="44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16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17</a:t>
            </a:fld>
            <a:endParaRPr lang="fr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3" t="2992" r="2572" b="14103"/>
          <a:stretch/>
        </p:blipFill>
        <p:spPr>
          <a:xfrm>
            <a:off x="2952750" y="1543540"/>
            <a:ext cx="6286500" cy="369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37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solidFill>
                  <a:schemeClr val="tx1">
                    <a:lumMod val="95000"/>
                  </a:schemeClr>
                </a:solidFill>
                <a:latin typeface="Franklin Gothic Medium Cond" panose="020B06060304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94971"/>
            <a:ext cx="8946541" cy="5123543"/>
          </a:xfrm>
        </p:spPr>
        <p:txBody>
          <a:bodyPr>
            <a:normAutofit fontScale="40000" lnSpcReduction="20000"/>
          </a:bodyPr>
          <a:lstStyle/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Démarches réalisées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Présentation de l’école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Lieux du stage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Les Tuteurs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Objectifs du stage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4000" b="1" dirty="0">
                <a:latin typeface="Franklin Gothic Medium Cond" panose="020B0606030402020204" pitchFamily="34" charset="0"/>
                <a:hlinkClick r:id="rId3" action="ppaction://hlinksldjump"/>
              </a:rPr>
              <a:t>Description du stage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Premier Contact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Problème de la langue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Tâches observées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Description du métier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Processus observé</a:t>
            </a:r>
          </a:p>
          <a:p>
            <a:pPr lvl="1">
              <a:buClr>
                <a:schemeClr val="tx1">
                  <a:lumMod val="50000"/>
                </a:schemeClr>
              </a:buClr>
            </a:pPr>
            <a:r>
              <a:rPr lang="fr-BE" sz="3600" b="1" dirty="0">
                <a:latin typeface="Franklin Gothic Medium Cond" panose="020B0606030402020204" pitchFamily="34" charset="0"/>
                <a:hlinkClick r:id="rId3" action="ppaction://hlinksldjump"/>
              </a:rPr>
              <a:t>Passage Ibasis vers SmartSchool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Liens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Conclusion</a:t>
            </a: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fr-BE" sz="3800" b="1" dirty="0">
                <a:latin typeface="Franklin Gothic Medium Cond" panose="020B0606030402020204" pitchFamily="34" charset="0"/>
                <a:hlinkClick r:id="rId3" action="ppaction://hlinksldjump"/>
              </a:rPr>
              <a:t>Remerciements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  <a:p>
            <a:pPr lvl="1">
              <a:buClr>
                <a:schemeClr val="tx1">
                  <a:lumMod val="50000"/>
                </a:schemeClr>
              </a:buClr>
            </a:pPr>
            <a:endParaRPr lang="fr-BE" sz="3800" b="1" dirty="0">
              <a:latin typeface="Franklin Gothic Medium Cond" panose="020B0606030402020204" pitchFamily="34" charset="0"/>
              <a:hlinkClick r:id="rId3" action="ppaction://hlinksldjump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914" y="6342743"/>
            <a:ext cx="3859795" cy="428271"/>
          </a:xfrm>
        </p:spPr>
        <p:txBody>
          <a:bodyPr/>
          <a:lstStyle/>
          <a:p>
            <a:r>
              <a:rPr lang="fr-BE" sz="2800" b="1" dirty="0">
                <a:solidFill>
                  <a:schemeClr val="tx1">
                    <a:alpha val="60000"/>
                  </a:schemeClr>
                </a:solidFill>
                <a:latin typeface="Franklin Gothic Medium Cond" panose="020B0606030402020204" pitchFamily="34" charset="0"/>
              </a:rPr>
              <a:t>Sacré Christopher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Démarches réalisées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3</a:t>
            </a:fld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63804951"/>
              </p:ext>
            </p:extLst>
          </p:nvPr>
        </p:nvGraphicFramePr>
        <p:xfrm>
          <a:off x="367146" y="-90054"/>
          <a:ext cx="11457709" cy="703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Lieux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750359"/>
            <a:ext cx="8946541" cy="4800599"/>
          </a:xfrm>
        </p:spPr>
        <p:txBody>
          <a:bodyPr>
            <a:normAutofit fontScale="77500" lnSpcReduction="20000"/>
          </a:bodyPr>
          <a:lstStyle/>
          <a:p>
            <a:r>
              <a:rPr lang="fr-BE" sz="5700" b="1" dirty="0">
                <a:latin typeface="Franklin Gothic Medium Cond" panose="020B0606030402020204" pitchFamily="34" charset="0"/>
              </a:rPr>
              <a:t>Hendrik Conscience</a:t>
            </a:r>
          </a:p>
          <a:p>
            <a:pPr lvl="1"/>
            <a:r>
              <a:rPr lang="fr-BE" sz="4600" b="1" cap="small" dirty="0">
                <a:latin typeface="Franklin Gothic Medium Cond" panose="020B0606030402020204" pitchFamily="34" charset="0"/>
              </a:rPr>
              <a:t>É</a:t>
            </a:r>
            <a:r>
              <a:rPr lang="fr-BE" sz="4600" b="1" dirty="0">
                <a:latin typeface="Franklin Gothic Medium Cond" panose="020B0606030402020204" pitchFamily="34" charset="0"/>
              </a:rPr>
              <a:t>cole maternelle</a:t>
            </a:r>
          </a:p>
          <a:p>
            <a:pPr lvl="1"/>
            <a:r>
              <a:rPr lang="fr-BE" sz="4600" b="1" cap="small" dirty="0">
                <a:latin typeface="Franklin Gothic Medium Cond" panose="020B0606030402020204" pitchFamily="34" charset="0"/>
              </a:rPr>
              <a:t>É</a:t>
            </a:r>
            <a:r>
              <a:rPr lang="fr-BE" sz="4600" b="1" dirty="0">
                <a:latin typeface="Franklin Gothic Medium Cond" panose="020B0606030402020204" pitchFamily="34" charset="0"/>
              </a:rPr>
              <a:t>cole primaire</a:t>
            </a:r>
          </a:p>
          <a:p>
            <a:r>
              <a:rPr lang="fr-BE" sz="5200" b="1" dirty="0">
                <a:latin typeface="Franklin Gothic Medium Cond" panose="020B0606030402020204" pitchFamily="34" charset="0"/>
              </a:rPr>
              <a:t>Service Administratif (Secrétariat)</a:t>
            </a:r>
          </a:p>
          <a:p>
            <a:pPr lvl="1"/>
            <a:r>
              <a:rPr lang="fr-BE" sz="4600" b="1" dirty="0">
                <a:latin typeface="Franklin Gothic Medium Cond" panose="020B0606030402020204" pitchFamily="34" charset="0"/>
              </a:rPr>
              <a:t>Informatique</a:t>
            </a:r>
          </a:p>
          <a:p>
            <a:pPr lvl="1"/>
            <a:r>
              <a:rPr lang="fr-BE" sz="4600" b="1" dirty="0">
                <a:latin typeface="Franklin Gothic Medium Cond" panose="020B0606030402020204" pitchFamily="34" charset="0"/>
              </a:rPr>
              <a:t>Administration</a:t>
            </a:r>
            <a:endParaRPr lang="fr-BE" sz="5200" b="1" dirty="0">
              <a:latin typeface="Franklin Gothic Medium Cond" panose="020B0606030402020204" pitchFamily="34" charset="0"/>
            </a:endParaRPr>
          </a:p>
          <a:p>
            <a:pPr marL="0" indent="0">
              <a:buClr>
                <a:schemeClr val="tx1">
                  <a:lumMod val="50000"/>
                </a:schemeClr>
              </a:buClr>
              <a:buNone/>
            </a:pPr>
            <a:r>
              <a:rPr lang="fr-BE" sz="4400" b="1" dirty="0">
                <a:latin typeface="Franklin Gothic Medium Cond" panose="020B0606030402020204" pitchFamily="34" charset="0"/>
              </a:rPr>
              <a:t>	</a:t>
            </a:r>
            <a:endParaRPr lang="fr-BE" sz="3600" dirty="0">
              <a:latin typeface="Franklin Gothic Medium Cond" panose="020B0606030402020204" pitchFamily="34" charset="0"/>
            </a:endParaRPr>
          </a:p>
          <a:p>
            <a:pPr marL="0" indent="0">
              <a:buClr>
                <a:schemeClr val="tx1">
                  <a:lumMod val="50000"/>
                </a:schemeClr>
              </a:buClr>
              <a:buNone/>
            </a:pPr>
            <a:r>
              <a:rPr lang="fr-BE" sz="3600" dirty="0">
                <a:latin typeface="Franklin Gothic Medium Cond" panose="020B0606030402020204" pitchFamily="34" charset="0"/>
              </a:rPr>
              <a:t>		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4</a:t>
            </a:fld>
            <a:endParaRPr lang="fr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Les tuteurs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395151"/>
          </a:xfrm>
        </p:spPr>
        <p:txBody>
          <a:bodyPr>
            <a:normAutofit/>
          </a:bodyPr>
          <a:lstStyle/>
          <a:p>
            <a:r>
              <a:rPr lang="fr-BE" sz="4400" b="1" dirty="0">
                <a:latin typeface="Franklin Gothic Medium Cond" panose="020B0606030402020204" pitchFamily="34" charset="0"/>
              </a:rPr>
              <a:t>De Bus Johan</a:t>
            </a:r>
          </a:p>
          <a:p>
            <a:pPr lvl="1"/>
            <a:r>
              <a:rPr lang="fr-BE" sz="4200" b="1" dirty="0">
                <a:latin typeface="Franklin Gothic Medium Cond" panose="020B0606030402020204" pitchFamily="34" charset="0"/>
              </a:rPr>
              <a:t>Directeur</a:t>
            </a:r>
          </a:p>
          <a:p>
            <a:r>
              <a:rPr lang="fr-BE" sz="4400" b="1" dirty="0">
                <a:latin typeface="Franklin Gothic Medium Cond" panose="020B0606030402020204" pitchFamily="34" charset="0"/>
              </a:rPr>
              <a:t>Michotte Fabienne</a:t>
            </a:r>
          </a:p>
          <a:p>
            <a:pPr lvl="1"/>
            <a:r>
              <a:rPr lang="fr-BE" sz="3800" b="1" dirty="0">
                <a:latin typeface="Franklin Gothic Medium Cond" panose="020B0606030402020204" pitchFamily="34" charset="0"/>
              </a:rPr>
              <a:t>Responsable du secrétariat</a:t>
            </a:r>
          </a:p>
          <a:p>
            <a:pPr lvl="1"/>
            <a:r>
              <a:rPr lang="fr-BE" sz="3800" b="1" dirty="0">
                <a:latin typeface="Franklin Gothic Medium Cond" panose="020B0606030402020204" pitchFamily="34" charset="0"/>
              </a:rPr>
              <a:t>Personne suivie lors de ce stage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5</a:t>
            </a:fld>
            <a:endParaRPr lang="fr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Objectifs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fr-BE" sz="3600" b="1" dirty="0">
                <a:latin typeface="Franklin Gothic Medium Cond" panose="020B0606030402020204" pitchFamily="34" charset="0"/>
              </a:rPr>
              <a:t>Analyse de SmartSchool</a:t>
            </a:r>
          </a:p>
          <a:p>
            <a:r>
              <a:rPr lang="fr-BE" sz="3600" b="1" dirty="0">
                <a:latin typeface="Franklin Gothic Medium Cond" panose="020B0606030402020204" pitchFamily="34" charset="0"/>
              </a:rPr>
              <a:t>Analyse de Ibasis</a:t>
            </a:r>
          </a:p>
          <a:p>
            <a:r>
              <a:rPr lang="fr-BE" sz="3600" b="1" dirty="0">
                <a:latin typeface="Franklin Gothic Medium Cond" panose="020B0606030402020204" pitchFamily="34" charset="0"/>
              </a:rPr>
              <a:t>Observation du travail au quotidien</a:t>
            </a:r>
            <a:endParaRPr lang="fr-BE" dirty="0"/>
          </a:p>
          <a:p>
            <a:pPr marL="0" indent="0">
              <a:buNone/>
            </a:pPr>
            <a:endParaRPr lang="fr-BE" sz="36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6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Premier 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Ambiance chaleureuse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Équipe soudée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Tout le monde connait tout le monde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7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Problème de la langue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Demande de s’adapter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Problématique au début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Aide à disposition</a:t>
            </a:r>
          </a:p>
          <a:p>
            <a:r>
              <a:rPr lang="fr-BE" sz="3200" b="1" dirty="0">
                <a:latin typeface="Franklin Gothic Medium Cond" panose="020B0606030402020204" pitchFamily="34" charset="0"/>
              </a:rPr>
              <a:t>Débrouillardise</a:t>
            </a:r>
          </a:p>
          <a:p>
            <a:endParaRPr lang="fr-BE" sz="32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8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000" b="1" dirty="0">
                <a:latin typeface="Franklin Gothic Medium Cond" panose="020B0606030402020204" pitchFamily="34" charset="0"/>
              </a:rPr>
              <a:t>Description du métier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944874"/>
            <a:ext cx="8946541" cy="4395151"/>
          </a:xfrm>
        </p:spPr>
        <p:txBody>
          <a:bodyPr>
            <a:normAutofit fontScale="55000" lnSpcReduction="20000"/>
          </a:bodyPr>
          <a:lstStyle/>
          <a:p>
            <a:r>
              <a:rPr lang="fr-BE" sz="3200" b="1" dirty="0">
                <a:latin typeface="Franklin Gothic Medium Cond" panose="020B0606030402020204" pitchFamily="34" charset="0"/>
              </a:rPr>
              <a:t>Pilier de l’école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Polyvalence</a:t>
            </a:r>
          </a:p>
          <a:p>
            <a:pPr lvl="1"/>
            <a:r>
              <a:rPr lang="fr-BE" sz="3000" b="1" dirty="0">
                <a:latin typeface="Franklin Gothic Medium Cond" panose="020B0606030402020204" pitchFamily="34" charset="0"/>
              </a:rPr>
              <a:t>Joignable à tout moment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Premiers secours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Dimension plus sociable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Informations par voie orale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La société = une équipe</a:t>
            </a:r>
            <a:endParaRPr lang="fr-BE" sz="3000" b="1" dirty="0">
              <a:latin typeface="Franklin Gothic Medium Cond" panose="020B0606030402020204" pitchFamily="34" charset="0"/>
            </a:endParaRP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Prise de contact avec l’extérieur</a:t>
            </a:r>
          </a:p>
          <a:p>
            <a:pPr lvl="1"/>
            <a:r>
              <a:rPr lang="fr-BE" sz="2400" b="1" dirty="0">
                <a:latin typeface="Franklin Gothic Medium Cond" panose="020B0606030402020204" pitchFamily="34" charset="0"/>
              </a:rPr>
              <a:t>Parents</a:t>
            </a:r>
          </a:p>
          <a:p>
            <a:pPr lvl="1"/>
            <a:r>
              <a:rPr lang="fr-BE" sz="2400" b="1" dirty="0">
                <a:latin typeface="Franklin Gothic Medium Cond" panose="020B0606030402020204" pitchFamily="34" charset="0"/>
              </a:rPr>
              <a:t>Fournisseurs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Réception et transfert des messages</a:t>
            </a:r>
          </a:p>
          <a:p>
            <a:pPr lvl="1"/>
            <a:r>
              <a:rPr lang="fr-BE" sz="2800" b="1" dirty="0">
                <a:latin typeface="Franklin Gothic Medium Cond" panose="020B0606030402020204" pitchFamily="34" charset="0"/>
              </a:rPr>
              <a:t>Par téléphone</a:t>
            </a:r>
          </a:p>
          <a:p>
            <a:r>
              <a:rPr lang="fr-BE" sz="3000" b="1" dirty="0">
                <a:latin typeface="Franklin Gothic Medium Cond" panose="020B0606030402020204" pitchFamily="34" charset="0"/>
              </a:rPr>
              <a:t>Administration de l’école</a:t>
            </a:r>
          </a:p>
          <a:p>
            <a:pPr lvl="1"/>
            <a:endParaRPr lang="fr-BE" sz="32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pPr lvl="1"/>
            <a:endParaRPr lang="fr-BE" sz="3000" b="1" dirty="0">
              <a:latin typeface="Franklin Gothic Medium Cond" panose="020B0606030402020204" pitchFamily="34" charset="0"/>
            </a:endParaRPr>
          </a:p>
          <a:p>
            <a:endParaRPr lang="fr-BE" sz="3200" b="1" dirty="0">
              <a:latin typeface="Franklin Gothic Medium Cond" panose="020B06060304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Sacré Christopher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881-3D96-471D-AC8D-00C031DC841B}" type="slidenum">
              <a:rPr lang="fr-BE" smtClean="0"/>
              <a:t>9</a:t>
            </a:fld>
            <a:endParaRPr lang="fr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0" y1="64000" x2="12400" y2="64800"/>
                        <a14:foregroundMark x1="9600" y1="48000" x2="8800" y2="46000"/>
                        <a14:foregroundMark x1="9600" y1="8400" x2="9600" y2="8000"/>
                        <a14:foregroundMark x1="53200" y1="24000" x2="61200" y2="50400"/>
                        <a14:foregroundMark x1="58000" y1="17600" x2="94000" y2="68400"/>
                        <a14:foregroundMark x1="87600" y1="2800" x2="91600" y2="9200"/>
                        <a14:foregroundMark x1="93600" y1="7200" x2="90800" y2="23600"/>
                        <a14:foregroundMark x1="77200" y1="20000" x2="76800" y2="21600"/>
                        <a14:foregroundMark x1="76800" y1="23600" x2="85200" y2="59600"/>
                        <a14:foregroundMark x1="58000" y1="52800" x2="69600" y2="82400"/>
                        <a14:foregroundMark x1="76800" y1="61200" x2="71200" y2="80000"/>
                        <a14:foregroundMark x1="51200" y1="31600" x2="55600" y2="53600"/>
                        <a14:foregroundMark x1="55600" y1="70400" x2="60400" y2="91200"/>
                        <a14:foregroundMark x1="63600" y1="88800" x2="93200" y2="90000"/>
                        <a14:foregroundMark x1="92000" y1="55200" x2="90000" y2="30000"/>
                        <a14:foregroundMark x1="72400" y1="41600" x2="82800" y2="60800"/>
                        <a14:foregroundMark x1="83600" y1="40800" x2="67600" y2="60800"/>
                        <a14:foregroundMark x1="65200" y1="44000" x2="97600" y2="61600"/>
                        <a14:foregroundMark x1="89600" y1="43200" x2="72800" y2="69200"/>
                        <a14:foregroundMark x1="71200" y1="62000" x2="876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39" y="5239240"/>
            <a:ext cx="1618759" cy="16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461</Words>
  <Application>Microsoft Office PowerPoint</Application>
  <PresentationFormat>Custom</PresentationFormat>
  <Paragraphs>163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Sommaire</vt:lpstr>
      <vt:lpstr>Démarches réalisées</vt:lpstr>
      <vt:lpstr>Lieux du stage</vt:lpstr>
      <vt:lpstr>Les tuteurs</vt:lpstr>
      <vt:lpstr>Objectifs du stage</vt:lpstr>
      <vt:lpstr>Premier Contact</vt:lpstr>
      <vt:lpstr>Problème de la langue</vt:lpstr>
      <vt:lpstr>Description du métier</vt:lpstr>
      <vt:lpstr>Sauvegarde des données</vt:lpstr>
      <vt:lpstr>Passage Ibasis       SmartSchool</vt:lpstr>
      <vt:lpstr>Passage Ibasis       SmartSchool</vt:lpstr>
      <vt:lpstr>Passage Ibasis       SmartSchool</vt:lpstr>
      <vt:lpstr>Liens</vt:lpstr>
      <vt:lpstr>Liens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 Sacre</dc:creator>
  <cp:lastModifiedBy>Christopher Sacre</cp:lastModifiedBy>
  <cp:revision>51</cp:revision>
  <dcterms:created xsi:type="dcterms:W3CDTF">2015-02-14T13:06:36Z</dcterms:created>
  <dcterms:modified xsi:type="dcterms:W3CDTF">2017-02-21T00:15:19Z</dcterms:modified>
</cp:coreProperties>
</file>