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 id="2147483721" r:id="rId2"/>
  </p:sldMasterIdLst>
  <p:notesMasterIdLst>
    <p:notesMasterId r:id="rId36"/>
  </p:notesMasterIdLst>
  <p:handoutMasterIdLst>
    <p:handoutMasterId r:id="rId37"/>
  </p:handoutMasterIdLst>
  <p:sldIdLst>
    <p:sldId id="307" r:id="rId3"/>
    <p:sldId id="296" r:id="rId4"/>
    <p:sldId id="297" r:id="rId5"/>
    <p:sldId id="306" r:id="rId6"/>
    <p:sldId id="321" r:id="rId7"/>
    <p:sldId id="316" r:id="rId8"/>
    <p:sldId id="317" r:id="rId9"/>
    <p:sldId id="318" r:id="rId10"/>
    <p:sldId id="300" r:id="rId11"/>
    <p:sldId id="260" r:id="rId12"/>
    <p:sldId id="298" r:id="rId13"/>
    <p:sldId id="265" r:id="rId14"/>
    <p:sldId id="302" r:id="rId15"/>
    <p:sldId id="267" r:id="rId16"/>
    <p:sldId id="301" r:id="rId17"/>
    <p:sldId id="272" r:id="rId18"/>
    <p:sldId id="273" r:id="rId19"/>
    <p:sldId id="304" r:id="rId20"/>
    <p:sldId id="314" r:id="rId21"/>
    <p:sldId id="315" r:id="rId22"/>
    <p:sldId id="303" r:id="rId23"/>
    <p:sldId id="320" r:id="rId24"/>
    <p:sldId id="319" r:id="rId25"/>
    <p:sldId id="275" r:id="rId26"/>
    <p:sldId id="276" r:id="rId27"/>
    <p:sldId id="279" r:id="rId28"/>
    <p:sldId id="305" r:id="rId29"/>
    <p:sldId id="280" r:id="rId30"/>
    <p:sldId id="281" r:id="rId31"/>
    <p:sldId id="311" r:id="rId32"/>
    <p:sldId id="308" r:id="rId33"/>
    <p:sldId id="322" r:id="rId34"/>
    <p:sldId id="310" r:id="rId35"/>
  </p:sldIdLst>
  <p:sldSz cx="9144000" cy="6858000" type="screen4x3"/>
  <p:notesSz cx="6858000" cy="9774238"/>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CC"/>
    <a:srgbClr val="FF0000"/>
    <a:srgbClr val="FF0066"/>
    <a:srgbClr val="9966FF"/>
    <a:srgbClr val="9999FF"/>
    <a:srgbClr val="FF66FF"/>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50" autoAdjust="0"/>
  </p:normalViewPr>
  <p:slideViewPr>
    <p:cSldViewPr>
      <p:cViewPr varScale="1">
        <p:scale>
          <a:sx n="41" d="100"/>
          <a:sy n="41" d="100"/>
        </p:scale>
        <p:origin x="124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57725"/>
            <a:ext cx="5029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GB" altLang="fr-FR" noProof="0"/>
              <a:t>Click to edit Master text styles</a:t>
            </a:r>
          </a:p>
          <a:p>
            <a:pPr lvl="0"/>
            <a:r>
              <a:rPr lang="en-GB" altLang="fr-FR" noProof="0"/>
              <a:t>Second level</a:t>
            </a:r>
          </a:p>
          <a:p>
            <a:pPr lvl="0"/>
            <a:r>
              <a:rPr lang="en-GB" altLang="fr-FR" noProof="0"/>
              <a:t>Third level</a:t>
            </a:r>
          </a:p>
          <a:p>
            <a:pPr lvl="0"/>
            <a:r>
              <a:rPr lang="en-GB" altLang="fr-FR" noProof="0"/>
              <a:t>Fourth level</a:t>
            </a:r>
          </a:p>
          <a:p>
            <a:pPr lvl="0"/>
            <a:r>
              <a:rPr lang="en-GB" altLang="fr-FR" noProof="0"/>
              <a:t>Fifth level</a:t>
            </a:r>
          </a:p>
        </p:txBody>
      </p:sp>
      <p:sp>
        <p:nvSpPr>
          <p:cNvPr id="6147" name="Rectangle 3"/>
          <p:cNvSpPr>
            <a:spLocks noGrp="1" noRot="1" noChangeAspect="1" noChangeArrowheads="1" noTextEdit="1"/>
          </p:cNvSpPr>
          <p:nvPr>
            <p:ph type="sldImg" idx="2"/>
          </p:nvPr>
        </p:nvSpPr>
        <p:spPr bwMode="auto">
          <a:xfrm>
            <a:off x="1149350" y="854075"/>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noFill/>
        </p:spPr>
        <p:txBody>
          <a:bodyPr/>
          <a:lstStyle/>
          <a:p>
            <a:pPr>
              <a:spcBef>
                <a:spcPct val="0"/>
              </a:spcBef>
            </a:pPr>
            <a:r>
              <a:rPr kumimoji="0" lang="en-GB" altLang="fr-FR" sz="2400"/>
              <a:t>Historique.</a:t>
            </a:r>
          </a:p>
          <a:p>
            <a:pPr>
              <a:spcBef>
                <a:spcPct val="0"/>
              </a:spcBef>
            </a:pPr>
            <a:endParaRPr kumimoji="0" lang="en-GB" altLang="fr-FR" sz="2400"/>
          </a:p>
          <a:p>
            <a:pPr>
              <a:spcBef>
                <a:spcPct val="0"/>
              </a:spcBef>
            </a:pPr>
            <a:r>
              <a:rPr kumimoji="0" lang="en-GB" altLang="fr-FR" sz="2400"/>
              <a:t>La plupart des ordinateurs modernes sont inspirés du schéma de la machine mécanique conçue par Charles Babbage en 1834. Cette machine exécutait étape par étape des instructions en vue de délivrer le résultat d’une opération arithmétique. La liste d’instructions à exécuter et les données étaient lues à partir de cartes perforées, introduites en  mémoire ( mécanique à l’époque ), et d’autres cartes étaient perforées par la machine en vue de produire une résultat.</a:t>
            </a:r>
          </a:p>
          <a:p>
            <a:pPr>
              <a:spcBef>
                <a:spcPct val="0"/>
              </a:spcBef>
            </a:pPr>
            <a:r>
              <a:rPr kumimoji="0" lang="en-GB" altLang="fr-FR" sz="2400"/>
              <a:t>Tous les composants de base d’un ordinateur moderne étaient rassemblés dans cette machine:</a:t>
            </a:r>
          </a:p>
          <a:p>
            <a:pPr>
              <a:spcBef>
                <a:spcPct val="0"/>
              </a:spcBef>
            </a:pPr>
            <a:r>
              <a:rPr kumimoji="0" lang="en-GB" altLang="fr-FR" sz="2400"/>
              <a:t> · une mémoire contenant les instructions à exécuter et les données associées à ces instructions</a:t>
            </a:r>
          </a:p>
          <a:p>
            <a:pPr>
              <a:spcBef>
                <a:spcPct val="0"/>
              </a:spcBef>
            </a:pPr>
            <a:r>
              <a:rPr kumimoji="0" lang="en-GB" altLang="fr-FR" sz="2400"/>
              <a:t>· une unité de contrôle assurant le transfert des informations à partir de la mémoire vers l’unité centrale</a:t>
            </a:r>
          </a:p>
          <a:p>
            <a:pPr>
              <a:spcBef>
                <a:spcPct val="0"/>
              </a:spcBef>
            </a:pPr>
            <a:r>
              <a:rPr kumimoji="0" lang="en-GB" altLang="fr-FR" sz="2400"/>
              <a:t>· une unité centrale capable d’exécuter des instructions  </a:t>
            </a:r>
          </a:p>
          <a:p>
            <a:pPr>
              <a:spcBef>
                <a:spcPct val="0"/>
              </a:spcBef>
            </a:pPr>
            <a:r>
              <a:rPr kumimoji="0" lang="en-GB" altLang="fr-FR" sz="2400"/>
              <a:t>· des unités d’entrée/sortirai permettant l’échange d’informations avec l’extérieur;</a:t>
            </a:r>
          </a:p>
          <a:p>
            <a:pPr>
              <a:spcBef>
                <a:spcPct val="0"/>
              </a:spcBef>
            </a:pPr>
            <a:r>
              <a:rPr kumimoji="0" lang="en-GB" altLang="fr-FR" sz="2400"/>
              <a:t>L’architecture de cette machine n’a pu être convenablement exploitée que 100 ans plus tard grâce aux possibilités de l’électronique. les développements les plus remarquables furent effectués par Von Neumman et ses collègues d’où l’appellation décernée aux ordinateurs répondants à la définition précédente.</a:t>
            </a:r>
          </a:p>
          <a:p>
            <a:pPr>
              <a:spcBef>
                <a:spcPct val="0"/>
              </a:spcBef>
            </a:pPr>
            <a:endParaRPr kumimoji="0" lang="en-GB" altLang="fr-FR" sz="2400"/>
          </a:p>
        </p:txBody>
      </p:sp>
      <p:sp>
        <p:nvSpPr>
          <p:cNvPr id="10243" name="Rectangle 3"/>
          <p:cNvSpPr>
            <a:spLocks noGrp="1" noRot="1" noChangeAspect="1" noChangeArrowheads="1" noTextEdit="1"/>
          </p:cNvSpPr>
          <p:nvPr>
            <p:ph type="sldImg"/>
          </p:nvPr>
        </p:nvSpPr>
        <p:spPr>
          <a:xfrm>
            <a:off x="1150938" y="854075"/>
            <a:ext cx="4556125" cy="3416300"/>
          </a:xfrm>
          <a:ln cap="flat"/>
        </p:spPr>
      </p:sp>
    </p:spTree>
    <p:extLst>
      <p:ext uri="{BB962C8B-B14F-4D97-AF65-F5344CB8AC3E}">
        <p14:creationId xmlns:p14="http://schemas.microsoft.com/office/powerpoint/2010/main" val="606752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p:spPr>
        <p:txBody>
          <a:bodyPr/>
          <a:lstStyle/>
          <a:p>
            <a:pPr>
              <a:spcBef>
                <a:spcPct val="0"/>
              </a:spcBef>
            </a:pPr>
            <a:r>
              <a:rPr kumimoji="0" lang="en-GB" altLang="fr-FR" sz="2400"/>
              <a:t>Les diverses technologies à notre disposition nous permettent de mettre au point une structure hiérarchisée de différents niveaux de stockage. Ces différentes technologies dans leur ensemble nous permettent d’atteindre l’objectif principal: obtenir un débit du système dans des conditions économiquement acceptables.</a:t>
            </a:r>
          </a:p>
          <a:p>
            <a:pPr>
              <a:spcBef>
                <a:spcPct val="0"/>
              </a:spcBef>
            </a:pPr>
            <a:endParaRPr kumimoji="0" lang="en-GB" altLang="fr-FR" sz="2400"/>
          </a:p>
          <a:p>
            <a:pPr>
              <a:spcBef>
                <a:spcPct val="0"/>
              </a:spcBef>
            </a:pPr>
            <a:r>
              <a:rPr kumimoji="0" lang="en-GB" altLang="fr-FR" sz="2400"/>
              <a:t>Cette hiérarchie utilise un ensemble fort divers de technogies s’étendant de la mémoire vive excessivement rapide ( High Speed Buffer ) au disque optique..</a:t>
            </a:r>
          </a:p>
          <a:p>
            <a:pPr>
              <a:spcBef>
                <a:spcPct val="0"/>
              </a:spcBef>
            </a:pPr>
            <a:endParaRPr kumimoji="0" lang="en-GB" altLang="fr-FR" sz="2400"/>
          </a:p>
        </p:txBody>
      </p:sp>
      <p:sp>
        <p:nvSpPr>
          <p:cNvPr id="40963" name="Rectangle 3"/>
          <p:cNvSpPr>
            <a:spLocks noGrp="1" noRot="1" noChangeAspect="1" noChangeArrowheads="1" noTextEdit="1"/>
          </p:cNvSpPr>
          <p:nvPr>
            <p:ph type="sldImg"/>
          </p:nvPr>
        </p:nvSpPr>
        <p:spPr>
          <a:xfrm>
            <a:off x="1150938" y="854075"/>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p:spPr>
        <p:txBody>
          <a:bodyPr/>
          <a:lstStyle/>
          <a:p>
            <a:pPr>
              <a:spcBef>
                <a:spcPct val="0"/>
              </a:spcBef>
            </a:pPr>
            <a:r>
              <a:rPr kumimoji="0" lang="en-GB" altLang="fr-FR" sz="2400"/>
              <a:t>Si nous tracons un graphique reprenant l’évolution des facteurs:</a:t>
            </a:r>
          </a:p>
          <a:p>
            <a:pPr>
              <a:spcBef>
                <a:spcPct val="0"/>
              </a:spcBef>
            </a:pPr>
            <a:endParaRPr kumimoji="0" lang="en-GB" altLang="fr-FR" sz="2400"/>
          </a:p>
          <a:p>
            <a:pPr>
              <a:spcBef>
                <a:spcPct val="0"/>
              </a:spcBef>
            </a:pPr>
            <a:r>
              <a:rPr kumimoji="0" lang="en-GB" altLang="fr-FR" sz="2400"/>
              <a:t>temps d’accès en secondes</a:t>
            </a:r>
          </a:p>
          <a:p>
            <a:pPr>
              <a:spcBef>
                <a:spcPct val="0"/>
              </a:spcBef>
            </a:pPr>
            <a:r>
              <a:rPr kumimoji="0" lang="en-GB" altLang="fr-FR" sz="2400"/>
              <a:t>coût par unité de stockage $/B</a:t>
            </a:r>
          </a:p>
          <a:p>
            <a:pPr>
              <a:spcBef>
                <a:spcPct val="0"/>
              </a:spcBef>
            </a:pPr>
            <a:endParaRPr kumimoji="0" lang="en-GB" altLang="fr-FR" sz="2400"/>
          </a:p>
          <a:p>
            <a:pPr>
              <a:spcBef>
                <a:spcPct val="0"/>
              </a:spcBef>
            </a:pPr>
            <a:r>
              <a:rPr kumimoji="0" lang="en-GB" altLang="fr-FR" sz="2400"/>
              <a:t>en fonction de la capacité. Nous pouvons positionner les différents élements dans la hiérarchie. </a:t>
            </a:r>
          </a:p>
          <a:p>
            <a:pPr>
              <a:spcBef>
                <a:spcPct val="0"/>
              </a:spcBef>
            </a:pPr>
            <a:r>
              <a:rPr kumimoji="0" lang="en-GB" altLang="fr-FR" sz="2400"/>
              <a:t>Lorsque l’on descend  dans la hiréarchie, les caractéristiques varient comme illustrées par les courbes de coût et vitesse d’accès. L’objectif final est d’obtenir une vitesse d’accès aussi proche que possible de celle du composant le plus rapide à uncoût par unité de stockage équivalent à celui du composant de coût le moins élevé. Cet objectif ne peut être pratiquement réalisé que si la majorité des données sont stockées sur disque et que si la majorité des accès se font directement à partir des HSB.</a:t>
            </a:r>
          </a:p>
          <a:p>
            <a:pPr>
              <a:spcBef>
                <a:spcPct val="0"/>
              </a:spcBef>
            </a:pPr>
            <a:endParaRPr kumimoji="0" lang="en-GB" altLang="fr-FR" sz="2400"/>
          </a:p>
          <a:p>
            <a:pPr>
              <a:spcBef>
                <a:spcPct val="0"/>
              </a:spcBef>
            </a:pPr>
            <a:endParaRPr kumimoji="0" lang="en-GB" altLang="fr-FR" sz="2400"/>
          </a:p>
        </p:txBody>
      </p:sp>
      <p:sp>
        <p:nvSpPr>
          <p:cNvPr id="43011" name="Rectangle 3"/>
          <p:cNvSpPr>
            <a:spLocks noGrp="1" noRot="1" noChangeAspect="1" noChangeArrowheads="1" noTextEdit="1"/>
          </p:cNvSpPr>
          <p:nvPr>
            <p:ph type="sldImg"/>
          </p:nvPr>
        </p:nvSpPr>
        <p:spPr>
          <a:xfrm>
            <a:off x="1150938" y="854075"/>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p:spPr>
        <p:txBody>
          <a:bodyPr/>
          <a:lstStyle/>
          <a:p>
            <a:pPr>
              <a:spcBef>
                <a:spcPct val="0"/>
              </a:spcBef>
            </a:pPr>
            <a:r>
              <a:rPr kumimoji="0" lang="en-GB" altLang="fr-FR" sz="2400"/>
              <a:t>L’efficacité d’un cache est mesurée par le “Hit Ratio” qui est lepourcentage de référence satisfaites par un accès au cache sans devoir accéder la mémoire centrale. Ce ratio se retrouve à tous lesniveaux de la hiérarchie mutatis mutandis. En général, le buffer hit ratio s’étale dans un range allant de 96 à 98 pourcents, des améliorations apportées dans ce range sont d’importance, en effet le nombre de “miss”.</a:t>
            </a:r>
          </a:p>
          <a:p>
            <a:pPr>
              <a:spcBef>
                <a:spcPct val="0"/>
              </a:spcBef>
            </a:pPr>
            <a:r>
              <a:rPr kumimoji="0" lang="en-GB" altLang="fr-FR" sz="2400"/>
              <a:t>Passer alors de 4 à 2 pourcent, soit une diminution de 50% des attentes du processeur pour des accès à la mémoire. </a:t>
            </a:r>
          </a:p>
          <a:p>
            <a:pPr>
              <a:spcBef>
                <a:spcPct val="0"/>
              </a:spcBef>
            </a:pPr>
            <a:endParaRPr kumimoji="0" lang="en-GB" altLang="fr-FR" sz="2400"/>
          </a:p>
          <a:p>
            <a:pPr>
              <a:spcBef>
                <a:spcPct val="0"/>
              </a:spcBef>
            </a:pPr>
            <a:r>
              <a:rPr kumimoji="0" lang="en-GB" altLang="fr-FR" sz="2400"/>
              <a:t>Il est donc préférable pour rendre les choses plus réalistes de définir le “Miss Ratio” comme étant le pourcentage de références insatisfaites à partir du niveau en question et qui ont donc dû être satisfaites par un accès à un des niveaux inférieurs.</a:t>
            </a:r>
          </a:p>
          <a:p>
            <a:pPr>
              <a:spcBef>
                <a:spcPct val="0"/>
              </a:spcBef>
            </a:pPr>
            <a:endParaRPr kumimoji="0" lang="en-GB" altLang="fr-FR" sz="2400"/>
          </a:p>
          <a:p>
            <a:pPr>
              <a:spcBef>
                <a:spcPct val="0"/>
              </a:spcBef>
            </a:pPr>
            <a:endParaRPr kumimoji="0" lang="en-GB" altLang="fr-FR" sz="2400"/>
          </a:p>
        </p:txBody>
      </p:sp>
      <p:sp>
        <p:nvSpPr>
          <p:cNvPr id="45059" name="Rectangle 3"/>
          <p:cNvSpPr>
            <a:spLocks noGrp="1" noRot="1" noChangeAspect="1" noChangeArrowheads="1" noTextEdit="1"/>
          </p:cNvSpPr>
          <p:nvPr>
            <p:ph type="sldImg"/>
          </p:nvPr>
        </p:nvSpPr>
        <p:spPr>
          <a:xfrm>
            <a:off x="1150938" y="854075"/>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p:spPr>
        <p:txBody>
          <a:bodyPr/>
          <a:lstStyle/>
          <a:p>
            <a:pPr>
              <a:spcBef>
                <a:spcPct val="0"/>
              </a:spcBef>
            </a:pPr>
            <a:endParaRPr kumimoji="0" lang="en-US" altLang="fr-FR" sz="2400"/>
          </a:p>
        </p:txBody>
      </p:sp>
      <p:sp>
        <p:nvSpPr>
          <p:cNvPr id="48131" name="Rectangle 3"/>
          <p:cNvSpPr>
            <a:spLocks noGrp="1" noRot="1" noChangeAspect="1" noChangeArrowheads="1" noTextEdit="1"/>
          </p:cNvSpPr>
          <p:nvPr>
            <p:ph type="sldImg"/>
          </p:nvPr>
        </p:nvSpPr>
        <p:spPr>
          <a:xfrm>
            <a:off x="1150938" y="854075"/>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e l'image des diapositives 1"/>
          <p:cNvSpPr>
            <a:spLocks noGrp="1" noRot="1" noChangeAspect="1" noTextEdit="1"/>
          </p:cNvSpPr>
          <p:nvPr>
            <p:ph type="sldImg"/>
          </p:nvPr>
        </p:nvSpPr>
        <p:spPr>
          <a:xfrm>
            <a:off x="1150938" y="854075"/>
            <a:ext cx="4556125" cy="3416300"/>
          </a:xfrm>
          <a:ln/>
        </p:spPr>
      </p:sp>
      <p:sp>
        <p:nvSpPr>
          <p:cNvPr id="17411" name="Espace réservé des notes 2"/>
          <p:cNvSpPr>
            <a:spLocks noGrp="1"/>
          </p:cNvSpPr>
          <p:nvPr>
            <p:ph type="body" idx="1"/>
          </p:nvPr>
        </p:nvSpPr>
        <p:spPr>
          <a:noFill/>
        </p:spPr>
        <p:txBody>
          <a:bodyPr/>
          <a:lstStyle/>
          <a:p>
            <a:endParaRPr lang="fr-BE"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p:spPr>
        <p:txBody>
          <a:bodyPr/>
          <a:lstStyle/>
          <a:p>
            <a:pPr>
              <a:spcBef>
                <a:spcPct val="0"/>
              </a:spcBef>
            </a:pPr>
            <a:r>
              <a:rPr kumimoji="0" lang="en-GB" altLang="fr-FR" sz="2400"/>
              <a:t>Ce terme désigne des endroits distincts de la mémoire centrale qui sont qualifiés par leur nombre, leur taille, leur type, les moyens de les utiliser ou de les adresser. On distingue en général, les</a:t>
            </a:r>
          </a:p>
          <a:p>
            <a:pPr>
              <a:spcBef>
                <a:spcPct val="0"/>
              </a:spcBef>
            </a:pPr>
            <a:endParaRPr kumimoji="0" lang="en-GB" altLang="fr-FR" sz="2400"/>
          </a:p>
          <a:p>
            <a:pPr>
              <a:spcBef>
                <a:spcPct val="0"/>
              </a:spcBef>
            </a:pPr>
            <a:r>
              <a:rPr kumimoji="0" lang="en-GB" altLang="fr-FR" sz="2400"/>
              <a:t>General Purpose register: registre généraux: utilisés dans la majorité des instructions</a:t>
            </a:r>
          </a:p>
          <a:p>
            <a:pPr>
              <a:spcBef>
                <a:spcPct val="0"/>
              </a:spcBef>
            </a:pPr>
            <a:r>
              <a:rPr kumimoji="0" lang="en-GB" altLang="fr-FR" sz="2400"/>
              <a:t>Control register registres de contrôle: donnant l’état du hardware;</a:t>
            </a:r>
          </a:p>
          <a:p>
            <a:pPr>
              <a:spcBef>
                <a:spcPct val="0"/>
              </a:spcBef>
            </a:pPr>
            <a:r>
              <a:rPr kumimoji="0" lang="en-GB" altLang="fr-FR" sz="2400"/>
              <a:t>Access register: registres d’accès: utilisés par la segmentation;</a:t>
            </a:r>
          </a:p>
          <a:p>
            <a:pPr>
              <a:spcBef>
                <a:spcPct val="0"/>
              </a:spcBef>
            </a:pPr>
            <a:r>
              <a:rPr kumimoji="0" lang="en-GB" altLang="fr-FR" sz="2400"/>
              <a:t>Floating Point register: utilisés pour les calculs en virgule flottante;</a:t>
            </a:r>
          </a:p>
          <a:p>
            <a:pPr>
              <a:spcBef>
                <a:spcPct val="0"/>
              </a:spcBef>
            </a:pPr>
            <a:endParaRPr kumimoji="0" lang="en-GB" altLang="fr-FR" sz="2400"/>
          </a:p>
          <a:p>
            <a:pPr>
              <a:spcBef>
                <a:spcPct val="0"/>
              </a:spcBef>
            </a:pPr>
            <a:r>
              <a:rPr kumimoji="0" lang="en-GB" altLang="fr-FR" sz="2400"/>
              <a:t>Les premiers sont des endroits où les données impliquées dans des opérations sont stockées temporairement.  Ces registres ne sont pas utilisés par un langage de haut niveau sauf en cas de dump mais bien par les langages assembler et par  le superviseur.</a:t>
            </a:r>
          </a:p>
          <a:p>
            <a:pPr>
              <a:spcBef>
                <a:spcPct val="0"/>
              </a:spcBef>
            </a:pPr>
            <a:endParaRPr kumimoji="0" lang="en-GB" altLang="fr-FR" sz="2400"/>
          </a:p>
          <a:p>
            <a:pPr>
              <a:spcBef>
                <a:spcPct val="0"/>
              </a:spcBef>
            </a:pPr>
            <a:r>
              <a:rPr kumimoji="0" lang="en-GB" altLang="fr-FR" sz="2400"/>
              <a:t>Les registres de contrôle donne l’état de la machine par exemple, il existe un registre de contrôle qui contient l’adresse de la prochaine instruction à exécuter: le compteur ordinal. </a:t>
            </a:r>
          </a:p>
          <a:p>
            <a:pPr>
              <a:spcBef>
                <a:spcPct val="0"/>
              </a:spcBef>
            </a:pPr>
            <a:endParaRPr kumimoji="0" lang="en-GB" altLang="fr-FR" sz="2400"/>
          </a:p>
          <a:p>
            <a:pPr>
              <a:spcBef>
                <a:spcPct val="0"/>
              </a:spcBef>
            </a:pPr>
            <a:r>
              <a:rPr kumimoji="0" lang="en-GB" altLang="fr-FR" sz="2400"/>
              <a:t>Les access register doivent être compris comme étant des registres d’indexation sur des adresses. Il interviennent dans les opérations appliquées à une adresse présente dans une instruction.</a:t>
            </a:r>
          </a:p>
          <a:p>
            <a:pPr>
              <a:spcBef>
                <a:spcPct val="0"/>
              </a:spcBef>
            </a:pPr>
            <a:endParaRPr kumimoji="0" lang="en-GB" altLang="fr-FR" sz="2400"/>
          </a:p>
          <a:p>
            <a:pPr>
              <a:spcBef>
                <a:spcPct val="0"/>
              </a:spcBef>
            </a:pPr>
            <a:endParaRPr kumimoji="0" lang="en-GB" altLang="fr-FR" sz="2400"/>
          </a:p>
        </p:txBody>
      </p:sp>
      <p:sp>
        <p:nvSpPr>
          <p:cNvPr id="19459" name="Rectangle 3"/>
          <p:cNvSpPr>
            <a:spLocks noGrp="1" noRot="1" noChangeAspect="1" noChangeArrowheads="1" noTextEdit="1"/>
          </p:cNvSpPr>
          <p:nvPr>
            <p:ph type="sldImg"/>
          </p:nvPr>
        </p:nvSpPr>
        <p:spPr>
          <a:xfrm>
            <a:off x="1150938" y="854075"/>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noFill/>
        </p:spPr>
        <p:txBody>
          <a:bodyPr/>
          <a:lstStyle/>
          <a:p>
            <a:pPr>
              <a:spcBef>
                <a:spcPct val="0"/>
              </a:spcBef>
            </a:pPr>
            <a:r>
              <a:rPr kumimoji="0" lang="en-GB" altLang="fr-FR" sz="2400"/>
              <a:t>Beaucoup d’architectures définissent également ce qui est appelé un Supervisor mode ou un control state. Un ensemble d’instruction ne peuvent être exécutées que lorsque le processeur est placé dans une mode particulier appelé par exemple Supervisor Mode. </a:t>
            </a:r>
          </a:p>
          <a:p>
            <a:pPr>
              <a:spcBef>
                <a:spcPct val="0"/>
              </a:spcBef>
            </a:pPr>
            <a:endParaRPr kumimoji="0" lang="en-GB" altLang="fr-FR" sz="2400"/>
          </a:p>
          <a:p>
            <a:pPr>
              <a:spcBef>
                <a:spcPct val="0"/>
              </a:spcBef>
            </a:pPr>
            <a:r>
              <a:rPr kumimoji="0" lang="en-GB" altLang="fr-FR" sz="2400"/>
              <a:t>Un ensemble de règles d’addressage ou de protection de la mémoire peuvent être définies de telle sorte qu’une adresse correspondant à une certaine partie de la mémoire ne peut être résolue que si le processeur se trouve dans une ce même état.</a:t>
            </a:r>
          </a:p>
          <a:p>
            <a:pPr>
              <a:spcBef>
                <a:spcPct val="0"/>
              </a:spcBef>
            </a:pPr>
            <a:endParaRPr kumimoji="0" lang="en-GB" altLang="fr-FR" sz="2400"/>
          </a:p>
          <a:p>
            <a:pPr>
              <a:spcBef>
                <a:spcPct val="0"/>
              </a:spcBef>
            </a:pPr>
            <a:r>
              <a:rPr kumimoji="0" lang="en-GB" altLang="fr-FR" sz="2400"/>
              <a:t>L’intérêt de cette technique est de permettre une coexistence entre plusieurs programmes en machine, programme utilisateur et programme superviseur tout en garantissant un certain niveau d’intégrité: dans le sens intégrité des données (pas d’erreur logique autre que celle que je provoque )te intégrité en terme de sécurité.</a:t>
            </a:r>
          </a:p>
          <a:p>
            <a:pPr>
              <a:spcBef>
                <a:spcPct val="0"/>
              </a:spcBef>
            </a:pPr>
            <a:endParaRPr kumimoji="0" lang="en-GB" altLang="fr-FR" sz="2400"/>
          </a:p>
        </p:txBody>
      </p:sp>
      <p:sp>
        <p:nvSpPr>
          <p:cNvPr id="22531" name="Rectangle 3"/>
          <p:cNvSpPr>
            <a:spLocks noGrp="1" noRot="1" noChangeAspect="1" noChangeArrowheads="1" noTextEdit="1"/>
          </p:cNvSpPr>
          <p:nvPr>
            <p:ph type="sldImg"/>
          </p:nvPr>
        </p:nvSpPr>
        <p:spPr>
          <a:xfrm>
            <a:off x="1150938" y="854075"/>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p:spPr>
        <p:txBody>
          <a:bodyPr/>
          <a:lstStyle/>
          <a:p>
            <a:pPr>
              <a:spcBef>
                <a:spcPct val="0"/>
              </a:spcBef>
            </a:pPr>
            <a:r>
              <a:rPr kumimoji="0" lang="en-GB" altLang="fr-FR" sz="2400"/>
              <a:t>L’operating system de base. Un seul programme peut être exécuté. Il partage la mémoire avec l’OS dont le but est de rendre des services communs tels que les Entrées/Sorties, .... La mémoire adressable correspond univoquement à la mémoire réelle. Type d’O/S que l’on trouve dans les PC.</a:t>
            </a:r>
          </a:p>
        </p:txBody>
      </p:sp>
      <p:sp>
        <p:nvSpPr>
          <p:cNvPr id="25603" name="Rectangle 3"/>
          <p:cNvSpPr>
            <a:spLocks noGrp="1" noRot="1" noChangeAspect="1" noChangeArrowheads="1" noTextEdit="1"/>
          </p:cNvSpPr>
          <p:nvPr>
            <p:ph type="sldImg"/>
          </p:nvPr>
        </p:nvSpPr>
        <p:spPr>
          <a:xfrm>
            <a:off x="1150938" y="854075"/>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p:spPr>
        <p:txBody>
          <a:bodyPr/>
          <a:lstStyle/>
          <a:p>
            <a:pPr>
              <a:spcBef>
                <a:spcPct val="0"/>
              </a:spcBef>
            </a:pPr>
            <a:r>
              <a:rPr kumimoji="0" lang="en-GB" altLang="fr-FR" sz="2400"/>
              <a:t>Si on devait concevoir une configuration idéale, on concevrait la mémoire comme un ensemble d’un niveau monolithique basé sur une seule technologie. La mémoire résultante ressemblerait à un cache partagé de taille infinie.</a:t>
            </a:r>
          </a:p>
          <a:p>
            <a:pPr>
              <a:spcBef>
                <a:spcPct val="0"/>
              </a:spcBef>
            </a:pPr>
            <a:endParaRPr kumimoji="0" lang="en-GB" altLang="fr-FR" sz="2400"/>
          </a:p>
          <a:p>
            <a:pPr>
              <a:spcBef>
                <a:spcPct val="0"/>
              </a:spcBef>
            </a:pPr>
            <a:endParaRPr kumimoji="0" lang="en-GB" altLang="fr-FR" sz="2400"/>
          </a:p>
        </p:txBody>
      </p:sp>
      <p:sp>
        <p:nvSpPr>
          <p:cNvPr id="28675" name="Rectangle 3"/>
          <p:cNvSpPr>
            <a:spLocks noGrp="1" noRot="1" noChangeAspect="1" noChangeArrowheads="1" noTextEdit="1"/>
          </p:cNvSpPr>
          <p:nvPr>
            <p:ph type="sldImg"/>
          </p:nvPr>
        </p:nvSpPr>
        <p:spPr>
          <a:xfrm>
            <a:off x="1150938" y="854075"/>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p:spPr>
        <p:txBody>
          <a:bodyPr/>
          <a:lstStyle/>
          <a:p>
            <a:pPr>
              <a:spcBef>
                <a:spcPct val="0"/>
              </a:spcBef>
            </a:pPr>
            <a:r>
              <a:rPr kumimoji="0" lang="en-GB" altLang="fr-FR" sz="2400"/>
              <a:t>Les critères principaux dont on est amené à tenir compte dans la conception d’une installation sont:</a:t>
            </a:r>
          </a:p>
          <a:p>
            <a:pPr>
              <a:spcBef>
                <a:spcPct val="0"/>
              </a:spcBef>
            </a:pPr>
            <a:endParaRPr kumimoji="0" lang="en-GB" altLang="fr-FR" sz="2400"/>
          </a:p>
          <a:p>
            <a:pPr>
              <a:spcBef>
                <a:spcPct val="0"/>
              </a:spcBef>
              <a:buFontTx/>
              <a:buChar char="•"/>
            </a:pPr>
            <a:r>
              <a:rPr kumimoji="0" lang="en-GB" altLang="fr-FR" sz="2400"/>
              <a:t>la vitesse d’accès;</a:t>
            </a:r>
          </a:p>
          <a:p>
            <a:pPr>
              <a:spcBef>
                <a:spcPct val="0"/>
              </a:spcBef>
              <a:buFontTx/>
              <a:buChar char="•"/>
            </a:pPr>
            <a:r>
              <a:rPr kumimoji="0" lang="en-GB" altLang="fr-FR" sz="2400"/>
              <a:t>la bande passante;</a:t>
            </a:r>
          </a:p>
          <a:p>
            <a:pPr>
              <a:spcBef>
                <a:spcPct val="0"/>
              </a:spcBef>
              <a:buFontTx/>
              <a:buChar char="•"/>
            </a:pPr>
            <a:r>
              <a:rPr kumimoji="0" lang="en-GB" altLang="fr-FR" sz="2400"/>
              <a:t>la capacité et les possibilités d’extension;</a:t>
            </a:r>
          </a:p>
          <a:p>
            <a:pPr>
              <a:spcBef>
                <a:spcPct val="0"/>
              </a:spcBef>
              <a:buFontTx/>
              <a:buChar char="•"/>
            </a:pPr>
            <a:r>
              <a:rPr kumimoji="0" lang="en-GB" altLang="fr-FR" sz="2400"/>
              <a:t>le coût;</a:t>
            </a:r>
          </a:p>
          <a:p>
            <a:pPr>
              <a:spcBef>
                <a:spcPct val="0"/>
              </a:spcBef>
              <a:buFontTx/>
              <a:buChar char="•"/>
            </a:pPr>
            <a:r>
              <a:rPr kumimoji="0" lang="en-GB" altLang="fr-FR" sz="2400"/>
              <a:t>la fiabilité;</a:t>
            </a:r>
          </a:p>
          <a:p>
            <a:pPr>
              <a:spcBef>
                <a:spcPct val="0"/>
              </a:spcBef>
              <a:buFontTx/>
              <a:buChar char="•"/>
            </a:pPr>
            <a:r>
              <a:rPr kumimoji="0" lang="en-GB" altLang="fr-FR" sz="2400"/>
              <a:t>la paramètres environnementaux: puissance, espace et refroidissement;</a:t>
            </a:r>
          </a:p>
          <a:p>
            <a:pPr>
              <a:spcBef>
                <a:spcPct val="0"/>
              </a:spcBef>
            </a:pPr>
            <a:endParaRPr kumimoji="0" lang="en-GB" altLang="fr-FR" sz="2400"/>
          </a:p>
          <a:p>
            <a:pPr>
              <a:spcBef>
                <a:spcPct val="0"/>
              </a:spcBef>
            </a:pPr>
            <a:r>
              <a:rPr kumimoji="0" lang="en-GB" altLang="fr-FR" sz="2400"/>
              <a:t>La vitesse d’accès est importante afin de répondre à une demande des unités centrales sans retard. La bande passante est requise afin de répondre aux demandes de toutes les unités centrales en période de pointe.</a:t>
            </a:r>
          </a:p>
          <a:p>
            <a:pPr>
              <a:spcBef>
                <a:spcPct val="0"/>
              </a:spcBef>
            </a:pPr>
            <a:endParaRPr kumimoji="0" lang="en-GB" altLang="fr-FR" sz="2400"/>
          </a:p>
          <a:p>
            <a:pPr>
              <a:spcBef>
                <a:spcPct val="0"/>
              </a:spcBef>
            </a:pPr>
            <a:r>
              <a:rPr kumimoji="0" lang="en-GB" altLang="fr-FR" sz="2400"/>
              <a:t>Le coût, la fiabilité et les paramètres environnementaux sont des facteurs essentiellement économiques.</a:t>
            </a:r>
          </a:p>
          <a:p>
            <a:pPr>
              <a:spcBef>
                <a:spcPct val="0"/>
              </a:spcBef>
            </a:pPr>
            <a:endParaRPr kumimoji="0" lang="en-GB" altLang="fr-FR" sz="2400"/>
          </a:p>
          <a:p>
            <a:pPr>
              <a:spcBef>
                <a:spcPct val="0"/>
              </a:spcBef>
            </a:pPr>
            <a:endParaRPr kumimoji="0" lang="en-GB" altLang="fr-FR" sz="2400"/>
          </a:p>
        </p:txBody>
      </p:sp>
      <p:sp>
        <p:nvSpPr>
          <p:cNvPr id="30723" name="Rectangle 3"/>
          <p:cNvSpPr>
            <a:spLocks noGrp="1" noRot="1" noChangeAspect="1" noChangeArrowheads="1" noTextEdit="1"/>
          </p:cNvSpPr>
          <p:nvPr>
            <p:ph type="sldImg"/>
          </p:nvPr>
        </p:nvSpPr>
        <p:spPr>
          <a:xfrm>
            <a:off x="1150938" y="854075"/>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ce réservé de l'image des diapositives 1"/>
          <p:cNvSpPr>
            <a:spLocks noGrp="1" noRot="1" noChangeAspect="1" noTextEdit="1"/>
          </p:cNvSpPr>
          <p:nvPr>
            <p:ph type="sldImg"/>
          </p:nvPr>
        </p:nvSpPr>
        <p:spPr>
          <a:xfrm>
            <a:off x="1150938" y="854075"/>
            <a:ext cx="4556125" cy="3416300"/>
          </a:xfrm>
          <a:ln/>
        </p:spPr>
      </p:sp>
      <p:sp>
        <p:nvSpPr>
          <p:cNvPr id="36867" name="Espace réservé des notes 2"/>
          <p:cNvSpPr>
            <a:spLocks noGrp="1"/>
          </p:cNvSpPr>
          <p:nvPr>
            <p:ph type="body" idx="1"/>
          </p:nvPr>
        </p:nvSpPr>
        <p:spPr>
          <a:noFill/>
        </p:spPr>
        <p:txBody>
          <a:bodyPr/>
          <a:lstStyle/>
          <a:p>
            <a:endParaRPr lang="fr-BE" alt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p:spPr>
        <p:txBody>
          <a:bodyPr/>
          <a:lstStyle/>
          <a:p>
            <a:pPr>
              <a:spcBef>
                <a:spcPct val="0"/>
              </a:spcBef>
            </a:pPr>
            <a:r>
              <a:rPr kumimoji="0" lang="en-GB" altLang="fr-FR" sz="2400"/>
              <a:t>Les diverses technologies à notre disposition nous permettent de mettre au point une structure hiérarchisée de différents niveaux de stockage. Ces différentes technologies dans leur ensemble nous permettent d’atteindre l’objectif principal: obtenir un débit du système dans des conditions économiquement acceptables.</a:t>
            </a:r>
          </a:p>
          <a:p>
            <a:pPr>
              <a:spcBef>
                <a:spcPct val="0"/>
              </a:spcBef>
            </a:pPr>
            <a:endParaRPr kumimoji="0" lang="en-GB" altLang="fr-FR" sz="2400"/>
          </a:p>
          <a:p>
            <a:pPr>
              <a:spcBef>
                <a:spcPct val="0"/>
              </a:spcBef>
            </a:pPr>
            <a:r>
              <a:rPr kumimoji="0" lang="en-GB" altLang="fr-FR" sz="2400"/>
              <a:t>Cette hiérarchie utilise un ensemble fort divers de technogies s’étendant de la mémoire vive excessivement rapide ( High Speed Buffer ) au disque optique..</a:t>
            </a:r>
          </a:p>
          <a:p>
            <a:pPr>
              <a:spcBef>
                <a:spcPct val="0"/>
              </a:spcBef>
            </a:pPr>
            <a:endParaRPr kumimoji="0" lang="en-GB" altLang="fr-FR" sz="2400"/>
          </a:p>
        </p:txBody>
      </p:sp>
      <p:sp>
        <p:nvSpPr>
          <p:cNvPr id="38915" name="Rectangle 3"/>
          <p:cNvSpPr>
            <a:spLocks noGrp="1" noRot="1" noChangeAspect="1" noChangeArrowheads="1" noTextEdit="1"/>
          </p:cNvSpPr>
          <p:nvPr>
            <p:ph type="sldImg"/>
          </p:nvPr>
        </p:nvSpPr>
        <p:spPr>
          <a:xfrm>
            <a:off x="1150938" y="854075"/>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2"/>
          <p:cNvSpPr>
            <a:spLocks noChangeArrowheads="1"/>
          </p:cNvSpPr>
          <p:nvPr/>
        </p:nvSpPr>
        <p:spPr bwMode="ltGray">
          <a:xfrm>
            <a:off x="0" y="0"/>
            <a:ext cx="825500" cy="6858000"/>
          </a:xfrm>
          <a:prstGeom prst="rect">
            <a:avLst/>
          </a:prstGeom>
          <a:solidFill>
            <a:schemeClr val="tx2">
              <a:alpha val="50195"/>
            </a:schemeClr>
          </a:solidFill>
          <a:ln>
            <a:noFill/>
          </a:ln>
          <a:extLst>
            <a:ext uri="{91240B29-F687-4F45-9708-019B960494DF}">
              <a14:hiddenLine xmlns:a14="http://schemas.microsoft.com/office/drawing/2010/main" w="9525">
                <a:solidFill>
                  <a:schemeClr val="bg1"/>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fr-BE" altLang="fr-FR"/>
          </a:p>
        </p:txBody>
      </p:sp>
      <p:sp>
        <p:nvSpPr>
          <p:cNvPr id="5" name="Rectangle 4"/>
          <p:cNvSpPr>
            <a:spLocks noChangeArrowheads="1"/>
          </p:cNvSpPr>
          <p:nvPr/>
        </p:nvSpPr>
        <p:spPr bwMode="ltGray">
          <a:xfrm>
            <a:off x="0" y="3543300"/>
            <a:ext cx="3343275" cy="122238"/>
          </a:xfrm>
          <a:prstGeom prst="rect">
            <a:avLst/>
          </a:prstGeom>
          <a:solidFill>
            <a:schemeClr val="bg2">
              <a:alpha val="50195"/>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fr-BE" altLang="fr-FR"/>
          </a:p>
        </p:txBody>
      </p:sp>
      <p:sp>
        <p:nvSpPr>
          <p:cNvPr id="82947" name="Rectangle 3"/>
          <p:cNvSpPr>
            <a:spLocks noGrp="1" noChangeArrowheads="1"/>
          </p:cNvSpPr>
          <p:nvPr>
            <p:ph type="ctrTitle"/>
          </p:nvPr>
        </p:nvSpPr>
        <p:spPr>
          <a:xfrm>
            <a:off x="685800" y="2133600"/>
            <a:ext cx="7772400" cy="1143000"/>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lvl1pPr>
          </a:lstStyle>
          <a:p>
            <a:pPr lvl="0"/>
            <a:r>
              <a:rPr lang="en-US" altLang="fr-FR" noProof="0"/>
              <a:t>Click to edit Master title style</a:t>
            </a:r>
          </a:p>
        </p:txBody>
      </p:sp>
      <p:sp>
        <p:nvSpPr>
          <p:cNvPr id="82948" name="Rectangle 4"/>
          <p:cNvSpPr>
            <a:spLocks noGrp="1" noChangeArrowheads="1"/>
          </p:cNvSpPr>
          <p:nvPr>
            <p:ph type="subTitle" idx="1"/>
          </p:nvPr>
        </p:nvSpPr>
        <p:spPr>
          <a:xfrm>
            <a:off x="1447800" y="3886200"/>
            <a:ext cx="6400800" cy="1752600"/>
          </a:xfrm>
        </p:spPr>
        <p:txBody>
          <a:bodyPr/>
          <a:lstStyle>
            <a:lvl1pPr marL="0" indent="0" algn="ctr">
              <a:buFont typeface="Monotype Sorts" pitchFamily="2" charset="2"/>
              <a:buNone/>
              <a:defRPr/>
            </a:lvl1pPr>
          </a:lstStyle>
          <a:p>
            <a:pPr lvl="0"/>
            <a:r>
              <a:rPr lang="en-US" altLang="fr-FR" noProof="0"/>
              <a:t>Click to edit Master subtitle style</a:t>
            </a:r>
          </a:p>
        </p:txBody>
      </p:sp>
      <p:sp>
        <p:nvSpPr>
          <p:cNvPr id="6" name="Espace réservé de la date 5"/>
          <p:cNvSpPr>
            <a:spLocks noGrp="1" noChangeArrowheads="1"/>
          </p:cNvSpPr>
          <p:nvPr>
            <p:ph type="dt" sz="half" idx="10"/>
          </p:nvPr>
        </p:nvSpPr>
        <p:spPr>
          <a:xfrm>
            <a:off x="685800" y="6248400"/>
            <a:ext cx="1905000" cy="457200"/>
          </a:xfrm>
        </p:spPr>
        <p:txBody>
          <a:bodyPr/>
          <a:lstStyle>
            <a:lvl1pPr>
              <a:defRPr>
                <a:solidFill>
                  <a:srgbClr val="CCECFF"/>
                </a:solidFill>
              </a:defRPr>
            </a:lvl1pPr>
          </a:lstStyle>
          <a:p>
            <a:pPr>
              <a:defRPr/>
            </a:pPr>
            <a:endParaRPr lang="en-US" altLang="fr-FR"/>
          </a:p>
        </p:txBody>
      </p:sp>
      <p:sp>
        <p:nvSpPr>
          <p:cNvPr id="7" name="Espace réservé du pied de page 6"/>
          <p:cNvSpPr>
            <a:spLocks noGrp="1" noChangeArrowheads="1"/>
          </p:cNvSpPr>
          <p:nvPr>
            <p:ph type="ftr" sz="quarter" idx="11"/>
          </p:nvPr>
        </p:nvSpPr>
        <p:spPr>
          <a:xfrm>
            <a:off x="3124200" y="6248400"/>
            <a:ext cx="2895600" cy="457200"/>
          </a:xfrm>
        </p:spPr>
        <p:txBody>
          <a:bodyPr/>
          <a:lstStyle>
            <a:lvl1pPr>
              <a:defRPr>
                <a:solidFill>
                  <a:srgbClr val="CCECFF"/>
                </a:solidFill>
              </a:defRPr>
            </a:lvl1pPr>
          </a:lstStyle>
          <a:p>
            <a:pPr>
              <a:defRPr/>
            </a:pPr>
            <a:r>
              <a:rPr lang="en-US" altLang="fr-FR"/>
              <a:t>Operating Systems II</a:t>
            </a:r>
          </a:p>
        </p:txBody>
      </p:sp>
      <p:sp>
        <p:nvSpPr>
          <p:cNvPr id="8" name="Espace réservé du numéro de diapositive 7"/>
          <p:cNvSpPr>
            <a:spLocks noGrp="1" noChangeArrowheads="1"/>
          </p:cNvSpPr>
          <p:nvPr>
            <p:ph type="sldNum" sz="quarter" idx="12"/>
          </p:nvPr>
        </p:nvSpPr>
        <p:spPr/>
        <p:txBody>
          <a:bodyPr/>
          <a:lstStyle>
            <a:lvl1pPr>
              <a:defRPr>
                <a:solidFill>
                  <a:srgbClr val="CCECFF"/>
                </a:solidFill>
              </a:defRPr>
            </a:lvl1pPr>
          </a:lstStyle>
          <a:p>
            <a:pPr>
              <a:defRPr/>
            </a:pPr>
            <a:fld id="{5A9A5B73-03C0-4F62-B14F-807938C29EB6}" type="slidenum">
              <a:rPr lang="en-US" altLang="fr-FR"/>
              <a:pPr>
                <a:defRPr/>
              </a:pPr>
              <a:t>‹N°›</a:t>
            </a:fld>
            <a:endParaRPr lang="en-US" altLang="fr-FR"/>
          </a:p>
        </p:txBody>
      </p:sp>
    </p:spTree>
    <p:extLst>
      <p:ext uri="{BB962C8B-B14F-4D97-AF65-F5344CB8AC3E}">
        <p14:creationId xmlns:p14="http://schemas.microsoft.com/office/powerpoint/2010/main" val="30128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2500"/>
                            </p:stCondLst>
                            <p:childTnLst>
                              <p:par>
                                <p:cTn id="9" presetID="22" presetClass="entr" presetSubtype="2" fill="hold" nodeType="afterEffect">
                                  <p:stCondLst>
                                    <p:cond delay="300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fr-F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fr-FR"/>
              <a:t>Operating Systems II</a:t>
            </a:r>
          </a:p>
        </p:txBody>
      </p:sp>
      <p:sp>
        <p:nvSpPr>
          <p:cNvPr id="6" name="Rectangle 6"/>
          <p:cNvSpPr>
            <a:spLocks noGrp="1" noChangeArrowheads="1"/>
          </p:cNvSpPr>
          <p:nvPr>
            <p:ph type="sldNum" sz="quarter" idx="12"/>
          </p:nvPr>
        </p:nvSpPr>
        <p:spPr>
          <a:ln/>
        </p:spPr>
        <p:txBody>
          <a:bodyPr/>
          <a:lstStyle>
            <a:lvl1pPr>
              <a:defRPr/>
            </a:lvl1pPr>
          </a:lstStyle>
          <a:p>
            <a:pPr>
              <a:defRPr/>
            </a:pPr>
            <a:fld id="{4917DF44-3806-42DE-A07E-3CBE25D3398A}" type="slidenum">
              <a:rPr lang="en-US" altLang="fr-FR"/>
              <a:pPr>
                <a:defRPr/>
              </a:pPr>
              <a:t>‹N°›</a:t>
            </a:fld>
            <a:endParaRPr lang="en-US" altLang="fr-FR"/>
          </a:p>
        </p:txBody>
      </p:sp>
    </p:spTree>
    <p:extLst>
      <p:ext uri="{BB962C8B-B14F-4D97-AF65-F5344CB8AC3E}">
        <p14:creationId xmlns:p14="http://schemas.microsoft.com/office/powerpoint/2010/main" val="2951638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400800" y="457200"/>
            <a:ext cx="2057400" cy="5638800"/>
          </a:xfrm>
        </p:spPr>
        <p:txBody>
          <a:bodyPr vert="eaVert"/>
          <a:lstStyle/>
          <a:p>
            <a:r>
              <a:rPr lang="fr-FR"/>
              <a:t>Modifiez le style du titre</a:t>
            </a:r>
            <a:endParaRPr lang="fr-BE"/>
          </a:p>
        </p:txBody>
      </p:sp>
      <p:sp>
        <p:nvSpPr>
          <p:cNvPr id="3" name="Espace réservé du texte vertical 2"/>
          <p:cNvSpPr>
            <a:spLocks noGrp="1"/>
          </p:cNvSpPr>
          <p:nvPr>
            <p:ph type="body" orient="vert" idx="1"/>
          </p:nvPr>
        </p:nvSpPr>
        <p:spPr>
          <a:xfrm>
            <a:off x="228600" y="457200"/>
            <a:ext cx="6019800" cy="56388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fr-F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fr-FR"/>
              <a:t>Operating Systems II</a:t>
            </a:r>
          </a:p>
        </p:txBody>
      </p:sp>
      <p:sp>
        <p:nvSpPr>
          <p:cNvPr id="6" name="Rectangle 6"/>
          <p:cNvSpPr>
            <a:spLocks noGrp="1" noChangeArrowheads="1"/>
          </p:cNvSpPr>
          <p:nvPr>
            <p:ph type="sldNum" sz="quarter" idx="12"/>
          </p:nvPr>
        </p:nvSpPr>
        <p:spPr>
          <a:ln/>
        </p:spPr>
        <p:txBody>
          <a:bodyPr/>
          <a:lstStyle>
            <a:lvl1pPr>
              <a:defRPr/>
            </a:lvl1pPr>
          </a:lstStyle>
          <a:p>
            <a:pPr>
              <a:defRPr/>
            </a:pPr>
            <a:fld id="{0BB4FDD1-723C-4552-A8C8-B8FEB7E5FB68}" type="slidenum">
              <a:rPr lang="en-US" altLang="fr-FR"/>
              <a:pPr>
                <a:defRPr/>
              </a:pPr>
              <a:t>‹N°›</a:t>
            </a:fld>
            <a:endParaRPr lang="en-US" altLang="fr-FR"/>
          </a:p>
        </p:txBody>
      </p:sp>
    </p:spTree>
    <p:extLst>
      <p:ext uri="{BB962C8B-B14F-4D97-AF65-F5344CB8AC3E}">
        <p14:creationId xmlns:p14="http://schemas.microsoft.com/office/powerpoint/2010/main" val="326169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2"/>
          <p:cNvSpPr>
            <a:spLocks noChangeArrowheads="1"/>
          </p:cNvSpPr>
          <p:nvPr/>
        </p:nvSpPr>
        <p:spPr bwMode="ltGray">
          <a:xfrm>
            <a:off x="0" y="0"/>
            <a:ext cx="825500" cy="6858000"/>
          </a:xfrm>
          <a:prstGeom prst="rect">
            <a:avLst/>
          </a:prstGeom>
          <a:solidFill>
            <a:schemeClr val="tx2">
              <a:alpha val="50195"/>
            </a:schemeClr>
          </a:solidFill>
          <a:ln>
            <a:noFill/>
          </a:ln>
          <a:extLst>
            <a:ext uri="{91240B29-F687-4F45-9708-019B960494DF}">
              <a14:hiddenLine xmlns:a14="http://schemas.microsoft.com/office/drawing/2010/main" w="9525">
                <a:solidFill>
                  <a:schemeClr val="bg1"/>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fr-BE" altLang="fr-FR"/>
          </a:p>
        </p:txBody>
      </p:sp>
      <p:sp>
        <p:nvSpPr>
          <p:cNvPr id="5" name="Rectangle 4"/>
          <p:cNvSpPr>
            <a:spLocks noChangeArrowheads="1"/>
          </p:cNvSpPr>
          <p:nvPr/>
        </p:nvSpPr>
        <p:spPr bwMode="ltGray">
          <a:xfrm>
            <a:off x="0" y="3543300"/>
            <a:ext cx="3343275" cy="122238"/>
          </a:xfrm>
          <a:prstGeom prst="rect">
            <a:avLst/>
          </a:prstGeom>
          <a:solidFill>
            <a:schemeClr val="bg2">
              <a:alpha val="50195"/>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fr-BE" altLang="fr-FR"/>
          </a:p>
        </p:txBody>
      </p:sp>
      <p:sp>
        <p:nvSpPr>
          <p:cNvPr id="82947" name="Rectangle 3"/>
          <p:cNvSpPr>
            <a:spLocks noGrp="1" noChangeArrowheads="1"/>
          </p:cNvSpPr>
          <p:nvPr>
            <p:ph type="ctrTitle"/>
          </p:nvPr>
        </p:nvSpPr>
        <p:spPr>
          <a:xfrm>
            <a:off x="685800" y="2133600"/>
            <a:ext cx="7772400" cy="1143000"/>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lvl1pPr>
          </a:lstStyle>
          <a:p>
            <a:pPr lvl="0"/>
            <a:r>
              <a:rPr lang="en-US" altLang="fr-FR" noProof="0"/>
              <a:t>Click to edit Master title style</a:t>
            </a:r>
          </a:p>
        </p:txBody>
      </p:sp>
      <p:sp>
        <p:nvSpPr>
          <p:cNvPr id="82948" name="Rectangle 4"/>
          <p:cNvSpPr>
            <a:spLocks noGrp="1" noChangeArrowheads="1"/>
          </p:cNvSpPr>
          <p:nvPr>
            <p:ph type="subTitle" idx="1"/>
          </p:nvPr>
        </p:nvSpPr>
        <p:spPr>
          <a:xfrm>
            <a:off x="1447800" y="3886200"/>
            <a:ext cx="6400800" cy="1752600"/>
          </a:xfrm>
        </p:spPr>
        <p:txBody>
          <a:bodyPr/>
          <a:lstStyle>
            <a:lvl1pPr marL="0" indent="0" algn="ctr">
              <a:buFont typeface="Monotype Sorts" pitchFamily="2" charset="2"/>
              <a:buNone/>
              <a:defRPr/>
            </a:lvl1pPr>
          </a:lstStyle>
          <a:p>
            <a:pPr lvl="0"/>
            <a:r>
              <a:rPr lang="en-US" altLang="fr-FR" noProof="0"/>
              <a:t>Click to edit Master subtitle style</a:t>
            </a:r>
          </a:p>
        </p:txBody>
      </p:sp>
      <p:sp>
        <p:nvSpPr>
          <p:cNvPr id="6" name="Espace réservé de la date 5"/>
          <p:cNvSpPr>
            <a:spLocks noGrp="1" noChangeArrowheads="1"/>
          </p:cNvSpPr>
          <p:nvPr>
            <p:ph type="dt" sz="half" idx="10"/>
          </p:nvPr>
        </p:nvSpPr>
        <p:spPr>
          <a:xfrm>
            <a:off x="685800" y="6248400"/>
            <a:ext cx="1905000" cy="457200"/>
          </a:xfrm>
        </p:spPr>
        <p:txBody>
          <a:bodyPr/>
          <a:lstStyle>
            <a:lvl1pPr>
              <a:defRPr>
                <a:solidFill>
                  <a:srgbClr val="CCECFF"/>
                </a:solidFill>
              </a:defRPr>
            </a:lvl1pPr>
          </a:lstStyle>
          <a:p>
            <a:pPr>
              <a:defRPr/>
            </a:pPr>
            <a:endParaRPr lang="en-US" altLang="fr-FR"/>
          </a:p>
        </p:txBody>
      </p:sp>
      <p:sp>
        <p:nvSpPr>
          <p:cNvPr id="7" name="Espace réservé du pied de page 6"/>
          <p:cNvSpPr>
            <a:spLocks noGrp="1" noChangeArrowheads="1"/>
          </p:cNvSpPr>
          <p:nvPr>
            <p:ph type="ftr" sz="quarter" idx="11"/>
          </p:nvPr>
        </p:nvSpPr>
        <p:spPr>
          <a:xfrm>
            <a:off x="3124200" y="6248400"/>
            <a:ext cx="2895600" cy="457200"/>
          </a:xfrm>
        </p:spPr>
        <p:txBody>
          <a:bodyPr/>
          <a:lstStyle>
            <a:lvl1pPr>
              <a:defRPr>
                <a:solidFill>
                  <a:srgbClr val="CCECFF"/>
                </a:solidFill>
              </a:defRPr>
            </a:lvl1pPr>
          </a:lstStyle>
          <a:p>
            <a:pPr>
              <a:defRPr/>
            </a:pPr>
            <a:r>
              <a:rPr lang="en-US" altLang="fr-FR"/>
              <a:t>Operating Systems II</a:t>
            </a:r>
          </a:p>
        </p:txBody>
      </p:sp>
      <p:sp>
        <p:nvSpPr>
          <p:cNvPr id="8" name="Espace réservé du numéro de diapositive 7"/>
          <p:cNvSpPr>
            <a:spLocks noGrp="1" noChangeArrowheads="1"/>
          </p:cNvSpPr>
          <p:nvPr>
            <p:ph type="sldNum" sz="quarter" idx="12"/>
          </p:nvPr>
        </p:nvSpPr>
        <p:spPr/>
        <p:txBody>
          <a:bodyPr/>
          <a:lstStyle>
            <a:lvl1pPr>
              <a:defRPr>
                <a:solidFill>
                  <a:srgbClr val="CCECFF"/>
                </a:solidFill>
              </a:defRPr>
            </a:lvl1pPr>
          </a:lstStyle>
          <a:p>
            <a:pPr>
              <a:defRPr/>
            </a:pPr>
            <a:fld id="{3BF5E733-6B66-467E-84D7-8CE08DCAC3B1}" type="slidenum">
              <a:rPr lang="en-US" altLang="fr-FR"/>
              <a:pPr>
                <a:defRPr/>
              </a:pPr>
              <a:t>‹N°›</a:t>
            </a:fld>
            <a:endParaRPr lang="en-US" altLang="fr-FR"/>
          </a:p>
        </p:txBody>
      </p:sp>
    </p:spTree>
    <p:extLst>
      <p:ext uri="{BB962C8B-B14F-4D97-AF65-F5344CB8AC3E}">
        <p14:creationId xmlns:p14="http://schemas.microsoft.com/office/powerpoint/2010/main" val="256388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2500"/>
                            </p:stCondLst>
                            <p:childTnLst>
                              <p:par>
                                <p:cTn id="9" presetID="22" presetClass="entr" presetSubtype="2" fill="hold" nodeType="afterEffect">
                                  <p:stCondLst>
                                    <p:cond delay="300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bg>
      <p:bgPr>
        <a:solidFill>
          <a:srgbClr val="4444FF"/>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p:txBody>
          <a:bodyPr/>
          <a:lstStyle>
            <a:lvl1pPr>
              <a:defRPr/>
            </a:lvl1pPr>
          </a:lstStyle>
          <a:p>
            <a:pPr>
              <a:defRPr/>
            </a:pPr>
            <a:endParaRPr lang="en-US" altLang="fr-FR"/>
          </a:p>
        </p:txBody>
      </p:sp>
      <p:sp>
        <p:nvSpPr>
          <p:cNvPr id="5" name="Rectangle 5"/>
          <p:cNvSpPr>
            <a:spLocks noGrp="1" noChangeArrowheads="1"/>
          </p:cNvSpPr>
          <p:nvPr>
            <p:ph type="ftr" sz="quarter" idx="11"/>
          </p:nvPr>
        </p:nvSpPr>
        <p:spPr/>
        <p:txBody>
          <a:bodyPr/>
          <a:lstStyle>
            <a:lvl1pPr>
              <a:defRPr/>
            </a:lvl1pPr>
          </a:lstStyle>
          <a:p>
            <a:pPr>
              <a:defRPr/>
            </a:pPr>
            <a:r>
              <a:rPr lang="en-US" altLang="fr-FR"/>
              <a:t>Operating Systems II</a:t>
            </a:r>
          </a:p>
        </p:txBody>
      </p:sp>
      <p:sp>
        <p:nvSpPr>
          <p:cNvPr id="6" name="Rectangle 6"/>
          <p:cNvSpPr>
            <a:spLocks noGrp="1" noChangeArrowheads="1"/>
          </p:cNvSpPr>
          <p:nvPr>
            <p:ph type="sldNum" sz="quarter" idx="12"/>
          </p:nvPr>
        </p:nvSpPr>
        <p:spPr/>
        <p:txBody>
          <a:bodyPr/>
          <a:lstStyle>
            <a:lvl1pPr>
              <a:defRPr/>
            </a:lvl1pPr>
          </a:lstStyle>
          <a:p>
            <a:pPr>
              <a:defRPr/>
            </a:pPr>
            <a:fld id="{F8D0D1F4-347C-4292-AB49-5AA53F344AA1}" type="slidenum">
              <a:rPr lang="en-US" altLang="fr-FR"/>
              <a:pPr>
                <a:defRPr/>
              </a:pPr>
              <a:t>‹N°›</a:t>
            </a:fld>
            <a:endParaRPr lang="en-US" altLang="fr-FR"/>
          </a:p>
        </p:txBody>
      </p:sp>
    </p:spTree>
    <p:extLst>
      <p:ext uri="{BB962C8B-B14F-4D97-AF65-F5344CB8AC3E}">
        <p14:creationId xmlns:p14="http://schemas.microsoft.com/office/powerpoint/2010/main" val="484140843"/>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38"/>
            <a:ext cx="7886700" cy="2852737"/>
          </a:xfrm>
        </p:spPr>
        <p:txBody>
          <a:bodyPr/>
          <a:lstStyle>
            <a:lvl1pPr>
              <a:defRPr sz="6000"/>
            </a:lvl1pPr>
          </a:lstStyle>
          <a:p>
            <a:r>
              <a:rPr lang="fr-FR"/>
              <a:t>Modifiez le style du titre</a:t>
            </a:r>
            <a:endParaRPr lang="fr-BE"/>
          </a:p>
        </p:txBody>
      </p:sp>
      <p:sp>
        <p:nvSpPr>
          <p:cNvPr id="3" name="Espace réservé du texte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fr-F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fr-FR"/>
              <a:t>Operating Systems II</a:t>
            </a:r>
          </a:p>
        </p:txBody>
      </p:sp>
      <p:sp>
        <p:nvSpPr>
          <p:cNvPr id="6" name="Rectangle 6"/>
          <p:cNvSpPr>
            <a:spLocks noGrp="1" noChangeArrowheads="1"/>
          </p:cNvSpPr>
          <p:nvPr>
            <p:ph type="sldNum" sz="quarter" idx="12"/>
          </p:nvPr>
        </p:nvSpPr>
        <p:spPr>
          <a:ln/>
        </p:spPr>
        <p:txBody>
          <a:bodyPr/>
          <a:lstStyle>
            <a:lvl1pPr>
              <a:defRPr/>
            </a:lvl1pPr>
          </a:lstStyle>
          <a:p>
            <a:pPr>
              <a:defRPr/>
            </a:pPr>
            <a:fld id="{4D41CA06-7528-4E6C-BF61-ECFBA3D4D2B3}" type="slidenum">
              <a:rPr lang="en-US" altLang="fr-FR"/>
              <a:pPr>
                <a:defRPr/>
              </a:pPr>
              <a:t>‹N°›</a:t>
            </a:fld>
            <a:endParaRPr lang="en-US" altLang="fr-FR"/>
          </a:p>
        </p:txBody>
      </p:sp>
    </p:spTree>
    <p:extLst>
      <p:ext uri="{BB962C8B-B14F-4D97-AF65-F5344CB8AC3E}">
        <p14:creationId xmlns:p14="http://schemas.microsoft.com/office/powerpoint/2010/main" val="3410804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sz="half" idx="1"/>
          </p:nvPr>
        </p:nvSpPr>
        <p:spPr>
          <a:xfrm>
            <a:off x="685800" y="1981200"/>
            <a:ext cx="3810000" cy="41148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981200"/>
            <a:ext cx="3810000" cy="41148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fr-F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fr-FR"/>
              <a:t>Operating Systems II</a:t>
            </a:r>
          </a:p>
        </p:txBody>
      </p:sp>
      <p:sp>
        <p:nvSpPr>
          <p:cNvPr id="7" name="Rectangle 6"/>
          <p:cNvSpPr>
            <a:spLocks noGrp="1" noChangeArrowheads="1"/>
          </p:cNvSpPr>
          <p:nvPr>
            <p:ph type="sldNum" sz="quarter" idx="12"/>
          </p:nvPr>
        </p:nvSpPr>
        <p:spPr>
          <a:ln/>
        </p:spPr>
        <p:txBody>
          <a:bodyPr/>
          <a:lstStyle>
            <a:lvl1pPr>
              <a:defRPr/>
            </a:lvl1pPr>
          </a:lstStyle>
          <a:p>
            <a:pPr>
              <a:defRPr/>
            </a:pPr>
            <a:fld id="{D0FFBDF0-EC0F-4B3B-939E-38DB4F571ABA}" type="slidenum">
              <a:rPr lang="en-US" altLang="fr-FR"/>
              <a:pPr>
                <a:defRPr/>
              </a:pPr>
              <a:t>‹N°›</a:t>
            </a:fld>
            <a:endParaRPr lang="en-US" altLang="fr-FR"/>
          </a:p>
        </p:txBody>
      </p:sp>
    </p:spTree>
    <p:extLst>
      <p:ext uri="{BB962C8B-B14F-4D97-AF65-F5344CB8AC3E}">
        <p14:creationId xmlns:p14="http://schemas.microsoft.com/office/powerpoint/2010/main" val="826885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30238" y="365125"/>
            <a:ext cx="7886700" cy="1325563"/>
          </a:xfrm>
        </p:spPr>
        <p:txBody>
          <a:bodyPr/>
          <a:lstStyle/>
          <a:p>
            <a:r>
              <a:rPr lang="fr-FR"/>
              <a:t>Modifiez le style du titre</a:t>
            </a:r>
            <a:endParaRPr lang="fr-BE"/>
          </a:p>
        </p:txBody>
      </p:sp>
      <p:sp>
        <p:nvSpPr>
          <p:cNvPr id="3" name="Espace réservé du text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630238" y="2505075"/>
            <a:ext cx="386873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4629150" y="2505075"/>
            <a:ext cx="38877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fr-F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fr-FR"/>
              <a:t>Operating Systems II</a:t>
            </a:r>
          </a:p>
        </p:txBody>
      </p:sp>
      <p:sp>
        <p:nvSpPr>
          <p:cNvPr id="9" name="Rectangle 6"/>
          <p:cNvSpPr>
            <a:spLocks noGrp="1" noChangeArrowheads="1"/>
          </p:cNvSpPr>
          <p:nvPr>
            <p:ph type="sldNum" sz="quarter" idx="12"/>
          </p:nvPr>
        </p:nvSpPr>
        <p:spPr>
          <a:ln/>
        </p:spPr>
        <p:txBody>
          <a:bodyPr/>
          <a:lstStyle>
            <a:lvl1pPr>
              <a:defRPr/>
            </a:lvl1pPr>
          </a:lstStyle>
          <a:p>
            <a:pPr>
              <a:defRPr/>
            </a:pPr>
            <a:fld id="{EB91BFDF-2611-4DF9-816D-683E2995A898}" type="slidenum">
              <a:rPr lang="en-US" altLang="fr-FR"/>
              <a:pPr>
                <a:defRPr/>
              </a:pPr>
              <a:t>‹N°›</a:t>
            </a:fld>
            <a:endParaRPr lang="en-US" altLang="fr-FR"/>
          </a:p>
        </p:txBody>
      </p:sp>
    </p:spTree>
    <p:extLst>
      <p:ext uri="{BB962C8B-B14F-4D97-AF65-F5344CB8AC3E}">
        <p14:creationId xmlns:p14="http://schemas.microsoft.com/office/powerpoint/2010/main" val="1441150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fr-F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fr-FR"/>
              <a:t>Operating Systems II</a:t>
            </a:r>
          </a:p>
        </p:txBody>
      </p:sp>
      <p:sp>
        <p:nvSpPr>
          <p:cNvPr id="5" name="Rectangle 6"/>
          <p:cNvSpPr>
            <a:spLocks noGrp="1" noChangeArrowheads="1"/>
          </p:cNvSpPr>
          <p:nvPr>
            <p:ph type="sldNum" sz="quarter" idx="12"/>
          </p:nvPr>
        </p:nvSpPr>
        <p:spPr>
          <a:ln/>
        </p:spPr>
        <p:txBody>
          <a:bodyPr/>
          <a:lstStyle>
            <a:lvl1pPr>
              <a:defRPr/>
            </a:lvl1pPr>
          </a:lstStyle>
          <a:p>
            <a:pPr>
              <a:defRPr/>
            </a:pPr>
            <a:fld id="{89A580E4-CA2E-4B13-8C93-C39EDFA90A4C}" type="slidenum">
              <a:rPr lang="en-US" altLang="fr-FR"/>
              <a:pPr>
                <a:defRPr/>
              </a:pPr>
              <a:t>‹N°›</a:t>
            </a:fld>
            <a:endParaRPr lang="en-US" altLang="fr-FR"/>
          </a:p>
        </p:txBody>
      </p:sp>
    </p:spTree>
    <p:extLst>
      <p:ext uri="{BB962C8B-B14F-4D97-AF65-F5344CB8AC3E}">
        <p14:creationId xmlns:p14="http://schemas.microsoft.com/office/powerpoint/2010/main" val="24994092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fr-F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fr-FR"/>
              <a:t>Operating Systems II</a:t>
            </a:r>
          </a:p>
        </p:txBody>
      </p:sp>
      <p:sp>
        <p:nvSpPr>
          <p:cNvPr id="4" name="Rectangle 6"/>
          <p:cNvSpPr>
            <a:spLocks noGrp="1" noChangeArrowheads="1"/>
          </p:cNvSpPr>
          <p:nvPr>
            <p:ph type="sldNum" sz="quarter" idx="12"/>
          </p:nvPr>
        </p:nvSpPr>
        <p:spPr>
          <a:ln/>
        </p:spPr>
        <p:txBody>
          <a:bodyPr/>
          <a:lstStyle>
            <a:lvl1pPr>
              <a:defRPr/>
            </a:lvl1pPr>
          </a:lstStyle>
          <a:p>
            <a:pPr>
              <a:defRPr/>
            </a:pPr>
            <a:fld id="{1A81F4F7-9667-4869-ACE6-1258F6861970}" type="slidenum">
              <a:rPr lang="en-US" altLang="fr-FR"/>
              <a:pPr>
                <a:defRPr/>
              </a:pPr>
              <a:t>‹N°›</a:t>
            </a:fld>
            <a:endParaRPr lang="en-US" altLang="fr-FR"/>
          </a:p>
        </p:txBody>
      </p:sp>
    </p:spTree>
    <p:extLst>
      <p:ext uri="{BB962C8B-B14F-4D97-AF65-F5344CB8AC3E}">
        <p14:creationId xmlns:p14="http://schemas.microsoft.com/office/powerpoint/2010/main" val="11000870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lstStyle>
            <a:lvl1pPr>
              <a:defRPr sz="3200"/>
            </a:lvl1pPr>
          </a:lstStyle>
          <a:p>
            <a:r>
              <a:rPr lang="fr-FR"/>
              <a:t>Modifiez le style du titre</a:t>
            </a:r>
            <a:endParaRPr lang="fr-BE"/>
          </a:p>
        </p:txBody>
      </p:sp>
      <p:sp>
        <p:nvSpPr>
          <p:cNvPr id="3" name="Espace réservé du contenu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fr-F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fr-FR"/>
              <a:t>Operating Systems II</a:t>
            </a:r>
          </a:p>
        </p:txBody>
      </p:sp>
      <p:sp>
        <p:nvSpPr>
          <p:cNvPr id="7" name="Rectangle 6"/>
          <p:cNvSpPr>
            <a:spLocks noGrp="1" noChangeArrowheads="1"/>
          </p:cNvSpPr>
          <p:nvPr>
            <p:ph type="sldNum" sz="quarter" idx="12"/>
          </p:nvPr>
        </p:nvSpPr>
        <p:spPr>
          <a:ln/>
        </p:spPr>
        <p:txBody>
          <a:bodyPr/>
          <a:lstStyle>
            <a:lvl1pPr>
              <a:defRPr/>
            </a:lvl1pPr>
          </a:lstStyle>
          <a:p>
            <a:pPr>
              <a:defRPr/>
            </a:pPr>
            <a:fld id="{B50BACBA-4858-4306-8292-A0B0CD514F87}" type="slidenum">
              <a:rPr lang="en-US" altLang="fr-FR"/>
              <a:pPr>
                <a:defRPr/>
              </a:pPr>
              <a:t>‹N°›</a:t>
            </a:fld>
            <a:endParaRPr lang="en-US" altLang="fr-FR"/>
          </a:p>
        </p:txBody>
      </p:sp>
    </p:spTree>
    <p:extLst>
      <p:ext uri="{BB962C8B-B14F-4D97-AF65-F5344CB8AC3E}">
        <p14:creationId xmlns:p14="http://schemas.microsoft.com/office/powerpoint/2010/main" val="1241377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fr-F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fr-FR"/>
              <a:t>Operating Systems II</a:t>
            </a:r>
          </a:p>
        </p:txBody>
      </p:sp>
      <p:sp>
        <p:nvSpPr>
          <p:cNvPr id="6" name="Rectangle 6"/>
          <p:cNvSpPr>
            <a:spLocks noGrp="1" noChangeArrowheads="1"/>
          </p:cNvSpPr>
          <p:nvPr>
            <p:ph type="sldNum" sz="quarter" idx="12"/>
          </p:nvPr>
        </p:nvSpPr>
        <p:spPr>
          <a:ln/>
        </p:spPr>
        <p:txBody>
          <a:bodyPr/>
          <a:lstStyle>
            <a:lvl1pPr>
              <a:defRPr/>
            </a:lvl1pPr>
          </a:lstStyle>
          <a:p>
            <a:pPr>
              <a:defRPr/>
            </a:pPr>
            <a:fld id="{0624B857-B81C-4EFF-95FB-470E3D0F496E}" type="slidenum">
              <a:rPr lang="en-US" altLang="fr-FR"/>
              <a:pPr>
                <a:defRPr/>
              </a:pPr>
              <a:t>‹N°›</a:t>
            </a:fld>
            <a:endParaRPr lang="en-US" altLang="fr-FR"/>
          </a:p>
        </p:txBody>
      </p:sp>
    </p:spTree>
    <p:extLst>
      <p:ext uri="{BB962C8B-B14F-4D97-AF65-F5344CB8AC3E}">
        <p14:creationId xmlns:p14="http://schemas.microsoft.com/office/powerpoint/2010/main" val="399515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lstStyle>
            <a:lvl1pPr>
              <a:defRPr sz="3200"/>
            </a:lvl1pPr>
          </a:lstStyle>
          <a:p>
            <a:r>
              <a:rPr lang="fr-FR"/>
              <a:t>Modifiez le style du titre</a:t>
            </a:r>
            <a:endParaRPr lang="fr-BE"/>
          </a:p>
        </p:txBody>
      </p:sp>
      <p:sp>
        <p:nvSpPr>
          <p:cNvPr id="3" name="Espace réservé pour une imag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BE" noProof="0"/>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fr-F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fr-FR"/>
              <a:t>Operating Systems II</a:t>
            </a:r>
          </a:p>
        </p:txBody>
      </p:sp>
      <p:sp>
        <p:nvSpPr>
          <p:cNvPr id="7" name="Rectangle 6"/>
          <p:cNvSpPr>
            <a:spLocks noGrp="1" noChangeArrowheads="1"/>
          </p:cNvSpPr>
          <p:nvPr>
            <p:ph type="sldNum" sz="quarter" idx="12"/>
          </p:nvPr>
        </p:nvSpPr>
        <p:spPr>
          <a:ln/>
        </p:spPr>
        <p:txBody>
          <a:bodyPr/>
          <a:lstStyle>
            <a:lvl1pPr>
              <a:defRPr/>
            </a:lvl1pPr>
          </a:lstStyle>
          <a:p>
            <a:pPr>
              <a:defRPr/>
            </a:pPr>
            <a:fld id="{971A98B7-ED79-40D0-A1B0-12A98F97A9F2}" type="slidenum">
              <a:rPr lang="en-US" altLang="fr-FR"/>
              <a:pPr>
                <a:defRPr/>
              </a:pPr>
              <a:t>‹N°›</a:t>
            </a:fld>
            <a:endParaRPr lang="en-US" altLang="fr-FR"/>
          </a:p>
        </p:txBody>
      </p:sp>
    </p:spTree>
    <p:extLst>
      <p:ext uri="{BB962C8B-B14F-4D97-AF65-F5344CB8AC3E}">
        <p14:creationId xmlns:p14="http://schemas.microsoft.com/office/powerpoint/2010/main" val="29520080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fr-F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fr-FR"/>
              <a:t>Operating Systems II</a:t>
            </a:r>
          </a:p>
        </p:txBody>
      </p:sp>
      <p:sp>
        <p:nvSpPr>
          <p:cNvPr id="6" name="Rectangle 6"/>
          <p:cNvSpPr>
            <a:spLocks noGrp="1" noChangeArrowheads="1"/>
          </p:cNvSpPr>
          <p:nvPr>
            <p:ph type="sldNum" sz="quarter" idx="12"/>
          </p:nvPr>
        </p:nvSpPr>
        <p:spPr>
          <a:ln/>
        </p:spPr>
        <p:txBody>
          <a:bodyPr/>
          <a:lstStyle>
            <a:lvl1pPr>
              <a:defRPr/>
            </a:lvl1pPr>
          </a:lstStyle>
          <a:p>
            <a:pPr>
              <a:defRPr/>
            </a:pPr>
            <a:fld id="{8A099809-1A54-47D9-ABAD-80F07AD647C3}" type="slidenum">
              <a:rPr lang="en-US" altLang="fr-FR"/>
              <a:pPr>
                <a:defRPr/>
              </a:pPr>
              <a:t>‹N°›</a:t>
            </a:fld>
            <a:endParaRPr lang="en-US" altLang="fr-FR"/>
          </a:p>
        </p:txBody>
      </p:sp>
    </p:spTree>
    <p:extLst>
      <p:ext uri="{BB962C8B-B14F-4D97-AF65-F5344CB8AC3E}">
        <p14:creationId xmlns:p14="http://schemas.microsoft.com/office/powerpoint/2010/main" val="2746869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400800" y="457200"/>
            <a:ext cx="2057400" cy="5638800"/>
          </a:xfrm>
        </p:spPr>
        <p:txBody>
          <a:bodyPr vert="eaVert"/>
          <a:lstStyle/>
          <a:p>
            <a:r>
              <a:rPr lang="fr-FR"/>
              <a:t>Modifiez le style du titre</a:t>
            </a:r>
            <a:endParaRPr lang="fr-BE"/>
          </a:p>
        </p:txBody>
      </p:sp>
      <p:sp>
        <p:nvSpPr>
          <p:cNvPr id="3" name="Espace réservé du texte vertical 2"/>
          <p:cNvSpPr>
            <a:spLocks noGrp="1"/>
          </p:cNvSpPr>
          <p:nvPr>
            <p:ph type="body" orient="vert" idx="1"/>
          </p:nvPr>
        </p:nvSpPr>
        <p:spPr>
          <a:xfrm>
            <a:off x="228600" y="457200"/>
            <a:ext cx="6019800" cy="56388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fr-F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fr-FR"/>
              <a:t>Operating Systems II</a:t>
            </a:r>
          </a:p>
        </p:txBody>
      </p:sp>
      <p:sp>
        <p:nvSpPr>
          <p:cNvPr id="6" name="Rectangle 6"/>
          <p:cNvSpPr>
            <a:spLocks noGrp="1" noChangeArrowheads="1"/>
          </p:cNvSpPr>
          <p:nvPr>
            <p:ph type="sldNum" sz="quarter" idx="12"/>
          </p:nvPr>
        </p:nvSpPr>
        <p:spPr>
          <a:ln/>
        </p:spPr>
        <p:txBody>
          <a:bodyPr/>
          <a:lstStyle>
            <a:lvl1pPr>
              <a:defRPr/>
            </a:lvl1pPr>
          </a:lstStyle>
          <a:p>
            <a:pPr>
              <a:defRPr/>
            </a:pPr>
            <a:fld id="{23127558-51DD-4F0D-8D7D-C7405E8EC742}" type="slidenum">
              <a:rPr lang="en-US" altLang="fr-FR"/>
              <a:pPr>
                <a:defRPr/>
              </a:pPr>
              <a:t>‹N°›</a:t>
            </a:fld>
            <a:endParaRPr lang="en-US" altLang="fr-FR"/>
          </a:p>
        </p:txBody>
      </p:sp>
    </p:spTree>
    <p:extLst>
      <p:ext uri="{BB962C8B-B14F-4D97-AF65-F5344CB8AC3E}">
        <p14:creationId xmlns:p14="http://schemas.microsoft.com/office/powerpoint/2010/main" val="1002321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38"/>
            <a:ext cx="7886700" cy="2852737"/>
          </a:xfrm>
        </p:spPr>
        <p:txBody>
          <a:bodyPr/>
          <a:lstStyle>
            <a:lvl1pPr>
              <a:defRPr sz="6000"/>
            </a:lvl1pPr>
          </a:lstStyle>
          <a:p>
            <a:r>
              <a:rPr lang="fr-FR"/>
              <a:t>Modifiez le style du titre</a:t>
            </a:r>
            <a:endParaRPr lang="fr-BE"/>
          </a:p>
        </p:txBody>
      </p:sp>
      <p:sp>
        <p:nvSpPr>
          <p:cNvPr id="3" name="Espace réservé du texte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fr-F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fr-FR"/>
              <a:t>Operating Systems II</a:t>
            </a:r>
          </a:p>
        </p:txBody>
      </p:sp>
      <p:sp>
        <p:nvSpPr>
          <p:cNvPr id="6" name="Rectangle 6"/>
          <p:cNvSpPr>
            <a:spLocks noGrp="1" noChangeArrowheads="1"/>
          </p:cNvSpPr>
          <p:nvPr>
            <p:ph type="sldNum" sz="quarter" idx="12"/>
          </p:nvPr>
        </p:nvSpPr>
        <p:spPr>
          <a:ln/>
        </p:spPr>
        <p:txBody>
          <a:bodyPr/>
          <a:lstStyle>
            <a:lvl1pPr>
              <a:defRPr/>
            </a:lvl1pPr>
          </a:lstStyle>
          <a:p>
            <a:pPr>
              <a:defRPr/>
            </a:pPr>
            <a:fld id="{AB0AE0A4-1312-4B01-A485-A240DF90B0EB}" type="slidenum">
              <a:rPr lang="en-US" altLang="fr-FR"/>
              <a:pPr>
                <a:defRPr/>
              </a:pPr>
              <a:t>‹N°›</a:t>
            </a:fld>
            <a:endParaRPr lang="en-US" altLang="fr-FR"/>
          </a:p>
        </p:txBody>
      </p:sp>
    </p:spTree>
    <p:extLst>
      <p:ext uri="{BB962C8B-B14F-4D97-AF65-F5344CB8AC3E}">
        <p14:creationId xmlns:p14="http://schemas.microsoft.com/office/powerpoint/2010/main" val="26861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sz="half" idx="1"/>
          </p:nvPr>
        </p:nvSpPr>
        <p:spPr>
          <a:xfrm>
            <a:off x="685800" y="1981200"/>
            <a:ext cx="3810000" cy="41148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981200"/>
            <a:ext cx="3810000" cy="41148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fr-F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fr-FR"/>
              <a:t>Operating Systems II</a:t>
            </a:r>
          </a:p>
        </p:txBody>
      </p:sp>
      <p:sp>
        <p:nvSpPr>
          <p:cNvPr id="7" name="Rectangle 6"/>
          <p:cNvSpPr>
            <a:spLocks noGrp="1" noChangeArrowheads="1"/>
          </p:cNvSpPr>
          <p:nvPr>
            <p:ph type="sldNum" sz="quarter" idx="12"/>
          </p:nvPr>
        </p:nvSpPr>
        <p:spPr>
          <a:ln/>
        </p:spPr>
        <p:txBody>
          <a:bodyPr/>
          <a:lstStyle>
            <a:lvl1pPr>
              <a:defRPr/>
            </a:lvl1pPr>
          </a:lstStyle>
          <a:p>
            <a:pPr>
              <a:defRPr/>
            </a:pPr>
            <a:fld id="{866FD29F-09B3-4D34-A699-1DDE0F0FC43E}" type="slidenum">
              <a:rPr lang="en-US" altLang="fr-FR"/>
              <a:pPr>
                <a:defRPr/>
              </a:pPr>
              <a:t>‹N°›</a:t>
            </a:fld>
            <a:endParaRPr lang="en-US" altLang="fr-FR"/>
          </a:p>
        </p:txBody>
      </p:sp>
    </p:spTree>
    <p:extLst>
      <p:ext uri="{BB962C8B-B14F-4D97-AF65-F5344CB8AC3E}">
        <p14:creationId xmlns:p14="http://schemas.microsoft.com/office/powerpoint/2010/main" val="853732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30238" y="365125"/>
            <a:ext cx="7886700" cy="1325563"/>
          </a:xfrm>
        </p:spPr>
        <p:txBody>
          <a:bodyPr/>
          <a:lstStyle/>
          <a:p>
            <a:r>
              <a:rPr lang="fr-FR"/>
              <a:t>Modifiez le style du titre</a:t>
            </a:r>
            <a:endParaRPr lang="fr-BE"/>
          </a:p>
        </p:txBody>
      </p:sp>
      <p:sp>
        <p:nvSpPr>
          <p:cNvPr id="3" name="Espace réservé du text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630238" y="2505075"/>
            <a:ext cx="386873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4629150" y="2505075"/>
            <a:ext cx="38877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fr-F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fr-FR"/>
              <a:t>Operating Systems II</a:t>
            </a:r>
          </a:p>
        </p:txBody>
      </p:sp>
      <p:sp>
        <p:nvSpPr>
          <p:cNvPr id="9" name="Rectangle 6"/>
          <p:cNvSpPr>
            <a:spLocks noGrp="1" noChangeArrowheads="1"/>
          </p:cNvSpPr>
          <p:nvPr>
            <p:ph type="sldNum" sz="quarter" idx="12"/>
          </p:nvPr>
        </p:nvSpPr>
        <p:spPr>
          <a:ln/>
        </p:spPr>
        <p:txBody>
          <a:bodyPr/>
          <a:lstStyle>
            <a:lvl1pPr>
              <a:defRPr/>
            </a:lvl1pPr>
          </a:lstStyle>
          <a:p>
            <a:pPr>
              <a:defRPr/>
            </a:pPr>
            <a:fld id="{C17FB020-FAE5-43C8-A8D4-6E00E1ADECEE}" type="slidenum">
              <a:rPr lang="en-US" altLang="fr-FR"/>
              <a:pPr>
                <a:defRPr/>
              </a:pPr>
              <a:t>‹N°›</a:t>
            </a:fld>
            <a:endParaRPr lang="en-US" altLang="fr-FR"/>
          </a:p>
        </p:txBody>
      </p:sp>
    </p:spTree>
    <p:extLst>
      <p:ext uri="{BB962C8B-B14F-4D97-AF65-F5344CB8AC3E}">
        <p14:creationId xmlns:p14="http://schemas.microsoft.com/office/powerpoint/2010/main" val="18180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fr-F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fr-FR"/>
              <a:t>Operating Systems II</a:t>
            </a:r>
          </a:p>
        </p:txBody>
      </p:sp>
      <p:sp>
        <p:nvSpPr>
          <p:cNvPr id="5" name="Rectangle 6"/>
          <p:cNvSpPr>
            <a:spLocks noGrp="1" noChangeArrowheads="1"/>
          </p:cNvSpPr>
          <p:nvPr>
            <p:ph type="sldNum" sz="quarter" idx="12"/>
          </p:nvPr>
        </p:nvSpPr>
        <p:spPr>
          <a:ln/>
        </p:spPr>
        <p:txBody>
          <a:bodyPr/>
          <a:lstStyle>
            <a:lvl1pPr>
              <a:defRPr/>
            </a:lvl1pPr>
          </a:lstStyle>
          <a:p>
            <a:pPr>
              <a:defRPr/>
            </a:pPr>
            <a:fld id="{D7AD7C22-300F-4333-BDB8-CBF1DC1AE6C2}" type="slidenum">
              <a:rPr lang="en-US" altLang="fr-FR"/>
              <a:pPr>
                <a:defRPr/>
              </a:pPr>
              <a:t>‹N°›</a:t>
            </a:fld>
            <a:endParaRPr lang="en-US" altLang="fr-FR"/>
          </a:p>
        </p:txBody>
      </p:sp>
    </p:spTree>
    <p:extLst>
      <p:ext uri="{BB962C8B-B14F-4D97-AF65-F5344CB8AC3E}">
        <p14:creationId xmlns:p14="http://schemas.microsoft.com/office/powerpoint/2010/main" val="334241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fr-F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fr-FR"/>
              <a:t>Operating Systems II</a:t>
            </a:r>
          </a:p>
        </p:txBody>
      </p:sp>
      <p:sp>
        <p:nvSpPr>
          <p:cNvPr id="4" name="Rectangle 6"/>
          <p:cNvSpPr>
            <a:spLocks noGrp="1" noChangeArrowheads="1"/>
          </p:cNvSpPr>
          <p:nvPr>
            <p:ph type="sldNum" sz="quarter" idx="12"/>
          </p:nvPr>
        </p:nvSpPr>
        <p:spPr>
          <a:ln/>
        </p:spPr>
        <p:txBody>
          <a:bodyPr/>
          <a:lstStyle>
            <a:lvl1pPr>
              <a:defRPr/>
            </a:lvl1pPr>
          </a:lstStyle>
          <a:p>
            <a:pPr>
              <a:defRPr/>
            </a:pPr>
            <a:fld id="{F69E4B04-6377-4EF1-8724-CB40B3C69A06}" type="slidenum">
              <a:rPr lang="en-US" altLang="fr-FR"/>
              <a:pPr>
                <a:defRPr/>
              </a:pPr>
              <a:t>‹N°›</a:t>
            </a:fld>
            <a:endParaRPr lang="en-US" altLang="fr-FR"/>
          </a:p>
        </p:txBody>
      </p:sp>
    </p:spTree>
    <p:extLst>
      <p:ext uri="{BB962C8B-B14F-4D97-AF65-F5344CB8AC3E}">
        <p14:creationId xmlns:p14="http://schemas.microsoft.com/office/powerpoint/2010/main" val="4149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lstStyle>
            <a:lvl1pPr>
              <a:defRPr sz="3200"/>
            </a:lvl1pPr>
          </a:lstStyle>
          <a:p>
            <a:r>
              <a:rPr lang="fr-FR"/>
              <a:t>Modifiez le style du titre</a:t>
            </a:r>
            <a:endParaRPr lang="fr-BE"/>
          </a:p>
        </p:txBody>
      </p:sp>
      <p:sp>
        <p:nvSpPr>
          <p:cNvPr id="3" name="Espace réservé du contenu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fr-F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fr-FR"/>
              <a:t>Operating Systems II</a:t>
            </a:r>
          </a:p>
        </p:txBody>
      </p:sp>
      <p:sp>
        <p:nvSpPr>
          <p:cNvPr id="7" name="Rectangle 6"/>
          <p:cNvSpPr>
            <a:spLocks noGrp="1" noChangeArrowheads="1"/>
          </p:cNvSpPr>
          <p:nvPr>
            <p:ph type="sldNum" sz="quarter" idx="12"/>
          </p:nvPr>
        </p:nvSpPr>
        <p:spPr>
          <a:ln/>
        </p:spPr>
        <p:txBody>
          <a:bodyPr/>
          <a:lstStyle>
            <a:lvl1pPr>
              <a:defRPr/>
            </a:lvl1pPr>
          </a:lstStyle>
          <a:p>
            <a:pPr>
              <a:defRPr/>
            </a:pPr>
            <a:fld id="{9B15CC17-D53C-40FC-B4EF-68F2317D1E7E}" type="slidenum">
              <a:rPr lang="en-US" altLang="fr-FR"/>
              <a:pPr>
                <a:defRPr/>
              </a:pPr>
              <a:t>‹N°›</a:t>
            </a:fld>
            <a:endParaRPr lang="en-US" altLang="fr-FR"/>
          </a:p>
        </p:txBody>
      </p:sp>
    </p:spTree>
    <p:extLst>
      <p:ext uri="{BB962C8B-B14F-4D97-AF65-F5344CB8AC3E}">
        <p14:creationId xmlns:p14="http://schemas.microsoft.com/office/powerpoint/2010/main" val="418126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lstStyle>
            <a:lvl1pPr>
              <a:defRPr sz="3200"/>
            </a:lvl1pPr>
          </a:lstStyle>
          <a:p>
            <a:r>
              <a:rPr lang="fr-FR"/>
              <a:t>Modifiez le style du titre</a:t>
            </a:r>
            <a:endParaRPr lang="fr-BE"/>
          </a:p>
        </p:txBody>
      </p:sp>
      <p:sp>
        <p:nvSpPr>
          <p:cNvPr id="3" name="Espace réservé pour une imag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BE" noProof="0"/>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fr-F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fr-FR"/>
              <a:t>Operating Systems II</a:t>
            </a:r>
          </a:p>
        </p:txBody>
      </p:sp>
      <p:sp>
        <p:nvSpPr>
          <p:cNvPr id="7" name="Rectangle 6"/>
          <p:cNvSpPr>
            <a:spLocks noGrp="1" noChangeArrowheads="1"/>
          </p:cNvSpPr>
          <p:nvPr>
            <p:ph type="sldNum" sz="quarter" idx="12"/>
          </p:nvPr>
        </p:nvSpPr>
        <p:spPr>
          <a:ln/>
        </p:spPr>
        <p:txBody>
          <a:bodyPr/>
          <a:lstStyle>
            <a:lvl1pPr>
              <a:defRPr/>
            </a:lvl1pPr>
          </a:lstStyle>
          <a:p>
            <a:pPr>
              <a:defRPr/>
            </a:pPr>
            <a:fld id="{131807DC-6B38-4E56-87C1-CF240B7B845B}" type="slidenum">
              <a:rPr lang="en-US" altLang="fr-FR"/>
              <a:pPr>
                <a:defRPr/>
              </a:pPr>
              <a:t>‹N°›</a:t>
            </a:fld>
            <a:endParaRPr lang="en-US" altLang="fr-FR"/>
          </a:p>
        </p:txBody>
      </p:sp>
    </p:spTree>
    <p:extLst>
      <p:ext uri="{BB962C8B-B14F-4D97-AF65-F5344CB8AC3E}">
        <p14:creationId xmlns:p14="http://schemas.microsoft.com/office/powerpoint/2010/main" val="3324006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228600"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fr-FR"/>
              <a:t>Click to edit Master title style</a:t>
            </a:r>
          </a:p>
        </p:txBody>
      </p:sp>
      <p:sp>
        <p:nvSpPr>
          <p:cNvPr id="8192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81924" name="Rectangle 4"/>
          <p:cNvSpPr>
            <a:spLocks noGrp="1" noChangeArrowheads="1"/>
          </p:cNvSpPr>
          <p:nvPr>
            <p:ph type="dt" sz="half" idx="2"/>
          </p:nvPr>
        </p:nvSpPr>
        <p:spPr bwMode="auto">
          <a:xfrm>
            <a:off x="685800" y="61722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lvl1pPr>
          </a:lstStyle>
          <a:p>
            <a:pPr>
              <a:defRPr/>
            </a:pPr>
            <a:endParaRPr lang="en-US" altLang="fr-FR"/>
          </a:p>
        </p:txBody>
      </p:sp>
      <p:sp>
        <p:nvSpPr>
          <p:cNvPr id="81925" name="Rectangle 5"/>
          <p:cNvSpPr>
            <a:spLocks noGrp="1" noChangeArrowheads="1"/>
          </p:cNvSpPr>
          <p:nvPr>
            <p:ph type="ftr" sz="quarter" idx="3"/>
          </p:nvPr>
        </p:nvSpPr>
        <p:spPr bwMode="auto">
          <a:xfrm>
            <a:off x="381000" y="61722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lvl1pPr>
          </a:lstStyle>
          <a:p>
            <a:pPr>
              <a:defRPr/>
            </a:pPr>
            <a:r>
              <a:rPr lang="en-US" altLang="fr-FR"/>
              <a:t>Operating Systems II</a:t>
            </a:r>
          </a:p>
        </p:txBody>
      </p:sp>
      <p:sp>
        <p:nvSpPr>
          <p:cNvPr id="81926"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lvl1pPr>
          </a:lstStyle>
          <a:p>
            <a:pPr>
              <a:defRPr/>
            </a:pPr>
            <a:fld id="{D3CD01B2-C9E6-4A97-8AED-AEC513AB4A22}" type="slidenum">
              <a:rPr lang="en-US" altLang="fr-FR"/>
              <a:pPr>
                <a:defRPr/>
              </a:pPr>
              <a:t>‹N°›</a:t>
            </a:fld>
            <a:endParaRPr lang="en-US" altLang="fr-FR"/>
          </a:p>
        </p:txBody>
      </p:sp>
      <p:sp>
        <p:nvSpPr>
          <p:cNvPr id="81927" name="Rectangle 7"/>
          <p:cNvSpPr>
            <a:spLocks noChangeArrowheads="1"/>
          </p:cNvSpPr>
          <p:nvPr/>
        </p:nvSpPr>
        <p:spPr bwMode="gray">
          <a:xfrm>
            <a:off x="0" y="1638300"/>
            <a:ext cx="3343275" cy="122238"/>
          </a:xfrm>
          <a:prstGeom prst="rect">
            <a:avLst/>
          </a:prstGeom>
          <a:solidFill>
            <a:schemeClr val="bg2">
              <a:alpha val="50195"/>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fr-BE" altLang="fr-FR"/>
          </a:p>
        </p:txBody>
      </p:sp>
    </p:spTree>
  </p:cSld>
  <p:clrMap bg1="dk2" tx1="lt1" bg2="dk1" tx2="lt2" accent1="accent1" accent2="accent2" accent3="accent3" accent4="accent4" accent5="accent5" accent6="accent6" hlink="hlink" folHlink="folHlink"/>
  <p:sldLayoutIdLst>
    <p:sldLayoutId id="214748380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3000"/>
                                  </p:stCondLst>
                                  <p:childTnLst>
                                    <p:set>
                                      <p:cBhvr>
                                        <p:cTn id="6" dur="1" fill="hold">
                                          <p:stCondLst>
                                            <p:cond delay="0"/>
                                          </p:stCondLst>
                                        </p:cTn>
                                        <p:tgtEl>
                                          <p:spTgt spid="81927"/>
                                        </p:tgtEl>
                                        <p:attrNameLst>
                                          <p:attrName>style.visibility</p:attrName>
                                        </p:attrNameLst>
                                      </p:cBhvr>
                                      <p:to>
                                        <p:strVal val="visible"/>
                                      </p:to>
                                    </p:set>
                                    <p:animEffect transition="in" filter="wipe(right)">
                                      <p:cBhvr>
                                        <p:cTn id="7" dur="500"/>
                                        <p:tgtEl>
                                          <p:spTgt spid="81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txStyles>
    <p:titleStyle>
      <a:lvl1pPr algn="l" rtl="0" eaLnBrk="0" fontAlgn="base" hangingPunct="0">
        <a:spcBef>
          <a:spcPct val="0"/>
        </a:spcBef>
        <a:spcAft>
          <a:spcPct val="0"/>
        </a:spcAft>
        <a:defRPr kumimoji="1" sz="32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5pPr>
      <a:lvl6pPr marL="457200"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6pPr>
      <a:lvl7pPr marL="914400"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7pPr>
      <a:lvl8pPr marL="1371600"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8pPr>
      <a:lvl9pPr marL="1828800"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75000"/>
        <a:buFont typeface="Monotype Sorts" pitchFamily="2" charset="2"/>
        <a:buChar char="n"/>
        <a:defRPr kumimoji="1" sz="28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Char char="–"/>
        <a:defRPr kumimoji="1" sz="24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folHlink"/>
        </a:buClr>
        <a:buSzPct val="60000"/>
        <a:buFont typeface="Monotype Sorts" pitchFamily="2" charset="2"/>
        <a:buChar char="n"/>
        <a:defRPr kumimoji="1" sz="20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kumimoji="1"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folHlink"/>
        </a:buClr>
        <a:buSzPct val="50000"/>
        <a:buFont typeface="Monotype Sorts" pitchFamily="2" charset="2"/>
        <a:buChar char="n"/>
        <a:defRPr kumimoji="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228600"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fr-FR"/>
              <a:t>Click to edit Master title style</a:t>
            </a:r>
          </a:p>
        </p:txBody>
      </p:sp>
      <p:sp>
        <p:nvSpPr>
          <p:cNvPr id="8192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81924" name="Rectangle 4"/>
          <p:cNvSpPr>
            <a:spLocks noGrp="1" noChangeArrowheads="1"/>
          </p:cNvSpPr>
          <p:nvPr>
            <p:ph type="dt" sz="half" idx="2"/>
          </p:nvPr>
        </p:nvSpPr>
        <p:spPr bwMode="auto">
          <a:xfrm>
            <a:off x="685800" y="61722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lvl1pPr>
          </a:lstStyle>
          <a:p>
            <a:pPr>
              <a:defRPr/>
            </a:pPr>
            <a:endParaRPr lang="en-US" altLang="fr-FR"/>
          </a:p>
        </p:txBody>
      </p:sp>
      <p:sp>
        <p:nvSpPr>
          <p:cNvPr id="81925" name="Rectangle 5"/>
          <p:cNvSpPr>
            <a:spLocks noGrp="1" noChangeArrowheads="1"/>
          </p:cNvSpPr>
          <p:nvPr>
            <p:ph type="ftr" sz="quarter" idx="3"/>
          </p:nvPr>
        </p:nvSpPr>
        <p:spPr bwMode="auto">
          <a:xfrm>
            <a:off x="381000" y="61722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lvl1pPr>
          </a:lstStyle>
          <a:p>
            <a:pPr>
              <a:defRPr/>
            </a:pPr>
            <a:r>
              <a:rPr lang="en-US" altLang="fr-FR"/>
              <a:t>Operating Systems II</a:t>
            </a:r>
          </a:p>
        </p:txBody>
      </p:sp>
      <p:sp>
        <p:nvSpPr>
          <p:cNvPr id="81926"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lvl1pPr>
          </a:lstStyle>
          <a:p>
            <a:pPr>
              <a:defRPr/>
            </a:pPr>
            <a:fld id="{E565305A-F7A6-4490-BFFF-7CBCEF21B1BF}" type="slidenum">
              <a:rPr lang="en-US" altLang="fr-FR"/>
              <a:pPr>
                <a:defRPr/>
              </a:pPr>
              <a:t>‹N°›</a:t>
            </a:fld>
            <a:endParaRPr lang="en-US" altLang="fr-FR"/>
          </a:p>
        </p:txBody>
      </p:sp>
      <p:sp>
        <p:nvSpPr>
          <p:cNvPr id="81927" name="Rectangle 7"/>
          <p:cNvSpPr>
            <a:spLocks noChangeArrowheads="1"/>
          </p:cNvSpPr>
          <p:nvPr/>
        </p:nvSpPr>
        <p:spPr bwMode="gray">
          <a:xfrm>
            <a:off x="0" y="1638300"/>
            <a:ext cx="3343275" cy="122238"/>
          </a:xfrm>
          <a:prstGeom prst="rect">
            <a:avLst/>
          </a:prstGeom>
          <a:solidFill>
            <a:schemeClr val="bg2">
              <a:alpha val="50195"/>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fr-BE" altLang="fr-FR"/>
          </a:p>
        </p:txBody>
      </p:sp>
    </p:spTree>
  </p:cSld>
  <p:clrMap bg1="dk2" tx1="lt1" bg2="dk1" tx2="lt2" accent1="accent1" accent2="accent2" accent3="accent3" accent4="accent4" accent5="accent5" accent6="accent6" hlink="hlink" folHlink="folHlink"/>
  <p:sldLayoutIdLst>
    <p:sldLayoutId id="2147483807" r:id="rId1"/>
    <p:sldLayoutId id="2147483808"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3000"/>
                                  </p:stCondLst>
                                  <p:childTnLst>
                                    <p:set>
                                      <p:cBhvr>
                                        <p:cTn id="6" dur="1" fill="hold">
                                          <p:stCondLst>
                                            <p:cond delay="0"/>
                                          </p:stCondLst>
                                        </p:cTn>
                                        <p:tgtEl>
                                          <p:spTgt spid="81927"/>
                                        </p:tgtEl>
                                        <p:attrNameLst>
                                          <p:attrName>style.visibility</p:attrName>
                                        </p:attrNameLst>
                                      </p:cBhvr>
                                      <p:to>
                                        <p:strVal val="visible"/>
                                      </p:to>
                                    </p:set>
                                    <p:animEffect transition="in" filter="wipe(right)">
                                      <p:cBhvr>
                                        <p:cTn id="7" dur="500"/>
                                        <p:tgtEl>
                                          <p:spTgt spid="81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txStyles>
    <p:titleStyle>
      <a:lvl1pPr algn="l" rtl="0" eaLnBrk="0" fontAlgn="base" hangingPunct="0">
        <a:spcBef>
          <a:spcPct val="0"/>
        </a:spcBef>
        <a:spcAft>
          <a:spcPct val="0"/>
        </a:spcAft>
        <a:defRPr kumimoji="1" sz="32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5pPr>
      <a:lvl6pPr marL="457200"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6pPr>
      <a:lvl7pPr marL="914400"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7pPr>
      <a:lvl8pPr marL="1371600"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8pPr>
      <a:lvl9pPr marL="1828800"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75000"/>
        <a:buFont typeface="Monotype Sorts" pitchFamily="2" charset="2"/>
        <a:buChar char="n"/>
        <a:defRPr kumimoji="1" sz="28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Char char="–"/>
        <a:defRPr kumimoji="1" sz="24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folHlink"/>
        </a:buClr>
        <a:buSzPct val="60000"/>
        <a:buFont typeface="Monotype Sorts" pitchFamily="2" charset="2"/>
        <a:buChar char="n"/>
        <a:defRPr kumimoji="1" sz="20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kumimoji="1"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folHlink"/>
        </a:buClr>
        <a:buSzPct val="50000"/>
        <a:buFont typeface="Monotype Sorts" pitchFamily="2" charset="2"/>
        <a:buChar char="n"/>
        <a:defRPr kumimoji="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google.be/url?sa=i&amp;rct=j&amp;q=&amp;esrc=s&amp;source=images&amp;cd=&amp;ved=0ahUKEwjfjImsp_rOAhWlBZoKHWgJBnoQjRwIBw&amp;url=https://witeken.tweakblogs.net/&amp;psig=AFQjCNG6iivXKCmdKf69d6lEFTMGJmdIEQ&amp;ust=1473236356237397" TargetMode="Externa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eb.cs.ucla.edu/classes/winter13/cs111/scribe/15b/"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jpe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hyperlink" Target="http://www.google.be/url?sa=i&amp;rct=j&amp;q=&amp;esrc=s&amp;source=images&amp;cd=&amp;ved=0ahUKEwjsjqDI-_rOAhUD3SwKHb0pC8YQjRwIBw&amp;url=http://www.laureateiit.com/projects/bacii2014/projects/coa_anil/memory_hierarchy.html&amp;psig=AFQjCNEAK1hWrpCVGNF6Qwyo5lOFyZyL2w&amp;ust=1473258985958566" TargetMode="External"/><Relationship Id="rId5" Type="http://schemas.openxmlformats.org/officeDocument/2006/relationships/image" Target="../media/image13.png"/><Relationship Id="rId4" Type="http://schemas.openxmlformats.org/officeDocument/2006/relationships/hyperlink" Target="https://www.google.be/url?sa=i&amp;rct=j&amp;q=&amp;esrc=s&amp;source=images&amp;cd=&amp;ved=0ahUKEwin1s2g_PrOAhWFZCwKHZDXA-8QjRwIBw&amp;url=https://denalimemoryreport.wordpress.com/2012/04/16/will-your-multicore-soc-hit-the-memory-wall-will-the-memory-wall-hit-your-soc-does-it-matter/&amp;psig=AFQjCNEAK1hWrpCVGNF6Qwyo5lOFyZyL2w&amp;ust=1473258985958566"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16.e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e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0.emf"/></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1026"/>
          <p:cNvSpPr>
            <a:spLocks noGrp="1" noChangeArrowheads="1"/>
          </p:cNvSpPr>
          <p:nvPr>
            <p:ph type="ctrTitle"/>
          </p:nvPr>
        </p:nvSpPr>
        <p:spPr/>
        <p:txBody>
          <a:bodyPr/>
          <a:lstStyle/>
          <a:p>
            <a:pPr>
              <a:defRPr/>
            </a:pPr>
            <a:r>
              <a:rPr lang="en-GB" altLang="fr-FR" dirty="0"/>
              <a:t>Operating Systems Part II.</a:t>
            </a:r>
          </a:p>
        </p:txBody>
      </p:sp>
      <p:sp>
        <p:nvSpPr>
          <p:cNvPr id="105475" name="Rectangle 1027"/>
          <p:cNvSpPr>
            <a:spLocks noGrp="1" noChangeArrowheads="1"/>
          </p:cNvSpPr>
          <p:nvPr>
            <p:ph type="subTitle" idx="1"/>
          </p:nvPr>
        </p:nvSpPr>
        <p:spPr/>
        <p:txBody>
          <a:bodyPr/>
          <a:lstStyle/>
          <a:p>
            <a:pPr>
              <a:defRPr/>
            </a:pPr>
            <a:endParaRPr lang="en-US" alt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5474"/>
                                        </p:tgtEl>
                                        <p:attrNameLst>
                                          <p:attrName>style.visibility</p:attrName>
                                        </p:attrNameLst>
                                      </p:cBhvr>
                                      <p:to>
                                        <p:strVal val="visible"/>
                                      </p:to>
                                    </p:set>
                                    <p:anim calcmode="lin" valueType="num">
                                      <p:cBhvr additive="base">
                                        <p:cTn id="7" dur="500" fill="hold"/>
                                        <p:tgtEl>
                                          <p:spTgt spid="105474"/>
                                        </p:tgtEl>
                                        <p:attrNameLst>
                                          <p:attrName>ppt_x</p:attrName>
                                        </p:attrNameLst>
                                      </p:cBhvr>
                                      <p:tavLst>
                                        <p:tav tm="0">
                                          <p:val>
                                            <p:strVal val="0-#ppt_w/2"/>
                                          </p:val>
                                        </p:tav>
                                        <p:tav tm="100000">
                                          <p:val>
                                            <p:strVal val="#ppt_x"/>
                                          </p:val>
                                        </p:tav>
                                      </p:tavLst>
                                    </p:anim>
                                    <p:anim calcmode="lin" valueType="num">
                                      <p:cBhvr additive="base">
                                        <p:cTn id="8" dur="500" fill="hold"/>
                                        <p:tgtEl>
                                          <p:spTgt spid="1054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18435"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4AC89CDE-6562-4853-96F1-A280DA423C70}" type="slidenum">
              <a:rPr kumimoji="0" lang="en-US" altLang="fr-FR" sz="1400" smtClean="0">
                <a:latin typeface="Times New Roman" panose="02020603050405020304" pitchFamily="18" charset="0"/>
              </a:rPr>
              <a:pPr>
                <a:spcBef>
                  <a:spcPct val="50000"/>
                </a:spcBef>
                <a:buClrTx/>
                <a:buSzTx/>
                <a:buFontTx/>
                <a:buNone/>
              </a:pPr>
              <a:t>10</a:t>
            </a:fld>
            <a:endParaRPr kumimoji="0" lang="en-US" altLang="fr-FR" sz="1400">
              <a:latin typeface="Times New Roman" panose="02020603050405020304" pitchFamily="18" charset="0"/>
            </a:endParaRPr>
          </a:p>
        </p:txBody>
      </p:sp>
      <p:sp>
        <p:nvSpPr>
          <p:cNvPr id="2"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a:t>Architecture.</a:t>
            </a:r>
          </a:p>
        </p:txBody>
      </p:sp>
      <p:sp>
        <p:nvSpPr>
          <p:cNvPr id="3" name="Rectangle 3"/>
          <p:cNvSpPr>
            <a:spLocks noGrp="1" noChangeArrowheads="1"/>
          </p:cNvSpPr>
          <p:nvPr>
            <p:ph type="body" idx="1"/>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defRPr/>
            </a:pPr>
            <a:r>
              <a:rPr lang="en-GB" altLang="fr-FR" dirty="0"/>
              <a:t>Memory: data size and representation</a:t>
            </a:r>
          </a:p>
          <a:p>
            <a:pPr>
              <a:defRPr/>
            </a:pPr>
            <a:r>
              <a:rPr lang="en-GB" altLang="fr-FR" dirty="0"/>
              <a:t>Registers: base, memory, control</a:t>
            </a:r>
          </a:p>
          <a:p>
            <a:pPr>
              <a:defRPr/>
            </a:pPr>
            <a:r>
              <a:rPr lang="en-GB" altLang="fr-FR" dirty="0"/>
              <a:t>Instruction set: privileged and standards</a:t>
            </a:r>
          </a:p>
          <a:p>
            <a:pPr>
              <a:defRPr/>
            </a:pPr>
            <a:r>
              <a:rPr lang="en-GB" altLang="fr-FR" dirty="0"/>
              <a:t>Interruptions: low memory, classes, priority</a:t>
            </a:r>
          </a:p>
          <a:p>
            <a:pPr>
              <a:defRPr/>
            </a:pPr>
            <a:r>
              <a:rPr lang="en-GB" altLang="fr-FR" dirty="0"/>
              <a:t>Input/output operations</a:t>
            </a:r>
          </a:p>
          <a:p>
            <a:pPr>
              <a:defRPr/>
            </a:pPr>
            <a:r>
              <a:rPr lang="en-GB" altLang="fr-FR" dirty="0"/>
              <a:t>Supervisor mode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4000"/>
                            </p:stCondLst>
                            <p:childTnLst>
                              <p:par>
                                <p:cTn id="15" presetID="2" presetClass="entr" presetSubtype="8" fill="hold" grpId="0" nodeType="afterEffect">
                                  <p:stCondLst>
                                    <p:cond delay="300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7500"/>
                            </p:stCondLst>
                            <p:childTnLst>
                              <p:par>
                                <p:cTn id="20" presetID="2" presetClass="entr" presetSubtype="8" fill="hold" grpId="0" nodeType="afterEffect">
                                  <p:stCondLst>
                                    <p:cond delay="300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1000"/>
                            </p:stCondLst>
                            <p:childTnLst>
                              <p:par>
                                <p:cTn id="25" presetID="2" presetClass="entr" presetSubtype="8" fill="hold" grpId="0" nodeType="afterEffect">
                                  <p:stCondLst>
                                    <p:cond delay="300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4500"/>
                            </p:stCondLst>
                            <p:childTnLst>
                              <p:par>
                                <p:cTn id="30" presetID="2" presetClass="entr" presetSubtype="8" fill="hold" grpId="0" nodeType="afterEffect">
                                  <p:stCondLst>
                                    <p:cond delay="300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18000"/>
                            </p:stCondLst>
                            <p:childTnLst>
                              <p:par>
                                <p:cTn id="35" presetID="2" presetClass="entr" presetSubtype="8" fill="hold" grpId="0" nodeType="afterEffect">
                                  <p:stCondLst>
                                    <p:cond delay="300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advAuto="300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20483"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0D54C4AE-FA19-4F85-9466-E4F8EF967C4D}" type="slidenum">
              <a:rPr kumimoji="0" lang="en-US" altLang="fr-FR" sz="1400" smtClean="0">
                <a:latin typeface="Times New Roman" panose="02020603050405020304" pitchFamily="18" charset="0"/>
              </a:rPr>
              <a:pPr>
                <a:spcBef>
                  <a:spcPct val="50000"/>
                </a:spcBef>
                <a:buClrTx/>
                <a:buSzTx/>
                <a:buFontTx/>
                <a:buNone/>
              </a:pPr>
              <a:t>11</a:t>
            </a:fld>
            <a:endParaRPr kumimoji="0" lang="en-US" altLang="fr-FR" sz="1400">
              <a:latin typeface="Times New Roman" panose="02020603050405020304" pitchFamily="18" charset="0"/>
            </a:endParaRPr>
          </a:p>
        </p:txBody>
      </p:sp>
      <p:sp>
        <p:nvSpPr>
          <p:cNvPr id="91138" name="Rectangle 1026"/>
          <p:cNvSpPr>
            <a:spLocks noGrp="1" noChangeArrowheads="1"/>
          </p:cNvSpPr>
          <p:nvPr>
            <p:ph type="title"/>
          </p:nvPr>
        </p:nvSpPr>
        <p:spPr/>
        <p:txBody>
          <a:bodyPr/>
          <a:lstStyle/>
          <a:p>
            <a:pPr>
              <a:defRPr/>
            </a:pPr>
            <a:r>
              <a:rPr lang="en-GB" altLang="fr-FR"/>
              <a:t>Compiler.</a:t>
            </a:r>
          </a:p>
        </p:txBody>
      </p:sp>
      <p:pic>
        <p:nvPicPr>
          <p:cNvPr id="20485" name="Picture 1028"/>
          <p:cNvPicPr>
            <a:picLocks noGrp="1" noChangeAspect="1" noChangeArrowheads="1"/>
          </p:cNvPicPr>
          <p:nvPr>
            <p:ph type="body" idx="1"/>
          </p:nvPr>
        </p:nvPicPr>
        <p:blipFill>
          <a:blip r:embed="rId2">
            <a:lum bright="6000" contrast="18000"/>
            <a:extLst>
              <a:ext uri="{28A0092B-C50C-407E-A947-70E740481C1C}">
                <a14:useLocalDpi xmlns:a14="http://schemas.microsoft.com/office/drawing/2010/main" val="0"/>
              </a:ext>
            </a:extLst>
          </a:blip>
          <a:srcRect/>
          <a:stretch>
            <a:fillRect/>
          </a:stretch>
        </p:blipFill>
        <p:spPr>
          <a:xfrm>
            <a:off x="685800" y="3316288"/>
            <a:ext cx="7772400" cy="1444625"/>
          </a:xfrm>
          <a:noFill/>
          <a:extLs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1138"/>
                                        </p:tgtEl>
                                        <p:attrNameLst>
                                          <p:attrName>style.visibility</p:attrName>
                                        </p:attrNameLst>
                                      </p:cBhvr>
                                      <p:to>
                                        <p:strVal val="visible"/>
                                      </p:to>
                                    </p:set>
                                    <p:anim calcmode="lin" valueType="num">
                                      <p:cBhvr additive="base">
                                        <p:cTn id="7" dur="500" fill="hold"/>
                                        <p:tgtEl>
                                          <p:spTgt spid="91138"/>
                                        </p:tgtEl>
                                        <p:attrNameLst>
                                          <p:attrName>ppt_x</p:attrName>
                                        </p:attrNameLst>
                                      </p:cBhvr>
                                      <p:tavLst>
                                        <p:tav tm="0">
                                          <p:val>
                                            <p:strVal val="0-#ppt_w/2"/>
                                          </p:val>
                                        </p:tav>
                                        <p:tav tm="100000">
                                          <p:val>
                                            <p:strVal val="#ppt_x"/>
                                          </p:val>
                                        </p:tav>
                                      </p:tavLst>
                                    </p:anim>
                                    <p:anim calcmode="lin" valueType="num">
                                      <p:cBhvr additive="base">
                                        <p:cTn id="8" dur="500" fill="hold"/>
                                        <p:tgtEl>
                                          <p:spTgt spid="911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21507"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9AFC4534-4074-4E35-8B97-54303CE766AA}" type="slidenum">
              <a:rPr kumimoji="0" lang="en-US" altLang="fr-FR" sz="1400" smtClean="0">
                <a:latin typeface="Times New Roman" panose="02020603050405020304" pitchFamily="18" charset="0"/>
              </a:rPr>
              <a:pPr>
                <a:spcBef>
                  <a:spcPct val="50000"/>
                </a:spcBef>
                <a:buClrTx/>
                <a:buSzTx/>
                <a:buFontTx/>
                <a:buNone/>
              </a:pPr>
              <a:t>12</a:t>
            </a:fld>
            <a:endParaRPr kumimoji="0" lang="en-US" altLang="fr-FR" sz="1400">
              <a:latin typeface="Times New Roman" panose="02020603050405020304" pitchFamily="18" charset="0"/>
            </a:endParaRPr>
          </a:p>
        </p:txBody>
      </p:sp>
      <p:sp>
        <p:nvSpPr>
          <p:cNvPr id="22530"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a:t>O/S Components.</a:t>
            </a:r>
          </a:p>
        </p:txBody>
      </p:sp>
      <p:sp>
        <p:nvSpPr>
          <p:cNvPr id="22531" name="Rectangle 3"/>
          <p:cNvSpPr>
            <a:spLocks noGrp="1" noChangeArrowheads="1"/>
          </p:cNvSpPr>
          <p:nvPr>
            <p:ph type="body" idx="1"/>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defRPr/>
            </a:pPr>
            <a:r>
              <a:rPr lang="en-GB" altLang="fr-FR" dirty="0"/>
              <a:t>Supervisor</a:t>
            </a:r>
          </a:p>
          <a:p>
            <a:pPr>
              <a:defRPr/>
            </a:pPr>
            <a:r>
              <a:rPr lang="en-GB" altLang="fr-FR" dirty="0"/>
              <a:t>Dispatcher, scheduler, workload manager</a:t>
            </a:r>
          </a:p>
          <a:p>
            <a:pPr>
              <a:defRPr/>
            </a:pPr>
            <a:r>
              <a:rPr lang="en-GB" altLang="fr-FR" dirty="0"/>
              <a:t>Memory managers: virtual, real, auxiliary</a:t>
            </a:r>
          </a:p>
          <a:p>
            <a:pPr>
              <a:defRPr/>
            </a:pPr>
            <a:r>
              <a:rPr lang="en-GB" altLang="fr-FR" dirty="0"/>
              <a:t>Resource Manager</a:t>
            </a:r>
          </a:p>
          <a:p>
            <a:pPr>
              <a:defRPr/>
            </a:pPr>
            <a:r>
              <a:rPr lang="en-GB" altLang="fr-FR" dirty="0"/>
              <a:t>Recovery manager</a:t>
            </a:r>
          </a:p>
          <a:p>
            <a:pPr>
              <a:defRPr/>
            </a:pPr>
            <a:r>
              <a:rPr lang="en-GB" altLang="fr-FR" dirty="0"/>
              <a:t>Access Methods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additive="base">
                                        <p:cTn id="7" dur="500" fill="hold"/>
                                        <p:tgtEl>
                                          <p:spTgt spid="22530"/>
                                        </p:tgtEl>
                                        <p:attrNameLst>
                                          <p:attrName>ppt_x</p:attrName>
                                        </p:attrNameLst>
                                      </p:cBhvr>
                                      <p:tavLst>
                                        <p:tav tm="0">
                                          <p:val>
                                            <p:strVal val="0-#ppt_w/2"/>
                                          </p:val>
                                        </p:tav>
                                        <p:tav tm="100000">
                                          <p:val>
                                            <p:strVal val="#ppt_x"/>
                                          </p:val>
                                        </p:tav>
                                      </p:tavLst>
                                    </p:anim>
                                    <p:anim calcmode="lin" valueType="num">
                                      <p:cBhvr additive="base">
                                        <p:cTn id="8" dur="500" fill="hold"/>
                                        <p:tgtEl>
                                          <p:spTgt spid="2253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3000"/>
                                  </p:stCondLst>
                                  <p:childTnLst>
                                    <p:set>
                                      <p:cBhvr>
                                        <p:cTn id="11" dur="1" fill="hold">
                                          <p:stCondLst>
                                            <p:cond delay="0"/>
                                          </p:stCondLst>
                                        </p:cTn>
                                        <p:tgtEl>
                                          <p:spTgt spid="22531">
                                            <p:txEl>
                                              <p:pRg st="0" end="0"/>
                                            </p:txEl>
                                          </p:spTgt>
                                        </p:tgtEl>
                                        <p:attrNameLst>
                                          <p:attrName>style.visibility</p:attrName>
                                        </p:attrNameLst>
                                      </p:cBhvr>
                                      <p:to>
                                        <p:strVal val="visible"/>
                                      </p:to>
                                    </p:set>
                                    <p:anim calcmode="lin" valueType="num">
                                      <p:cBhvr additive="base">
                                        <p:cTn id="12" dur="500" fill="hold"/>
                                        <p:tgtEl>
                                          <p:spTgt spid="22531">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2531">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4000"/>
                            </p:stCondLst>
                            <p:childTnLst>
                              <p:par>
                                <p:cTn id="15" presetID="2" presetClass="entr" presetSubtype="2" fill="hold" grpId="0" nodeType="afterEffect">
                                  <p:stCondLst>
                                    <p:cond delay="3000"/>
                                  </p:stCondLst>
                                  <p:childTnLst>
                                    <p:set>
                                      <p:cBhvr>
                                        <p:cTn id="16" dur="1" fill="hold">
                                          <p:stCondLst>
                                            <p:cond delay="0"/>
                                          </p:stCondLst>
                                        </p:cTn>
                                        <p:tgtEl>
                                          <p:spTgt spid="22531">
                                            <p:txEl>
                                              <p:pRg st="1" end="1"/>
                                            </p:txEl>
                                          </p:spTgt>
                                        </p:tgtEl>
                                        <p:attrNameLst>
                                          <p:attrName>style.visibility</p:attrName>
                                        </p:attrNameLst>
                                      </p:cBhvr>
                                      <p:to>
                                        <p:strVal val="visible"/>
                                      </p:to>
                                    </p:set>
                                    <p:anim calcmode="lin" valueType="num">
                                      <p:cBhvr additive="base">
                                        <p:cTn id="17" dur="500" fill="hold"/>
                                        <p:tgtEl>
                                          <p:spTgt spid="22531">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2531">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7500"/>
                            </p:stCondLst>
                            <p:childTnLst>
                              <p:par>
                                <p:cTn id="20" presetID="2" presetClass="entr" presetSubtype="2" fill="hold" grpId="0" nodeType="afterEffect">
                                  <p:stCondLst>
                                    <p:cond delay="3000"/>
                                  </p:stCondLst>
                                  <p:childTnLst>
                                    <p:set>
                                      <p:cBhvr>
                                        <p:cTn id="21" dur="1" fill="hold">
                                          <p:stCondLst>
                                            <p:cond delay="0"/>
                                          </p:stCondLst>
                                        </p:cTn>
                                        <p:tgtEl>
                                          <p:spTgt spid="22531">
                                            <p:txEl>
                                              <p:pRg st="2" end="2"/>
                                            </p:txEl>
                                          </p:spTgt>
                                        </p:tgtEl>
                                        <p:attrNameLst>
                                          <p:attrName>style.visibility</p:attrName>
                                        </p:attrNameLst>
                                      </p:cBhvr>
                                      <p:to>
                                        <p:strVal val="visible"/>
                                      </p:to>
                                    </p:set>
                                    <p:anim calcmode="lin" valueType="num">
                                      <p:cBhvr additive="base">
                                        <p:cTn id="22" dur="500" fill="hold"/>
                                        <p:tgtEl>
                                          <p:spTgt spid="22531">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2531">
                                            <p:txEl>
                                              <p:pRg st="2" end="2"/>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1000"/>
                            </p:stCondLst>
                            <p:childTnLst>
                              <p:par>
                                <p:cTn id="25" presetID="2" presetClass="entr" presetSubtype="2" fill="hold" grpId="0" nodeType="afterEffect">
                                  <p:stCondLst>
                                    <p:cond delay="3000"/>
                                  </p:stCondLst>
                                  <p:childTnLst>
                                    <p:set>
                                      <p:cBhvr>
                                        <p:cTn id="26" dur="1" fill="hold">
                                          <p:stCondLst>
                                            <p:cond delay="0"/>
                                          </p:stCondLst>
                                        </p:cTn>
                                        <p:tgtEl>
                                          <p:spTgt spid="22531">
                                            <p:txEl>
                                              <p:pRg st="3" end="3"/>
                                            </p:txEl>
                                          </p:spTgt>
                                        </p:tgtEl>
                                        <p:attrNameLst>
                                          <p:attrName>style.visibility</p:attrName>
                                        </p:attrNameLst>
                                      </p:cBhvr>
                                      <p:to>
                                        <p:strVal val="visible"/>
                                      </p:to>
                                    </p:set>
                                    <p:anim calcmode="lin" valueType="num">
                                      <p:cBhvr additive="base">
                                        <p:cTn id="27" dur="500" fill="hold"/>
                                        <p:tgtEl>
                                          <p:spTgt spid="22531">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2531">
                                            <p:txEl>
                                              <p:pRg st="3" end="3"/>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4500"/>
                            </p:stCondLst>
                            <p:childTnLst>
                              <p:par>
                                <p:cTn id="30" presetID="2" presetClass="entr" presetSubtype="2" fill="hold" grpId="0" nodeType="afterEffect">
                                  <p:stCondLst>
                                    <p:cond delay="3000"/>
                                  </p:stCondLst>
                                  <p:childTnLst>
                                    <p:set>
                                      <p:cBhvr>
                                        <p:cTn id="31" dur="1" fill="hold">
                                          <p:stCondLst>
                                            <p:cond delay="0"/>
                                          </p:stCondLst>
                                        </p:cTn>
                                        <p:tgtEl>
                                          <p:spTgt spid="22531">
                                            <p:txEl>
                                              <p:pRg st="4" end="4"/>
                                            </p:txEl>
                                          </p:spTgt>
                                        </p:tgtEl>
                                        <p:attrNameLst>
                                          <p:attrName>style.visibility</p:attrName>
                                        </p:attrNameLst>
                                      </p:cBhvr>
                                      <p:to>
                                        <p:strVal val="visible"/>
                                      </p:to>
                                    </p:set>
                                    <p:anim calcmode="lin" valueType="num">
                                      <p:cBhvr additive="base">
                                        <p:cTn id="32" dur="500" fill="hold"/>
                                        <p:tgtEl>
                                          <p:spTgt spid="22531">
                                            <p:txEl>
                                              <p:pRg st="4" end="4"/>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2531">
                                            <p:txEl>
                                              <p:pRg st="4" end="4"/>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18000"/>
                            </p:stCondLst>
                            <p:childTnLst>
                              <p:par>
                                <p:cTn id="35" presetID="2" presetClass="entr" presetSubtype="2" fill="hold" grpId="0" nodeType="afterEffect">
                                  <p:stCondLst>
                                    <p:cond delay="3000"/>
                                  </p:stCondLst>
                                  <p:childTnLst>
                                    <p:set>
                                      <p:cBhvr>
                                        <p:cTn id="36" dur="1" fill="hold">
                                          <p:stCondLst>
                                            <p:cond delay="0"/>
                                          </p:stCondLst>
                                        </p:cTn>
                                        <p:tgtEl>
                                          <p:spTgt spid="22531">
                                            <p:txEl>
                                              <p:pRg st="5" end="5"/>
                                            </p:txEl>
                                          </p:spTgt>
                                        </p:tgtEl>
                                        <p:attrNameLst>
                                          <p:attrName>style.visibility</p:attrName>
                                        </p:attrNameLst>
                                      </p:cBhvr>
                                      <p:to>
                                        <p:strVal val="visible"/>
                                      </p:to>
                                    </p:set>
                                    <p:anim calcmode="lin" valueType="num">
                                      <p:cBhvr additive="base">
                                        <p:cTn id="37" dur="500" fill="hold"/>
                                        <p:tgtEl>
                                          <p:spTgt spid="2253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25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1" grpId="0" build="p" autoUpdateAnimBg="0" advAuto="300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23555"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51D7FD18-215D-415E-B530-F479449DBC43}" type="slidenum">
              <a:rPr kumimoji="0" lang="en-US" altLang="fr-FR" sz="1400" smtClean="0">
                <a:latin typeface="Times New Roman" panose="02020603050405020304" pitchFamily="18" charset="0"/>
              </a:rPr>
              <a:pPr>
                <a:spcBef>
                  <a:spcPct val="50000"/>
                </a:spcBef>
                <a:buClrTx/>
                <a:buSzTx/>
                <a:buFontTx/>
                <a:buNone/>
              </a:pPr>
              <a:t>13</a:t>
            </a:fld>
            <a:endParaRPr kumimoji="0" lang="en-US" altLang="fr-FR" sz="1400">
              <a:latin typeface="Times New Roman" panose="02020603050405020304" pitchFamily="18" charset="0"/>
            </a:endParaRPr>
          </a:p>
        </p:txBody>
      </p:sp>
      <p:sp>
        <p:nvSpPr>
          <p:cNvPr id="96258" name="Rectangle 1026"/>
          <p:cNvSpPr>
            <a:spLocks noGrp="1" noChangeArrowheads="1"/>
          </p:cNvSpPr>
          <p:nvPr>
            <p:ph type="title"/>
          </p:nvPr>
        </p:nvSpPr>
        <p:spPr/>
        <p:txBody>
          <a:bodyPr/>
          <a:lstStyle/>
          <a:p>
            <a:pPr>
              <a:defRPr/>
            </a:pPr>
            <a:r>
              <a:rPr lang="en-GB" altLang="fr-FR"/>
              <a:t>OS Evolution.</a:t>
            </a:r>
          </a:p>
        </p:txBody>
      </p:sp>
      <p:sp>
        <p:nvSpPr>
          <p:cNvPr id="96259" name="Rectangle 1027"/>
          <p:cNvSpPr>
            <a:spLocks noGrp="1" noChangeArrowheads="1"/>
          </p:cNvSpPr>
          <p:nvPr>
            <p:ph type="body" idx="1"/>
          </p:nvPr>
        </p:nvSpPr>
        <p:spPr/>
        <p:txBody>
          <a:bodyPr/>
          <a:lstStyle/>
          <a:p>
            <a:pPr>
              <a:defRPr/>
            </a:pPr>
            <a:endParaRPr lang="en-US" altLang="fr-FR"/>
          </a:p>
        </p:txBody>
      </p:sp>
      <p:sp>
        <p:nvSpPr>
          <p:cNvPr id="96260" name="Rectangle 1028"/>
          <p:cNvSpPr>
            <a:spLocks noChangeArrowheads="1"/>
          </p:cNvSpPr>
          <p:nvPr/>
        </p:nvSpPr>
        <p:spPr bwMode="auto">
          <a:xfrm>
            <a:off x="2590800" y="3048000"/>
            <a:ext cx="17526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a:latin typeface="Times New Roman" panose="02020603050405020304" pitchFamily="18" charset="0"/>
              </a:rPr>
              <a:t>User PGM 3</a:t>
            </a:r>
          </a:p>
        </p:txBody>
      </p:sp>
      <p:sp>
        <p:nvSpPr>
          <p:cNvPr id="96261" name="Rectangle 1029"/>
          <p:cNvSpPr>
            <a:spLocks noChangeArrowheads="1"/>
          </p:cNvSpPr>
          <p:nvPr/>
        </p:nvSpPr>
        <p:spPr bwMode="auto">
          <a:xfrm>
            <a:off x="2590800" y="3810000"/>
            <a:ext cx="17526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a:latin typeface="Times New Roman" panose="02020603050405020304" pitchFamily="18" charset="0"/>
              </a:rPr>
              <a:t>User PGM 2</a:t>
            </a:r>
          </a:p>
        </p:txBody>
      </p:sp>
      <p:sp>
        <p:nvSpPr>
          <p:cNvPr id="96262" name="Rectangle 1030"/>
          <p:cNvSpPr>
            <a:spLocks noChangeArrowheads="1"/>
          </p:cNvSpPr>
          <p:nvPr/>
        </p:nvSpPr>
        <p:spPr bwMode="auto">
          <a:xfrm>
            <a:off x="2590800" y="4572000"/>
            <a:ext cx="17526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a:latin typeface="Times New Roman" panose="02020603050405020304" pitchFamily="18" charset="0"/>
              </a:rPr>
              <a:t>User PGM 1</a:t>
            </a:r>
          </a:p>
        </p:txBody>
      </p:sp>
      <p:sp>
        <p:nvSpPr>
          <p:cNvPr id="96263" name="Rectangle 1031"/>
          <p:cNvSpPr>
            <a:spLocks noChangeArrowheads="1"/>
          </p:cNvSpPr>
          <p:nvPr/>
        </p:nvSpPr>
        <p:spPr bwMode="auto">
          <a:xfrm>
            <a:off x="2590800" y="5334000"/>
            <a:ext cx="17526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Operating System</a:t>
            </a:r>
            <a:endParaRPr kumimoji="0" lang="en-GB" altLang="fr-FR" sz="2400">
              <a:latin typeface="Times New Roman" panose="02020603050405020304" pitchFamily="18" charset="0"/>
            </a:endParaRPr>
          </a:p>
        </p:txBody>
      </p:sp>
      <p:sp>
        <p:nvSpPr>
          <p:cNvPr id="96264" name="Rectangle 1032"/>
          <p:cNvSpPr>
            <a:spLocks noChangeArrowheads="1"/>
          </p:cNvSpPr>
          <p:nvPr/>
        </p:nvSpPr>
        <p:spPr bwMode="auto">
          <a:xfrm>
            <a:off x="2590800" y="2286000"/>
            <a:ext cx="17526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a:latin typeface="Times New Roman" panose="02020603050405020304" pitchFamily="18" charset="0"/>
              </a:rPr>
              <a:t>User PGM 4</a:t>
            </a:r>
          </a:p>
        </p:txBody>
      </p:sp>
      <p:sp>
        <p:nvSpPr>
          <p:cNvPr id="96265" name="Rectangle 1033"/>
          <p:cNvSpPr>
            <a:spLocks noChangeArrowheads="1"/>
          </p:cNvSpPr>
          <p:nvPr/>
        </p:nvSpPr>
        <p:spPr bwMode="auto">
          <a:xfrm>
            <a:off x="2590800" y="1524000"/>
            <a:ext cx="17526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a:latin typeface="Times New Roman" panose="02020603050405020304" pitchFamily="18" charset="0"/>
              </a:rPr>
              <a:t>User PGM 5</a:t>
            </a:r>
          </a:p>
        </p:txBody>
      </p:sp>
      <p:sp>
        <p:nvSpPr>
          <p:cNvPr id="96266" name="Rectangle 1034"/>
          <p:cNvSpPr>
            <a:spLocks noChangeArrowheads="1"/>
          </p:cNvSpPr>
          <p:nvPr/>
        </p:nvSpPr>
        <p:spPr bwMode="auto">
          <a:xfrm>
            <a:off x="2590800" y="762000"/>
            <a:ext cx="17526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a:latin typeface="Times New Roman" panose="02020603050405020304" pitchFamily="18" charset="0"/>
              </a:rPr>
              <a:t>User PGM 6</a:t>
            </a:r>
          </a:p>
        </p:txBody>
      </p:sp>
      <p:sp>
        <p:nvSpPr>
          <p:cNvPr id="96267" name="Rectangle 1035"/>
          <p:cNvSpPr>
            <a:spLocks noChangeArrowheads="1"/>
          </p:cNvSpPr>
          <p:nvPr/>
        </p:nvSpPr>
        <p:spPr bwMode="auto">
          <a:xfrm>
            <a:off x="2590800" y="0"/>
            <a:ext cx="17526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a:latin typeface="Times New Roman" panose="02020603050405020304" pitchFamily="18" charset="0"/>
              </a:rPr>
              <a:t>User PGM 7</a:t>
            </a:r>
          </a:p>
        </p:txBody>
      </p:sp>
    </p:spTree>
  </p:cSld>
  <p:clrMapOvr>
    <a:masterClrMapping/>
  </p:clrMapOvr>
  <p:transition advTm="2000">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6258"/>
                                        </p:tgtEl>
                                        <p:attrNameLst>
                                          <p:attrName>style.visibility</p:attrName>
                                        </p:attrNameLst>
                                      </p:cBhvr>
                                      <p:to>
                                        <p:strVal val="visible"/>
                                      </p:to>
                                    </p:set>
                                    <p:anim calcmode="lin" valueType="num">
                                      <p:cBhvr additive="base">
                                        <p:cTn id="7" dur="500" fill="hold"/>
                                        <p:tgtEl>
                                          <p:spTgt spid="96258"/>
                                        </p:tgtEl>
                                        <p:attrNameLst>
                                          <p:attrName>ppt_x</p:attrName>
                                        </p:attrNameLst>
                                      </p:cBhvr>
                                      <p:tavLst>
                                        <p:tav tm="0">
                                          <p:val>
                                            <p:strVal val="0-#ppt_w/2"/>
                                          </p:val>
                                        </p:tav>
                                        <p:tav tm="100000">
                                          <p:val>
                                            <p:strVal val="#ppt_x"/>
                                          </p:val>
                                        </p:tav>
                                      </p:tavLst>
                                    </p:anim>
                                    <p:anim calcmode="lin" valueType="num">
                                      <p:cBhvr additive="base">
                                        <p:cTn id="8" dur="500" fill="hold"/>
                                        <p:tgtEl>
                                          <p:spTgt spid="9625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96263"/>
                                        </p:tgtEl>
                                        <p:attrNameLst>
                                          <p:attrName>style.visibility</p:attrName>
                                        </p:attrNameLst>
                                      </p:cBhvr>
                                      <p:to>
                                        <p:strVal val="visible"/>
                                      </p:to>
                                    </p:set>
                                    <p:anim calcmode="lin" valueType="num">
                                      <p:cBhvr additive="base">
                                        <p:cTn id="12" dur="500" fill="hold"/>
                                        <p:tgtEl>
                                          <p:spTgt spid="96263"/>
                                        </p:tgtEl>
                                        <p:attrNameLst>
                                          <p:attrName>ppt_x</p:attrName>
                                        </p:attrNameLst>
                                      </p:cBhvr>
                                      <p:tavLst>
                                        <p:tav tm="0">
                                          <p:val>
                                            <p:strVal val="#ppt_x"/>
                                          </p:val>
                                        </p:tav>
                                        <p:tav tm="100000">
                                          <p:val>
                                            <p:strVal val="#ppt_x"/>
                                          </p:val>
                                        </p:tav>
                                      </p:tavLst>
                                    </p:anim>
                                    <p:anim calcmode="lin" valueType="num">
                                      <p:cBhvr additive="base">
                                        <p:cTn id="13" dur="500" fill="hold"/>
                                        <p:tgtEl>
                                          <p:spTgt spid="96263"/>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1" fill="hold" grpId="0" nodeType="afterEffect">
                                  <p:stCondLst>
                                    <p:cond delay="3000"/>
                                  </p:stCondLst>
                                  <p:childTnLst>
                                    <p:set>
                                      <p:cBhvr>
                                        <p:cTn id="16" dur="1" fill="hold">
                                          <p:stCondLst>
                                            <p:cond delay="0"/>
                                          </p:stCondLst>
                                        </p:cTn>
                                        <p:tgtEl>
                                          <p:spTgt spid="96262"/>
                                        </p:tgtEl>
                                        <p:attrNameLst>
                                          <p:attrName>style.visibility</p:attrName>
                                        </p:attrNameLst>
                                      </p:cBhvr>
                                      <p:to>
                                        <p:strVal val="visible"/>
                                      </p:to>
                                    </p:set>
                                    <p:anim calcmode="lin" valueType="num">
                                      <p:cBhvr additive="base">
                                        <p:cTn id="17" dur="500" fill="hold"/>
                                        <p:tgtEl>
                                          <p:spTgt spid="96262"/>
                                        </p:tgtEl>
                                        <p:attrNameLst>
                                          <p:attrName>ppt_x</p:attrName>
                                        </p:attrNameLst>
                                      </p:cBhvr>
                                      <p:tavLst>
                                        <p:tav tm="0">
                                          <p:val>
                                            <p:strVal val="#ppt_x"/>
                                          </p:val>
                                        </p:tav>
                                        <p:tav tm="100000">
                                          <p:val>
                                            <p:strVal val="#ppt_x"/>
                                          </p:val>
                                        </p:tav>
                                      </p:tavLst>
                                    </p:anim>
                                    <p:anim calcmode="lin" valueType="num">
                                      <p:cBhvr additive="base">
                                        <p:cTn id="18" dur="500" fill="hold"/>
                                        <p:tgtEl>
                                          <p:spTgt spid="96262"/>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4500"/>
                            </p:stCondLst>
                            <p:childTnLst>
                              <p:par>
                                <p:cTn id="20" presetID="2" presetClass="entr" presetSubtype="1" fill="hold" grpId="0" nodeType="afterEffect">
                                  <p:stCondLst>
                                    <p:cond delay="15000"/>
                                  </p:stCondLst>
                                  <p:childTnLst>
                                    <p:set>
                                      <p:cBhvr>
                                        <p:cTn id="21" dur="1" fill="hold">
                                          <p:stCondLst>
                                            <p:cond delay="0"/>
                                          </p:stCondLst>
                                        </p:cTn>
                                        <p:tgtEl>
                                          <p:spTgt spid="96261"/>
                                        </p:tgtEl>
                                        <p:attrNameLst>
                                          <p:attrName>style.visibility</p:attrName>
                                        </p:attrNameLst>
                                      </p:cBhvr>
                                      <p:to>
                                        <p:strVal val="visible"/>
                                      </p:to>
                                    </p:set>
                                    <p:anim calcmode="lin" valueType="num">
                                      <p:cBhvr additive="base">
                                        <p:cTn id="22" dur="500" fill="hold"/>
                                        <p:tgtEl>
                                          <p:spTgt spid="96261"/>
                                        </p:tgtEl>
                                        <p:attrNameLst>
                                          <p:attrName>ppt_x</p:attrName>
                                        </p:attrNameLst>
                                      </p:cBhvr>
                                      <p:tavLst>
                                        <p:tav tm="0">
                                          <p:val>
                                            <p:strVal val="#ppt_x"/>
                                          </p:val>
                                        </p:tav>
                                        <p:tav tm="100000">
                                          <p:val>
                                            <p:strVal val="#ppt_x"/>
                                          </p:val>
                                        </p:tav>
                                      </p:tavLst>
                                    </p:anim>
                                    <p:anim calcmode="lin" valueType="num">
                                      <p:cBhvr additive="base">
                                        <p:cTn id="23" dur="500" fill="hold"/>
                                        <p:tgtEl>
                                          <p:spTgt spid="96261"/>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20000"/>
                            </p:stCondLst>
                            <p:childTnLst>
                              <p:par>
                                <p:cTn id="25" presetID="2" presetClass="entr" presetSubtype="1" fill="hold" grpId="0" nodeType="afterEffect">
                                  <p:stCondLst>
                                    <p:cond delay="3000"/>
                                  </p:stCondLst>
                                  <p:childTnLst>
                                    <p:set>
                                      <p:cBhvr>
                                        <p:cTn id="26" dur="1" fill="hold">
                                          <p:stCondLst>
                                            <p:cond delay="0"/>
                                          </p:stCondLst>
                                        </p:cTn>
                                        <p:tgtEl>
                                          <p:spTgt spid="96260"/>
                                        </p:tgtEl>
                                        <p:attrNameLst>
                                          <p:attrName>style.visibility</p:attrName>
                                        </p:attrNameLst>
                                      </p:cBhvr>
                                      <p:to>
                                        <p:strVal val="visible"/>
                                      </p:to>
                                    </p:set>
                                    <p:anim calcmode="lin" valueType="num">
                                      <p:cBhvr additive="base">
                                        <p:cTn id="27" dur="500" fill="hold"/>
                                        <p:tgtEl>
                                          <p:spTgt spid="96260"/>
                                        </p:tgtEl>
                                        <p:attrNameLst>
                                          <p:attrName>ppt_x</p:attrName>
                                        </p:attrNameLst>
                                      </p:cBhvr>
                                      <p:tavLst>
                                        <p:tav tm="0">
                                          <p:val>
                                            <p:strVal val="#ppt_x"/>
                                          </p:val>
                                        </p:tav>
                                        <p:tav tm="100000">
                                          <p:val>
                                            <p:strVal val="#ppt_x"/>
                                          </p:val>
                                        </p:tav>
                                      </p:tavLst>
                                    </p:anim>
                                    <p:anim calcmode="lin" valueType="num">
                                      <p:cBhvr additive="base">
                                        <p:cTn id="28" dur="500" fill="hold"/>
                                        <p:tgtEl>
                                          <p:spTgt spid="96260"/>
                                        </p:tgtEl>
                                        <p:attrNameLst>
                                          <p:attrName>ppt_y</p:attrName>
                                        </p:attrNameLst>
                                      </p:cBhvr>
                                      <p:tavLst>
                                        <p:tav tm="0">
                                          <p:val>
                                            <p:strVal val="0-#ppt_h/2"/>
                                          </p:val>
                                        </p:tav>
                                        <p:tav tm="100000">
                                          <p:val>
                                            <p:strVal val="#ppt_y"/>
                                          </p:val>
                                        </p:tav>
                                      </p:tavLst>
                                    </p:anim>
                                  </p:childTnLst>
                                </p:cTn>
                              </p:par>
                            </p:childTnLst>
                          </p:cTn>
                        </p:par>
                        <p:par>
                          <p:cTn id="29" fill="hold" nodeType="afterGroup">
                            <p:stCondLst>
                              <p:cond delay="23500"/>
                            </p:stCondLst>
                            <p:childTnLst>
                              <p:par>
                                <p:cTn id="30" presetID="2" presetClass="entr" presetSubtype="1" fill="hold" grpId="0" nodeType="afterEffect">
                                  <p:stCondLst>
                                    <p:cond delay="1000"/>
                                  </p:stCondLst>
                                  <p:childTnLst>
                                    <p:set>
                                      <p:cBhvr>
                                        <p:cTn id="31" dur="1" fill="hold">
                                          <p:stCondLst>
                                            <p:cond delay="0"/>
                                          </p:stCondLst>
                                        </p:cTn>
                                        <p:tgtEl>
                                          <p:spTgt spid="96264"/>
                                        </p:tgtEl>
                                        <p:attrNameLst>
                                          <p:attrName>style.visibility</p:attrName>
                                        </p:attrNameLst>
                                      </p:cBhvr>
                                      <p:to>
                                        <p:strVal val="visible"/>
                                      </p:to>
                                    </p:set>
                                    <p:anim calcmode="lin" valueType="num">
                                      <p:cBhvr additive="base">
                                        <p:cTn id="32" dur="500" fill="hold"/>
                                        <p:tgtEl>
                                          <p:spTgt spid="96264"/>
                                        </p:tgtEl>
                                        <p:attrNameLst>
                                          <p:attrName>ppt_x</p:attrName>
                                        </p:attrNameLst>
                                      </p:cBhvr>
                                      <p:tavLst>
                                        <p:tav tm="0">
                                          <p:val>
                                            <p:strVal val="#ppt_x"/>
                                          </p:val>
                                        </p:tav>
                                        <p:tav tm="100000">
                                          <p:val>
                                            <p:strVal val="#ppt_x"/>
                                          </p:val>
                                        </p:tav>
                                      </p:tavLst>
                                    </p:anim>
                                    <p:anim calcmode="lin" valueType="num">
                                      <p:cBhvr additive="base">
                                        <p:cTn id="33" dur="500" fill="hold"/>
                                        <p:tgtEl>
                                          <p:spTgt spid="96264"/>
                                        </p:tgtEl>
                                        <p:attrNameLst>
                                          <p:attrName>ppt_y</p:attrName>
                                        </p:attrNameLst>
                                      </p:cBhvr>
                                      <p:tavLst>
                                        <p:tav tm="0">
                                          <p:val>
                                            <p:strVal val="0-#ppt_h/2"/>
                                          </p:val>
                                        </p:tav>
                                        <p:tav tm="100000">
                                          <p:val>
                                            <p:strVal val="#ppt_y"/>
                                          </p:val>
                                        </p:tav>
                                      </p:tavLst>
                                    </p:anim>
                                  </p:childTnLst>
                                </p:cTn>
                              </p:par>
                            </p:childTnLst>
                          </p:cTn>
                        </p:par>
                        <p:par>
                          <p:cTn id="34" fill="hold" nodeType="afterGroup">
                            <p:stCondLst>
                              <p:cond delay="25000"/>
                            </p:stCondLst>
                            <p:childTnLst>
                              <p:par>
                                <p:cTn id="35" presetID="2" presetClass="entr" presetSubtype="1" fill="hold" grpId="0" nodeType="afterEffect">
                                  <p:stCondLst>
                                    <p:cond delay="0"/>
                                  </p:stCondLst>
                                  <p:childTnLst>
                                    <p:set>
                                      <p:cBhvr>
                                        <p:cTn id="36" dur="1" fill="hold">
                                          <p:stCondLst>
                                            <p:cond delay="0"/>
                                          </p:stCondLst>
                                        </p:cTn>
                                        <p:tgtEl>
                                          <p:spTgt spid="96265"/>
                                        </p:tgtEl>
                                        <p:attrNameLst>
                                          <p:attrName>style.visibility</p:attrName>
                                        </p:attrNameLst>
                                      </p:cBhvr>
                                      <p:to>
                                        <p:strVal val="visible"/>
                                      </p:to>
                                    </p:set>
                                    <p:anim calcmode="lin" valueType="num">
                                      <p:cBhvr additive="base">
                                        <p:cTn id="37" dur="500" fill="hold"/>
                                        <p:tgtEl>
                                          <p:spTgt spid="96265"/>
                                        </p:tgtEl>
                                        <p:attrNameLst>
                                          <p:attrName>ppt_x</p:attrName>
                                        </p:attrNameLst>
                                      </p:cBhvr>
                                      <p:tavLst>
                                        <p:tav tm="0">
                                          <p:val>
                                            <p:strVal val="#ppt_x"/>
                                          </p:val>
                                        </p:tav>
                                        <p:tav tm="100000">
                                          <p:val>
                                            <p:strVal val="#ppt_x"/>
                                          </p:val>
                                        </p:tav>
                                      </p:tavLst>
                                    </p:anim>
                                    <p:anim calcmode="lin" valueType="num">
                                      <p:cBhvr additive="base">
                                        <p:cTn id="38" dur="500" fill="hold"/>
                                        <p:tgtEl>
                                          <p:spTgt spid="96265"/>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25500"/>
                            </p:stCondLst>
                            <p:childTnLst>
                              <p:par>
                                <p:cTn id="40" presetID="2" presetClass="entr" presetSubtype="1" fill="hold" grpId="0" nodeType="afterEffect">
                                  <p:stCondLst>
                                    <p:cond delay="0"/>
                                  </p:stCondLst>
                                  <p:childTnLst>
                                    <p:set>
                                      <p:cBhvr>
                                        <p:cTn id="41" dur="1" fill="hold">
                                          <p:stCondLst>
                                            <p:cond delay="0"/>
                                          </p:stCondLst>
                                        </p:cTn>
                                        <p:tgtEl>
                                          <p:spTgt spid="96266"/>
                                        </p:tgtEl>
                                        <p:attrNameLst>
                                          <p:attrName>style.visibility</p:attrName>
                                        </p:attrNameLst>
                                      </p:cBhvr>
                                      <p:to>
                                        <p:strVal val="visible"/>
                                      </p:to>
                                    </p:set>
                                    <p:anim calcmode="lin" valueType="num">
                                      <p:cBhvr additive="base">
                                        <p:cTn id="42" dur="500" fill="hold"/>
                                        <p:tgtEl>
                                          <p:spTgt spid="96266"/>
                                        </p:tgtEl>
                                        <p:attrNameLst>
                                          <p:attrName>ppt_x</p:attrName>
                                        </p:attrNameLst>
                                      </p:cBhvr>
                                      <p:tavLst>
                                        <p:tav tm="0">
                                          <p:val>
                                            <p:strVal val="#ppt_x"/>
                                          </p:val>
                                        </p:tav>
                                        <p:tav tm="100000">
                                          <p:val>
                                            <p:strVal val="#ppt_x"/>
                                          </p:val>
                                        </p:tav>
                                      </p:tavLst>
                                    </p:anim>
                                    <p:anim calcmode="lin" valueType="num">
                                      <p:cBhvr additive="base">
                                        <p:cTn id="43" dur="500" fill="hold"/>
                                        <p:tgtEl>
                                          <p:spTgt spid="96266"/>
                                        </p:tgtEl>
                                        <p:attrNameLst>
                                          <p:attrName>ppt_y</p:attrName>
                                        </p:attrNameLst>
                                      </p:cBhvr>
                                      <p:tavLst>
                                        <p:tav tm="0">
                                          <p:val>
                                            <p:strVal val="0-#ppt_h/2"/>
                                          </p:val>
                                        </p:tav>
                                        <p:tav tm="100000">
                                          <p:val>
                                            <p:strVal val="#ppt_y"/>
                                          </p:val>
                                        </p:tav>
                                      </p:tavLst>
                                    </p:anim>
                                  </p:childTnLst>
                                </p:cTn>
                              </p:par>
                            </p:childTnLst>
                          </p:cTn>
                        </p:par>
                        <p:par>
                          <p:cTn id="44" fill="hold" nodeType="afterGroup">
                            <p:stCondLst>
                              <p:cond delay="26000"/>
                            </p:stCondLst>
                            <p:childTnLst>
                              <p:par>
                                <p:cTn id="45" presetID="2" presetClass="entr" presetSubtype="1" fill="hold" grpId="0" nodeType="afterEffect">
                                  <p:stCondLst>
                                    <p:cond delay="0"/>
                                  </p:stCondLst>
                                  <p:childTnLst>
                                    <p:set>
                                      <p:cBhvr>
                                        <p:cTn id="46" dur="1" fill="hold">
                                          <p:stCondLst>
                                            <p:cond delay="0"/>
                                          </p:stCondLst>
                                        </p:cTn>
                                        <p:tgtEl>
                                          <p:spTgt spid="96267"/>
                                        </p:tgtEl>
                                        <p:attrNameLst>
                                          <p:attrName>style.visibility</p:attrName>
                                        </p:attrNameLst>
                                      </p:cBhvr>
                                      <p:to>
                                        <p:strVal val="visible"/>
                                      </p:to>
                                    </p:set>
                                    <p:anim calcmode="lin" valueType="num">
                                      <p:cBhvr additive="base">
                                        <p:cTn id="47" dur="500" fill="hold"/>
                                        <p:tgtEl>
                                          <p:spTgt spid="96267"/>
                                        </p:tgtEl>
                                        <p:attrNameLst>
                                          <p:attrName>ppt_x</p:attrName>
                                        </p:attrNameLst>
                                      </p:cBhvr>
                                      <p:tavLst>
                                        <p:tav tm="0">
                                          <p:val>
                                            <p:strVal val="#ppt_x"/>
                                          </p:val>
                                        </p:tav>
                                        <p:tav tm="100000">
                                          <p:val>
                                            <p:strVal val="#ppt_x"/>
                                          </p:val>
                                        </p:tav>
                                      </p:tavLst>
                                    </p:anim>
                                    <p:anim calcmode="lin" valueType="num">
                                      <p:cBhvr additive="base">
                                        <p:cTn id="48" dur="500" fill="hold"/>
                                        <p:tgtEl>
                                          <p:spTgt spid="9626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utoUpdateAnimBg="0"/>
      <p:bldP spid="96260" grpId="0" animBg="1" autoUpdateAnimBg="0"/>
      <p:bldP spid="96261" grpId="0" animBg="1" autoUpdateAnimBg="0"/>
      <p:bldP spid="96262" grpId="0" animBg="1" autoUpdateAnimBg="0"/>
      <p:bldP spid="96263" grpId="0" animBg="1" autoUpdateAnimBg="0"/>
      <p:bldP spid="96264" grpId="0" animBg="1" autoUpdateAnimBg="0"/>
      <p:bldP spid="96265" grpId="0" animBg="1" autoUpdateAnimBg="0"/>
      <p:bldP spid="96266" grpId="0" animBg="1" autoUpdateAnimBg="0"/>
      <p:bldP spid="9626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24579"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7E412817-4891-4899-BD80-CA1FB24B9095}" type="slidenum">
              <a:rPr kumimoji="0" lang="en-US" altLang="fr-FR" sz="1400" smtClean="0">
                <a:latin typeface="Times New Roman" panose="02020603050405020304" pitchFamily="18" charset="0"/>
              </a:rPr>
              <a:pPr>
                <a:spcBef>
                  <a:spcPct val="50000"/>
                </a:spcBef>
                <a:buClrTx/>
                <a:buSzTx/>
                <a:buFontTx/>
                <a:buNone/>
              </a:pPr>
              <a:t>14</a:t>
            </a:fld>
            <a:endParaRPr kumimoji="0" lang="en-US" altLang="fr-FR" sz="1400">
              <a:latin typeface="Times New Roman" panose="02020603050405020304" pitchFamily="18" charset="0"/>
            </a:endParaRPr>
          </a:p>
        </p:txBody>
      </p:sp>
      <p:sp>
        <p:nvSpPr>
          <p:cNvPr id="25602"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a:t>OS Evolution.</a:t>
            </a:r>
          </a:p>
        </p:txBody>
      </p:sp>
      <p:sp>
        <p:nvSpPr>
          <p:cNvPr id="25603" name="Rectangle 3"/>
          <p:cNvSpPr>
            <a:spLocks noGrp="1" noChangeArrowheads="1"/>
          </p:cNvSpPr>
          <p:nvPr>
            <p:ph type="body" idx="1"/>
          </p:nvPr>
        </p:nvSpPr>
        <p:spPr>
          <a:xfrm>
            <a:off x="533400" y="1905000"/>
            <a:ext cx="7772400" cy="4114800"/>
          </a:xfrm>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defRPr/>
            </a:pPr>
            <a:endParaRPr lang="en-US" altLang="fr-FR"/>
          </a:p>
        </p:txBody>
      </p:sp>
      <p:sp>
        <p:nvSpPr>
          <p:cNvPr id="24582" name="Rectangle 8"/>
          <p:cNvSpPr>
            <a:spLocks noChangeArrowheads="1"/>
          </p:cNvSpPr>
          <p:nvPr/>
        </p:nvSpPr>
        <p:spPr bwMode="auto">
          <a:xfrm>
            <a:off x="2590800" y="2667000"/>
            <a:ext cx="17526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a:latin typeface="Times New Roman" panose="02020603050405020304" pitchFamily="18" charset="0"/>
              </a:rPr>
              <a:t>User PGM 3</a:t>
            </a:r>
          </a:p>
        </p:txBody>
      </p:sp>
      <p:sp>
        <p:nvSpPr>
          <p:cNvPr id="24583" name="Rectangle 9"/>
          <p:cNvSpPr>
            <a:spLocks noChangeArrowheads="1"/>
          </p:cNvSpPr>
          <p:nvPr/>
        </p:nvSpPr>
        <p:spPr bwMode="auto">
          <a:xfrm>
            <a:off x="2590800" y="3429000"/>
            <a:ext cx="17526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a:latin typeface="Times New Roman" panose="02020603050405020304" pitchFamily="18" charset="0"/>
              </a:rPr>
              <a:t>User PGM 2</a:t>
            </a:r>
          </a:p>
        </p:txBody>
      </p:sp>
      <p:sp>
        <p:nvSpPr>
          <p:cNvPr id="24584" name="Rectangle 10"/>
          <p:cNvSpPr>
            <a:spLocks noChangeArrowheads="1"/>
          </p:cNvSpPr>
          <p:nvPr/>
        </p:nvSpPr>
        <p:spPr bwMode="auto">
          <a:xfrm>
            <a:off x="2590800" y="4191000"/>
            <a:ext cx="17526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a:latin typeface="Times New Roman" panose="02020603050405020304" pitchFamily="18" charset="0"/>
              </a:rPr>
              <a:t>User PGM 1</a:t>
            </a:r>
          </a:p>
        </p:txBody>
      </p:sp>
      <p:sp>
        <p:nvSpPr>
          <p:cNvPr id="24585" name="Rectangle 12"/>
          <p:cNvSpPr>
            <a:spLocks noChangeArrowheads="1"/>
          </p:cNvSpPr>
          <p:nvPr/>
        </p:nvSpPr>
        <p:spPr bwMode="auto">
          <a:xfrm>
            <a:off x="2590800" y="4953000"/>
            <a:ext cx="17526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Operating System</a:t>
            </a:r>
            <a:endParaRPr kumimoji="0" lang="en-GB" altLang="fr-FR" sz="2400">
              <a:latin typeface="Times New Roman" panose="02020603050405020304" pitchFamily="18" charset="0"/>
            </a:endParaRPr>
          </a:p>
        </p:txBody>
      </p:sp>
      <p:sp>
        <p:nvSpPr>
          <p:cNvPr id="24586" name="Rectangle 13"/>
          <p:cNvSpPr>
            <a:spLocks noChangeArrowheads="1"/>
          </p:cNvSpPr>
          <p:nvPr/>
        </p:nvSpPr>
        <p:spPr bwMode="auto">
          <a:xfrm>
            <a:off x="2590800" y="1905000"/>
            <a:ext cx="17526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a:latin typeface="Times New Roman" panose="02020603050405020304" pitchFamily="18" charset="0"/>
              </a:rPr>
              <a:t>User PGM 4</a:t>
            </a:r>
          </a:p>
        </p:txBody>
      </p:sp>
      <p:sp>
        <p:nvSpPr>
          <p:cNvPr id="24587" name="Rectangle 14"/>
          <p:cNvSpPr>
            <a:spLocks noChangeArrowheads="1"/>
          </p:cNvSpPr>
          <p:nvPr/>
        </p:nvSpPr>
        <p:spPr bwMode="auto">
          <a:xfrm>
            <a:off x="2590800" y="1143000"/>
            <a:ext cx="17526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a:latin typeface="Times New Roman" panose="02020603050405020304" pitchFamily="18" charset="0"/>
              </a:rPr>
              <a:t>User PGM 5</a:t>
            </a:r>
          </a:p>
        </p:txBody>
      </p:sp>
      <p:sp>
        <p:nvSpPr>
          <p:cNvPr id="24588" name="Rectangle 15"/>
          <p:cNvSpPr>
            <a:spLocks noChangeArrowheads="1"/>
          </p:cNvSpPr>
          <p:nvPr/>
        </p:nvSpPr>
        <p:spPr bwMode="auto">
          <a:xfrm>
            <a:off x="2590800" y="381000"/>
            <a:ext cx="17526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a:latin typeface="Times New Roman" panose="02020603050405020304" pitchFamily="18" charset="0"/>
              </a:rPr>
              <a:t>User PGM 6</a:t>
            </a:r>
          </a:p>
        </p:txBody>
      </p:sp>
      <p:sp>
        <p:nvSpPr>
          <p:cNvPr id="24589" name="Rectangle 16"/>
          <p:cNvSpPr>
            <a:spLocks noChangeArrowheads="1"/>
          </p:cNvSpPr>
          <p:nvPr/>
        </p:nvSpPr>
        <p:spPr bwMode="auto">
          <a:xfrm>
            <a:off x="2590800" y="-381000"/>
            <a:ext cx="17526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a:latin typeface="Times New Roman" panose="02020603050405020304" pitchFamily="18" charset="0"/>
              </a:rPr>
              <a:t>User PGM 7</a:t>
            </a:r>
          </a:p>
        </p:txBody>
      </p:sp>
      <p:sp>
        <p:nvSpPr>
          <p:cNvPr id="24590" name="Rectangle 17"/>
          <p:cNvSpPr>
            <a:spLocks noChangeArrowheads="1"/>
          </p:cNvSpPr>
          <p:nvPr/>
        </p:nvSpPr>
        <p:spPr bwMode="auto">
          <a:xfrm>
            <a:off x="5562600" y="2819400"/>
            <a:ext cx="1981200" cy="25908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a:latin typeface="Times New Roman" panose="02020603050405020304" pitchFamily="18" charset="0"/>
              </a:rPr>
              <a:t>Real Memory</a:t>
            </a:r>
          </a:p>
        </p:txBody>
      </p:sp>
      <p:sp>
        <p:nvSpPr>
          <p:cNvPr id="24591" name="Line 23"/>
          <p:cNvSpPr>
            <a:spLocks noChangeShapeType="1"/>
          </p:cNvSpPr>
          <p:nvPr/>
        </p:nvSpPr>
        <p:spPr bwMode="auto">
          <a:xfrm flipH="1" flipV="1">
            <a:off x="4267200" y="-457200"/>
            <a:ext cx="3276600" cy="3276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sp>
        <p:nvSpPr>
          <p:cNvPr id="24592" name="Line 24"/>
          <p:cNvSpPr>
            <a:spLocks noChangeShapeType="1"/>
          </p:cNvSpPr>
          <p:nvPr/>
        </p:nvSpPr>
        <p:spPr bwMode="auto">
          <a:xfrm flipH="1">
            <a:off x="4419600" y="5486400"/>
            <a:ext cx="31242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spTree>
  </p:cSld>
  <p:clrMapOvr>
    <a:masterClrMapping/>
  </p:clrMapOvr>
  <p:transition advClick="0" advTm="0">
    <p:dissolve/>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26627"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AB04ECC4-3932-4AA8-9FCA-508A5F235873}" type="slidenum">
              <a:rPr kumimoji="0" lang="en-US" altLang="fr-FR" sz="1400" smtClean="0">
                <a:latin typeface="Times New Roman" panose="02020603050405020304" pitchFamily="18" charset="0"/>
              </a:rPr>
              <a:pPr>
                <a:spcBef>
                  <a:spcPct val="50000"/>
                </a:spcBef>
                <a:buClrTx/>
                <a:buSzTx/>
                <a:buFontTx/>
                <a:buNone/>
              </a:pPr>
              <a:t>15</a:t>
            </a:fld>
            <a:endParaRPr kumimoji="0" lang="en-US" altLang="fr-FR" sz="1400">
              <a:latin typeface="Times New Roman" panose="02020603050405020304" pitchFamily="18" charset="0"/>
            </a:endParaRPr>
          </a:p>
        </p:txBody>
      </p:sp>
      <p:sp>
        <p:nvSpPr>
          <p:cNvPr id="95234" name="Rectangle 2"/>
          <p:cNvSpPr>
            <a:spLocks noGrp="1" noChangeArrowheads="1"/>
          </p:cNvSpPr>
          <p:nvPr>
            <p:ph type="title"/>
          </p:nvPr>
        </p:nvSpPr>
        <p:spPr/>
        <p:txBody>
          <a:bodyPr/>
          <a:lstStyle/>
          <a:p>
            <a:pPr>
              <a:defRPr/>
            </a:pPr>
            <a:r>
              <a:rPr lang="en-GB" altLang="fr-FR"/>
              <a:t>OS Evolution </a:t>
            </a:r>
          </a:p>
        </p:txBody>
      </p:sp>
      <p:sp>
        <p:nvSpPr>
          <p:cNvPr id="95235" name="Rectangle 3"/>
          <p:cNvSpPr>
            <a:spLocks noGrp="1" noChangeArrowheads="1"/>
          </p:cNvSpPr>
          <p:nvPr>
            <p:ph type="body" idx="1"/>
          </p:nvPr>
        </p:nvSpPr>
        <p:spPr/>
        <p:txBody>
          <a:bodyPr/>
          <a:lstStyle/>
          <a:p>
            <a:pPr>
              <a:defRPr/>
            </a:pPr>
            <a:endParaRPr lang="en-US" altLang="fr-FR"/>
          </a:p>
        </p:txBody>
      </p:sp>
      <p:sp>
        <p:nvSpPr>
          <p:cNvPr id="95237" name="Rectangle 5"/>
          <p:cNvSpPr>
            <a:spLocks noChangeArrowheads="1"/>
          </p:cNvSpPr>
          <p:nvPr/>
        </p:nvSpPr>
        <p:spPr bwMode="auto">
          <a:xfrm>
            <a:off x="1981200" y="5029200"/>
            <a:ext cx="685800" cy="6096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Pgm 1</a:t>
            </a:r>
            <a:endParaRPr kumimoji="0" lang="en-GB" altLang="fr-FR" sz="2400">
              <a:latin typeface="Times New Roman" panose="02020603050405020304" pitchFamily="18" charset="0"/>
            </a:endParaRPr>
          </a:p>
        </p:txBody>
      </p:sp>
      <p:sp>
        <p:nvSpPr>
          <p:cNvPr id="95238" name="Rectangle 6"/>
          <p:cNvSpPr>
            <a:spLocks noChangeArrowheads="1"/>
          </p:cNvSpPr>
          <p:nvPr/>
        </p:nvSpPr>
        <p:spPr bwMode="auto">
          <a:xfrm>
            <a:off x="1981200" y="2438400"/>
            <a:ext cx="685800" cy="14478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Pgm 1</a:t>
            </a:r>
            <a:endParaRPr kumimoji="0" lang="en-GB" altLang="fr-FR" sz="2400">
              <a:latin typeface="Times New Roman" panose="02020603050405020304" pitchFamily="18" charset="0"/>
            </a:endParaRPr>
          </a:p>
        </p:txBody>
      </p:sp>
      <p:sp>
        <p:nvSpPr>
          <p:cNvPr id="95239" name="Rectangle 7"/>
          <p:cNvSpPr>
            <a:spLocks noChangeArrowheads="1"/>
          </p:cNvSpPr>
          <p:nvPr/>
        </p:nvSpPr>
        <p:spPr bwMode="auto">
          <a:xfrm>
            <a:off x="2667000" y="2438400"/>
            <a:ext cx="685800" cy="14478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Pgm 2</a:t>
            </a:r>
            <a:endParaRPr kumimoji="0" lang="en-GB" altLang="fr-FR" sz="2400">
              <a:latin typeface="Times New Roman" panose="02020603050405020304" pitchFamily="18" charset="0"/>
            </a:endParaRPr>
          </a:p>
        </p:txBody>
      </p:sp>
      <p:sp>
        <p:nvSpPr>
          <p:cNvPr id="95240" name="Rectangle 8"/>
          <p:cNvSpPr>
            <a:spLocks noChangeArrowheads="1"/>
          </p:cNvSpPr>
          <p:nvPr/>
        </p:nvSpPr>
        <p:spPr bwMode="auto">
          <a:xfrm>
            <a:off x="3352800" y="2438400"/>
            <a:ext cx="685800" cy="14478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Pgm 3</a:t>
            </a:r>
          </a:p>
        </p:txBody>
      </p:sp>
      <p:sp>
        <p:nvSpPr>
          <p:cNvPr id="95241" name="Rectangle 9"/>
          <p:cNvSpPr>
            <a:spLocks noChangeArrowheads="1"/>
          </p:cNvSpPr>
          <p:nvPr/>
        </p:nvSpPr>
        <p:spPr bwMode="auto">
          <a:xfrm>
            <a:off x="4038600" y="2438400"/>
            <a:ext cx="685800" cy="14478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a:latin typeface="Times New Roman" panose="02020603050405020304" pitchFamily="18" charset="0"/>
              </a:rPr>
              <a:t>...</a:t>
            </a:r>
          </a:p>
        </p:txBody>
      </p:sp>
      <p:sp>
        <p:nvSpPr>
          <p:cNvPr id="95242" name="Rectangle 10"/>
          <p:cNvSpPr>
            <a:spLocks noChangeArrowheads="1"/>
          </p:cNvSpPr>
          <p:nvPr/>
        </p:nvSpPr>
        <p:spPr bwMode="auto">
          <a:xfrm>
            <a:off x="4724400" y="2438400"/>
            <a:ext cx="685800" cy="14478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a:latin typeface="Times New Roman" panose="02020603050405020304" pitchFamily="18" charset="0"/>
              </a:rPr>
              <a:t>...</a:t>
            </a:r>
          </a:p>
        </p:txBody>
      </p:sp>
      <p:sp>
        <p:nvSpPr>
          <p:cNvPr id="95243" name="Rectangle 11"/>
          <p:cNvSpPr>
            <a:spLocks noChangeArrowheads="1"/>
          </p:cNvSpPr>
          <p:nvPr/>
        </p:nvSpPr>
        <p:spPr bwMode="auto">
          <a:xfrm>
            <a:off x="5410200" y="2438400"/>
            <a:ext cx="685800" cy="14478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Pgm n</a:t>
            </a:r>
          </a:p>
        </p:txBody>
      </p:sp>
      <p:sp>
        <p:nvSpPr>
          <p:cNvPr id="95244" name="Rectangle 12"/>
          <p:cNvSpPr>
            <a:spLocks noChangeArrowheads="1"/>
          </p:cNvSpPr>
          <p:nvPr/>
        </p:nvSpPr>
        <p:spPr bwMode="auto">
          <a:xfrm>
            <a:off x="2667000" y="5029200"/>
            <a:ext cx="685800" cy="6096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Pgm 2</a:t>
            </a:r>
          </a:p>
        </p:txBody>
      </p:sp>
      <p:sp>
        <p:nvSpPr>
          <p:cNvPr id="95245" name="Rectangle 13"/>
          <p:cNvSpPr>
            <a:spLocks noChangeArrowheads="1"/>
          </p:cNvSpPr>
          <p:nvPr/>
        </p:nvSpPr>
        <p:spPr bwMode="auto">
          <a:xfrm>
            <a:off x="3352800" y="5029200"/>
            <a:ext cx="685800" cy="6096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Pgm 3</a:t>
            </a:r>
          </a:p>
        </p:txBody>
      </p:sp>
      <p:sp>
        <p:nvSpPr>
          <p:cNvPr id="95246" name="Rectangle 14"/>
          <p:cNvSpPr>
            <a:spLocks noChangeArrowheads="1"/>
          </p:cNvSpPr>
          <p:nvPr/>
        </p:nvSpPr>
        <p:spPr bwMode="auto">
          <a:xfrm>
            <a:off x="4038600" y="5029200"/>
            <a:ext cx="685800" cy="6096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a:latin typeface="Times New Roman" panose="02020603050405020304" pitchFamily="18" charset="0"/>
              </a:rPr>
              <a:t>..</a:t>
            </a:r>
          </a:p>
        </p:txBody>
      </p:sp>
      <p:sp>
        <p:nvSpPr>
          <p:cNvPr id="95247" name="Rectangle 15"/>
          <p:cNvSpPr>
            <a:spLocks noChangeArrowheads="1"/>
          </p:cNvSpPr>
          <p:nvPr/>
        </p:nvSpPr>
        <p:spPr bwMode="auto">
          <a:xfrm>
            <a:off x="4724400" y="5029200"/>
            <a:ext cx="685800" cy="6096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a:latin typeface="Times New Roman" panose="02020603050405020304" pitchFamily="18" charset="0"/>
              </a:rPr>
              <a:t>...</a:t>
            </a:r>
          </a:p>
        </p:txBody>
      </p:sp>
      <p:sp>
        <p:nvSpPr>
          <p:cNvPr id="95248" name="Rectangle 16"/>
          <p:cNvSpPr>
            <a:spLocks noChangeArrowheads="1"/>
          </p:cNvSpPr>
          <p:nvPr/>
        </p:nvSpPr>
        <p:spPr bwMode="auto">
          <a:xfrm>
            <a:off x="5410200" y="5029200"/>
            <a:ext cx="685800" cy="6096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Pgm n</a:t>
            </a:r>
            <a:endParaRPr kumimoji="0" lang="en-GB" altLang="fr-FR" sz="2400">
              <a:latin typeface="Times New Roman" panose="02020603050405020304" pitchFamily="18" charset="0"/>
            </a:endParaRPr>
          </a:p>
        </p:txBody>
      </p:sp>
      <p:sp>
        <p:nvSpPr>
          <p:cNvPr id="95249" name="Rectangle 17"/>
          <p:cNvSpPr>
            <a:spLocks noChangeArrowheads="1"/>
          </p:cNvSpPr>
          <p:nvPr/>
        </p:nvSpPr>
        <p:spPr bwMode="auto">
          <a:xfrm>
            <a:off x="3048000" y="3886200"/>
            <a:ext cx="2057400" cy="1143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Common Area</a:t>
            </a:r>
            <a:endParaRPr kumimoji="0" lang="en-GB" altLang="fr-FR" sz="2400">
              <a:latin typeface="Times New Roman" panose="02020603050405020304" pitchFamily="18" charset="0"/>
            </a:endParaRPr>
          </a:p>
        </p:txBody>
      </p:sp>
      <p:sp>
        <p:nvSpPr>
          <p:cNvPr id="95253" name="Rectangle 21"/>
          <p:cNvSpPr>
            <a:spLocks noChangeArrowheads="1"/>
          </p:cNvSpPr>
          <p:nvPr/>
        </p:nvSpPr>
        <p:spPr bwMode="auto">
          <a:xfrm>
            <a:off x="3124200" y="5638800"/>
            <a:ext cx="20574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Low memory</a:t>
            </a:r>
            <a:endParaRPr kumimoji="0" lang="en-GB" altLang="fr-FR"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5234"/>
                                        </p:tgtEl>
                                        <p:attrNameLst>
                                          <p:attrName>style.visibility</p:attrName>
                                        </p:attrNameLst>
                                      </p:cBhvr>
                                      <p:to>
                                        <p:strVal val="visible"/>
                                      </p:to>
                                    </p:set>
                                    <p:anim calcmode="lin" valueType="num">
                                      <p:cBhvr additive="base">
                                        <p:cTn id="7" dur="500" fill="hold"/>
                                        <p:tgtEl>
                                          <p:spTgt spid="95234"/>
                                        </p:tgtEl>
                                        <p:attrNameLst>
                                          <p:attrName>ppt_x</p:attrName>
                                        </p:attrNameLst>
                                      </p:cBhvr>
                                      <p:tavLst>
                                        <p:tav tm="0">
                                          <p:val>
                                            <p:strVal val="0-#ppt_w/2"/>
                                          </p:val>
                                        </p:tav>
                                        <p:tav tm="100000">
                                          <p:val>
                                            <p:strVal val="#ppt_x"/>
                                          </p:val>
                                        </p:tav>
                                      </p:tavLst>
                                    </p:anim>
                                    <p:anim calcmode="lin" valueType="num">
                                      <p:cBhvr additive="base">
                                        <p:cTn id="8" dur="500" fill="hold"/>
                                        <p:tgtEl>
                                          <p:spTgt spid="952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nodePh="1">
                                  <p:stCondLst>
                                    <p:cond delay="0"/>
                                  </p:stCondLst>
                                  <p:endCondLst>
                                    <p:cond evt="begin" delay="0">
                                      <p:tn val="11"/>
                                    </p:cond>
                                  </p:endCondLst>
                                  <p:childTnLst>
                                    <p:set>
                                      <p:cBhvr>
                                        <p:cTn id="12" dur="1" fill="hold">
                                          <p:stCondLst>
                                            <p:cond delay="0"/>
                                          </p:stCondLst>
                                        </p:cTn>
                                        <p:tgtEl>
                                          <p:spTgt spid="95235">
                                            <p:txEl>
                                              <p:pRg st="0" end="0"/>
                                            </p:txEl>
                                          </p:spTgt>
                                        </p:tgtEl>
                                        <p:attrNameLst>
                                          <p:attrName>style.visibility</p:attrName>
                                        </p:attrNameLst>
                                      </p:cBhvr>
                                      <p:to>
                                        <p:strVal val="visible"/>
                                      </p:to>
                                    </p:set>
                                    <p:anim calcmode="lin" valueType="num">
                                      <p:cBhvr additive="base">
                                        <p:cTn id="13" dur="500" fill="hold"/>
                                        <p:tgtEl>
                                          <p:spTgt spid="9523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52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par>
                          <p:cTn id="15" fill="hold" nodeType="afterGroup">
                            <p:stCondLst>
                              <p:cond delay="500"/>
                            </p:stCondLst>
                            <p:childTnLst>
                              <p:par>
                                <p:cTn id="16" presetID="2" presetClass="entr" presetSubtype="1" fill="hold" grpId="0" nodeType="afterEffect">
                                  <p:stCondLst>
                                    <p:cond delay="0"/>
                                  </p:stCondLst>
                                  <p:childTnLst>
                                    <p:set>
                                      <p:cBhvr>
                                        <p:cTn id="17" dur="1" fill="hold">
                                          <p:stCondLst>
                                            <p:cond delay="0"/>
                                          </p:stCondLst>
                                        </p:cTn>
                                        <p:tgtEl>
                                          <p:spTgt spid="95253"/>
                                        </p:tgtEl>
                                        <p:attrNameLst>
                                          <p:attrName>style.visibility</p:attrName>
                                        </p:attrNameLst>
                                      </p:cBhvr>
                                      <p:to>
                                        <p:strVal val="visible"/>
                                      </p:to>
                                    </p:set>
                                    <p:anim calcmode="lin" valueType="num">
                                      <p:cBhvr additive="base">
                                        <p:cTn id="18" dur="500" fill="hold"/>
                                        <p:tgtEl>
                                          <p:spTgt spid="95253"/>
                                        </p:tgtEl>
                                        <p:attrNameLst>
                                          <p:attrName>ppt_x</p:attrName>
                                        </p:attrNameLst>
                                      </p:cBhvr>
                                      <p:tavLst>
                                        <p:tav tm="0">
                                          <p:val>
                                            <p:strVal val="#ppt_x"/>
                                          </p:val>
                                        </p:tav>
                                        <p:tav tm="100000">
                                          <p:val>
                                            <p:strVal val="#ppt_x"/>
                                          </p:val>
                                        </p:tav>
                                      </p:tavLst>
                                    </p:anim>
                                    <p:anim calcmode="lin" valueType="num">
                                      <p:cBhvr additive="base">
                                        <p:cTn id="19" dur="500" fill="hold"/>
                                        <p:tgtEl>
                                          <p:spTgt spid="95253"/>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1000"/>
                            </p:stCondLst>
                            <p:childTnLst>
                              <p:par>
                                <p:cTn id="21" presetID="2" presetClass="entr" presetSubtype="1" fill="hold" grpId="0" nodeType="afterEffect">
                                  <p:stCondLst>
                                    <p:cond delay="0"/>
                                  </p:stCondLst>
                                  <p:childTnLst>
                                    <p:set>
                                      <p:cBhvr>
                                        <p:cTn id="22" dur="1" fill="hold">
                                          <p:stCondLst>
                                            <p:cond delay="0"/>
                                          </p:stCondLst>
                                        </p:cTn>
                                        <p:tgtEl>
                                          <p:spTgt spid="95246"/>
                                        </p:tgtEl>
                                        <p:attrNameLst>
                                          <p:attrName>style.visibility</p:attrName>
                                        </p:attrNameLst>
                                      </p:cBhvr>
                                      <p:to>
                                        <p:strVal val="visible"/>
                                      </p:to>
                                    </p:set>
                                    <p:anim calcmode="lin" valueType="num">
                                      <p:cBhvr additive="base">
                                        <p:cTn id="23" dur="500" fill="hold"/>
                                        <p:tgtEl>
                                          <p:spTgt spid="95246"/>
                                        </p:tgtEl>
                                        <p:attrNameLst>
                                          <p:attrName>ppt_x</p:attrName>
                                        </p:attrNameLst>
                                      </p:cBhvr>
                                      <p:tavLst>
                                        <p:tav tm="0">
                                          <p:val>
                                            <p:strVal val="#ppt_x"/>
                                          </p:val>
                                        </p:tav>
                                        <p:tav tm="100000">
                                          <p:val>
                                            <p:strVal val="#ppt_x"/>
                                          </p:val>
                                        </p:tav>
                                      </p:tavLst>
                                    </p:anim>
                                    <p:anim calcmode="lin" valueType="num">
                                      <p:cBhvr additive="base">
                                        <p:cTn id="24" dur="500" fill="hold"/>
                                        <p:tgtEl>
                                          <p:spTgt spid="95246"/>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1500"/>
                            </p:stCondLst>
                            <p:childTnLst>
                              <p:par>
                                <p:cTn id="26" presetID="2" presetClass="entr" presetSubtype="1" fill="hold" grpId="0" nodeType="afterEffect">
                                  <p:stCondLst>
                                    <p:cond delay="0"/>
                                  </p:stCondLst>
                                  <p:childTnLst>
                                    <p:set>
                                      <p:cBhvr>
                                        <p:cTn id="27" dur="1" fill="hold">
                                          <p:stCondLst>
                                            <p:cond delay="0"/>
                                          </p:stCondLst>
                                        </p:cTn>
                                        <p:tgtEl>
                                          <p:spTgt spid="95249"/>
                                        </p:tgtEl>
                                        <p:attrNameLst>
                                          <p:attrName>style.visibility</p:attrName>
                                        </p:attrNameLst>
                                      </p:cBhvr>
                                      <p:to>
                                        <p:strVal val="visible"/>
                                      </p:to>
                                    </p:set>
                                    <p:anim calcmode="lin" valueType="num">
                                      <p:cBhvr additive="base">
                                        <p:cTn id="28" dur="500" fill="hold"/>
                                        <p:tgtEl>
                                          <p:spTgt spid="95249"/>
                                        </p:tgtEl>
                                        <p:attrNameLst>
                                          <p:attrName>ppt_x</p:attrName>
                                        </p:attrNameLst>
                                      </p:cBhvr>
                                      <p:tavLst>
                                        <p:tav tm="0">
                                          <p:val>
                                            <p:strVal val="#ppt_x"/>
                                          </p:val>
                                        </p:tav>
                                        <p:tav tm="100000">
                                          <p:val>
                                            <p:strVal val="#ppt_x"/>
                                          </p:val>
                                        </p:tav>
                                      </p:tavLst>
                                    </p:anim>
                                    <p:anim calcmode="lin" valueType="num">
                                      <p:cBhvr additive="base">
                                        <p:cTn id="29" dur="500" fill="hold"/>
                                        <p:tgtEl>
                                          <p:spTgt spid="95249"/>
                                        </p:tgtEl>
                                        <p:attrNameLst>
                                          <p:attrName>ppt_y</p:attrName>
                                        </p:attrNameLst>
                                      </p:cBhvr>
                                      <p:tavLst>
                                        <p:tav tm="0">
                                          <p:val>
                                            <p:strVal val="0-#ppt_h/2"/>
                                          </p:val>
                                        </p:tav>
                                        <p:tav tm="100000">
                                          <p:val>
                                            <p:strVal val="#ppt_y"/>
                                          </p:val>
                                        </p:tav>
                                      </p:tavLst>
                                    </p:anim>
                                  </p:childTnLst>
                                </p:cTn>
                              </p:par>
                            </p:childTnLst>
                          </p:cTn>
                        </p:par>
                        <p:par>
                          <p:cTn id="30" fill="hold" nodeType="afterGroup">
                            <p:stCondLst>
                              <p:cond delay="2000"/>
                            </p:stCondLst>
                            <p:childTnLst>
                              <p:par>
                                <p:cTn id="31" presetID="2" presetClass="entr" presetSubtype="1" fill="hold" grpId="0" nodeType="afterEffect">
                                  <p:stCondLst>
                                    <p:cond delay="0"/>
                                  </p:stCondLst>
                                  <p:childTnLst>
                                    <p:set>
                                      <p:cBhvr>
                                        <p:cTn id="32" dur="1" fill="hold">
                                          <p:stCondLst>
                                            <p:cond delay="0"/>
                                          </p:stCondLst>
                                        </p:cTn>
                                        <p:tgtEl>
                                          <p:spTgt spid="95241"/>
                                        </p:tgtEl>
                                        <p:attrNameLst>
                                          <p:attrName>style.visibility</p:attrName>
                                        </p:attrNameLst>
                                      </p:cBhvr>
                                      <p:to>
                                        <p:strVal val="visible"/>
                                      </p:to>
                                    </p:set>
                                    <p:anim calcmode="lin" valueType="num">
                                      <p:cBhvr additive="base">
                                        <p:cTn id="33" dur="500" fill="hold"/>
                                        <p:tgtEl>
                                          <p:spTgt spid="95241"/>
                                        </p:tgtEl>
                                        <p:attrNameLst>
                                          <p:attrName>ppt_x</p:attrName>
                                        </p:attrNameLst>
                                      </p:cBhvr>
                                      <p:tavLst>
                                        <p:tav tm="0">
                                          <p:val>
                                            <p:strVal val="#ppt_x"/>
                                          </p:val>
                                        </p:tav>
                                        <p:tav tm="100000">
                                          <p:val>
                                            <p:strVal val="#ppt_x"/>
                                          </p:val>
                                        </p:tav>
                                      </p:tavLst>
                                    </p:anim>
                                    <p:anim calcmode="lin" valueType="num">
                                      <p:cBhvr additive="base">
                                        <p:cTn id="34" dur="500" fill="hold"/>
                                        <p:tgtEl>
                                          <p:spTgt spid="95241"/>
                                        </p:tgtEl>
                                        <p:attrNameLst>
                                          <p:attrName>ppt_y</p:attrName>
                                        </p:attrNameLst>
                                      </p:cBhvr>
                                      <p:tavLst>
                                        <p:tav tm="0">
                                          <p:val>
                                            <p:strVal val="0-#ppt_h/2"/>
                                          </p:val>
                                        </p:tav>
                                        <p:tav tm="100000">
                                          <p:val>
                                            <p:strVal val="#ppt_y"/>
                                          </p:val>
                                        </p:tav>
                                      </p:tavLst>
                                    </p:anim>
                                  </p:childTnLst>
                                </p:cTn>
                              </p:par>
                            </p:childTnLst>
                          </p:cTn>
                        </p:par>
                        <p:par>
                          <p:cTn id="35" fill="hold" nodeType="afterGroup">
                            <p:stCondLst>
                              <p:cond delay="2500"/>
                            </p:stCondLst>
                            <p:childTnLst>
                              <p:par>
                                <p:cTn id="36" presetID="2" presetClass="entr" presetSubtype="8" fill="hold" grpId="0" nodeType="afterEffect">
                                  <p:stCondLst>
                                    <p:cond delay="10000"/>
                                  </p:stCondLst>
                                  <p:childTnLst>
                                    <p:set>
                                      <p:cBhvr>
                                        <p:cTn id="37" dur="1" fill="hold">
                                          <p:stCondLst>
                                            <p:cond delay="0"/>
                                          </p:stCondLst>
                                        </p:cTn>
                                        <p:tgtEl>
                                          <p:spTgt spid="95245"/>
                                        </p:tgtEl>
                                        <p:attrNameLst>
                                          <p:attrName>style.visibility</p:attrName>
                                        </p:attrNameLst>
                                      </p:cBhvr>
                                      <p:to>
                                        <p:strVal val="visible"/>
                                      </p:to>
                                    </p:set>
                                    <p:anim calcmode="lin" valueType="num">
                                      <p:cBhvr additive="base">
                                        <p:cTn id="38" dur="500" fill="hold"/>
                                        <p:tgtEl>
                                          <p:spTgt spid="95245"/>
                                        </p:tgtEl>
                                        <p:attrNameLst>
                                          <p:attrName>ppt_x</p:attrName>
                                        </p:attrNameLst>
                                      </p:cBhvr>
                                      <p:tavLst>
                                        <p:tav tm="0">
                                          <p:val>
                                            <p:strVal val="0-#ppt_w/2"/>
                                          </p:val>
                                        </p:tav>
                                        <p:tav tm="100000">
                                          <p:val>
                                            <p:strVal val="#ppt_x"/>
                                          </p:val>
                                        </p:tav>
                                      </p:tavLst>
                                    </p:anim>
                                    <p:anim calcmode="lin" valueType="num">
                                      <p:cBhvr additive="base">
                                        <p:cTn id="39" dur="500" fill="hold"/>
                                        <p:tgtEl>
                                          <p:spTgt spid="95245"/>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13000"/>
                            </p:stCondLst>
                            <p:childTnLst>
                              <p:par>
                                <p:cTn id="41" presetID="2" presetClass="entr" presetSubtype="8" fill="hold" grpId="0" nodeType="afterEffect">
                                  <p:stCondLst>
                                    <p:cond delay="0"/>
                                  </p:stCondLst>
                                  <p:childTnLst>
                                    <p:set>
                                      <p:cBhvr>
                                        <p:cTn id="42" dur="1" fill="hold">
                                          <p:stCondLst>
                                            <p:cond delay="0"/>
                                          </p:stCondLst>
                                        </p:cTn>
                                        <p:tgtEl>
                                          <p:spTgt spid="95240"/>
                                        </p:tgtEl>
                                        <p:attrNameLst>
                                          <p:attrName>style.visibility</p:attrName>
                                        </p:attrNameLst>
                                      </p:cBhvr>
                                      <p:to>
                                        <p:strVal val="visible"/>
                                      </p:to>
                                    </p:set>
                                    <p:anim calcmode="lin" valueType="num">
                                      <p:cBhvr additive="base">
                                        <p:cTn id="43" dur="500" fill="hold"/>
                                        <p:tgtEl>
                                          <p:spTgt spid="95240"/>
                                        </p:tgtEl>
                                        <p:attrNameLst>
                                          <p:attrName>ppt_x</p:attrName>
                                        </p:attrNameLst>
                                      </p:cBhvr>
                                      <p:tavLst>
                                        <p:tav tm="0">
                                          <p:val>
                                            <p:strVal val="0-#ppt_w/2"/>
                                          </p:val>
                                        </p:tav>
                                        <p:tav tm="100000">
                                          <p:val>
                                            <p:strVal val="#ppt_x"/>
                                          </p:val>
                                        </p:tav>
                                      </p:tavLst>
                                    </p:anim>
                                    <p:anim calcmode="lin" valueType="num">
                                      <p:cBhvr additive="base">
                                        <p:cTn id="44" dur="500" fill="hold"/>
                                        <p:tgtEl>
                                          <p:spTgt spid="95240"/>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13500"/>
                            </p:stCondLst>
                            <p:childTnLst>
                              <p:par>
                                <p:cTn id="46" presetID="2" presetClass="entr" presetSubtype="8" fill="hold" grpId="0" nodeType="afterEffect">
                                  <p:stCondLst>
                                    <p:cond delay="0"/>
                                  </p:stCondLst>
                                  <p:childTnLst>
                                    <p:set>
                                      <p:cBhvr>
                                        <p:cTn id="47" dur="1" fill="hold">
                                          <p:stCondLst>
                                            <p:cond delay="0"/>
                                          </p:stCondLst>
                                        </p:cTn>
                                        <p:tgtEl>
                                          <p:spTgt spid="95244"/>
                                        </p:tgtEl>
                                        <p:attrNameLst>
                                          <p:attrName>style.visibility</p:attrName>
                                        </p:attrNameLst>
                                      </p:cBhvr>
                                      <p:to>
                                        <p:strVal val="visible"/>
                                      </p:to>
                                    </p:set>
                                    <p:anim calcmode="lin" valueType="num">
                                      <p:cBhvr additive="base">
                                        <p:cTn id="48" dur="500" fill="hold"/>
                                        <p:tgtEl>
                                          <p:spTgt spid="95244"/>
                                        </p:tgtEl>
                                        <p:attrNameLst>
                                          <p:attrName>ppt_x</p:attrName>
                                        </p:attrNameLst>
                                      </p:cBhvr>
                                      <p:tavLst>
                                        <p:tav tm="0">
                                          <p:val>
                                            <p:strVal val="0-#ppt_w/2"/>
                                          </p:val>
                                        </p:tav>
                                        <p:tav tm="100000">
                                          <p:val>
                                            <p:strVal val="#ppt_x"/>
                                          </p:val>
                                        </p:tav>
                                      </p:tavLst>
                                    </p:anim>
                                    <p:anim calcmode="lin" valueType="num">
                                      <p:cBhvr additive="base">
                                        <p:cTn id="49" dur="500" fill="hold"/>
                                        <p:tgtEl>
                                          <p:spTgt spid="95244"/>
                                        </p:tgtEl>
                                        <p:attrNameLst>
                                          <p:attrName>ppt_y</p:attrName>
                                        </p:attrNameLst>
                                      </p:cBhvr>
                                      <p:tavLst>
                                        <p:tav tm="0">
                                          <p:val>
                                            <p:strVal val="#ppt_y"/>
                                          </p:val>
                                        </p:tav>
                                        <p:tav tm="100000">
                                          <p:val>
                                            <p:strVal val="#ppt_y"/>
                                          </p:val>
                                        </p:tav>
                                      </p:tavLst>
                                    </p:anim>
                                  </p:childTnLst>
                                </p:cTn>
                              </p:par>
                            </p:childTnLst>
                          </p:cTn>
                        </p:par>
                        <p:par>
                          <p:cTn id="50" fill="hold" nodeType="afterGroup">
                            <p:stCondLst>
                              <p:cond delay="14000"/>
                            </p:stCondLst>
                            <p:childTnLst>
                              <p:par>
                                <p:cTn id="51" presetID="2" presetClass="entr" presetSubtype="8" fill="hold" grpId="0" nodeType="afterEffect">
                                  <p:stCondLst>
                                    <p:cond delay="0"/>
                                  </p:stCondLst>
                                  <p:childTnLst>
                                    <p:set>
                                      <p:cBhvr>
                                        <p:cTn id="52" dur="1" fill="hold">
                                          <p:stCondLst>
                                            <p:cond delay="0"/>
                                          </p:stCondLst>
                                        </p:cTn>
                                        <p:tgtEl>
                                          <p:spTgt spid="95239"/>
                                        </p:tgtEl>
                                        <p:attrNameLst>
                                          <p:attrName>style.visibility</p:attrName>
                                        </p:attrNameLst>
                                      </p:cBhvr>
                                      <p:to>
                                        <p:strVal val="visible"/>
                                      </p:to>
                                    </p:set>
                                    <p:anim calcmode="lin" valueType="num">
                                      <p:cBhvr additive="base">
                                        <p:cTn id="53" dur="500" fill="hold"/>
                                        <p:tgtEl>
                                          <p:spTgt spid="95239"/>
                                        </p:tgtEl>
                                        <p:attrNameLst>
                                          <p:attrName>ppt_x</p:attrName>
                                        </p:attrNameLst>
                                      </p:cBhvr>
                                      <p:tavLst>
                                        <p:tav tm="0">
                                          <p:val>
                                            <p:strVal val="0-#ppt_w/2"/>
                                          </p:val>
                                        </p:tav>
                                        <p:tav tm="100000">
                                          <p:val>
                                            <p:strVal val="#ppt_x"/>
                                          </p:val>
                                        </p:tav>
                                      </p:tavLst>
                                    </p:anim>
                                    <p:anim calcmode="lin" valueType="num">
                                      <p:cBhvr additive="base">
                                        <p:cTn id="54" dur="500" fill="hold"/>
                                        <p:tgtEl>
                                          <p:spTgt spid="95239"/>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14500"/>
                            </p:stCondLst>
                            <p:childTnLst>
                              <p:par>
                                <p:cTn id="56" presetID="2" presetClass="entr" presetSubtype="8" fill="hold" grpId="0" nodeType="afterEffect">
                                  <p:stCondLst>
                                    <p:cond delay="0"/>
                                  </p:stCondLst>
                                  <p:childTnLst>
                                    <p:set>
                                      <p:cBhvr>
                                        <p:cTn id="57" dur="1" fill="hold">
                                          <p:stCondLst>
                                            <p:cond delay="0"/>
                                          </p:stCondLst>
                                        </p:cTn>
                                        <p:tgtEl>
                                          <p:spTgt spid="95237"/>
                                        </p:tgtEl>
                                        <p:attrNameLst>
                                          <p:attrName>style.visibility</p:attrName>
                                        </p:attrNameLst>
                                      </p:cBhvr>
                                      <p:to>
                                        <p:strVal val="visible"/>
                                      </p:to>
                                    </p:set>
                                    <p:anim calcmode="lin" valueType="num">
                                      <p:cBhvr additive="base">
                                        <p:cTn id="58" dur="500" fill="hold"/>
                                        <p:tgtEl>
                                          <p:spTgt spid="95237"/>
                                        </p:tgtEl>
                                        <p:attrNameLst>
                                          <p:attrName>ppt_x</p:attrName>
                                        </p:attrNameLst>
                                      </p:cBhvr>
                                      <p:tavLst>
                                        <p:tav tm="0">
                                          <p:val>
                                            <p:strVal val="0-#ppt_w/2"/>
                                          </p:val>
                                        </p:tav>
                                        <p:tav tm="100000">
                                          <p:val>
                                            <p:strVal val="#ppt_x"/>
                                          </p:val>
                                        </p:tav>
                                      </p:tavLst>
                                    </p:anim>
                                    <p:anim calcmode="lin" valueType="num">
                                      <p:cBhvr additive="base">
                                        <p:cTn id="59" dur="500" fill="hold"/>
                                        <p:tgtEl>
                                          <p:spTgt spid="95237"/>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15000"/>
                            </p:stCondLst>
                            <p:childTnLst>
                              <p:par>
                                <p:cTn id="61" presetID="2" presetClass="entr" presetSubtype="8" fill="hold" grpId="0" nodeType="afterEffect">
                                  <p:stCondLst>
                                    <p:cond delay="0"/>
                                  </p:stCondLst>
                                  <p:childTnLst>
                                    <p:set>
                                      <p:cBhvr>
                                        <p:cTn id="62" dur="1" fill="hold">
                                          <p:stCondLst>
                                            <p:cond delay="0"/>
                                          </p:stCondLst>
                                        </p:cTn>
                                        <p:tgtEl>
                                          <p:spTgt spid="95238"/>
                                        </p:tgtEl>
                                        <p:attrNameLst>
                                          <p:attrName>style.visibility</p:attrName>
                                        </p:attrNameLst>
                                      </p:cBhvr>
                                      <p:to>
                                        <p:strVal val="visible"/>
                                      </p:to>
                                    </p:set>
                                    <p:anim calcmode="lin" valueType="num">
                                      <p:cBhvr additive="base">
                                        <p:cTn id="63" dur="500" fill="hold"/>
                                        <p:tgtEl>
                                          <p:spTgt spid="95238"/>
                                        </p:tgtEl>
                                        <p:attrNameLst>
                                          <p:attrName>ppt_x</p:attrName>
                                        </p:attrNameLst>
                                      </p:cBhvr>
                                      <p:tavLst>
                                        <p:tav tm="0">
                                          <p:val>
                                            <p:strVal val="0-#ppt_w/2"/>
                                          </p:val>
                                        </p:tav>
                                        <p:tav tm="100000">
                                          <p:val>
                                            <p:strVal val="#ppt_x"/>
                                          </p:val>
                                        </p:tav>
                                      </p:tavLst>
                                    </p:anim>
                                    <p:anim calcmode="lin" valueType="num">
                                      <p:cBhvr additive="base">
                                        <p:cTn id="64" dur="500" fill="hold"/>
                                        <p:tgtEl>
                                          <p:spTgt spid="95238"/>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15500"/>
                            </p:stCondLst>
                            <p:childTnLst>
                              <p:par>
                                <p:cTn id="66" presetID="2" presetClass="entr" presetSubtype="2" fill="hold" grpId="0" nodeType="afterEffect">
                                  <p:stCondLst>
                                    <p:cond delay="0"/>
                                  </p:stCondLst>
                                  <p:childTnLst>
                                    <p:set>
                                      <p:cBhvr>
                                        <p:cTn id="67" dur="1" fill="hold">
                                          <p:stCondLst>
                                            <p:cond delay="0"/>
                                          </p:stCondLst>
                                        </p:cTn>
                                        <p:tgtEl>
                                          <p:spTgt spid="95247"/>
                                        </p:tgtEl>
                                        <p:attrNameLst>
                                          <p:attrName>style.visibility</p:attrName>
                                        </p:attrNameLst>
                                      </p:cBhvr>
                                      <p:to>
                                        <p:strVal val="visible"/>
                                      </p:to>
                                    </p:set>
                                    <p:anim calcmode="lin" valueType="num">
                                      <p:cBhvr additive="base">
                                        <p:cTn id="68" dur="500" fill="hold"/>
                                        <p:tgtEl>
                                          <p:spTgt spid="95247"/>
                                        </p:tgtEl>
                                        <p:attrNameLst>
                                          <p:attrName>ppt_x</p:attrName>
                                        </p:attrNameLst>
                                      </p:cBhvr>
                                      <p:tavLst>
                                        <p:tav tm="0">
                                          <p:val>
                                            <p:strVal val="1+#ppt_w/2"/>
                                          </p:val>
                                        </p:tav>
                                        <p:tav tm="100000">
                                          <p:val>
                                            <p:strVal val="#ppt_x"/>
                                          </p:val>
                                        </p:tav>
                                      </p:tavLst>
                                    </p:anim>
                                    <p:anim calcmode="lin" valueType="num">
                                      <p:cBhvr additive="base">
                                        <p:cTn id="69" dur="500" fill="hold"/>
                                        <p:tgtEl>
                                          <p:spTgt spid="95247"/>
                                        </p:tgtEl>
                                        <p:attrNameLst>
                                          <p:attrName>ppt_y</p:attrName>
                                        </p:attrNameLst>
                                      </p:cBhvr>
                                      <p:tavLst>
                                        <p:tav tm="0">
                                          <p:val>
                                            <p:strVal val="#ppt_y"/>
                                          </p:val>
                                        </p:tav>
                                        <p:tav tm="100000">
                                          <p:val>
                                            <p:strVal val="#ppt_y"/>
                                          </p:val>
                                        </p:tav>
                                      </p:tavLst>
                                    </p:anim>
                                  </p:childTnLst>
                                </p:cTn>
                              </p:par>
                            </p:childTnLst>
                          </p:cTn>
                        </p:par>
                        <p:par>
                          <p:cTn id="70" fill="hold" nodeType="afterGroup">
                            <p:stCondLst>
                              <p:cond delay="16000"/>
                            </p:stCondLst>
                            <p:childTnLst>
                              <p:par>
                                <p:cTn id="71" presetID="2" presetClass="entr" presetSubtype="2" fill="hold" grpId="0" nodeType="afterEffect">
                                  <p:stCondLst>
                                    <p:cond delay="0"/>
                                  </p:stCondLst>
                                  <p:childTnLst>
                                    <p:set>
                                      <p:cBhvr>
                                        <p:cTn id="72" dur="1" fill="hold">
                                          <p:stCondLst>
                                            <p:cond delay="0"/>
                                          </p:stCondLst>
                                        </p:cTn>
                                        <p:tgtEl>
                                          <p:spTgt spid="95242"/>
                                        </p:tgtEl>
                                        <p:attrNameLst>
                                          <p:attrName>style.visibility</p:attrName>
                                        </p:attrNameLst>
                                      </p:cBhvr>
                                      <p:to>
                                        <p:strVal val="visible"/>
                                      </p:to>
                                    </p:set>
                                    <p:anim calcmode="lin" valueType="num">
                                      <p:cBhvr additive="base">
                                        <p:cTn id="73" dur="500" fill="hold"/>
                                        <p:tgtEl>
                                          <p:spTgt spid="95242"/>
                                        </p:tgtEl>
                                        <p:attrNameLst>
                                          <p:attrName>ppt_x</p:attrName>
                                        </p:attrNameLst>
                                      </p:cBhvr>
                                      <p:tavLst>
                                        <p:tav tm="0">
                                          <p:val>
                                            <p:strVal val="1+#ppt_w/2"/>
                                          </p:val>
                                        </p:tav>
                                        <p:tav tm="100000">
                                          <p:val>
                                            <p:strVal val="#ppt_x"/>
                                          </p:val>
                                        </p:tav>
                                      </p:tavLst>
                                    </p:anim>
                                    <p:anim calcmode="lin" valueType="num">
                                      <p:cBhvr additive="base">
                                        <p:cTn id="74" dur="500" fill="hold"/>
                                        <p:tgtEl>
                                          <p:spTgt spid="95242"/>
                                        </p:tgtEl>
                                        <p:attrNameLst>
                                          <p:attrName>ppt_y</p:attrName>
                                        </p:attrNameLst>
                                      </p:cBhvr>
                                      <p:tavLst>
                                        <p:tav tm="0">
                                          <p:val>
                                            <p:strVal val="#ppt_y"/>
                                          </p:val>
                                        </p:tav>
                                        <p:tav tm="100000">
                                          <p:val>
                                            <p:strVal val="#ppt_y"/>
                                          </p:val>
                                        </p:tav>
                                      </p:tavLst>
                                    </p:anim>
                                  </p:childTnLst>
                                </p:cTn>
                              </p:par>
                            </p:childTnLst>
                          </p:cTn>
                        </p:par>
                        <p:par>
                          <p:cTn id="75" fill="hold" nodeType="afterGroup">
                            <p:stCondLst>
                              <p:cond delay="16500"/>
                            </p:stCondLst>
                            <p:childTnLst>
                              <p:par>
                                <p:cTn id="76" presetID="2" presetClass="entr" presetSubtype="2" fill="hold" grpId="0" nodeType="afterEffect">
                                  <p:stCondLst>
                                    <p:cond delay="0"/>
                                  </p:stCondLst>
                                  <p:childTnLst>
                                    <p:set>
                                      <p:cBhvr>
                                        <p:cTn id="77" dur="1" fill="hold">
                                          <p:stCondLst>
                                            <p:cond delay="0"/>
                                          </p:stCondLst>
                                        </p:cTn>
                                        <p:tgtEl>
                                          <p:spTgt spid="95248"/>
                                        </p:tgtEl>
                                        <p:attrNameLst>
                                          <p:attrName>style.visibility</p:attrName>
                                        </p:attrNameLst>
                                      </p:cBhvr>
                                      <p:to>
                                        <p:strVal val="visible"/>
                                      </p:to>
                                    </p:set>
                                    <p:anim calcmode="lin" valueType="num">
                                      <p:cBhvr additive="base">
                                        <p:cTn id="78" dur="500" fill="hold"/>
                                        <p:tgtEl>
                                          <p:spTgt spid="95248"/>
                                        </p:tgtEl>
                                        <p:attrNameLst>
                                          <p:attrName>ppt_x</p:attrName>
                                        </p:attrNameLst>
                                      </p:cBhvr>
                                      <p:tavLst>
                                        <p:tav tm="0">
                                          <p:val>
                                            <p:strVal val="1+#ppt_w/2"/>
                                          </p:val>
                                        </p:tav>
                                        <p:tav tm="100000">
                                          <p:val>
                                            <p:strVal val="#ppt_x"/>
                                          </p:val>
                                        </p:tav>
                                      </p:tavLst>
                                    </p:anim>
                                    <p:anim calcmode="lin" valueType="num">
                                      <p:cBhvr additive="base">
                                        <p:cTn id="79" dur="500" fill="hold"/>
                                        <p:tgtEl>
                                          <p:spTgt spid="95248"/>
                                        </p:tgtEl>
                                        <p:attrNameLst>
                                          <p:attrName>ppt_y</p:attrName>
                                        </p:attrNameLst>
                                      </p:cBhvr>
                                      <p:tavLst>
                                        <p:tav tm="0">
                                          <p:val>
                                            <p:strVal val="#ppt_y"/>
                                          </p:val>
                                        </p:tav>
                                        <p:tav tm="100000">
                                          <p:val>
                                            <p:strVal val="#ppt_y"/>
                                          </p:val>
                                        </p:tav>
                                      </p:tavLst>
                                    </p:anim>
                                  </p:childTnLst>
                                </p:cTn>
                              </p:par>
                            </p:childTnLst>
                          </p:cTn>
                        </p:par>
                        <p:par>
                          <p:cTn id="80" fill="hold" nodeType="afterGroup">
                            <p:stCondLst>
                              <p:cond delay="17000"/>
                            </p:stCondLst>
                            <p:childTnLst>
                              <p:par>
                                <p:cTn id="81" presetID="2" presetClass="entr" presetSubtype="2" fill="hold" grpId="0" nodeType="afterEffect">
                                  <p:stCondLst>
                                    <p:cond delay="0"/>
                                  </p:stCondLst>
                                  <p:childTnLst>
                                    <p:set>
                                      <p:cBhvr>
                                        <p:cTn id="82" dur="1" fill="hold">
                                          <p:stCondLst>
                                            <p:cond delay="0"/>
                                          </p:stCondLst>
                                        </p:cTn>
                                        <p:tgtEl>
                                          <p:spTgt spid="95243"/>
                                        </p:tgtEl>
                                        <p:attrNameLst>
                                          <p:attrName>style.visibility</p:attrName>
                                        </p:attrNameLst>
                                      </p:cBhvr>
                                      <p:to>
                                        <p:strVal val="visible"/>
                                      </p:to>
                                    </p:set>
                                    <p:anim calcmode="lin" valueType="num">
                                      <p:cBhvr additive="base">
                                        <p:cTn id="83" dur="500" fill="hold"/>
                                        <p:tgtEl>
                                          <p:spTgt spid="95243"/>
                                        </p:tgtEl>
                                        <p:attrNameLst>
                                          <p:attrName>ppt_x</p:attrName>
                                        </p:attrNameLst>
                                      </p:cBhvr>
                                      <p:tavLst>
                                        <p:tav tm="0">
                                          <p:val>
                                            <p:strVal val="1+#ppt_w/2"/>
                                          </p:val>
                                        </p:tav>
                                        <p:tav tm="100000">
                                          <p:val>
                                            <p:strVal val="#ppt_x"/>
                                          </p:val>
                                        </p:tav>
                                      </p:tavLst>
                                    </p:anim>
                                    <p:anim calcmode="lin" valueType="num">
                                      <p:cBhvr additive="base">
                                        <p:cTn id="84" dur="500" fill="hold"/>
                                        <p:tgtEl>
                                          <p:spTgt spid="952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utoUpdateAnimBg="0"/>
      <p:bldP spid="95235" grpId="0" build="p" autoUpdateAnimBg="0"/>
      <p:bldP spid="95237" grpId="0" animBg="1" autoUpdateAnimBg="0"/>
      <p:bldP spid="95238" grpId="0" animBg="1" autoUpdateAnimBg="0"/>
      <p:bldP spid="95239" grpId="0" animBg="1" autoUpdateAnimBg="0"/>
      <p:bldP spid="95240" grpId="0" animBg="1" autoUpdateAnimBg="0"/>
      <p:bldP spid="95241" grpId="0" animBg="1" autoUpdateAnimBg="0"/>
      <p:bldP spid="95242" grpId="0" animBg="1" autoUpdateAnimBg="0"/>
      <p:bldP spid="95243" grpId="0" animBg="1" autoUpdateAnimBg="0"/>
      <p:bldP spid="95244" grpId="0" animBg="1" autoUpdateAnimBg="0"/>
      <p:bldP spid="95245" grpId="0" animBg="1" autoUpdateAnimBg="0"/>
      <p:bldP spid="95246" grpId="0" animBg="1" autoUpdateAnimBg="0"/>
      <p:bldP spid="95247" grpId="0" animBg="1" autoUpdateAnimBg="0"/>
      <p:bldP spid="95248" grpId="0" animBg="1" autoUpdateAnimBg="0"/>
      <p:bldP spid="95249" grpId="0" animBg="1" autoUpdateAnimBg="0"/>
      <p:bldP spid="95253"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27651"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6A0DAE1F-A343-4CDB-B5D6-4D985FF9E71B}" type="slidenum">
              <a:rPr kumimoji="0" lang="en-US" altLang="fr-FR" sz="1400" smtClean="0">
                <a:latin typeface="Times New Roman" panose="02020603050405020304" pitchFamily="18" charset="0"/>
              </a:rPr>
              <a:pPr>
                <a:spcBef>
                  <a:spcPct val="50000"/>
                </a:spcBef>
                <a:buClrTx/>
                <a:buSzTx/>
                <a:buFontTx/>
                <a:buNone/>
              </a:pPr>
              <a:t>16</a:t>
            </a:fld>
            <a:endParaRPr kumimoji="0" lang="en-US" altLang="fr-FR" sz="1400">
              <a:latin typeface="Times New Roman" panose="02020603050405020304" pitchFamily="18" charset="0"/>
            </a:endParaRPr>
          </a:p>
        </p:txBody>
      </p:sp>
      <p:sp>
        <p:nvSpPr>
          <p:cNvPr id="35842"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dirty="0"/>
              <a:t>Memory hierarchy.</a:t>
            </a:r>
          </a:p>
        </p:txBody>
      </p:sp>
      <p:sp>
        <p:nvSpPr>
          <p:cNvPr id="35843" name="Rectangle 3"/>
          <p:cNvSpPr>
            <a:spLocks noGrp="1" noChangeArrowheads="1"/>
          </p:cNvSpPr>
          <p:nvPr>
            <p:ph type="body" idx="1"/>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defRPr/>
            </a:pPr>
            <a:r>
              <a:rPr lang="en-GB" altLang="fr-FR"/>
              <a:t>Ideal configuration</a:t>
            </a:r>
          </a:p>
          <a:p>
            <a:pPr lvl="1">
              <a:defRPr/>
            </a:pPr>
            <a:r>
              <a:rPr lang="en-GB" altLang="fr-FR"/>
              <a:t>One big memory based on  uniform technology</a:t>
            </a:r>
          </a:p>
          <a:p>
            <a:pPr>
              <a:defRPr/>
            </a:pPr>
            <a:r>
              <a:rPr lang="en-GB" altLang="fr-FR"/>
              <a:t>Economy</a:t>
            </a:r>
          </a:p>
          <a:p>
            <a:pPr lvl="1">
              <a:defRPr/>
            </a:pPr>
            <a:r>
              <a:rPr lang="en-GB" altLang="fr-FR"/>
              <a:t>Trade-off between price and performance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0-#ppt_w/2"/>
                                          </p:val>
                                        </p:tav>
                                        <p:tav tm="100000">
                                          <p:val>
                                            <p:strVal val="#ppt_x"/>
                                          </p:val>
                                        </p:tav>
                                      </p:tavLst>
                                    </p:anim>
                                    <p:anim calcmode="lin" valueType="num">
                                      <p:cBhvr additive="base">
                                        <p:cTn id="8" dur="500" fill="hold"/>
                                        <p:tgtEl>
                                          <p:spTgt spid="3584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0"/>
                                  </p:stCondLst>
                                  <p:childTnLst>
                                    <p:set>
                                      <p:cBhvr>
                                        <p:cTn id="11" dur="1" fill="hold">
                                          <p:stCondLst>
                                            <p:cond delay="0"/>
                                          </p:stCondLst>
                                        </p:cTn>
                                        <p:tgtEl>
                                          <p:spTgt spid="35843">
                                            <p:txEl>
                                              <p:pRg st="0" end="0"/>
                                            </p:txEl>
                                          </p:spTgt>
                                        </p:tgtEl>
                                        <p:attrNameLst>
                                          <p:attrName>style.visibility</p:attrName>
                                        </p:attrNameLst>
                                      </p:cBhvr>
                                      <p:to>
                                        <p:strVal val="visible"/>
                                      </p:to>
                                    </p:set>
                                    <p:anim calcmode="lin" valueType="num">
                                      <p:cBhvr additive="base">
                                        <p:cTn id="12" dur="500" fill="hold"/>
                                        <p:tgtEl>
                                          <p:spTgt spid="3584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584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3000"/>
                                  </p:stCondLst>
                                  <p:childTnLst>
                                    <p:set>
                                      <p:cBhvr>
                                        <p:cTn id="15" dur="1" fill="hold">
                                          <p:stCondLst>
                                            <p:cond delay="0"/>
                                          </p:stCondLst>
                                        </p:cTn>
                                        <p:tgtEl>
                                          <p:spTgt spid="35843">
                                            <p:txEl>
                                              <p:pRg st="1" end="1"/>
                                            </p:txEl>
                                          </p:spTgt>
                                        </p:tgtEl>
                                        <p:attrNameLst>
                                          <p:attrName>style.visibility</p:attrName>
                                        </p:attrNameLst>
                                      </p:cBhvr>
                                      <p:to>
                                        <p:strVal val="visible"/>
                                      </p:to>
                                    </p:set>
                                    <p:anim calcmode="lin" valueType="num">
                                      <p:cBhvr additive="base">
                                        <p:cTn id="16" dur="500" fill="hold"/>
                                        <p:tgtEl>
                                          <p:spTgt spid="35843">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5843">
                                            <p:txEl>
                                              <p:pRg st="1" end="1"/>
                                            </p:txEl>
                                          </p:spTgt>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4000"/>
                            </p:stCondLst>
                            <p:childTnLst>
                              <p:par>
                                <p:cTn id="19" presetID="2" presetClass="entr" presetSubtype="8" fill="hold" grpId="0" nodeType="afterEffect">
                                  <p:stCondLst>
                                    <p:cond delay="3000"/>
                                  </p:stCondLst>
                                  <p:childTnLst>
                                    <p:set>
                                      <p:cBhvr>
                                        <p:cTn id="20" dur="1" fill="hold">
                                          <p:stCondLst>
                                            <p:cond delay="0"/>
                                          </p:stCondLst>
                                        </p:cTn>
                                        <p:tgtEl>
                                          <p:spTgt spid="35843">
                                            <p:txEl>
                                              <p:pRg st="2" end="2"/>
                                            </p:txEl>
                                          </p:spTgt>
                                        </p:tgtEl>
                                        <p:attrNameLst>
                                          <p:attrName>style.visibility</p:attrName>
                                        </p:attrNameLst>
                                      </p:cBhvr>
                                      <p:to>
                                        <p:strVal val="visible"/>
                                      </p:to>
                                    </p:set>
                                    <p:anim calcmode="lin" valueType="num">
                                      <p:cBhvr additive="base">
                                        <p:cTn id="21" dur="500" fill="hold"/>
                                        <p:tgtEl>
                                          <p:spTgt spid="35843">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5843">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300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build="p" autoUpdateAnimBg="0" advAuto="300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29699"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CC981095-ED2C-4BD2-A54F-CAB79449D7D5}" type="slidenum">
              <a:rPr kumimoji="0" lang="en-US" altLang="fr-FR" sz="1400" smtClean="0">
                <a:latin typeface="Times New Roman" panose="02020603050405020304" pitchFamily="18" charset="0"/>
              </a:rPr>
              <a:pPr>
                <a:spcBef>
                  <a:spcPct val="50000"/>
                </a:spcBef>
                <a:buClrTx/>
                <a:buSzTx/>
                <a:buFontTx/>
                <a:buNone/>
              </a:pPr>
              <a:t>17</a:t>
            </a:fld>
            <a:endParaRPr kumimoji="0" lang="en-US" altLang="fr-FR" sz="1400">
              <a:latin typeface="Times New Roman" panose="02020603050405020304" pitchFamily="18" charset="0"/>
            </a:endParaRPr>
          </a:p>
        </p:txBody>
      </p:sp>
      <p:sp>
        <p:nvSpPr>
          <p:cNvPr id="37890"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a:t>Memory characteristics.</a:t>
            </a:r>
          </a:p>
        </p:txBody>
      </p:sp>
      <p:sp>
        <p:nvSpPr>
          <p:cNvPr id="37891" name="Rectangle 3"/>
          <p:cNvSpPr>
            <a:spLocks noGrp="1" noChangeArrowheads="1"/>
          </p:cNvSpPr>
          <p:nvPr>
            <p:ph type="body" idx="1"/>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defRPr/>
            </a:pPr>
            <a:r>
              <a:rPr lang="en-GB" altLang="fr-FR" dirty="0"/>
              <a:t>Access time</a:t>
            </a:r>
          </a:p>
          <a:p>
            <a:pPr>
              <a:defRPr/>
            </a:pPr>
            <a:r>
              <a:rPr lang="en-GB" altLang="fr-FR" dirty="0"/>
              <a:t>Bandwidth</a:t>
            </a:r>
          </a:p>
          <a:p>
            <a:pPr>
              <a:defRPr/>
            </a:pPr>
            <a:r>
              <a:rPr lang="en-GB" altLang="fr-FR" dirty="0"/>
              <a:t>extension capability</a:t>
            </a:r>
          </a:p>
          <a:p>
            <a:pPr>
              <a:defRPr/>
            </a:pPr>
            <a:r>
              <a:rPr lang="en-GB" altLang="fr-FR" dirty="0"/>
              <a:t>Cost</a:t>
            </a:r>
          </a:p>
          <a:p>
            <a:pPr>
              <a:defRPr/>
            </a:pPr>
            <a:r>
              <a:rPr lang="en-GB" altLang="fr-FR" dirty="0"/>
              <a:t>Reliability</a:t>
            </a:r>
          </a:p>
          <a:p>
            <a:pPr>
              <a:defRPr/>
            </a:pPr>
            <a:r>
              <a:rPr lang="en-GB" altLang="fr-FR" dirty="0"/>
              <a:t>Environmental parameters: </a:t>
            </a:r>
            <a:br>
              <a:rPr lang="en-GB" altLang="fr-FR" dirty="0"/>
            </a:br>
            <a:r>
              <a:rPr lang="en-GB" altLang="fr-FR" dirty="0"/>
              <a:t>power, space, cooling</a:t>
            </a: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71650"/>
            <a:ext cx="4281488"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additive="base">
                                        <p:cTn id="7" dur="500" fill="hold"/>
                                        <p:tgtEl>
                                          <p:spTgt spid="37890"/>
                                        </p:tgtEl>
                                        <p:attrNameLst>
                                          <p:attrName>ppt_x</p:attrName>
                                        </p:attrNameLst>
                                      </p:cBhvr>
                                      <p:tavLst>
                                        <p:tav tm="0">
                                          <p:val>
                                            <p:strVal val="0-#ppt_w/2"/>
                                          </p:val>
                                        </p:tav>
                                        <p:tav tm="100000">
                                          <p:val>
                                            <p:strVal val="#ppt_x"/>
                                          </p:val>
                                        </p:tav>
                                      </p:tavLst>
                                    </p:anim>
                                    <p:anim calcmode="lin" valueType="num">
                                      <p:cBhvr additive="base">
                                        <p:cTn id="8" dur="500" fill="hold"/>
                                        <p:tgtEl>
                                          <p:spTgt spid="3789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0"/>
                                  </p:stCondLst>
                                  <p:childTnLst>
                                    <p:set>
                                      <p:cBhvr>
                                        <p:cTn id="11" dur="1" fill="hold">
                                          <p:stCondLst>
                                            <p:cond delay="0"/>
                                          </p:stCondLst>
                                        </p:cTn>
                                        <p:tgtEl>
                                          <p:spTgt spid="37891">
                                            <p:txEl>
                                              <p:pRg st="0" end="0"/>
                                            </p:txEl>
                                          </p:spTgt>
                                        </p:tgtEl>
                                        <p:attrNameLst>
                                          <p:attrName>style.visibility</p:attrName>
                                        </p:attrNameLst>
                                      </p:cBhvr>
                                      <p:to>
                                        <p:strVal val="visible"/>
                                      </p:to>
                                    </p:set>
                                    <p:anim calcmode="lin" valueType="num">
                                      <p:cBhvr additive="base">
                                        <p:cTn id="12" dur="500" fill="hold"/>
                                        <p:tgtEl>
                                          <p:spTgt spid="3789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7891">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4000"/>
                            </p:stCondLst>
                            <p:childTnLst>
                              <p:par>
                                <p:cTn id="15" presetID="2" presetClass="entr" presetSubtype="8" fill="hold" grpId="0" nodeType="afterEffect">
                                  <p:stCondLst>
                                    <p:cond delay="3000"/>
                                  </p:stCondLst>
                                  <p:childTnLst>
                                    <p:set>
                                      <p:cBhvr>
                                        <p:cTn id="16" dur="1" fill="hold">
                                          <p:stCondLst>
                                            <p:cond delay="0"/>
                                          </p:stCondLst>
                                        </p:cTn>
                                        <p:tgtEl>
                                          <p:spTgt spid="37891">
                                            <p:txEl>
                                              <p:pRg st="1" end="1"/>
                                            </p:txEl>
                                          </p:spTgt>
                                        </p:tgtEl>
                                        <p:attrNameLst>
                                          <p:attrName>style.visibility</p:attrName>
                                        </p:attrNameLst>
                                      </p:cBhvr>
                                      <p:to>
                                        <p:strVal val="visible"/>
                                      </p:to>
                                    </p:set>
                                    <p:anim calcmode="lin" valueType="num">
                                      <p:cBhvr additive="base">
                                        <p:cTn id="17" dur="500" fill="hold"/>
                                        <p:tgtEl>
                                          <p:spTgt spid="37891">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7891">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7500"/>
                            </p:stCondLst>
                            <p:childTnLst>
                              <p:par>
                                <p:cTn id="20" presetID="2" presetClass="entr" presetSubtype="8" fill="hold" grpId="0" nodeType="afterEffect">
                                  <p:stCondLst>
                                    <p:cond delay="3000"/>
                                  </p:stCondLst>
                                  <p:childTnLst>
                                    <p:set>
                                      <p:cBhvr>
                                        <p:cTn id="21" dur="1" fill="hold">
                                          <p:stCondLst>
                                            <p:cond delay="0"/>
                                          </p:stCondLst>
                                        </p:cTn>
                                        <p:tgtEl>
                                          <p:spTgt spid="37891">
                                            <p:txEl>
                                              <p:pRg st="2" end="2"/>
                                            </p:txEl>
                                          </p:spTgt>
                                        </p:tgtEl>
                                        <p:attrNameLst>
                                          <p:attrName>style.visibility</p:attrName>
                                        </p:attrNameLst>
                                      </p:cBhvr>
                                      <p:to>
                                        <p:strVal val="visible"/>
                                      </p:to>
                                    </p:set>
                                    <p:anim calcmode="lin" valueType="num">
                                      <p:cBhvr additive="base">
                                        <p:cTn id="22" dur="500" fill="hold"/>
                                        <p:tgtEl>
                                          <p:spTgt spid="37891">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7891">
                                            <p:txEl>
                                              <p:pRg st="2" end="2"/>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1000"/>
                            </p:stCondLst>
                            <p:childTnLst>
                              <p:par>
                                <p:cTn id="25" presetID="2" presetClass="entr" presetSubtype="8" fill="hold" grpId="0" nodeType="afterEffect">
                                  <p:stCondLst>
                                    <p:cond delay="3000"/>
                                  </p:stCondLst>
                                  <p:childTnLst>
                                    <p:set>
                                      <p:cBhvr>
                                        <p:cTn id="26" dur="1" fill="hold">
                                          <p:stCondLst>
                                            <p:cond delay="0"/>
                                          </p:stCondLst>
                                        </p:cTn>
                                        <p:tgtEl>
                                          <p:spTgt spid="37891">
                                            <p:txEl>
                                              <p:pRg st="3" end="3"/>
                                            </p:txEl>
                                          </p:spTgt>
                                        </p:tgtEl>
                                        <p:attrNameLst>
                                          <p:attrName>style.visibility</p:attrName>
                                        </p:attrNameLst>
                                      </p:cBhvr>
                                      <p:to>
                                        <p:strVal val="visible"/>
                                      </p:to>
                                    </p:set>
                                    <p:anim calcmode="lin" valueType="num">
                                      <p:cBhvr additive="base">
                                        <p:cTn id="27" dur="500" fill="hold"/>
                                        <p:tgtEl>
                                          <p:spTgt spid="37891">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7891">
                                            <p:txEl>
                                              <p:pRg st="3" end="3"/>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4500"/>
                            </p:stCondLst>
                            <p:childTnLst>
                              <p:par>
                                <p:cTn id="30" presetID="2" presetClass="entr" presetSubtype="8" fill="hold" grpId="0" nodeType="afterEffect">
                                  <p:stCondLst>
                                    <p:cond delay="3000"/>
                                  </p:stCondLst>
                                  <p:childTnLst>
                                    <p:set>
                                      <p:cBhvr>
                                        <p:cTn id="31" dur="1" fill="hold">
                                          <p:stCondLst>
                                            <p:cond delay="0"/>
                                          </p:stCondLst>
                                        </p:cTn>
                                        <p:tgtEl>
                                          <p:spTgt spid="37891">
                                            <p:txEl>
                                              <p:pRg st="4" end="4"/>
                                            </p:txEl>
                                          </p:spTgt>
                                        </p:tgtEl>
                                        <p:attrNameLst>
                                          <p:attrName>style.visibility</p:attrName>
                                        </p:attrNameLst>
                                      </p:cBhvr>
                                      <p:to>
                                        <p:strVal val="visible"/>
                                      </p:to>
                                    </p:set>
                                    <p:anim calcmode="lin" valueType="num">
                                      <p:cBhvr additive="base">
                                        <p:cTn id="32" dur="500" fill="hold"/>
                                        <p:tgtEl>
                                          <p:spTgt spid="37891">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7891">
                                            <p:txEl>
                                              <p:pRg st="4" end="4"/>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18000"/>
                            </p:stCondLst>
                            <p:childTnLst>
                              <p:par>
                                <p:cTn id="35" presetID="2" presetClass="entr" presetSubtype="8" fill="hold" grpId="0" nodeType="afterEffect">
                                  <p:stCondLst>
                                    <p:cond delay="3000"/>
                                  </p:stCondLst>
                                  <p:childTnLst>
                                    <p:set>
                                      <p:cBhvr>
                                        <p:cTn id="36" dur="1" fill="hold">
                                          <p:stCondLst>
                                            <p:cond delay="0"/>
                                          </p:stCondLst>
                                        </p:cTn>
                                        <p:tgtEl>
                                          <p:spTgt spid="37891">
                                            <p:txEl>
                                              <p:pRg st="5" end="5"/>
                                            </p:txEl>
                                          </p:spTgt>
                                        </p:tgtEl>
                                        <p:attrNameLst>
                                          <p:attrName>style.visibility</p:attrName>
                                        </p:attrNameLst>
                                      </p:cBhvr>
                                      <p:to>
                                        <p:strVal val="visible"/>
                                      </p:to>
                                    </p:set>
                                    <p:anim calcmode="lin" valueType="num">
                                      <p:cBhvr additive="base">
                                        <p:cTn id="37" dur="500" fill="hold"/>
                                        <p:tgtEl>
                                          <p:spTgt spid="3789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891">
                                            <p:txEl>
                                              <p:pRg st="5" end="5"/>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21500"/>
                            </p:stCondLst>
                            <p:childTnLst>
                              <p:par>
                                <p:cTn id="40" presetID="10" presetClass="entr" presetSubtype="0" fill="hold" nodeType="afterEffect">
                                  <p:stCondLst>
                                    <p:cond delay="350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1" grpId="0" build="p" autoUpdateAnimBg="0" advAuto="300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31747"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0CCD8ACB-6BF5-451D-ACC9-4CE5ACC81DA6}" type="slidenum">
              <a:rPr kumimoji="0" lang="en-US" altLang="fr-FR" sz="1400" smtClean="0">
                <a:latin typeface="Times New Roman" panose="02020603050405020304" pitchFamily="18" charset="0"/>
              </a:rPr>
              <a:pPr>
                <a:spcBef>
                  <a:spcPct val="50000"/>
                </a:spcBef>
                <a:buClrTx/>
                <a:buSzTx/>
                <a:buFontTx/>
                <a:buNone/>
              </a:pPr>
              <a:t>18</a:t>
            </a:fld>
            <a:endParaRPr kumimoji="0" lang="en-US" altLang="fr-FR" sz="1400">
              <a:latin typeface="Times New Roman" panose="02020603050405020304" pitchFamily="18" charset="0"/>
            </a:endParaRPr>
          </a:p>
        </p:txBody>
      </p:sp>
      <p:sp>
        <p:nvSpPr>
          <p:cNvPr id="100354" name="Rectangle 3074"/>
          <p:cNvSpPr>
            <a:spLocks noGrp="1" noChangeArrowheads="1"/>
          </p:cNvSpPr>
          <p:nvPr>
            <p:ph type="title"/>
          </p:nvPr>
        </p:nvSpPr>
        <p:spPr/>
        <p:txBody>
          <a:bodyPr/>
          <a:lstStyle/>
          <a:p>
            <a:pPr>
              <a:defRPr/>
            </a:pPr>
            <a:r>
              <a:rPr lang="en-GB" altLang="fr-FR"/>
              <a:t>Hardware components.</a:t>
            </a:r>
          </a:p>
        </p:txBody>
      </p:sp>
      <p:sp>
        <p:nvSpPr>
          <p:cNvPr id="100355" name="Rectangle 3075"/>
          <p:cNvSpPr>
            <a:spLocks noGrp="1" noChangeArrowheads="1"/>
          </p:cNvSpPr>
          <p:nvPr>
            <p:ph type="body" idx="1"/>
          </p:nvPr>
        </p:nvSpPr>
        <p:spPr/>
        <p:txBody>
          <a:bodyPr/>
          <a:lstStyle/>
          <a:p>
            <a:pPr>
              <a:defRPr/>
            </a:pPr>
            <a:endParaRPr lang="en-US" altLang="fr-FR"/>
          </a:p>
        </p:txBody>
      </p:sp>
      <p:sp>
        <p:nvSpPr>
          <p:cNvPr id="100356" name="Rectangle 3076"/>
          <p:cNvSpPr>
            <a:spLocks noChangeArrowheads="1"/>
          </p:cNvSpPr>
          <p:nvPr/>
        </p:nvSpPr>
        <p:spPr bwMode="auto">
          <a:xfrm>
            <a:off x="2057400" y="5029200"/>
            <a:ext cx="2362200" cy="609600"/>
          </a:xfrm>
          <a:prstGeom prst="rect">
            <a:avLst/>
          </a:prstGeom>
          <a:solidFill>
            <a:srgbClr val="99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Tapes and K7</a:t>
            </a:r>
            <a:endParaRPr kumimoji="0" lang="en-GB" altLang="fr-FR" sz="2400">
              <a:latin typeface="Times New Roman" panose="02020603050405020304" pitchFamily="18" charset="0"/>
            </a:endParaRPr>
          </a:p>
        </p:txBody>
      </p:sp>
      <p:sp>
        <p:nvSpPr>
          <p:cNvPr id="100357" name="Rectangle 3077"/>
          <p:cNvSpPr>
            <a:spLocks noChangeArrowheads="1"/>
          </p:cNvSpPr>
          <p:nvPr/>
        </p:nvSpPr>
        <p:spPr bwMode="auto">
          <a:xfrm>
            <a:off x="4419600" y="5029200"/>
            <a:ext cx="2362200" cy="609600"/>
          </a:xfrm>
          <a:prstGeom prst="rect">
            <a:avLst/>
          </a:prstGeom>
          <a:solidFill>
            <a:srgbClr val="99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Optical Storage</a:t>
            </a:r>
            <a:endParaRPr kumimoji="0" lang="en-GB" altLang="fr-FR" sz="2400">
              <a:latin typeface="Times New Roman" panose="02020603050405020304" pitchFamily="18" charset="0"/>
            </a:endParaRPr>
          </a:p>
        </p:txBody>
      </p:sp>
      <p:sp>
        <p:nvSpPr>
          <p:cNvPr id="100358" name="Rectangle 3078"/>
          <p:cNvSpPr>
            <a:spLocks noChangeArrowheads="1"/>
          </p:cNvSpPr>
          <p:nvPr/>
        </p:nvSpPr>
        <p:spPr bwMode="auto">
          <a:xfrm>
            <a:off x="2590800" y="4419600"/>
            <a:ext cx="3657600" cy="6096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DASD</a:t>
            </a:r>
            <a:endParaRPr kumimoji="0" lang="en-GB" altLang="fr-FR" sz="2400">
              <a:latin typeface="Times New Roman" panose="02020603050405020304" pitchFamily="18" charset="0"/>
            </a:endParaRPr>
          </a:p>
        </p:txBody>
      </p:sp>
      <p:sp>
        <p:nvSpPr>
          <p:cNvPr id="100359" name="Rectangle 3079"/>
          <p:cNvSpPr>
            <a:spLocks noChangeArrowheads="1"/>
          </p:cNvSpPr>
          <p:nvPr/>
        </p:nvSpPr>
        <p:spPr bwMode="auto">
          <a:xfrm>
            <a:off x="3200400" y="3810000"/>
            <a:ext cx="2590800" cy="609600"/>
          </a:xfrm>
          <a:prstGeom prst="rect">
            <a:avLst/>
          </a:prstGeom>
          <a:solidFill>
            <a:srgbClr val="FF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Cache and NVS</a:t>
            </a:r>
            <a:endParaRPr kumimoji="0" lang="en-GB" altLang="fr-FR" sz="2400">
              <a:latin typeface="Times New Roman" panose="02020603050405020304" pitchFamily="18" charset="0"/>
            </a:endParaRPr>
          </a:p>
        </p:txBody>
      </p:sp>
      <p:sp>
        <p:nvSpPr>
          <p:cNvPr id="100360" name="Rectangle 3080"/>
          <p:cNvSpPr>
            <a:spLocks noChangeArrowheads="1"/>
          </p:cNvSpPr>
          <p:nvPr/>
        </p:nvSpPr>
        <p:spPr bwMode="auto">
          <a:xfrm>
            <a:off x="3505200" y="3200400"/>
            <a:ext cx="1905000" cy="609600"/>
          </a:xfrm>
          <a:prstGeom prst="rect">
            <a:avLst/>
          </a:prstGeom>
          <a:solidFill>
            <a:srgbClr val="FF66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Extended Storage</a:t>
            </a:r>
            <a:r>
              <a:rPr kumimoji="0" lang="en-GB" altLang="fr-FR" sz="2400">
                <a:latin typeface="Times New Roman" panose="02020603050405020304" pitchFamily="18" charset="0"/>
              </a:rPr>
              <a:t> </a:t>
            </a:r>
          </a:p>
        </p:txBody>
      </p:sp>
      <p:sp>
        <p:nvSpPr>
          <p:cNvPr id="100361" name="Rectangle 3081"/>
          <p:cNvSpPr>
            <a:spLocks noChangeArrowheads="1"/>
          </p:cNvSpPr>
          <p:nvPr/>
        </p:nvSpPr>
        <p:spPr bwMode="auto">
          <a:xfrm>
            <a:off x="3886200" y="2590800"/>
            <a:ext cx="1143000" cy="609600"/>
          </a:xfrm>
          <a:prstGeom prst="rect">
            <a:avLst/>
          </a:prstGeom>
          <a:solidFill>
            <a:srgbClr val="FF00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Central</a:t>
            </a:r>
          </a:p>
          <a:p>
            <a:pPr algn="ctr">
              <a:spcBef>
                <a:spcPct val="0"/>
              </a:spcBef>
              <a:buClrTx/>
              <a:buSzTx/>
              <a:buFontTx/>
              <a:buNone/>
            </a:pPr>
            <a:r>
              <a:rPr kumimoji="0" lang="en-GB" altLang="fr-FR" sz="2000">
                <a:latin typeface="Times New Roman" panose="02020603050405020304" pitchFamily="18" charset="0"/>
              </a:rPr>
              <a:t>Storage</a:t>
            </a:r>
          </a:p>
        </p:txBody>
      </p:sp>
      <p:sp>
        <p:nvSpPr>
          <p:cNvPr id="100363" name="Rectangle 3083"/>
          <p:cNvSpPr>
            <a:spLocks noChangeArrowheads="1"/>
          </p:cNvSpPr>
          <p:nvPr/>
        </p:nvSpPr>
        <p:spPr bwMode="auto">
          <a:xfrm>
            <a:off x="4191000" y="1981200"/>
            <a:ext cx="609600" cy="6096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HSB</a:t>
            </a:r>
            <a:endParaRPr kumimoji="0" lang="en-GB" altLang="fr-FR"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0354"/>
                                        </p:tgtEl>
                                        <p:attrNameLst>
                                          <p:attrName>style.visibility</p:attrName>
                                        </p:attrNameLst>
                                      </p:cBhvr>
                                      <p:to>
                                        <p:strVal val="visible"/>
                                      </p:to>
                                    </p:set>
                                    <p:anim calcmode="lin" valueType="num">
                                      <p:cBhvr additive="base">
                                        <p:cTn id="7" dur="500" fill="hold"/>
                                        <p:tgtEl>
                                          <p:spTgt spid="100354"/>
                                        </p:tgtEl>
                                        <p:attrNameLst>
                                          <p:attrName>ppt_x</p:attrName>
                                        </p:attrNameLst>
                                      </p:cBhvr>
                                      <p:tavLst>
                                        <p:tav tm="0">
                                          <p:val>
                                            <p:strVal val="0-#ppt_w/2"/>
                                          </p:val>
                                        </p:tav>
                                        <p:tav tm="100000">
                                          <p:val>
                                            <p:strVal val="#ppt_x"/>
                                          </p:val>
                                        </p:tav>
                                      </p:tavLst>
                                    </p:anim>
                                    <p:anim calcmode="lin" valueType="num">
                                      <p:cBhvr additive="base">
                                        <p:cTn id="8" dur="500" fill="hold"/>
                                        <p:tgtEl>
                                          <p:spTgt spid="10035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0363"/>
                                        </p:tgtEl>
                                        <p:attrNameLst>
                                          <p:attrName>style.visibility</p:attrName>
                                        </p:attrNameLst>
                                      </p:cBhvr>
                                      <p:to>
                                        <p:strVal val="visible"/>
                                      </p:to>
                                    </p:set>
                                    <p:anim calcmode="lin" valueType="num">
                                      <p:cBhvr additive="base">
                                        <p:cTn id="12" dur="500" fill="hold"/>
                                        <p:tgtEl>
                                          <p:spTgt spid="100363"/>
                                        </p:tgtEl>
                                        <p:attrNameLst>
                                          <p:attrName>ppt_x</p:attrName>
                                        </p:attrNameLst>
                                      </p:cBhvr>
                                      <p:tavLst>
                                        <p:tav tm="0">
                                          <p:val>
                                            <p:strVal val="#ppt_x"/>
                                          </p:val>
                                        </p:tav>
                                        <p:tav tm="100000">
                                          <p:val>
                                            <p:strVal val="#ppt_x"/>
                                          </p:val>
                                        </p:tav>
                                      </p:tavLst>
                                    </p:anim>
                                    <p:anim calcmode="lin" valueType="num">
                                      <p:cBhvr additive="base">
                                        <p:cTn id="13" dur="500" fill="hold"/>
                                        <p:tgtEl>
                                          <p:spTgt spid="100363"/>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3000"/>
                                  </p:stCondLst>
                                  <p:childTnLst>
                                    <p:set>
                                      <p:cBhvr>
                                        <p:cTn id="16" dur="1" fill="hold">
                                          <p:stCondLst>
                                            <p:cond delay="0"/>
                                          </p:stCondLst>
                                        </p:cTn>
                                        <p:tgtEl>
                                          <p:spTgt spid="100361"/>
                                        </p:tgtEl>
                                        <p:attrNameLst>
                                          <p:attrName>style.visibility</p:attrName>
                                        </p:attrNameLst>
                                      </p:cBhvr>
                                      <p:to>
                                        <p:strVal val="visible"/>
                                      </p:to>
                                    </p:set>
                                    <p:anim calcmode="lin" valueType="num">
                                      <p:cBhvr additive="base">
                                        <p:cTn id="17" dur="500" fill="hold"/>
                                        <p:tgtEl>
                                          <p:spTgt spid="100361"/>
                                        </p:tgtEl>
                                        <p:attrNameLst>
                                          <p:attrName>ppt_x</p:attrName>
                                        </p:attrNameLst>
                                      </p:cBhvr>
                                      <p:tavLst>
                                        <p:tav tm="0">
                                          <p:val>
                                            <p:strVal val="#ppt_x"/>
                                          </p:val>
                                        </p:tav>
                                        <p:tav tm="100000">
                                          <p:val>
                                            <p:strVal val="#ppt_x"/>
                                          </p:val>
                                        </p:tav>
                                      </p:tavLst>
                                    </p:anim>
                                    <p:anim calcmode="lin" valueType="num">
                                      <p:cBhvr additive="base">
                                        <p:cTn id="18" dur="500" fill="hold"/>
                                        <p:tgtEl>
                                          <p:spTgt spid="100361"/>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4500"/>
                            </p:stCondLst>
                            <p:childTnLst>
                              <p:par>
                                <p:cTn id="20" presetID="2" presetClass="entr" presetSubtype="4" fill="hold" grpId="0" nodeType="afterEffect">
                                  <p:stCondLst>
                                    <p:cond delay="3000"/>
                                  </p:stCondLst>
                                  <p:childTnLst>
                                    <p:set>
                                      <p:cBhvr>
                                        <p:cTn id="21" dur="1" fill="hold">
                                          <p:stCondLst>
                                            <p:cond delay="0"/>
                                          </p:stCondLst>
                                        </p:cTn>
                                        <p:tgtEl>
                                          <p:spTgt spid="100360"/>
                                        </p:tgtEl>
                                        <p:attrNameLst>
                                          <p:attrName>style.visibility</p:attrName>
                                        </p:attrNameLst>
                                      </p:cBhvr>
                                      <p:to>
                                        <p:strVal val="visible"/>
                                      </p:to>
                                    </p:set>
                                    <p:anim calcmode="lin" valueType="num">
                                      <p:cBhvr additive="base">
                                        <p:cTn id="22" dur="500" fill="hold"/>
                                        <p:tgtEl>
                                          <p:spTgt spid="100360"/>
                                        </p:tgtEl>
                                        <p:attrNameLst>
                                          <p:attrName>ppt_x</p:attrName>
                                        </p:attrNameLst>
                                      </p:cBhvr>
                                      <p:tavLst>
                                        <p:tav tm="0">
                                          <p:val>
                                            <p:strVal val="#ppt_x"/>
                                          </p:val>
                                        </p:tav>
                                        <p:tav tm="100000">
                                          <p:val>
                                            <p:strVal val="#ppt_x"/>
                                          </p:val>
                                        </p:tav>
                                      </p:tavLst>
                                    </p:anim>
                                    <p:anim calcmode="lin" valueType="num">
                                      <p:cBhvr additive="base">
                                        <p:cTn id="23" dur="500" fill="hold"/>
                                        <p:tgtEl>
                                          <p:spTgt spid="100360"/>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8000"/>
                            </p:stCondLst>
                            <p:childTnLst>
                              <p:par>
                                <p:cTn id="25" presetID="2" presetClass="entr" presetSubtype="4" fill="hold" grpId="0" nodeType="afterEffect">
                                  <p:stCondLst>
                                    <p:cond delay="3000"/>
                                  </p:stCondLst>
                                  <p:childTnLst>
                                    <p:set>
                                      <p:cBhvr>
                                        <p:cTn id="26" dur="1" fill="hold">
                                          <p:stCondLst>
                                            <p:cond delay="0"/>
                                          </p:stCondLst>
                                        </p:cTn>
                                        <p:tgtEl>
                                          <p:spTgt spid="100359"/>
                                        </p:tgtEl>
                                        <p:attrNameLst>
                                          <p:attrName>style.visibility</p:attrName>
                                        </p:attrNameLst>
                                      </p:cBhvr>
                                      <p:to>
                                        <p:strVal val="visible"/>
                                      </p:to>
                                    </p:set>
                                    <p:anim calcmode="lin" valueType="num">
                                      <p:cBhvr additive="base">
                                        <p:cTn id="27" dur="500" fill="hold"/>
                                        <p:tgtEl>
                                          <p:spTgt spid="100359"/>
                                        </p:tgtEl>
                                        <p:attrNameLst>
                                          <p:attrName>ppt_x</p:attrName>
                                        </p:attrNameLst>
                                      </p:cBhvr>
                                      <p:tavLst>
                                        <p:tav tm="0">
                                          <p:val>
                                            <p:strVal val="#ppt_x"/>
                                          </p:val>
                                        </p:tav>
                                        <p:tav tm="100000">
                                          <p:val>
                                            <p:strVal val="#ppt_x"/>
                                          </p:val>
                                        </p:tav>
                                      </p:tavLst>
                                    </p:anim>
                                    <p:anim calcmode="lin" valueType="num">
                                      <p:cBhvr additive="base">
                                        <p:cTn id="28" dur="500" fill="hold"/>
                                        <p:tgtEl>
                                          <p:spTgt spid="100359"/>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11500"/>
                            </p:stCondLst>
                            <p:childTnLst>
                              <p:par>
                                <p:cTn id="30" presetID="2" presetClass="entr" presetSubtype="4" fill="hold" grpId="0" nodeType="afterEffect">
                                  <p:stCondLst>
                                    <p:cond delay="3000"/>
                                  </p:stCondLst>
                                  <p:childTnLst>
                                    <p:set>
                                      <p:cBhvr>
                                        <p:cTn id="31" dur="1" fill="hold">
                                          <p:stCondLst>
                                            <p:cond delay="0"/>
                                          </p:stCondLst>
                                        </p:cTn>
                                        <p:tgtEl>
                                          <p:spTgt spid="100358"/>
                                        </p:tgtEl>
                                        <p:attrNameLst>
                                          <p:attrName>style.visibility</p:attrName>
                                        </p:attrNameLst>
                                      </p:cBhvr>
                                      <p:to>
                                        <p:strVal val="visible"/>
                                      </p:to>
                                    </p:set>
                                    <p:anim calcmode="lin" valueType="num">
                                      <p:cBhvr additive="base">
                                        <p:cTn id="32" dur="500" fill="hold"/>
                                        <p:tgtEl>
                                          <p:spTgt spid="100358"/>
                                        </p:tgtEl>
                                        <p:attrNameLst>
                                          <p:attrName>ppt_x</p:attrName>
                                        </p:attrNameLst>
                                      </p:cBhvr>
                                      <p:tavLst>
                                        <p:tav tm="0">
                                          <p:val>
                                            <p:strVal val="#ppt_x"/>
                                          </p:val>
                                        </p:tav>
                                        <p:tav tm="100000">
                                          <p:val>
                                            <p:strVal val="#ppt_x"/>
                                          </p:val>
                                        </p:tav>
                                      </p:tavLst>
                                    </p:anim>
                                    <p:anim calcmode="lin" valueType="num">
                                      <p:cBhvr additive="base">
                                        <p:cTn id="33" dur="500" fill="hold"/>
                                        <p:tgtEl>
                                          <p:spTgt spid="100358"/>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15000"/>
                            </p:stCondLst>
                            <p:childTnLst>
                              <p:par>
                                <p:cTn id="35" presetID="2" presetClass="entr" presetSubtype="4" fill="hold" grpId="0" nodeType="afterEffect">
                                  <p:stCondLst>
                                    <p:cond delay="3000"/>
                                  </p:stCondLst>
                                  <p:childTnLst>
                                    <p:set>
                                      <p:cBhvr>
                                        <p:cTn id="36" dur="1" fill="hold">
                                          <p:stCondLst>
                                            <p:cond delay="0"/>
                                          </p:stCondLst>
                                        </p:cTn>
                                        <p:tgtEl>
                                          <p:spTgt spid="100357"/>
                                        </p:tgtEl>
                                        <p:attrNameLst>
                                          <p:attrName>style.visibility</p:attrName>
                                        </p:attrNameLst>
                                      </p:cBhvr>
                                      <p:to>
                                        <p:strVal val="visible"/>
                                      </p:to>
                                    </p:set>
                                    <p:anim calcmode="lin" valueType="num">
                                      <p:cBhvr additive="base">
                                        <p:cTn id="37" dur="500" fill="hold"/>
                                        <p:tgtEl>
                                          <p:spTgt spid="100357"/>
                                        </p:tgtEl>
                                        <p:attrNameLst>
                                          <p:attrName>ppt_x</p:attrName>
                                        </p:attrNameLst>
                                      </p:cBhvr>
                                      <p:tavLst>
                                        <p:tav tm="0">
                                          <p:val>
                                            <p:strVal val="#ppt_x"/>
                                          </p:val>
                                        </p:tav>
                                        <p:tav tm="100000">
                                          <p:val>
                                            <p:strVal val="#ppt_x"/>
                                          </p:val>
                                        </p:tav>
                                      </p:tavLst>
                                    </p:anim>
                                    <p:anim calcmode="lin" valueType="num">
                                      <p:cBhvr additive="base">
                                        <p:cTn id="38" dur="500" fill="hold"/>
                                        <p:tgtEl>
                                          <p:spTgt spid="100357"/>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18500"/>
                            </p:stCondLst>
                            <p:childTnLst>
                              <p:par>
                                <p:cTn id="40" presetID="2" presetClass="entr" presetSubtype="4" fill="hold" grpId="0" nodeType="afterEffect">
                                  <p:stCondLst>
                                    <p:cond delay="0"/>
                                  </p:stCondLst>
                                  <p:childTnLst>
                                    <p:set>
                                      <p:cBhvr>
                                        <p:cTn id="41" dur="1" fill="hold">
                                          <p:stCondLst>
                                            <p:cond delay="0"/>
                                          </p:stCondLst>
                                        </p:cTn>
                                        <p:tgtEl>
                                          <p:spTgt spid="100356"/>
                                        </p:tgtEl>
                                        <p:attrNameLst>
                                          <p:attrName>style.visibility</p:attrName>
                                        </p:attrNameLst>
                                      </p:cBhvr>
                                      <p:to>
                                        <p:strVal val="visible"/>
                                      </p:to>
                                    </p:set>
                                    <p:anim calcmode="lin" valueType="num">
                                      <p:cBhvr additive="base">
                                        <p:cTn id="42" dur="500" fill="hold"/>
                                        <p:tgtEl>
                                          <p:spTgt spid="100356"/>
                                        </p:tgtEl>
                                        <p:attrNameLst>
                                          <p:attrName>ppt_x</p:attrName>
                                        </p:attrNameLst>
                                      </p:cBhvr>
                                      <p:tavLst>
                                        <p:tav tm="0">
                                          <p:val>
                                            <p:strVal val="#ppt_x"/>
                                          </p:val>
                                        </p:tav>
                                        <p:tav tm="100000">
                                          <p:val>
                                            <p:strVal val="#ppt_x"/>
                                          </p:val>
                                        </p:tav>
                                      </p:tavLst>
                                    </p:anim>
                                    <p:anim calcmode="lin" valueType="num">
                                      <p:cBhvr additive="base">
                                        <p:cTn id="43" dur="500" fill="hold"/>
                                        <p:tgtEl>
                                          <p:spTgt spid="100356"/>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19000"/>
                            </p:stCondLst>
                            <p:childTnLst>
                              <p:par>
                                <p:cTn id="45" presetID="2" presetClass="entr" presetSubtype="4" fill="hold" grpId="0" nodeType="afterEffect" nodePh="1">
                                  <p:stCondLst>
                                    <p:cond delay="3000"/>
                                  </p:stCondLst>
                                  <p:endCondLst>
                                    <p:cond evt="begin" delay="0">
                                      <p:tn val="45"/>
                                    </p:cond>
                                  </p:endCondLst>
                                  <p:childTnLst>
                                    <p:set>
                                      <p:cBhvr>
                                        <p:cTn id="46" dur="1" fill="hold">
                                          <p:stCondLst>
                                            <p:cond delay="0"/>
                                          </p:stCondLst>
                                        </p:cTn>
                                        <p:tgtEl>
                                          <p:spTgt spid="100355">
                                            <p:txEl>
                                              <p:pRg st="0" end="0"/>
                                            </p:txEl>
                                          </p:spTgt>
                                        </p:tgtEl>
                                        <p:attrNameLst>
                                          <p:attrName>style.visibility</p:attrName>
                                        </p:attrNameLst>
                                      </p:cBhvr>
                                      <p:to>
                                        <p:strVal val="visible"/>
                                      </p:to>
                                    </p:set>
                                    <p:anim calcmode="lin" valueType="num">
                                      <p:cBhvr additive="base">
                                        <p:cTn id="47" dur="500" fill="hold"/>
                                        <p:tgtEl>
                                          <p:spTgt spid="100355">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035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autoUpdateAnimBg="0"/>
      <p:bldP spid="100355" grpId="0" build="p" autoUpdateAnimBg="0" advAuto="3000"/>
      <p:bldP spid="100356" grpId="0" animBg="1" autoUpdateAnimBg="0"/>
      <p:bldP spid="100357" grpId="0" animBg="1" autoUpdateAnimBg="0"/>
      <p:bldP spid="100358" grpId="0" animBg="1" autoUpdateAnimBg="0"/>
      <p:bldP spid="100359" grpId="0" animBg="1" autoUpdateAnimBg="0"/>
      <p:bldP spid="100360" grpId="0" animBg="1" autoUpdateAnimBg="0"/>
      <p:bldP spid="100361" grpId="0" animBg="1" autoUpdateAnimBg="0"/>
      <p:bldP spid="10036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Image 6" descr="Résultat de recherche d'images pour &quot;memory hierarchy&qu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08050"/>
            <a:ext cx="8705850" cy="579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p:txBody>
          <a:bodyPr/>
          <a:lstStyle/>
          <a:p>
            <a:pPr>
              <a:defRPr/>
            </a:pPr>
            <a:r>
              <a:rPr lang="fr-BE" dirty="0"/>
              <a:t>The memory </a:t>
            </a:r>
            <a:r>
              <a:rPr lang="fr-BE" dirty="0" err="1"/>
              <a:t>pyramid</a:t>
            </a:r>
            <a:br>
              <a:rPr lang="fr-BE" dirty="0"/>
            </a:br>
            <a:br>
              <a:rPr lang="fr-BE" dirty="0"/>
            </a:br>
            <a:endParaRPr lang="fr-BE" dirty="0"/>
          </a:p>
        </p:txBody>
      </p:sp>
      <p:sp>
        <p:nvSpPr>
          <p:cNvPr id="3" name="Espace réservé du contenu 2"/>
          <p:cNvSpPr>
            <a:spLocks noGrp="1"/>
          </p:cNvSpPr>
          <p:nvPr>
            <p:ph idx="1"/>
          </p:nvPr>
        </p:nvSpPr>
        <p:spPr/>
        <p:txBody>
          <a:bodyPr/>
          <a:lstStyle/>
          <a:p>
            <a:pPr>
              <a:defRPr/>
            </a:pPr>
            <a:endParaRPr lang="fr-BE" dirty="0"/>
          </a:p>
        </p:txBody>
      </p:sp>
      <p:sp>
        <p:nvSpPr>
          <p:cNvPr id="4" name="Espace réservé du pied de page 3"/>
          <p:cNvSpPr>
            <a:spLocks noGrp="1"/>
          </p:cNvSpPr>
          <p:nvPr>
            <p:ph type="ftr" sz="quarter" idx="11"/>
          </p:nvPr>
        </p:nvSpPr>
        <p:spPr/>
        <p:txBody>
          <a:bodyPr/>
          <a:lstStyle/>
          <a:p>
            <a:pPr eaLnBrk="1" fontAlgn="auto" hangingPunct="1">
              <a:spcBef>
                <a:spcPts val="0"/>
              </a:spcBef>
              <a:spcAft>
                <a:spcPts val="0"/>
              </a:spcAft>
              <a:defRPr/>
            </a:pPr>
            <a:r>
              <a:rPr lang="en-US" altLang="fr-FR" sz="1800" kern="0">
                <a:solidFill>
                  <a:sysClr val="windowText" lastClr="000000"/>
                </a:solidFill>
              </a:rPr>
              <a:t>Operating Systems II</a:t>
            </a:r>
          </a:p>
        </p:txBody>
      </p:sp>
      <p:sp>
        <p:nvSpPr>
          <p:cNvPr id="5" name="Espace réservé du numéro de diapositive 4"/>
          <p:cNvSpPr>
            <a:spLocks noGrp="1"/>
          </p:cNvSpPr>
          <p:nvPr>
            <p:ph type="sldNum" sz="quarter" idx="12"/>
          </p:nvPr>
        </p:nvSpPr>
        <p:spPr/>
        <p:txBody>
          <a:bodyPr/>
          <a:lstStyle/>
          <a:p>
            <a:pPr eaLnBrk="1" fontAlgn="auto" hangingPunct="1">
              <a:spcBef>
                <a:spcPts val="0"/>
              </a:spcBef>
              <a:spcAft>
                <a:spcPts val="0"/>
              </a:spcAft>
              <a:defRPr/>
            </a:pPr>
            <a:fld id="{7719FCDA-CC4C-4072-94DD-66E8660D33B5}" type="slidenum">
              <a:rPr lang="en-US" altLang="fr-FR" sz="1800" kern="0" smtClean="0">
                <a:solidFill>
                  <a:sysClr val="windowText" lastClr="000000"/>
                </a:solidFill>
              </a:rPr>
              <a:pPr eaLnBrk="1" fontAlgn="auto" hangingPunct="1">
                <a:spcBef>
                  <a:spcPts val="0"/>
                </a:spcBef>
                <a:spcAft>
                  <a:spcPts val="0"/>
                </a:spcAft>
                <a:defRPr/>
              </a:pPr>
              <a:t>19</a:t>
            </a:fld>
            <a:endParaRPr lang="en-US" altLang="fr-FR" sz="1800" kern="0">
              <a:solidFill>
                <a:sysClr val="windowText" lastClr="000000"/>
              </a:solidFill>
            </a:endParaRPr>
          </a:p>
        </p:txBody>
      </p:sp>
      <p:pic>
        <p:nvPicPr>
          <p:cNvPr id="37895" name="Image 5" descr="http://www.cse.scu.edu/~tschwarz/coen180/LN/Images/mh2.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6950" y="366713"/>
            <a:ext cx="2857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500"/>
                                  </p:stCondLst>
                                  <p:childTnLst>
                                    <p:set>
                                      <p:cBhvr>
                                        <p:cTn id="6" dur="1" fill="hold">
                                          <p:stCondLst>
                                            <p:cond delay="0"/>
                                          </p:stCondLst>
                                        </p:cTn>
                                        <p:tgtEl>
                                          <p:spTgt spid="37895"/>
                                        </p:tgtEl>
                                        <p:attrNameLst>
                                          <p:attrName>style.visibility</p:attrName>
                                        </p:attrNameLst>
                                      </p:cBhvr>
                                      <p:to>
                                        <p:strVal val="visible"/>
                                      </p:to>
                                    </p:set>
                                    <p:animEffect transition="in" filter="fade">
                                      <p:cBhvr>
                                        <p:cTn id="7" dur="500"/>
                                        <p:tgtEl>
                                          <p:spTgt spid="37895"/>
                                        </p:tgtEl>
                                      </p:cBhvr>
                                    </p:animEffect>
                                  </p:childTnLst>
                                </p:cTn>
                              </p:par>
                            </p:childTnLst>
                          </p:cTn>
                        </p:par>
                        <p:par>
                          <p:cTn id="8" fill="hold" nodeType="afterGroup">
                            <p:stCondLst>
                              <p:cond delay="1000"/>
                            </p:stCondLst>
                            <p:childTnLst>
                              <p:par>
                                <p:cTn id="9" presetID="10" presetClass="entr" presetSubtype="0" fill="hold" nodeType="afterEffect">
                                  <p:stCondLst>
                                    <p:cond delay="3000"/>
                                  </p:stCondLst>
                                  <p:childTnLst>
                                    <p:set>
                                      <p:cBhvr>
                                        <p:cTn id="10" dur="1" fill="hold">
                                          <p:stCondLst>
                                            <p:cond delay="0"/>
                                          </p:stCondLst>
                                        </p:cTn>
                                        <p:tgtEl>
                                          <p:spTgt spid="37890"/>
                                        </p:tgtEl>
                                        <p:attrNameLst>
                                          <p:attrName>style.visibility</p:attrName>
                                        </p:attrNameLst>
                                      </p:cBhvr>
                                      <p:to>
                                        <p:strVal val="visible"/>
                                      </p:to>
                                    </p:set>
                                    <p:animEffect transition="in" filter="fade">
                                      <p:cBhvr>
                                        <p:cTn id="11"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8195"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2A8FB0BD-1EA6-4C0F-80EC-93149F3C7B8D}" type="slidenum">
              <a:rPr kumimoji="0" lang="en-US" altLang="fr-FR" sz="1400" smtClean="0">
                <a:latin typeface="Times New Roman" panose="02020603050405020304" pitchFamily="18" charset="0"/>
              </a:rPr>
              <a:pPr>
                <a:spcBef>
                  <a:spcPct val="50000"/>
                </a:spcBef>
                <a:buClrTx/>
                <a:buSzTx/>
                <a:buFontTx/>
                <a:buNone/>
              </a:pPr>
              <a:t>2</a:t>
            </a:fld>
            <a:endParaRPr kumimoji="0" lang="en-US" altLang="fr-FR" sz="1400">
              <a:latin typeface="Times New Roman" panose="02020603050405020304" pitchFamily="18" charset="0"/>
            </a:endParaRPr>
          </a:p>
        </p:txBody>
      </p:sp>
      <p:sp>
        <p:nvSpPr>
          <p:cNvPr id="84994" name="Rectangle 2"/>
          <p:cNvSpPr>
            <a:spLocks noGrp="1" noChangeArrowheads="1"/>
          </p:cNvSpPr>
          <p:nvPr>
            <p:ph type="title"/>
          </p:nvPr>
        </p:nvSpPr>
        <p:spPr/>
        <p:txBody>
          <a:bodyPr/>
          <a:lstStyle/>
          <a:p>
            <a:pPr>
              <a:defRPr/>
            </a:pPr>
            <a:r>
              <a:rPr lang="en-GB" altLang="fr-FR"/>
              <a:t>References.</a:t>
            </a:r>
          </a:p>
        </p:txBody>
      </p:sp>
      <p:sp>
        <p:nvSpPr>
          <p:cNvPr id="84995" name="Rectangle 3"/>
          <p:cNvSpPr>
            <a:spLocks noGrp="1" noChangeArrowheads="1"/>
          </p:cNvSpPr>
          <p:nvPr>
            <p:ph type="body" idx="1"/>
          </p:nvPr>
        </p:nvSpPr>
        <p:spPr/>
        <p:txBody>
          <a:bodyPr/>
          <a:lstStyle/>
          <a:p>
            <a:pPr lvl="1">
              <a:defRPr/>
            </a:pPr>
            <a:r>
              <a:rPr lang="en-US" sz="2000" b="1" i="1" dirty="0">
                <a:effectLst/>
              </a:rPr>
              <a:t>Modern Operating Systems, Fourth Edition, </a:t>
            </a:r>
            <a:r>
              <a:rPr lang="en-GB" altLang="fr-FR" sz="2000" dirty="0"/>
              <a:t>A. Tanenbaum, H. </a:t>
            </a:r>
            <a:r>
              <a:rPr lang="en-GB" altLang="fr-FR" sz="2000" dirty="0" err="1"/>
              <a:t>Bos</a:t>
            </a:r>
            <a:r>
              <a:rPr lang="en-GB" altLang="fr-FR" sz="2000" dirty="0"/>
              <a:t> / Pearson </a:t>
            </a:r>
            <a:r>
              <a:rPr lang="en-US" sz="2000" b="1" i="1" dirty="0">
                <a:effectLst/>
              </a:rPr>
              <a:t>Global Edition</a:t>
            </a:r>
            <a:endParaRPr lang="en-GB" altLang="fr-FR" sz="2000" dirty="0"/>
          </a:p>
          <a:p>
            <a:pPr lvl="1">
              <a:defRPr/>
            </a:pPr>
            <a:r>
              <a:rPr lang="en-GB" altLang="fr-FR" sz="2000" dirty="0"/>
              <a:t>Computer Architecture, Design and Performance, B. Wilkinson / Prentice Hall</a:t>
            </a:r>
          </a:p>
          <a:p>
            <a:pPr lvl="1">
              <a:defRPr/>
            </a:pPr>
            <a:r>
              <a:rPr lang="en-GB" altLang="fr-FR" sz="2000" dirty="0" err="1"/>
              <a:t>Systèmes</a:t>
            </a:r>
            <a:r>
              <a:rPr lang="en-GB" altLang="fr-FR" sz="2000" dirty="0"/>
              <a:t> </a:t>
            </a:r>
            <a:r>
              <a:rPr lang="en-GB" altLang="fr-FR" sz="2000" dirty="0" err="1"/>
              <a:t>d’exploitation</a:t>
            </a:r>
            <a:r>
              <a:rPr lang="en-GB" altLang="fr-FR" sz="2000" dirty="0"/>
              <a:t>, </a:t>
            </a:r>
            <a:r>
              <a:rPr lang="fr-BE" sz="2000" dirty="0"/>
              <a:t>3ème Ed. 2008 (avec 400 exercices), </a:t>
            </a:r>
            <a:r>
              <a:rPr lang="en-GB" altLang="fr-FR" sz="2000" dirty="0"/>
              <a:t>A. Tanenbaum / Pearson </a:t>
            </a:r>
          </a:p>
          <a:p>
            <a:pPr lvl="1">
              <a:defRPr/>
            </a:pPr>
            <a:r>
              <a:rPr lang="en-GB" altLang="fr-FR" sz="2000" dirty="0"/>
              <a:t>Introduction to computer architecture and organization, H. </a:t>
            </a:r>
            <a:r>
              <a:rPr lang="en-GB" altLang="fr-FR" sz="2000" dirty="0" err="1"/>
              <a:t>Lorin</a:t>
            </a:r>
            <a:r>
              <a:rPr lang="en-GB" altLang="fr-FR" sz="2000" dirty="0"/>
              <a:t> / Wiley</a:t>
            </a:r>
          </a:p>
          <a:p>
            <a:pPr lvl="1">
              <a:defRPr/>
            </a:pPr>
            <a:r>
              <a:rPr lang="en-GB" altLang="fr-FR" sz="2000" dirty="0"/>
              <a:t>Operating Systems A modern perspective, G. Nutt / Wesley</a:t>
            </a:r>
          </a:p>
          <a:p>
            <a:pPr lvl="1">
              <a:defRPr/>
            </a:pPr>
            <a:r>
              <a:rPr lang="en-GB" altLang="fr-FR" sz="2000" dirty="0" err="1"/>
              <a:t>Principes</a:t>
            </a:r>
            <a:r>
              <a:rPr lang="en-GB" altLang="fr-FR" sz="2000" dirty="0"/>
              <a:t> </a:t>
            </a:r>
            <a:r>
              <a:rPr lang="en-GB" altLang="fr-FR" sz="2000" dirty="0" err="1"/>
              <a:t>fondamentaux</a:t>
            </a:r>
            <a:r>
              <a:rPr lang="en-GB" altLang="fr-FR" sz="2000" dirty="0"/>
              <a:t> des </a:t>
            </a:r>
            <a:r>
              <a:rPr lang="en-GB" altLang="fr-FR" sz="2000" dirty="0" err="1"/>
              <a:t>systèmes</a:t>
            </a:r>
            <a:r>
              <a:rPr lang="en-GB" altLang="fr-FR" sz="2000" dirty="0"/>
              <a:t> </a:t>
            </a:r>
            <a:r>
              <a:rPr lang="en-GB" altLang="fr-FR" sz="2000" dirty="0" err="1"/>
              <a:t>d’exploitation</a:t>
            </a:r>
            <a:r>
              <a:rPr lang="en-GB" altLang="fr-FR" sz="2000" dirty="0"/>
              <a:t>, A.M. Lister / </a:t>
            </a:r>
            <a:r>
              <a:rPr lang="en-GB" altLang="fr-FR" sz="2000" dirty="0" err="1"/>
              <a:t>Eyrolles</a:t>
            </a:r>
            <a:endParaRPr lang="en-GB" altLang="fr-FR" sz="2000" dirty="0"/>
          </a:p>
          <a:p>
            <a:pPr lvl="1">
              <a:defRPr/>
            </a:pPr>
            <a:r>
              <a:rPr lang="en-GB" altLang="fr-FR" sz="2000" dirty="0"/>
              <a:t>The design of the Unix OS, M.J. Bach / Prentice Hall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4994"/>
                                        </p:tgtEl>
                                        <p:attrNameLst>
                                          <p:attrName>style.visibility</p:attrName>
                                        </p:attrNameLst>
                                      </p:cBhvr>
                                      <p:to>
                                        <p:strVal val="visible"/>
                                      </p:to>
                                    </p:set>
                                    <p:anim calcmode="lin" valueType="num">
                                      <p:cBhvr additive="base">
                                        <p:cTn id="7" dur="500" fill="hold"/>
                                        <p:tgtEl>
                                          <p:spTgt spid="84994"/>
                                        </p:tgtEl>
                                        <p:attrNameLst>
                                          <p:attrName>ppt_x</p:attrName>
                                        </p:attrNameLst>
                                      </p:cBhvr>
                                      <p:tavLst>
                                        <p:tav tm="0">
                                          <p:val>
                                            <p:strVal val="1+#ppt_w/2"/>
                                          </p:val>
                                        </p:tav>
                                        <p:tav tm="100000">
                                          <p:val>
                                            <p:strVal val="#ppt_x"/>
                                          </p:val>
                                        </p:tav>
                                      </p:tavLst>
                                    </p:anim>
                                    <p:anim calcmode="lin" valueType="num">
                                      <p:cBhvr additive="base">
                                        <p:cTn id="8" dur="500" fill="hold"/>
                                        <p:tgtEl>
                                          <p:spTgt spid="8499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 presetClass="entr" presetSubtype="32" fill="hold" grpId="0" nodeType="afterEffect">
                                  <p:stCondLst>
                                    <p:cond delay="1000"/>
                                  </p:stCondLst>
                                  <p:childTnLst>
                                    <p:set>
                                      <p:cBhvr>
                                        <p:cTn id="11" dur="1" fill="hold">
                                          <p:stCondLst>
                                            <p:cond delay="0"/>
                                          </p:stCondLst>
                                        </p:cTn>
                                        <p:tgtEl>
                                          <p:spTgt spid="84995">
                                            <p:txEl>
                                              <p:pRg st="0" end="0"/>
                                            </p:txEl>
                                          </p:spTgt>
                                        </p:tgtEl>
                                        <p:attrNameLst>
                                          <p:attrName>style.visibility</p:attrName>
                                        </p:attrNameLst>
                                      </p:cBhvr>
                                      <p:to>
                                        <p:strVal val="visible"/>
                                      </p:to>
                                    </p:set>
                                    <p:animEffect transition="in" filter="box(out)">
                                      <p:cBhvr>
                                        <p:cTn id="12" dur="500"/>
                                        <p:tgtEl>
                                          <p:spTgt spid="84995">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par>
                          <p:cTn id="13" fill="hold" nodeType="afterGroup">
                            <p:stCondLst>
                              <p:cond delay="2000"/>
                            </p:stCondLst>
                            <p:childTnLst>
                              <p:par>
                                <p:cTn id="14" presetID="4" presetClass="entr" presetSubtype="32" fill="hold" grpId="0" nodeType="afterEffect">
                                  <p:stCondLst>
                                    <p:cond delay="1000"/>
                                  </p:stCondLst>
                                  <p:childTnLst>
                                    <p:set>
                                      <p:cBhvr>
                                        <p:cTn id="15" dur="1" fill="hold">
                                          <p:stCondLst>
                                            <p:cond delay="0"/>
                                          </p:stCondLst>
                                        </p:cTn>
                                        <p:tgtEl>
                                          <p:spTgt spid="84995">
                                            <p:txEl>
                                              <p:pRg st="1" end="1"/>
                                            </p:txEl>
                                          </p:spTgt>
                                        </p:tgtEl>
                                        <p:attrNameLst>
                                          <p:attrName>style.visibility</p:attrName>
                                        </p:attrNameLst>
                                      </p:cBhvr>
                                      <p:to>
                                        <p:strVal val="visible"/>
                                      </p:to>
                                    </p:set>
                                    <p:animEffect transition="in" filter="box(out)">
                                      <p:cBhvr>
                                        <p:cTn id="16" dur="500"/>
                                        <p:tgtEl>
                                          <p:spTgt spid="84995">
                                            <p:txEl>
                                              <p:pRg st="1" end="1"/>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par>
                                <p:cTn id="17" presetID="4" presetClass="entr" presetSubtype="32" fill="hold" grpId="0" nodeType="withEffect">
                                  <p:stCondLst>
                                    <p:cond delay="1000"/>
                                  </p:stCondLst>
                                  <p:childTnLst>
                                    <p:set>
                                      <p:cBhvr>
                                        <p:cTn id="18" dur="1" fill="hold">
                                          <p:stCondLst>
                                            <p:cond delay="0"/>
                                          </p:stCondLst>
                                        </p:cTn>
                                        <p:tgtEl>
                                          <p:spTgt spid="84995">
                                            <p:txEl>
                                              <p:pRg st="2" end="2"/>
                                            </p:txEl>
                                          </p:spTgt>
                                        </p:tgtEl>
                                        <p:attrNameLst>
                                          <p:attrName>style.visibility</p:attrName>
                                        </p:attrNameLst>
                                      </p:cBhvr>
                                      <p:to>
                                        <p:strVal val="visible"/>
                                      </p:to>
                                    </p:set>
                                    <p:animEffect transition="in" filter="box(out)">
                                      <p:cBhvr>
                                        <p:cTn id="19" dur="500"/>
                                        <p:tgtEl>
                                          <p:spTgt spid="84995">
                                            <p:txEl>
                                              <p:pRg st="2" end="2"/>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par>
                                <p:cTn id="20" presetID="4" presetClass="entr" presetSubtype="32" fill="hold" grpId="0" nodeType="withEffect">
                                  <p:stCondLst>
                                    <p:cond delay="1000"/>
                                  </p:stCondLst>
                                  <p:childTnLst>
                                    <p:set>
                                      <p:cBhvr>
                                        <p:cTn id="21" dur="1" fill="hold">
                                          <p:stCondLst>
                                            <p:cond delay="0"/>
                                          </p:stCondLst>
                                        </p:cTn>
                                        <p:tgtEl>
                                          <p:spTgt spid="84995">
                                            <p:txEl>
                                              <p:pRg st="3" end="3"/>
                                            </p:txEl>
                                          </p:spTgt>
                                        </p:tgtEl>
                                        <p:attrNameLst>
                                          <p:attrName>style.visibility</p:attrName>
                                        </p:attrNameLst>
                                      </p:cBhvr>
                                      <p:to>
                                        <p:strVal val="visible"/>
                                      </p:to>
                                    </p:set>
                                    <p:animEffect transition="in" filter="box(out)">
                                      <p:cBhvr>
                                        <p:cTn id="22" dur="500"/>
                                        <p:tgtEl>
                                          <p:spTgt spid="8499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par>
                                <p:cTn id="23" presetID="4" presetClass="entr" presetSubtype="32" fill="hold" grpId="0" nodeType="withEffect">
                                  <p:stCondLst>
                                    <p:cond delay="1000"/>
                                  </p:stCondLst>
                                  <p:childTnLst>
                                    <p:set>
                                      <p:cBhvr>
                                        <p:cTn id="24" dur="1" fill="hold">
                                          <p:stCondLst>
                                            <p:cond delay="0"/>
                                          </p:stCondLst>
                                        </p:cTn>
                                        <p:tgtEl>
                                          <p:spTgt spid="84995">
                                            <p:txEl>
                                              <p:pRg st="4" end="4"/>
                                            </p:txEl>
                                          </p:spTgt>
                                        </p:tgtEl>
                                        <p:attrNameLst>
                                          <p:attrName>style.visibility</p:attrName>
                                        </p:attrNameLst>
                                      </p:cBhvr>
                                      <p:to>
                                        <p:strVal val="visible"/>
                                      </p:to>
                                    </p:set>
                                    <p:animEffect transition="in" filter="box(out)">
                                      <p:cBhvr>
                                        <p:cTn id="25" dur="500"/>
                                        <p:tgtEl>
                                          <p:spTgt spid="84995">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par>
                                <p:cTn id="26" presetID="4" presetClass="entr" presetSubtype="32" fill="hold" grpId="0" nodeType="withEffect">
                                  <p:stCondLst>
                                    <p:cond delay="1000"/>
                                  </p:stCondLst>
                                  <p:childTnLst>
                                    <p:set>
                                      <p:cBhvr>
                                        <p:cTn id="27" dur="1" fill="hold">
                                          <p:stCondLst>
                                            <p:cond delay="0"/>
                                          </p:stCondLst>
                                        </p:cTn>
                                        <p:tgtEl>
                                          <p:spTgt spid="84995">
                                            <p:txEl>
                                              <p:pRg st="5" end="5"/>
                                            </p:txEl>
                                          </p:spTgt>
                                        </p:tgtEl>
                                        <p:attrNameLst>
                                          <p:attrName>style.visibility</p:attrName>
                                        </p:attrNameLst>
                                      </p:cBhvr>
                                      <p:to>
                                        <p:strVal val="visible"/>
                                      </p:to>
                                    </p:set>
                                    <p:animEffect transition="in" filter="box(out)">
                                      <p:cBhvr>
                                        <p:cTn id="28" dur="500"/>
                                        <p:tgtEl>
                                          <p:spTgt spid="84995">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par>
                                <p:cTn id="29" presetID="4" presetClass="entr" presetSubtype="32" fill="hold" grpId="0" nodeType="withEffect">
                                  <p:stCondLst>
                                    <p:cond delay="1000"/>
                                  </p:stCondLst>
                                  <p:childTnLst>
                                    <p:set>
                                      <p:cBhvr>
                                        <p:cTn id="30" dur="1" fill="hold">
                                          <p:stCondLst>
                                            <p:cond delay="0"/>
                                          </p:stCondLst>
                                        </p:cTn>
                                        <p:tgtEl>
                                          <p:spTgt spid="84995">
                                            <p:txEl>
                                              <p:pRg st="6" end="6"/>
                                            </p:txEl>
                                          </p:spTgt>
                                        </p:tgtEl>
                                        <p:attrNameLst>
                                          <p:attrName>style.visibility</p:attrName>
                                        </p:attrNameLst>
                                      </p:cBhvr>
                                      <p:to>
                                        <p:strVal val="visible"/>
                                      </p:to>
                                    </p:set>
                                    <p:animEffect transition="in" filter="box(out)">
                                      <p:cBhvr>
                                        <p:cTn id="31" dur="500"/>
                                        <p:tgtEl>
                                          <p:spTgt spid="84995">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utoUpdateAnimBg="0"/>
      <p:bldP spid="84995" grpId="0" build="p" autoUpdateAnimBg="0" advAuto="100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lang="fr-BE" dirty="0"/>
              <a:t>Memory </a:t>
            </a:r>
            <a:r>
              <a:rPr lang="fr-BE" dirty="0" err="1"/>
              <a:t>hierarchy</a:t>
            </a:r>
            <a:r>
              <a:rPr lang="fr-BE" dirty="0"/>
              <a:t>: </a:t>
            </a:r>
            <a:br>
              <a:rPr lang="fr-BE" dirty="0"/>
            </a:br>
            <a:r>
              <a:rPr lang="fr-BE" dirty="0"/>
              <a:t>size vs. speed vs. </a:t>
            </a:r>
            <a:r>
              <a:rPr lang="fr-BE" dirty="0" err="1"/>
              <a:t>cost</a:t>
            </a:r>
            <a:r>
              <a:rPr lang="fr-BE" dirty="0"/>
              <a:t>!</a:t>
            </a:r>
          </a:p>
        </p:txBody>
      </p:sp>
      <p:sp>
        <p:nvSpPr>
          <p:cNvPr id="4" name="Espace réservé du pied de page 3"/>
          <p:cNvSpPr>
            <a:spLocks noGrp="1"/>
          </p:cNvSpPr>
          <p:nvPr>
            <p:ph type="ftr" sz="quarter" idx="11"/>
          </p:nvPr>
        </p:nvSpPr>
        <p:spPr/>
        <p:txBody>
          <a:bodyPr/>
          <a:lstStyle/>
          <a:p>
            <a:pPr eaLnBrk="1" fontAlgn="auto" hangingPunct="1">
              <a:spcBef>
                <a:spcPts val="0"/>
              </a:spcBef>
              <a:spcAft>
                <a:spcPts val="0"/>
              </a:spcAft>
              <a:defRPr/>
            </a:pPr>
            <a:r>
              <a:rPr lang="en-US" altLang="fr-FR" sz="1800" kern="0">
                <a:solidFill>
                  <a:sysClr val="windowText" lastClr="000000"/>
                </a:solidFill>
              </a:rPr>
              <a:t>Operating Systems II</a:t>
            </a:r>
          </a:p>
        </p:txBody>
      </p:sp>
      <p:sp>
        <p:nvSpPr>
          <p:cNvPr id="5" name="Espace réservé du numéro de diapositive 4"/>
          <p:cNvSpPr>
            <a:spLocks noGrp="1"/>
          </p:cNvSpPr>
          <p:nvPr>
            <p:ph type="sldNum" sz="quarter" idx="12"/>
          </p:nvPr>
        </p:nvSpPr>
        <p:spPr/>
        <p:txBody>
          <a:bodyPr/>
          <a:lstStyle/>
          <a:p>
            <a:pPr eaLnBrk="1" fontAlgn="auto" hangingPunct="1">
              <a:spcBef>
                <a:spcPts val="0"/>
              </a:spcBef>
              <a:spcAft>
                <a:spcPts val="0"/>
              </a:spcAft>
              <a:defRPr/>
            </a:pPr>
            <a:fld id="{AC7C922C-F45D-41DE-8E8E-3CD6D356C4D4}" type="slidenum">
              <a:rPr lang="en-US" altLang="fr-FR" sz="1800" kern="0" smtClean="0">
                <a:solidFill>
                  <a:sysClr val="windowText" lastClr="000000"/>
                </a:solidFill>
              </a:rPr>
              <a:pPr eaLnBrk="1" fontAlgn="auto" hangingPunct="1">
                <a:spcBef>
                  <a:spcPts val="0"/>
                </a:spcBef>
                <a:spcAft>
                  <a:spcPts val="0"/>
                </a:spcAft>
                <a:defRPr/>
              </a:pPr>
              <a:t>20</a:t>
            </a:fld>
            <a:endParaRPr lang="en-US" altLang="fr-FR" sz="1800" kern="0">
              <a:solidFill>
                <a:sysClr val="windowText" lastClr="000000"/>
              </a:solidFill>
            </a:endParaRPr>
          </a:p>
        </p:txBody>
      </p:sp>
      <p:pic>
        <p:nvPicPr>
          <p:cNvPr id="38917" name="Espace réservé du contenu 5" descr="Résultat de recherche d'images pour &quot;memory hierarchy&quot;">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377825" y="1763713"/>
            <a:ext cx="8447088" cy="4713287"/>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1000"/>
                                  </p:stCondLst>
                                  <p:childTnLst>
                                    <p:set>
                                      <p:cBhvr>
                                        <p:cTn id="6" dur="1" fill="hold">
                                          <p:stCondLst>
                                            <p:cond delay="0"/>
                                          </p:stCondLst>
                                        </p:cTn>
                                        <p:tgtEl>
                                          <p:spTgt spid="38917"/>
                                        </p:tgtEl>
                                        <p:attrNameLst>
                                          <p:attrName>style.visibility</p:attrName>
                                        </p:attrNameLst>
                                      </p:cBhvr>
                                      <p:to>
                                        <p:strVal val="visible"/>
                                      </p:to>
                                    </p:set>
                                    <p:animEffect transition="in" filter="fade">
                                      <p:cBhvr>
                                        <p:cTn id="7"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34819"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D7C7D270-1B32-4FC6-BEC9-C44394341DEF}" type="slidenum">
              <a:rPr kumimoji="0" lang="en-US" altLang="fr-FR" sz="1400" smtClean="0">
                <a:latin typeface="Times New Roman" panose="02020603050405020304" pitchFamily="18" charset="0"/>
              </a:rPr>
              <a:pPr>
                <a:spcBef>
                  <a:spcPct val="50000"/>
                </a:spcBef>
                <a:buClrTx/>
                <a:buSzTx/>
                <a:buFontTx/>
                <a:buNone/>
              </a:pPr>
              <a:t>21</a:t>
            </a:fld>
            <a:endParaRPr kumimoji="0" lang="en-US" altLang="fr-FR" sz="1400">
              <a:latin typeface="Times New Roman" panose="02020603050405020304" pitchFamily="18" charset="0"/>
            </a:endParaRPr>
          </a:p>
        </p:txBody>
      </p:sp>
      <p:sp>
        <p:nvSpPr>
          <p:cNvPr id="98306" name="Rectangle 1026"/>
          <p:cNvSpPr>
            <a:spLocks noGrp="1" noChangeArrowheads="1"/>
          </p:cNvSpPr>
          <p:nvPr>
            <p:ph type="title"/>
          </p:nvPr>
        </p:nvSpPr>
        <p:spPr/>
        <p:txBody>
          <a:bodyPr/>
          <a:lstStyle/>
          <a:p>
            <a:pPr>
              <a:defRPr/>
            </a:pPr>
            <a:r>
              <a:rPr lang="en-GB" altLang="fr-FR"/>
              <a:t>Hierarchy objective.</a:t>
            </a:r>
          </a:p>
        </p:txBody>
      </p:sp>
      <p:sp>
        <p:nvSpPr>
          <p:cNvPr id="98307" name="Rectangle 1027"/>
          <p:cNvSpPr>
            <a:spLocks noGrp="1" noChangeArrowheads="1"/>
          </p:cNvSpPr>
          <p:nvPr>
            <p:ph type="body" idx="1"/>
          </p:nvPr>
        </p:nvSpPr>
        <p:spPr/>
        <p:txBody>
          <a:bodyPr/>
          <a:lstStyle/>
          <a:p>
            <a:pPr>
              <a:defRPr/>
            </a:pPr>
            <a:r>
              <a:rPr lang="en-GB" altLang="fr-FR" dirty="0"/>
              <a:t>Attain the highest possible level of performance at an acceptable economic cost</a:t>
            </a:r>
          </a:p>
        </p:txBody>
      </p:sp>
      <p:pic>
        <p:nvPicPr>
          <p:cNvPr id="39942" name="Image 5" descr="http://www.cse.scu.edu/~tschwarz/coen180/LN/Images/mh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209550"/>
            <a:ext cx="2725737"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Image 7" descr="Résultat de recherche d'images pour &quot;memory hierarchy speed cost&quot;">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500438"/>
            <a:ext cx="4630738" cy="320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Image 8" descr="Résultat de recherche d'images pour &quot;memory hierarchy speed cost&quot;">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825" y="2924175"/>
            <a:ext cx="3933825"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98306"/>
                                        </p:tgtEl>
                                        <p:attrNameLst>
                                          <p:attrName>style.visibility</p:attrName>
                                        </p:attrNameLst>
                                      </p:cBhvr>
                                      <p:to>
                                        <p:strVal val="visible"/>
                                      </p:to>
                                    </p:set>
                                    <p:anim calcmode="lin" valueType="num">
                                      <p:cBhvr additive="base">
                                        <p:cTn id="7" dur="500" fill="hold"/>
                                        <p:tgtEl>
                                          <p:spTgt spid="98306"/>
                                        </p:tgtEl>
                                        <p:attrNameLst>
                                          <p:attrName>ppt_x</p:attrName>
                                        </p:attrNameLst>
                                      </p:cBhvr>
                                      <p:tavLst>
                                        <p:tav tm="0">
                                          <p:val>
                                            <p:strVal val="0-#ppt_w/2"/>
                                          </p:val>
                                        </p:tav>
                                        <p:tav tm="100000">
                                          <p:val>
                                            <p:strVal val="#ppt_x"/>
                                          </p:val>
                                        </p:tav>
                                      </p:tavLst>
                                    </p:anim>
                                    <p:anim calcmode="lin" valueType="num">
                                      <p:cBhvr additive="base">
                                        <p:cTn id="8" dur="500" fill="hold"/>
                                        <p:tgtEl>
                                          <p:spTgt spid="9830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4" presetClass="entr" presetSubtype="32" fill="hold" grpId="0" nodeType="afterEffect">
                                  <p:stCondLst>
                                    <p:cond delay="0"/>
                                  </p:stCondLst>
                                  <p:childTnLst>
                                    <p:set>
                                      <p:cBhvr>
                                        <p:cTn id="11" dur="1" fill="hold">
                                          <p:stCondLst>
                                            <p:cond delay="0"/>
                                          </p:stCondLst>
                                        </p:cTn>
                                        <p:tgtEl>
                                          <p:spTgt spid="98307">
                                            <p:txEl>
                                              <p:pRg st="0" end="0"/>
                                            </p:txEl>
                                          </p:spTgt>
                                        </p:tgtEl>
                                        <p:attrNameLst>
                                          <p:attrName>style.visibility</p:attrName>
                                        </p:attrNameLst>
                                      </p:cBhvr>
                                      <p:to>
                                        <p:strVal val="visible"/>
                                      </p:to>
                                    </p:set>
                                    <p:animEffect transition="in" filter="box(out)">
                                      <p:cBhvr>
                                        <p:cTn id="12" dur="500"/>
                                        <p:tgtEl>
                                          <p:spTgt spid="98307">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par>
                          <p:cTn id="13" fill="hold" nodeType="afterGroup">
                            <p:stCondLst>
                              <p:cond delay="2000"/>
                            </p:stCondLst>
                            <p:childTnLst>
                              <p:par>
                                <p:cTn id="14" presetID="10" presetClass="entr" presetSubtype="0" fill="hold" nodeType="afterEffect">
                                  <p:stCondLst>
                                    <p:cond delay="1000"/>
                                  </p:stCondLst>
                                  <p:childTnLst>
                                    <p:set>
                                      <p:cBhvr>
                                        <p:cTn id="15" dur="1" fill="hold">
                                          <p:stCondLst>
                                            <p:cond delay="0"/>
                                          </p:stCondLst>
                                        </p:cTn>
                                        <p:tgtEl>
                                          <p:spTgt spid="39942"/>
                                        </p:tgtEl>
                                        <p:attrNameLst>
                                          <p:attrName>style.visibility</p:attrName>
                                        </p:attrNameLst>
                                      </p:cBhvr>
                                      <p:to>
                                        <p:strVal val="visible"/>
                                      </p:to>
                                    </p:set>
                                    <p:animEffect transition="in" filter="fade">
                                      <p:cBhvr>
                                        <p:cTn id="16" dur="500"/>
                                        <p:tgtEl>
                                          <p:spTgt spid="39942"/>
                                        </p:tgtEl>
                                      </p:cBhvr>
                                    </p:animEffect>
                                  </p:childTnLst>
                                </p:cTn>
                              </p:par>
                            </p:childTnLst>
                          </p:cTn>
                        </p:par>
                        <p:par>
                          <p:cTn id="17" fill="hold" nodeType="afterGroup">
                            <p:stCondLst>
                              <p:cond delay="3500"/>
                            </p:stCondLst>
                            <p:childTnLst>
                              <p:par>
                                <p:cTn id="18" presetID="10" presetClass="entr" presetSubtype="0" fill="hold" nodeType="afterEffect">
                                  <p:stCondLst>
                                    <p:cond delay="1500"/>
                                  </p:stCondLst>
                                  <p:childTnLst>
                                    <p:set>
                                      <p:cBhvr>
                                        <p:cTn id="19" dur="1" fill="hold">
                                          <p:stCondLst>
                                            <p:cond delay="0"/>
                                          </p:stCondLst>
                                        </p:cTn>
                                        <p:tgtEl>
                                          <p:spTgt spid="39944"/>
                                        </p:tgtEl>
                                        <p:attrNameLst>
                                          <p:attrName>style.visibility</p:attrName>
                                        </p:attrNameLst>
                                      </p:cBhvr>
                                      <p:to>
                                        <p:strVal val="visible"/>
                                      </p:to>
                                    </p:set>
                                    <p:animEffect transition="in" filter="fade">
                                      <p:cBhvr>
                                        <p:cTn id="20" dur="500"/>
                                        <p:tgtEl>
                                          <p:spTgt spid="39944"/>
                                        </p:tgtEl>
                                      </p:cBhvr>
                                    </p:animEffect>
                                  </p:childTnLst>
                                </p:cTn>
                              </p:par>
                            </p:childTnLst>
                          </p:cTn>
                        </p:par>
                        <p:par>
                          <p:cTn id="21" fill="hold" nodeType="afterGroup">
                            <p:stCondLst>
                              <p:cond delay="5500"/>
                            </p:stCondLst>
                            <p:childTnLst>
                              <p:par>
                                <p:cTn id="22" presetID="10" presetClass="entr" presetSubtype="0" fill="hold" nodeType="afterEffect">
                                  <p:stCondLst>
                                    <p:cond delay="1500"/>
                                  </p:stCondLst>
                                  <p:childTnLst>
                                    <p:set>
                                      <p:cBhvr>
                                        <p:cTn id="23" dur="1" fill="hold">
                                          <p:stCondLst>
                                            <p:cond delay="0"/>
                                          </p:stCondLst>
                                        </p:cTn>
                                        <p:tgtEl>
                                          <p:spTgt spid="39943"/>
                                        </p:tgtEl>
                                        <p:attrNameLst>
                                          <p:attrName>style.visibility</p:attrName>
                                        </p:attrNameLst>
                                      </p:cBhvr>
                                      <p:to>
                                        <p:strVal val="visible"/>
                                      </p:to>
                                    </p:set>
                                    <p:animEffect transition="in" filter="fade">
                                      <p:cBhvr>
                                        <p:cTn id="24" dur="400"/>
                                        <p:tgtEl>
                                          <p:spTgt spid="3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utoUpdateAnimBg="0"/>
      <p:bldP spid="98307" grpId="0" build="p"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8600" y="457200"/>
            <a:ext cx="8807450" cy="1143000"/>
          </a:xfrm>
        </p:spPr>
        <p:txBody>
          <a:bodyPr/>
          <a:lstStyle/>
          <a:p>
            <a:pPr>
              <a:defRPr/>
            </a:pPr>
            <a:r>
              <a:rPr lang="en-GB" altLang="fr-FR" dirty="0"/>
              <a:t>A comparison table</a:t>
            </a:r>
            <a:br>
              <a:rPr lang="en-GB" altLang="fr-FR" dirty="0"/>
            </a:br>
            <a:endParaRPr lang="fr-BE" dirty="0">
              <a:effectLst/>
            </a:endParaRPr>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528285227"/>
              </p:ext>
            </p:extLst>
          </p:nvPr>
        </p:nvGraphicFramePr>
        <p:xfrm>
          <a:off x="344488" y="1749425"/>
          <a:ext cx="8458199" cy="4349747"/>
        </p:xfrm>
        <a:graphic>
          <a:graphicData uri="http://schemas.openxmlformats.org/drawingml/2006/table">
            <a:tbl>
              <a:tblPr firstRow="1" bandRow="1">
                <a:tableStyleId>{5C22544A-7EE6-4342-B048-85BDC9FD1C3A}</a:tableStyleId>
              </a:tblPr>
              <a:tblGrid>
                <a:gridCol w="2102768">
                  <a:extLst>
                    <a:ext uri="{9D8B030D-6E8A-4147-A177-3AD203B41FA5}">
                      <a16:colId xmlns:a16="http://schemas.microsoft.com/office/drawing/2014/main" val="3096977836"/>
                    </a:ext>
                  </a:extLst>
                </a:gridCol>
                <a:gridCol w="1296144">
                  <a:extLst>
                    <a:ext uri="{9D8B030D-6E8A-4147-A177-3AD203B41FA5}">
                      <a16:colId xmlns:a16="http://schemas.microsoft.com/office/drawing/2014/main" val="3253070592"/>
                    </a:ext>
                  </a:extLst>
                </a:gridCol>
                <a:gridCol w="1400616">
                  <a:extLst>
                    <a:ext uri="{9D8B030D-6E8A-4147-A177-3AD203B41FA5}">
                      <a16:colId xmlns:a16="http://schemas.microsoft.com/office/drawing/2014/main" val="152457610"/>
                    </a:ext>
                  </a:extLst>
                </a:gridCol>
                <a:gridCol w="1551712">
                  <a:extLst>
                    <a:ext uri="{9D8B030D-6E8A-4147-A177-3AD203B41FA5}">
                      <a16:colId xmlns:a16="http://schemas.microsoft.com/office/drawing/2014/main" val="4025445510"/>
                    </a:ext>
                  </a:extLst>
                </a:gridCol>
                <a:gridCol w="2106959">
                  <a:extLst>
                    <a:ext uri="{9D8B030D-6E8A-4147-A177-3AD203B41FA5}">
                      <a16:colId xmlns:a16="http://schemas.microsoft.com/office/drawing/2014/main" val="3204882756"/>
                    </a:ext>
                  </a:extLst>
                </a:gridCol>
              </a:tblGrid>
              <a:tr h="370948">
                <a:tc>
                  <a:txBody>
                    <a:bodyPr/>
                    <a:lstStyle/>
                    <a:p>
                      <a:r>
                        <a:rPr lang="fr-BE" sz="1800" dirty="0"/>
                        <a:t>Memory</a:t>
                      </a:r>
                    </a:p>
                  </a:txBody>
                  <a:tcPr marT="45733" marB="45733"/>
                </a:tc>
                <a:tc>
                  <a:txBody>
                    <a:bodyPr/>
                    <a:lstStyle/>
                    <a:p>
                      <a:r>
                        <a:rPr lang="fr-BE" sz="1800" dirty="0"/>
                        <a:t>Size</a:t>
                      </a:r>
                    </a:p>
                  </a:txBody>
                  <a:tcPr marT="45733" marB="45733"/>
                </a:tc>
                <a:tc>
                  <a:txBody>
                    <a:bodyPr/>
                    <a:lstStyle/>
                    <a:p>
                      <a:r>
                        <a:rPr lang="fr-BE" sz="1800" dirty="0"/>
                        <a:t>Speed</a:t>
                      </a:r>
                    </a:p>
                  </a:txBody>
                  <a:tcPr marT="45733" marB="45733"/>
                </a:tc>
                <a:tc>
                  <a:txBody>
                    <a:bodyPr/>
                    <a:lstStyle/>
                    <a:p>
                      <a:r>
                        <a:rPr lang="fr-BE" sz="1800" dirty="0" err="1"/>
                        <a:t>Cost</a:t>
                      </a:r>
                      <a:r>
                        <a:rPr lang="fr-BE" sz="1800" dirty="0"/>
                        <a:t> $/GB</a:t>
                      </a:r>
                    </a:p>
                  </a:txBody>
                  <a:tcPr marT="45733" marB="45733"/>
                </a:tc>
                <a:tc>
                  <a:txBody>
                    <a:bodyPr/>
                    <a:lstStyle/>
                    <a:p>
                      <a:r>
                        <a:rPr lang="fr-BE" sz="1800" dirty="0"/>
                        <a:t>Transfer</a:t>
                      </a:r>
                    </a:p>
                  </a:txBody>
                  <a:tcPr marT="45733" marB="45733"/>
                </a:tc>
                <a:extLst>
                  <a:ext uri="{0D108BD9-81ED-4DB2-BD59-A6C34878D82A}">
                    <a16:rowId xmlns:a16="http://schemas.microsoft.com/office/drawing/2014/main" val="1466091863"/>
                  </a:ext>
                </a:extLst>
              </a:tr>
              <a:tr h="370948">
                <a:tc>
                  <a:txBody>
                    <a:bodyPr/>
                    <a:lstStyle/>
                    <a:p>
                      <a:r>
                        <a:rPr lang="fr-BE" sz="1800" dirty="0" err="1"/>
                        <a:t>Registers</a:t>
                      </a:r>
                      <a:endParaRPr lang="fr-BE" sz="1800" dirty="0"/>
                    </a:p>
                  </a:txBody>
                  <a:tcPr marT="45733" marB="45733"/>
                </a:tc>
                <a:tc>
                  <a:txBody>
                    <a:bodyPr/>
                    <a:lstStyle/>
                    <a:p>
                      <a:r>
                        <a:rPr lang="fr-BE" sz="1800" dirty="0" err="1"/>
                        <a:t>kB</a:t>
                      </a:r>
                      <a:endParaRPr lang="fr-BE" sz="1800" dirty="0"/>
                    </a:p>
                  </a:txBody>
                  <a:tcPr marT="45733" marB="45733"/>
                </a:tc>
                <a:tc>
                  <a:txBody>
                    <a:bodyPr/>
                    <a:lstStyle/>
                    <a:p>
                      <a:r>
                        <a:rPr lang="fr-BE" sz="1800" dirty="0"/>
                        <a:t>&lt;1ns</a:t>
                      </a:r>
                    </a:p>
                  </a:txBody>
                  <a:tcPr marT="45733" marB="45733"/>
                </a:tc>
                <a:tc>
                  <a:txBody>
                    <a:bodyPr/>
                    <a:lstStyle/>
                    <a:p>
                      <a:r>
                        <a:rPr lang="fr-BE" sz="1800" dirty="0"/>
                        <a:t>(</a:t>
                      </a:r>
                      <a:r>
                        <a:rPr lang="fr-BE" sz="1800" dirty="0" err="1"/>
                        <a:t>incl.CPU</a:t>
                      </a:r>
                      <a:r>
                        <a:rPr lang="fr-BE" sz="1800" dirty="0"/>
                        <a:t>)</a:t>
                      </a:r>
                    </a:p>
                  </a:txBody>
                  <a:tcPr marT="45733" marB="45733"/>
                </a:tc>
                <a:tc>
                  <a:txBody>
                    <a:bodyPr/>
                    <a:lstStyle/>
                    <a:p>
                      <a:r>
                        <a:rPr lang="fr-BE" sz="1800" dirty="0" err="1"/>
                        <a:t>Tbps</a:t>
                      </a:r>
                      <a:endParaRPr lang="fr-BE" sz="1800" dirty="0"/>
                    </a:p>
                  </a:txBody>
                  <a:tcPr marT="45733" marB="45733"/>
                </a:tc>
                <a:extLst>
                  <a:ext uri="{0D108BD9-81ED-4DB2-BD59-A6C34878D82A}">
                    <a16:rowId xmlns:a16="http://schemas.microsoft.com/office/drawing/2014/main" val="1178339857"/>
                  </a:ext>
                </a:extLst>
              </a:tr>
              <a:tr h="370948">
                <a:tc>
                  <a:txBody>
                    <a:bodyPr/>
                    <a:lstStyle/>
                    <a:p>
                      <a:r>
                        <a:rPr lang="fr-BE" sz="1800" dirty="0"/>
                        <a:t>Cache</a:t>
                      </a:r>
                      <a:r>
                        <a:rPr lang="fr-BE" sz="1800" baseline="0" dirty="0"/>
                        <a:t> L1</a:t>
                      </a:r>
                      <a:endParaRPr lang="fr-BE" sz="1800" dirty="0"/>
                    </a:p>
                  </a:txBody>
                  <a:tcPr marT="45733" marB="45733"/>
                </a:tc>
                <a:tc>
                  <a:txBody>
                    <a:bodyPr/>
                    <a:lstStyle/>
                    <a:p>
                      <a:r>
                        <a:rPr lang="fr-BE" sz="1800" dirty="0"/>
                        <a:t>100 </a:t>
                      </a:r>
                      <a:r>
                        <a:rPr lang="fr-BE" sz="1800" dirty="0" err="1"/>
                        <a:t>kB</a:t>
                      </a:r>
                      <a:endParaRPr lang="fr-BE" sz="1800" dirty="0"/>
                    </a:p>
                  </a:txBody>
                  <a:tcPr marT="45733" marB="45733"/>
                </a:tc>
                <a:tc>
                  <a:txBody>
                    <a:bodyPr/>
                    <a:lstStyle/>
                    <a:p>
                      <a:r>
                        <a:rPr lang="fr-BE" sz="1800" dirty="0"/>
                        <a:t>&lt;1</a:t>
                      </a:r>
                      <a:r>
                        <a:rPr lang="fr-BE" sz="1800" baseline="0" dirty="0"/>
                        <a:t> ns</a:t>
                      </a:r>
                      <a:endParaRPr lang="fr-BE" sz="1800" dirty="0"/>
                    </a:p>
                  </a:txBody>
                  <a:tcPr marT="45733" marB="45733"/>
                </a:tc>
                <a:tc>
                  <a:txBody>
                    <a:bodyPr/>
                    <a:lstStyle/>
                    <a:p>
                      <a:r>
                        <a:rPr lang="fr-BE" sz="1800" dirty="0"/>
                        <a:t>(150,000)</a:t>
                      </a:r>
                    </a:p>
                  </a:txBody>
                  <a:tcPr marT="45733" marB="45733"/>
                </a:tc>
                <a:tc>
                  <a:txBody>
                    <a:bodyPr/>
                    <a:lstStyle/>
                    <a:p>
                      <a:r>
                        <a:rPr lang="fr-BE" sz="1800" dirty="0" err="1"/>
                        <a:t>Tbps</a:t>
                      </a:r>
                      <a:endParaRPr lang="fr-BE" sz="1800" dirty="0"/>
                    </a:p>
                  </a:txBody>
                  <a:tcPr marT="45733" marB="45733"/>
                </a:tc>
                <a:extLst>
                  <a:ext uri="{0D108BD9-81ED-4DB2-BD59-A6C34878D82A}">
                    <a16:rowId xmlns:a16="http://schemas.microsoft.com/office/drawing/2014/main" val="3553774707"/>
                  </a:ext>
                </a:extLst>
              </a:tr>
              <a:tr h="370948">
                <a:tc>
                  <a:txBody>
                    <a:bodyPr/>
                    <a:lstStyle/>
                    <a:p>
                      <a:r>
                        <a:rPr lang="fr-BE" sz="1800" dirty="0"/>
                        <a:t>Cache L2</a:t>
                      </a:r>
                    </a:p>
                  </a:txBody>
                  <a:tcPr marT="45733" marB="45733"/>
                </a:tc>
                <a:tc>
                  <a:txBody>
                    <a:bodyPr/>
                    <a:lstStyle/>
                    <a:p>
                      <a:r>
                        <a:rPr lang="fr-BE" sz="1800" dirty="0"/>
                        <a:t>512 </a:t>
                      </a:r>
                      <a:r>
                        <a:rPr lang="fr-BE" sz="1800" dirty="0" err="1"/>
                        <a:t>kB</a:t>
                      </a:r>
                      <a:endParaRPr lang="fr-BE" sz="1800" dirty="0"/>
                    </a:p>
                  </a:txBody>
                  <a:tcPr marT="45733" marB="45733"/>
                </a:tc>
                <a:tc>
                  <a:txBody>
                    <a:bodyPr/>
                    <a:lstStyle/>
                    <a:p>
                      <a:r>
                        <a:rPr lang="fr-BE" sz="1800" dirty="0"/>
                        <a:t>~ns</a:t>
                      </a:r>
                    </a:p>
                  </a:txBody>
                  <a:tcPr marT="45733" marB="45733"/>
                </a:tc>
                <a:tc>
                  <a:txBody>
                    <a:bodyPr/>
                    <a:lstStyle/>
                    <a:p>
                      <a:endParaRPr lang="fr-BE" sz="1800" dirty="0"/>
                    </a:p>
                  </a:txBody>
                  <a:tcPr marT="45733" marB="45733"/>
                </a:tc>
                <a:tc>
                  <a:txBody>
                    <a:bodyPr/>
                    <a:lstStyle/>
                    <a:p>
                      <a:r>
                        <a:rPr lang="fr-BE" sz="1800" dirty="0"/>
                        <a:t>100 </a:t>
                      </a:r>
                      <a:r>
                        <a:rPr lang="fr-BE" sz="1800" dirty="0" err="1"/>
                        <a:t>Gbps</a:t>
                      </a:r>
                      <a:endParaRPr lang="fr-BE" sz="1800" dirty="0"/>
                    </a:p>
                  </a:txBody>
                  <a:tcPr marT="45733" marB="45733"/>
                </a:tc>
                <a:extLst>
                  <a:ext uri="{0D108BD9-81ED-4DB2-BD59-A6C34878D82A}">
                    <a16:rowId xmlns:a16="http://schemas.microsoft.com/office/drawing/2014/main" val="2317660188"/>
                  </a:ext>
                </a:extLst>
              </a:tr>
              <a:tr h="370948">
                <a:tc>
                  <a:txBody>
                    <a:bodyPr/>
                    <a:lstStyle/>
                    <a:p>
                      <a:r>
                        <a:rPr lang="fr-BE" sz="1800" dirty="0"/>
                        <a:t>Cache L3</a:t>
                      </a:r>
                    </a:p>
                  </a:txBody>
                  <a:tcPr marT="45733" marB="45733"/>
                </a:tc>
                <a:tc>
                  <a:txBody>
                    <a:bodyPr/>
                    <a:lstStyle/>
                    <a:p>
                      <a:r>
                        <a:rPr lang="fr-BE" sz="1800" dirty="0"/>
                        <a:t>3-6 MB</a:t>
                      </a:r>
                    </a:p>
                  </a:txBody>
                  <a:tcPr marT="45733" marB="45733"/>
                </a:tc>
                <a:tc>
                  <a:txBody>
                    <a:bodyPr/>
                    <a:lstStyle/>
                    <a:p>
                      <a:r>
                        <a:rPr lang="fr-BE" sz="1800" dirty="0"/>
                        <a:t>10 ns</a:t>
                      </a:r>
                    </a:p>
                  </a:txBody>
                  <a:tcPr marT="45733" marB="45733"/>
                </a:tc>
                <a:tc>
                  <a:txBody>
                    <a:bodyPr/>
                    <a:lstStyle/>
                    <a:p>
                      <a:r>
                        <a:rPr lang="fr-BE" sz="1800" dirty="0"/>
                        <a:t>(1000)</a:t>
                      </a:r>
                    </a:p>
                  </a:txBody>
                  <a:tcPr marT="45733" marB="45733"/>
                </a:tc>
                <a:tc>
                  <a:txBody>
                    <a:bodyPr/>
                    <a:lstStyle/>
                    <a:p>
                      <a:endParaRPr lang="fr-BE" sz="1800" dirty="0"/>
                    </a:p>
                  </a:txBody>
                  <a:tcPr marT="45733" marB="45733"/>
                </a:tc>
                <a:extLst>
                  <a:ext uri="{0D108BD9-81ED-4DB2-BD59-A6C34878D82A}">
                    <a16:rowId xmlns:a16="http://schemas.microsoft.com/office/drawing/2014/main" val="3317385800"/>
                  </a:ext>
                </a:extLst>
              </a:tr>
              <a:tr h="370948">
                <a:tc>
                  <a:txBody>
                    <a:bodyPr/>
                    <a:lstStyle/>
                    <a:p>
                      <a:r>
                        <a:rPr lang="fr-BE" sz="1800" dirty="0"/>
                        <a:t>Main (RAM)</a:t>
                      </a:r>
                    </a:p>
                  </a:txBody>
                  <a:tcPr marT="45733" marB="45733"/>
                </a:tc>
                <a:tc>
                  <a:txBody>
                    <a:bodyPr/>
                    <a:lstStyle/>
                    <a:p>
                      <a:r>
                        <a:rPr lang="fr-BE" sz="1800" dirty="0"/>
                        <a:t>~10 GB</a:t>
                      </a:r>
                    </a:p>
                  </a:txBody>
                  <a:tcPr marT="45733" marB="45733"/>
                </a:tc>
                <a:tc>
                  <a:txBody>
                    <a:bodyPr/>
                    <a:lstStyle/>
                    <a:p>
                      <a:r>
                        <a:rPr lang="fr-BE" sz="1800" dirty="0"/>
                        <a:t>100 ns</a:t>
                      </a:r>
                    </a:p>
                  </a:txBody>
                  <a:tcPr marT="45733" marB="45733"/>
                </a:tc>
                <a:tc>
                  <a:txBody>
                    <a:bodyPr/>
                    <a:lstStyle/>
                    <a:p>
                      <a:r>
                        <a:rPr lang="fr-BE" sz="1800" dirty="0"/>
                        <a:t>3 – 4</a:t>
                      </a:r>
                    </a:p>
                  </a:txBody>
                  <a:tcPr marT="45733" marB="45733"/>
                </a:tc>
                <a:tc>
                  <a:txBody>
                    <a:bodyPr/>
                    <a:lstStyle/>
                    <a:p>
                      <a:r>
                        <a:rPr lang="fr-BE" sz="1800" dirty="0"/>
                        <a:t>200 </a:t>
                      </a:r>
                      <a:r>
                        <a:rPr lang="fr-BE" sz="1800" dirty="0" err="1"/>
                        <a:t>Gbps</a:t>
                      </a:r>
                      <a:endParaRPr lang="fr-BE" sz="1800" dirty="0"/>
                    </a:p>
                  </a:txBody>
                  <a:tcPr marT="45733" marB="45733"/>
                </a:tc>
                <a:extLst>
                  <a:ext uri="{0D108BD9-81ED-4DB2-BD59-A6C34878D82A}">
                    <a16:rowId xmlns:a16="http://schemas.microsoft.com/office/drawing/2014/main" val="3053766"/>
                  </a:ext>
                </a:extLst>
              </a:tr>
              <a:tr h="370948">
                <a:tc>
                  <a:txBody>
                    <a:bodyPr/>
                    <a:lstStyle/>
                    <a:p>
                      <a:r>
                        <a:rPr lang="fr-BE" sz="1800" dirty="0"/>
                        <a:t>Online SSD</a:t>
                      </a:r>
                    </a:p>
                  </a:txBody>
                  <a:tcPr marT="45733" marB="45733"/>
                </a:tc>
                <a:tc>
                  <a:txBody>
                    <a:bodyPr/>
                    <a:lstStyle/>
                    <a:p>
                      <a:r>
                        <a:rPr lang="fr-BE" sz="1800" dirty="0"/>
                        <a:t>~500 GB</a:t>
                      </a:r>
                    </a:p>
                  </a:txBody>
                  <a:tcPr marT="45733" marB="45733"/>
                </a:tc>
                <a:tc>
                  <a:txBody>
                    <a:bodyPr/>
                    <a:lstStyle/>
                    <a:p>
                      <a:r>
                        <a:rPr lang="fr-BE" sz="1800" dirty="0"/>
                        <a:t>100</a:t>
                      </a:r>
                      <a:r>
                        <a:rPr lang="fr-BE" sz="1800" baseline="0" dirty="0"/>
                        <a:t> µs</a:t>
                      </a:r>
                      <a:endParaRPr lang="fr-BE" sz="1800" dirty="0"/>
                    </a:p>
                  </a:txBody>
                  <a:tcPr marT="45733" marB="45733"/>
                </a:tc>
                <a:tc>
                  <a:txBody>
                    <a:bodyPr/>
                    <a:lstStyle/>
                    <a:p>
                      <a:r>
                        <a:rPr lang="fr-BE" sz="1800" dirty="0"/>
                        <a:t>0,25</a:t>
                      </a:r>
                    </a:p>
                  </a:txBody>
                  <a:tcPr marT="45733" marB="45733"/>
                </a:tc>
                <a:tc>
                  <a:txBody>
                    <a:bodyPr/>
                    <a:lstStyle/>
                    <a:p>
                      <a:r>
                        <a:rPr lang="fr-BE" sz="1800" dirty="0"/>
                        <a:t>1 </a:t>
                      </a:r>
                      <a:r>
                        <a:rPr lang="fr-BE" sz="1800" dirty="0" err="1"/>
                        <a:t>Gbps</a:t>
                      </a:r>
                      <a:endParaRPr lang="fr-BE" sz="1800" dirty="0"/>
                    </a:p>
                  </a:txBody>
                  <a:tcPr marT="45733" marB="45733"/>
                </a:tc>
                <a:extLst>
                  <a:ext uri="{0D108BD9-81ED-4DB2-BD59-A6C34878D82A}">
                    <a16:rowId xmlns:a16="http://schemas.microsoft.com/office/drawing/2014/main" val="2845838522"/>
                  </a:ext>
                </a:extLst>
              </a:tr>
              <a:tr h="370948">
                <a:tc>
                  <a:txBody>
                    <a:bodyPr/>
                    <a:lstStyle/>
                    <a:p>
                      <a:r>
                        <a:rPr lang="fr-BE" sz="1800" dirty="0" err="1"/>
                        <a:t>Onl</a:t>
                      </a:r>
                      <a:r>
                        <a:rPr lang="fr-BE" sz="1800" dirty="0"/>
                        <a:t>.</a:t>
                      </a:r>
                      <a:r>
                        <a:rPr lang="fr-BE" sz="1800" baseline="0" dirty="0"/>
                        <a:t> Hard </a:t>
                      </a:r>
                      <a:r>
                        <a:rPr lang="fr-BE" sz="1800" baseline="0" dirty="0" err="1"/>
                        <a:t>disk</a:t>
                      </a:r>
                      <a:endParaRPr lang="fr-BE" sz="1800" baseline="0" dirty="0"/>
                    </a:p>
                  </a:txBody>
                  <a:tcPr marT="45733" marB="45733"/>
                </a:tc>
                <a:tc>
                  <a:txBody>
                    <a:bodyPr/>
                    <a:lstStyle/>
                    <a:p>
                      <a:r>
                        <a:rPr lang="fr-BE" sz="1800" dirty="0"/>
                        <a:t>x TB</a:t>
                      </a:r>
                    </a:p>
                  </a:txBody>
                  <a:tcPr marT="45733" marB="45733"/>
                </a:tc>
                <a:tc>
                  <a:txBody>
                    <a:bodyPr/>
                    <a:lstStyle/>
                    <a:p>
                      <a:r>
                        <a:rPr lang="fr-BE" sz="1800" dirty="0"/>
                        <a:t>10 ms</a:t>
                      </a:r>
                    </a:p>
                  </a:txBody>
                  <a:tcPr marT="45733" marB="45733"/>
                </a:tc>
                <a:tc>
                  <a:txBody>
                    <a:bodyPr/>
                    <a:lstStyle/>
                    <a:p>
                      <a:r>
                        <a:rPr lang="fr-BE" sz="1800" dirty="0"/>
                        <a:t>0,06</a:t>
                      </a:r>
                    </a:p>
                  </a:txBody>
                  <a:tcPr marT="45733" marB="45733"/>
                </a:tc>
                <a:tc>
                  <a:txBody>
                    <a:bodyPr/>
                    <a:lstStyle/>
                    <a:p>
                      <a:r>
                        <a:rPr lang="fr-BE" sz="1800" dirty="0"/>
                        <a:t>1 - 10 </a:t>
                      </a:r>
                      <a:r>
                        <a:rPr lang="fr-BE" sz="1800" dirty="0" err="1"/>
                        <a:t>Gbps</a:t>
                      </a:r>
                      <a:endParaRPr lang="fr-BE" sz="1800" dirty="0"/>
                    </a:p>
                  </a:txBody>
                  <a:tcPr marT="45733" marB="45733"/>
                </a:tc>
                <a:extLst>
                  <a:ext uri="{0D108BD9-81ED-4DB2-BD59-A6C34878D82A}">
                    <a16:rowId xmlns:a16="http://schemas.microsoft.com/office/drawing/2014/main" val="1758978563"/>
                  </a:ext>
                </a:extLst>
              </a:tr>
              <a:tr h="370948">
                <a:tc>
                  <a:txBody>
                    <a:bodyPr/>
                    <a:lstStyle/>
                    <a:p>
                      <a:r>
                        <a:rPr lang="fr-BE" sz="1800" baseline="0" dirty="0"/>
                        <a:t>(cloud)</a:t>
                      </a:r>
                    </a:p>
                  </a:txBody>
                  <a:tcPr marT="45733" marB="45733"/>
                </a:tc>
                <a:tc>
                  <a:txBody>
                    <a:bodyPr/>
                    <a:lstStyle/>
                    <a:p>
                      <a:endParaRPr lang="fr-BE" sz="1800" dirty="0"/>
                    </a:p>
                  </a:txBody>
                  <a:tcPr marT="45733" marB="45733"/>
                </a:tc>
                <a:tc>
                  <a:txBody>
                    <a:bodyPr/>
                    <a:lstStyle/>
                    <a:p>
                      <a:r>
                        <a:rPr lang="fr-BE" sz="1800" dirty="0"/>
                        <a:t>Sec.</a:t>
                      </a:r>
                    </a:p>
                  </a:txBody>
                  <a:tcPr marT="45733" marB="45733"/>
                </a:tc>
                <a:tc>
                  <a:txBody>
                    <a:bodyPr/>
                    <a:lstStyle/>
                    <a:p>
                      <a:endParaRPr lang="fr-BE" sz="1800" dirty="0"/>
                    </a:p>
                  </a:txBody>
                  <a:tcPr marT="45733" marB="45733"/>
                </a:tc>
                <a:tc>
                  <a:txBody>
                    <a:bodyPr/>
                    <a:lstStyle/>
                    <a:p>
                      <a:endParaRPr lang="fr-BE" sz="1800" dirty="0"/>
                    </a:p>
                  </a:txBody>
                  <a:tcPr marT="45733" marB="45733"/>
                </a:tc>
                <a:extLst>
                  <a:ext uri="{0D108BD9-81ED-4DB2-BD59-A6C34878D82A}">
                    <a16:rowId xmlns:a16="http://schemas.microsoft.com/office/drawing/2014/main" val="1424017839"/>
                  </a:ext>
                </a:extLst>
              </a:tr>
              <a:tr h="640267">
                <a:tc>
                  <a:txBody>
                    <a:bodyPr/>
                    <a:lstStyle/>
                    <a:p>
                      <a:r>
                        <a:rPr lang="fr-BE" sz="1800" baseline="0" dirty="0" err="1"/>
                        <a:t>Nearline</a:t>
                      </a:r>
                      <a:r>
                        <a:rPr lang="fr-BE" sz="1800" baseline="0" dirty="0"/>
                        <a:t> (robot CD-ROM, tapes)</a:t>
                      </a:r>
                    </a:p>
                  </a:txBody>
                  <a:tcPr marT="45733" marB="45733"/>
                </a:tc>
                <a:tc>
                  <a:txBody>
                    <a:bodyPr/>
                    <a:lstStyle/>
                    <a:p>
                      <a:r>
                        <a:rPr lang="fr-BE" sz="1800" dirty="0"/>
                        <a:t>PB</a:t>
                      </a:r>
                    </a:p>
                  </a:txBody>
                  <a:tcPr marT="45733" marB="45733"/>
                </a:tc>
                <a:tc>
                  <a:txBody>
                    <a:bodyPr/>
                    <a:lstStyle/>
                    <a:p>
                      <a:r>
                        <a:rPr lang="fr-BE" sz="1800" dirty="0"/>
                        <a:t>10sec-Min</a:t>
                      </a:r>
                    </a:p>
                  </a:txBody>
                  <a:tcPr marT="45733" marB="45733"/>
                </a:tc>
                <a:tc>
                  <a:txBody>
                    <a:bodyPr/>
                    <a:lstStyle/>
                    <a:p>
                      <a:endParaRPr lang="fr-BE" sz="1800" dirty="0"/>
                    </a:p>
                  </a:txBody>
                  <a:tcPr marT="45733" marB="45733"/>
                </a:tc>
                <a:tc>
                  <a:txBody>
                    <a:bodyPr/>
                    <a:lstStyle/>
                    <a:p>
                      <a:endParaRPr lang="fr-BE" sz="1800" dirty="0"/>
                    </a:p>
                  </a:txBody>
                  <a:tcPr marT="45733" marB="45733"/>
                </a:tc>
                <a:extLst>
                  <a:ext uri="{0D108BD9-81ED-4DB2-BD59-A6C34878D82A}">
                    <a16:rowId xmlns:a16="http://schemas.microsoft.com/office/drawing/2014/main" val="2200193334"/>
                  </a:ext>
                </a:extLst>
              </a:tr>
              <a:tr h="370948">
                <a:tc>
                  <a:txBody>
                    <a:bodyPr/>
                    <a:lstStyle/>
                    <a:p>
                      <a:r>
                        <a:rPr lang="fr-BE" sz="1800" baseline="0" dirty="0"/>
                        <a:t>Offline</a:t>
                      </a:r>
                    </a:p>
                  </a:txBody>
                  <a:tcPr marT="45733" marB="45733"/>
                </a:tc>
                <a:tc>
                  <a:txBody>
                    <a:bodyPr/>
                    <a:lstStyle/>
                    <a:p>
                      <a:endParaRPr lang="fr-BE" sz="1800" dirty="0"/>
                    </a:p>
                  </a:txBody>
                  <a:tcPr marT="45733" marB="45733"/>
                </a:tc>
                <a:tc>
                  <a:txBody>
                    <a:bodyPr/>
                    <a:lstStyle/>
                    <a:p>
                      <a:r>
                        <a:rPr lang="fr-BE" sz="1800" dirty="0"/>
                        <a:t>Min-</a:t>
                      </a:r>
                      <a:r>
                        <a:rPr lang="fr-BE" sz="1800" dirty="0" err="1"/>
                        <a:t>hours</a:t>
                      </a:r>
                      <a:endParaRPr lang="fr-BE" sz="1800" dirty="0"/>
                    </a:p>
                  </a:txBody>
                  <a:tcPr marT="45733" marB="45733"/>
                </a:tc>
                <a:tc>
                  <a:txBody>
                    <a:bodyPr/>
                    <a:lstStyle/>
                    <a:p>
                      <a:endParaRPr lang="fr-BE" sz="1800" dirty="0"/>
                    </a:p>
                  </a:txBody>
                  <a:tcPr marT="45733" marB="45733"/>
                </a:tc>
                <a:tc>
                  <a:txBody>
                    <a:bodyPr/>
                    <a:lstStyle/>
                    <a:p>
                      <a:endParaRPr lang="fr-BE" sz="1800" dirty="0"/>
                    </a:p>
                  </a:txBody>
                  <a:tcPr marT="45733" marB="45733"/>
                </a:tc>
                <a:extLst>
                  <a:ext uri="{0D108BD9-81ED-4DB2-BD59-A6C34878D82A}">
                    <a16:rowId xmlns:a16="http://schemas.microsoft.com/office/drawing/2014/main" val="749842242"/>
                  </a:ext>
                </a:extLst>
              </a:tr>
            </a:tbl>
          </a:graphicData>
        </a:graphic>
      </p:graphicFrame>
      <p:sp>
        <p:nvSpPr>
          <p:cNvPr id="35917" name="Espace réservé du pied de page 3"/>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fr-FR" sz="1400"/>
              <a:t>Operating Systems II</a:t>
            </a:r>
          </a:p>
        </p:txBody>
      </p:sp>
      <p:sp>
        <p:nvSpPr>
          <p:cNvPr id="35918" name="Espace réservé du numéro de diapositive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A63D2C-8023-45A1-8B84-4FD7AF5FF382}" type="slidenum">
              <a:rPr lang="en-US" altLang="fr-FR" sz="1400" smtClean="0"/>
              <a:pPr/>
              <a:t>22</a:t>
            </a:fld>
            <a:endParaRPr lang="en-US" altLang="fr-FR"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37891"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72DEF5DD-E034-4A55-8A53-4DD22C73A3DF}" type="slidenum">
              <a:rPr kumimoji="0" lang="en-US" altLang="fr-FR" sz="1400" smtClean="0">
                <a:latin typeface="Times New Roman" panose="02020603050405020304" pitchFamily="18" charset="0"/>
              </a:rPr>
              <a:pPr>
                <a:spcBef>
                  <a:spcPct val="50000"/>
                </a:spcBef>
                <a:buClrTx/>
                <a:buSzTx/>
                <a:buFontTx/>
                <a:buNone/>
              </a:pPr>
              <a:t>23</a:t>
            </a:fld>
            <a:endParaRPr kumimoji="0" lang="en-US" altLang="fr-FR" sz="1400">
              <a:latin typeface="Times New Roman" panose="02020603050405020304" pitchFamily="18" charset="0"/>
            </a:endParaRPr>
          </a:p>
        </p:txBody>
      </p:sp>
      <p:sp>
        <p:nvSpPr>
          <p:cNvPr id="41986"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dirty="0"/>
              <a:t>A PC today (i5 based)</a:t>
            </a:r>
          </a:p>
        </p:txBody>
      </p:sp>
      <p:sp>
        <p:nvSpPr>
          <p:cNvPr id="41987" name="Rectangle 3"/>
          <p:cNvSpPr>
            <a:spLocks noGrp="1" noChangeArrowheads="1"/>
          </p:cNvSpPr>
          <p:nvPr>
            <p:ph type="body" idx="1"/>
          </p:nvPr>
        </p:nvSpPr>
        <p:spPr>
          <a:xfrm>
            <a:off x="693738" y="4843463"/>
            <a:ext cx="4102100" cy="1298575"/>
          </a:xfrm>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defRPr/>
            </a:pPr>
            <a:r>
              <a:rPr lang="en-US" altLang="fr-FR" sz="2000" dirty="0"/>
              <a:t>4 GB DRAM</a:t>
            </a:r>
          </a:p>
          <a:p>
            <a:pPr>
              <a:defRPr/>
            </a:pPr>
            <a:r>
              <a:rPr lang="en-US" altLang="fr-FR" sz="2000" dirty="0"/>
              <a:t>128-512 GB </a:t>
            </a:r>
            <a:r>
              <a:rPr lang="en-US" altLang="fr-FR" sz="2000" dirty="0" err="1"/>
              <a:t>Hdd</a:t>
            </a:r>
            <a:r>
              <a:rPr lang="en-US" altLang="fr-FR" sz="2000" dirty="0"/>
              <a:t> or …</a:t>
            </a:r>
          </a:p>
          <a:p>
            <a:pPr>
              <a:defRPr/>
            </a:pPr>
            <a:r>
              <a:rPr lang="en-US" altLang="fr-FR" sz="2000" dirty="0"/>
              <a:t>…1-2 TB HDD</a:t>
            </a: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97075"/>
            <a:ext cx="3348038"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986"/>
                                        </p:tgtEl>
                                        <p:attrNameLst>
                                          <p:attrName>style.visibility</p:attrName>
                                        </p:attrNameLst>
                                      </p:cBhvr>
                                      <p:to>
                                        <p:strVal val="visible"/>
                                      </p:to>
                                    </p:set>
                                    <p:anim calcmode="lin" valueType="num">
                                      <p:cBhvr additive="base">
                                        <p:cTn id="7" dur="500" fill="hold"/>
                                        <p:tgtEl>
                                          <p:spTgt spid="41986"/>
                                        </p:tgtEl>
                                        <p:attrNameLst>
                                          <p:attrName>ppt_x</p:attrName>
                                        </p:attrNameLst>
                                      </p:cBhvr>
                                      <p:tavLst>
                                        <p:tav tm="0">
                                          <p:val>
                                            <p:strVal val="0-#ppt_w/2"/>
                                          </p:val>
                                        </p:tav>
                                        <p:tav tm="100000">
                                          <p:val>
                                            <p:strVal val="#ppt_x"/>
                                          </p:val>
                                        </p:tav>
                                      </p:tavLst>
                                    </p:anim>
                                    <p:anim calcmode="lin" valueType="num">
                                      <p:cBhvr additive="base">
                                        <p:cTn id="8" dur="500" fill="hold"/>
                                        <p:tgtEl>
                                          <p:spTgt spid="4198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41987">
                                            <p:txEl>
                                              <p:pRg st="0" end="0"/>
                                            </p:txEl>
                                          </p:spTgt>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41987">
                                            <p:txEl>
                                              <p:pRg st="1" end="1"/>
                                            </p:txEl>
                                          </p:spTgt>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39939"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0C3D319B-EBA2-4E86-A502-6A51F6F0C605}" type="slidenum">
              <a:rPr kumimoji="0" lang="en-US" altLang="fr-FR" sz="1400" smtClean="0">
                <a:latin typeface="Times New Roman" panose="02020603050405020304" pitchFamily="18" charset="0"/>
              </a:rPr>
              <a:pPr>
                <a:spcBef>
                  <a:spcPct val="50000"/>
                </a:spcBef>
                <a:buClrTx/>
                <a:buSzTx/>
                <a:buFontTx/>
                <a:buNone/>
              </a:pPr>
              <a:t>24</a:t>
            </a:fld>
            <a:endParaRPr kumimoji="0" lang="en-US" altLang="fr-FR" sz="1400">
              <a:latin typeface="Times New Roman" panose="02020603050405020304" pitchFamily="18" charset="0"/>
            </a:endParaRPr>
          </a:p>
        </p:txBody>
      </p:sp>
      <p:sp>
        <p:nvSpPr>
          <p:cNvPr id="41986"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dirty="0"/>
              <a:t>Cost and access time</a:t>
            </a:r>
          </a:p>
        </p:txBody>
      </p:sp>
      <p:sp>
        <p:nvSpPr>
          <p:cNvPr id="41987" name="Rectangle 3"/>
          <p:cNvSpPr>
            <a:spLocks noGrp="1" noChangeArrowheads="1"/>
          </p:cNvSpPr>
          <p:nvPr>
            <p:ph type="body" idx="1"/>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defRPr/>
            </a:pPr>
            <a:endParaRPr lang="en-US" altLang="fr-FR" dirty="0"/>
          </a:p>
        </p:txBody>
      </p:sp>
      <p:graphicFrame>
        <p:nvGraphicFramePr>
          <p:cNvPr id="41988" name="Object 4"/>
          <p:cNvGraphicFramePr>
            <a:graphicFrameLocks noChangeAspect="1"/>
          </p:cNvGraphicFramePr>
          <p:nvPr/>
        </p:nvGraphicFramePr>
        <p:xfrm>
          <a:off x="4021138" y="0"/>
          <a:ext cx="5064125" cy="3378200"/>
        </p:xfrm>
        <a:graphic>
          <a:graphicData uri="http://schemas.openxmlformats.org/presentationml/2006/ole">
            <mc:AlternateContent xmlns:mc="http://schemas.openxmlformats.org/markup-compatibility/2006">
              <mc:Choice xmlns:v="urn:schemas-microsoft-com:vml" Requires="v">
                <p:oleObj spid="_x0000_s39946" name="Chart" r:id="rId4" imgW="6096238" imgH="4067413" progId="MSGraph.Chart.8">
                  <p:embed followColorScheme="full"/>
                </p:oleObj>
              </mc:Choice>
              <mc:Fallback>
                <p:oleObj name="Chart" r:id="rId4" imgW="6096238" imgH="4067413" progId="MSGraph.Chart.8">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1138" y="0"/>
                        <a:ext cx="506412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Imag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84150" y="3241675"/>
            <a:ext cx="5876925"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986"/>
                                        </p:tgtEl>
                                        <p:attrNameLst>
                                          <p:attrName>style.visibility</p:attrName>
                                        </p:attrNameLst>
                                      </p:cBhvr>
                                      <p:to>
                                        <p:strVal val="visible"/>
                                      </p:to>
                                    </p:set>
                                    <p:anim calcmode="lin" valueType="num">
                                      <p:cBhvr additive="base">
                                        <p:cTn id="7" dur="500" fill="hold"/>
                                        <p:tgtEl>
                                          <p:spTgt spid="41986"/>
                                        </p:tgtEl>
                                        <p:attrNameLst>
                                          <p:attrName>ppt_x</p:attrName>
                                        </p:attrNameLst>
                                      </p:cBhvr>
                                      <p:tavLst>
                                        <p:tav tm="0">
                                          <p:val>
                                            <p:strVal val="0-#ppt_w/2"/>
                                          </p:val>
                                        </p:tav>
                                        <p:tav tm="100000">
                                          <p:val>
                                            <p:strVal val="#ppt_x"/>
                                          </p:val>
                                        </p:tav>
                                      </p:tavLst>
                                    </p:anim>
                                    <p:anim calcmode="lin" valueType="num">
                                      <p:cBhvr additive="base">
                                        <p:cTn id="8" dur="500" fill="hold"/>
                                        <p:tgtEl>
                                          <p:spTgt spid="4198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1988"/>
                                        </p:tgtEl>
                                        <p:attrNameLst>
                                          <p:attrName>style.visibility</p:attrName>
                                        </p:attrNameLst>
                                      </p:cBhvr>
                                      <p:to>
                                        <p:strVal val="visible"/>
                                      </p:to>
                                    </p:set>
                                    <p:animEffect transition="in" filter="dissolve">
                                      <p:cBhvr>
                                        <p:cTn id="12" dur="500"/>
                                        <p:tgtEl>
                                          <p:spTgt spid="41988"/>
                                        </p:tgtEl>
                                      </p:cBhvr>
                                    </p:animEffect>
                                  </p:childTnLst>
                                </p:cTn>
                              </p:par>
                            </p:childTnLst>
                          </p:cTn>
                        </p:par>
                        <p:par>
                          <p:cTn id="13" fill="hold" nodeType="afterGroup">
                            <p:stCondLst>
                              <p:cond delay="1000"/>
                            </p:stCondLst>
                            <p:childTnLst>
                              <p:par>
                                <p:cTn id="14" presetID="10" presetClass="entr" presetSubtype="0" fill="hold" nodeType="afterEffect">
                                  <p:stCondLst>
                                    <p:cond delay="1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OleChart spid="41988" grpId="0" 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41987"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1E7A8ABF-08CE-493B-BDFB-482182F5482C}" type="slidenum">
              <a:rPr kumimoji="0" lang="en-US" altLang="fr-FR" sz="1400" smtClean="0">
                <a:latin typeface="Times New Roman" panose="02020603050405020304" pitchFamily="18" charset="0"/>
              </a:rPr>
              <a:pPr>
                <a:spcBef>
                  <a:spcPct val="50000"/>
                </a:spcBef>
                <a:buClrTx/>
                <a:buSzTx/>
                <a:buFontTx/>
                <a:buNone/>
              </a:pPr>
              <a:t>25</a:t>
            </a:fld>
            <a:endParaRPr kumimoji="0" lang="en-US" altLang="fr-FR" sz="1400">
              <a:latin typeface="Times New Roman" panose="02020603050405020304" pitchFamily="18" charset="0"/>
            </a:endParaRPr>
          </a:p>
        </p:txBody>
      </p:sp>
      <p:sp>
        <p:nvSpPr>
          <p:cNvPr id="44034"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a:t>Data Flow.</a:t>
            </a:r>
          </a:p>
        </p:txBody>
      </p:sp>
      <p:sp>
        <p:nvSpPr>
          <p:cNvPr id="44035" name="Rectangle 3"/>
          <p:cNvSpPr>
            <a:spLocks noGrp="1" noChangeArrowheads="1"/>
          </p:cNvSpPr>
          <p:nvPr>
            <p:ph type="body" idx="1"/>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defRPr/>
            </a:pPr>
            <a:endParaRPr lang="en-US" altLang="fr-FR"/>
          </a:p>
        </p:txBody>
      </p:sp>
      <p:sp>
        <p:nvSpPr>
          <p:cNvPr id="41990" name="Rectangle 4"/>
          <p:cNvSpPr>
            <a:spLocks noChangeArrowheads="1"/>
          </p:cNvSpPr>
          <p:nvPr/>
        </p:nvSpPr>
        <p:spPr bwMode="auto">
          <a:xfrm>
            <a:off x="1524000" y="2057400"/>
            <a:ext cx="990600" cy="762000"/>
          </a:xfrm>
          <a:prstGeom prst="rect">
            <a:avLst/>
          </a:prstGeom>
          <a:solidFill>
            <a:srgbClr val="FF00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CPU 0</a:t>
            </a:r>
            <a:endParaRPr kumimoji="0" lang="en-GB" altLang="fr-FR" sz="2400">
              <a:latin typeface="Times New Roman" panose="02020603050405020304" pitchFamily="18" charset="0"/>
            </a:endParaRPr>
          </a:p>
        </p:txBody>
      </p:sp>
      <p:sp>
        <p:nvSpPr>
          <p:cNvPr id="41991" name="Rectangle 5"/>
          <p:cNvSpPr>
            <a:spLocks noChangeArrowheads="1"/>
          </p:cNvSpPr>
          <p:nvPr/>
        </p:nvSpPr>
        <p:spPr bwMode="auto">
          <a:xfrm>
            <a:off x="5562600" y="2057400"/>
            <a:ext cx="990600" cy="762000"/>
          </a:xfrm>
          <a:prstGeom prst="rect">
            <a:avLst/>
          </a:prstGeom>
          <a:solidFill>
            <a:srgbClr val="FF00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CPU 2</a:t>
            </a:r>
            <a:endParaRPr kumimoji="0" lang="en-GB" altLang="fr-FR" sz="2400">
              <a:latin typeface="Times New Roman" panose="02020603050405020304" pitchFamily="18" charset="0"/>
            </a:endParaRPr>
          </a:p>
        </p:txBody>
      </p:sp>
      <p:sp>
        <p:nvSpPr>
          <p:cNvPr id="41992" name="Rectangle 6"/>
          <p:cNvSpPr>
            <a:spLocks noChangeArrowheads="1"/>
          </p:cNvSpPr>
          <p:nvPr/>
        </p:nvSpPr>
        <p:spPr bwMode="auto">
          <a:xfrm>
            <a:off x="3581400" y="2057400"/>
            <a:ext cx="990600" cy="762000"/>
          </a:xfrm>
          <a:prstGeom prst="rect">
            <a:avLst/>
          </a:prstGeom>
          <a:solidFill>
            <a:srgbClr val="FF00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CPU 1</a:t>
            </a:r>
            <a:endParaRPr kumimoji="0" lang="en-GB" altLang="fr-FR" sz="2400">
              <a:latin typeface="Times New Roman" panose="02020603050405020304" pitchFamily="18" charset="0"/>
            </a:endParaRPr>
          </a:p>
        </p:txBody>
      </p:sp>
      <p:sp>
        <p:nvSpPr>
          <p:cNvPr id="41993" name="Rectangle 7"/>
          <p:cNvSpPr>
            <a:spLocks noChangeArrowheads="1"/>
          </p:cNvSpPr>
          <p:nvPr/>
        </p:nvSpPr>
        <p:spPr bwMode="auto">
          <a:xfrm>
            <a:off x="1524000" y="3200400"/>
            <a:ext cx="990600" cy="762000"/>
          </a:xfrm>
          <a:prstGeom prst="rect">
            <a:avLst/>
          </a:prstGeom>
          <a:solidFill>
            <a:srgbClr val="FF66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Central</a:t>
            </a:r>
          </a:p>
          <a:p>
            <a:pPr algn="ctr">
              <a:spcBef>
                <a:spcPct val="0"/>
              </a:spcBef>
              <a:buClrTx/>
              <a:buSzTx/>
              <a:buFontTx/>
              <a:buNone/>
            </a:pPr>
            <a:r>
              <a:rPr kumimoji="0" lang="en-GB" altLang="fr-FR" sz="2000">
                <a:latin typeface="Times New Roman" panose="02020603050405020304" pitchFamily="18" charset="0"/>
              </a:rPr>
              <a:t> Storage</a:t>
            </a:r>
            <a:endParaRPr kumimoji="0" lang="en-GB" altLang="fr-FR" sz="2400">
              <a:latin typeface="Times New Roman" panose="02020603050405020304" pitchFamily="18" charset="0"/>
            </a:endParaRPr>
          </a:p>
        </p:txBody>
      </p:sp>
      <p:sp>
        <p:nvSpPr>
          <p:cNvPr id="41994" name="Rectangle 8"/>
          <p:cNvSpPr>
            <a:spLocks noChangeArrowheads="1"/>
          </p:cNvSpPr>
          <p:nvPr/>
        </p:nvSpPr>
        <p:spPr bwMode="auto">
          <a:xfrm>
            <a:off x="5562600" y="3200400"/>
            <a:ext cx="990600" cy="762000"/>
          </a:xfrm>
          <a:prstGeom prst="rect">
            <a:avLst/>
          </a:prstGeom>
          <a:solidFill>
            <a:srgbClr val="FF66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Expanded </a:t>
            </a:r>
          </a:p>
          <a:p>
            <a:pPr algn="ctr">
              <a:spcBef>
                <a:spcPct val="0"/>
              </a:spcBef>
              <a:buClrTx/>
              <a:buSzTx/>
              <a:buFontTx/>
              <a:buNone/>
            </a:pPr>
            <a:r>
              <a:rPr kumimoji="0" lang="en-GB" altLang="fr-FR" sz="2000">
                <a:latin typeface="Times New Roman" panose="02020603050405020304" pitchFamily="18" charset="0"/>
              </a:rPr>
              <a:t>Storage</a:t>
            </a:r>
            <a:endParaRPr kumimoji="0" lang="en-GB" altLang="fr-FR" sz="2400">
              <a:latin typeface="Times New Roman" panose="02020603050405020304" pitchFamily="18" charset="0"/>
            </a:endParaRPr>
          </a:p>
        </p:txBody>
      </p:sp>
      <p:sp>
        <p:nvSpPr>
          <p:cNvPr id="41995" name="Rectangle 9"/>
          <p:cNvSpPr>
            <a:spLocks noChangeArrowheads="1"/>
          </p:cNvSpPr>
          <p:nvPr/>
        </p:nvSpPr>
        <p:spPr bwMode="auto">
          <a:xfrm>
            <a:off x="3200400" y="3200400"/>
            <a:ext cx="1752600" cy="762000"/>
          </a:xfrm>
          <a:prstGeom prst="rect">
            <a:avLst/>
          </a:prstGeom>
          <a:solidFill>
            <a:srgbClr val="FF66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System Control</a:t>
            </a:r>
          </a:p>
          <a:p>
            <a:pPr algn="ctr">
              <a:spcBef>
                <a:spcPct val="0"/>
              </a:spcBef>
              <a:buClrTx/>
              <a:buSzTx/>
              <a:buFontTx/>
              <a:buNone/>
            </a:pPr>
            <a:r>
              <a:rPr kumimoji="0" lang="en-GB" altLang="fr-FR" sz="2000">
                <a:latin typeface="Times New Roman" panose="02020603050405020304" pitchFamily="18" charset="0"/>
              </a:rPr>
              <a:t>Element</a:t>
            </a:r>
          </a:p>
        </p:txBody>
      </p:sp>
      <p:sp>
        <p:nvSpPr>
          <p:cNvPr id="41996" name="Rectangle 10"/>
          <p:cNvSpPr>
            <a:spLocks noChangeArrowheads="1"/>
          </p:cNvSpPr>
          <p:nvPr/>
        </p:nvSpPr>
        <p:spPr bwMode="auto">
          <a:xfrm>
            <a:off x="3581400" y="4343400"/>
            <a:ext cx="990600" cy="609600"/>
          </a:xfrm>
          <a:prstGeom prst="rect">
            <a:avLst/>
          </a:prstGeom>
          <a:solidFill>
            <a:srgbClr val="FF66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Channels</a:t>
            </a:r>
            <a:endParaRPr kumimoji="0" lang="en-GB" altLang="fr-FR" sz="2400">
              <a:latin typeface="Times New Roman" panose="02020603050405020304" pitchFamily="18" charset="0"/>
            </a:endParaRPr>
          </a:p>
        </p:txBody>
      </p:sp>
      <p:sp>
        <p:nvSpPr>
          <p:cNvPr id="41997" name="Rectangle 11"/>
          <p:cNvSpPr>
            <a:spLocks noChangeArrowheads="1"/>
          </p:cNvSpPr>
          <p:nvPr/>
        </p:nvSpPr>
        <p:spPr bwMode="auto">
          <a:xfrm>
            <a:off x="1676400" y="5105400"/>
            <a:ext cx="990600" cy="762000"/>
          </a:xfrm>
          <a:prstGeom prst="rect">
            <a:avLst/>
          </a:prstGeom>
          <a:solidFill>
            <a:srgbClr val="FF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CU</a:t>
            </a:r>
          </a:p>
          <a:p>
            <a:pPr algn="ctr">
              <a:spcBef>
                <a:spcPct val="0"/>
              </a:spcBef>
              <a:buClrTx/>
              <a:buSzTx/>
              <a:buFontTx/>
              <a:buNone/>
            </a:pPr>
            <a:r>
              <a:rPr kumimoji="0" lang="en-GB" altLang="fr-FR" sz="2000">
                <a:latin typeface="Times New Roman" panose="02020603050405020304" pitchFamily="18" charset="0"/>
              </a:rPr>
              <a:t>Cache</a:t>
            </a:r>
            <a:endParaRPr kumimoji="0" lang="en-GB" altLang="fr-FR" sz="2400">
              <a:latin typeface="Times New Roman" panose="02020603050405020304" pitchFamily="18" charset="0"/>
            </a:endParaRPr>
          </a:p>
        </p:txBody>
      </p:sp>
      <p:sp>
        <p:nvSpPr>
          <p:cNvPr id="41998" name="Rectangle 12"/>
          <p:cNvSpPr>
            <a:spLocks noChangeArrowheads="1"/>
          </p:cNvSpPr>
          <p:nvPr/>
        </p:nvSpPr>
        <p:spPr bwMode="auto">
          <a:xfrm>
            <a:off x="5638800" y="5181600"/>
            <a:ext cx="990600" cy="762000"/>
          </a:xfrm>
          <a:prstGeom prst="rect">
            <a:avLst/>
          </a:prstGeom>
          <a:solidFill>
            <a:srgbClr val="FF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CU</a:t>
            </a:r>
          </a:p>
          <a:p>
            <a:pPr algn="ctr">
              <a:spcBef>
                <a:spcPct val="0"/>
              </a:spcBef>
              <a:buClrTx/>
              <a:buSzTx/>
              <a:buFontTx/>
              <a:buNone/>
            </a:pPr>
            <a:r>
              <a:rPr kumimoji="0" lang="en-GB" altLang="fr-FR" sz="2000">
                <a:latin typeface="Times New Roman" panose="02020603050405020304" pitchFamily="18" charset="0"/>
              </a:rPr>
              <a:t>Cache</a:t>
            </a:r>
            <a:endParaRPr kumimoji="0" lang="en-GB" altLang="fr-FR" sz="2400">
              <a:latin typeface="Times New Roman" panose="02020603050405020304" pitchFamily="18" charset="0"/>
            </a:endParaRPr>
          </a:p>
        </p:txBody>
      </p:sp>
      <p:sp>
        <p:nvSpPr>
          <p:cNvPr id="41999" name="AutoShape 13"/>
          <p:cNvSpPr>
            <a:spLocks noChangeArrowheads="1"/>
          </p:cNvSpPr>
          <p:nvPr/>
        </p:nvSpPr>
        <p:spPr bwMode="auto">
          <a:xfrm>
            <a:off x="1981200" y="6248400"/>
            <a:ext cx="457200" cy="609600"/>
          </a:xfrm>
          <a:prstGeom prst="flowChartMagneticDisk">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DASD</a:t>
            </a:r>
            <a:endParaRPr kumimoji="0" lang="en-GB" altLang="fr-FR" sz="2400">
              <a:latin typeface="Times New Roman" panose="02020603050405020304" pitchFamily="18" charset="0"/>
            </a:endParaRPr>
          </a:p>
        </p:txBody>
      </p:sp>
      <p:sp>
        <p:nvSpPr>
          <p:cNvPr id="42000" name="AutoShape 14"/>
          <p:cNvSpPr>
            <a:spLocks noChangeArrowheads="1"/>
          </p:cNvSpPr>
          <p:nvPr/>
        </p:nvSpPr>
        <p:spPr bwMode="auto">
          <a:xfrm>
            <a:off x="5943600" y="6248400"/>
            <a:ext cx="457200" cy="609600"/>
          </a:xfrm>
          <a:prstGeom prst="flowChartMagneticDisk">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DASD</a:t>
            </a:r>
            <a:endParaRPr kumimoji="0" lang="en-GB" altLang="fr-FR" sz="2400">
              <a:latin typeface="Times New Roman" panose="02020603050405020304" pitchFamily="18" charset="0"/>
            </a:endParaRPr>
          </a:p>
        </p:txBody>
      </p:sp>
      <p:cxnSp>
        <p:nvCxnSpPr>
          <p:cNvPr id="44048" name="AutoShape 16"/>
          <p:cNvCxnSpPr>
            <a:cxnSpLocks noChangeShapeType="1"/>
            <a:stCxn id="41997" idx="2"/>
            <a:endCxn id="41999" idx="1"/>
          </p:cNvCxnSpPr>
          <p:nvPr/>
        </p:nvCxnSpPr>
        <p:spPr bwMode="auto">
          <a:xfrm rot="16200000" flipH="1">
            <a:off x="2000250" y="6038850"/>
            <a:ext cx="381000" cy="38100"/>
          </a:xfrm>
          <a:prstGeom prst="bentConnector3">
            <a:avLst>
              <a:gd name="adj1" fmla="val 50000"/>
            </a:avLst>
          </a:prstGeom>
          <a:noFill/>
          <a:ln w="127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9" name="AutoShape 17"/>
          <p:cNvCxnSpPr>
            <a:cxnSpLocks noChangeShapeType="1"/>
            <a:stCxn id="42000" idx="1"/>
            <a:endCxn id="41998" idx="2"/>
          </p:cNvCxnSpPr>
          <p:nvPr/>
        </p:nvCxnSpPr>
        <p:spPr bwMode="auto">
          <a:xfrm rot="5400000" flipH="1">
            <a:off x="6000750" y="6076950"/>
            <a:ext cx="304800" cy="38100"/>
          </a:xfrm>
          <a:prstGeom prst="bentConnector3">
            <a:avLst>
              <a:gd name="adj1" fmla="val 50000"/>
            </a:avLst>
          </a:prstGeom>
          <a:noFill/>
          <a:ln w="127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0" name="AutoShape 18"/>
          <p:cNvCxnSpPr>
            <a:cxnSpLocks noChangeShapeType="1"/>
            <a:stCxn id="41997" idx="0"/>
            <a:endCxn id="41996" idx="1"/>
          </p:cNvCxnSpPr>
          <p:nvPr/>
        </p:nvCxnSpPr>
        <p:spPr bwMode="auto">
          <a:xfrm rot="-5400000">
            <a:off x="2647950" y="4171950"/>
            <a:ext cx="457200" cy="1409700"/>
          </a:xfrm>
          <a:prstGeom prst="bentConnector2">
            <a:avLst/>
          </a:prstGeom>
          <a:noFill/>
          <a:ln w="127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1" name="AutoShape 19"/>
          <p:cNvCxnSpPr>
            <a:cxnSpLocks noChangeShapeType="1"/>
            <a:stCxn id="41998" idx="0"/>
            <a:endCxn id="41996" idx="3"/>
          </p:cNvCxnSpPr>
          <p:nvPr/>
        </p:nvCxnSpPr>
        <p:spPr bwMode="auto">
          <a:xfrm rot="5400000" flipH="1">
            <a:off x="5086350" y="4133850"/>
            <a:ext cx="533400" cy="1562100"/>
          </a:xfrm>
          <a:prstGeom prst="bentConnector2">
            <a:avLst/>
          </a:prstGeom>
          <a:noFill/>
          <a:ln w="127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2" name="AutoShape 20"/>
          <p:cNvCxnSpPr>
            <a:cxnSpLocks noChangeShapeType="1"/>
            <a:stCxn id="41996" idx="0"/>
            <a:endCxn id="41995" idx="2"/>
          </p:cNvCxnSpPr>
          <p:nvPr/>
        </p:nvCxnSpPr>
        <p:spPr bwMode="auto">
          <a:xfrm rot="-5400000">
            <a:off x="3886200" y="4152900"/>
            <a:ext cx="381000" cy="0"/>
          </a:xfrm>
          <a:prstGeom prst="straightConnector1">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3" name="AutoShape 21"/>
          <p:cNvCxnSpPr>
            <a:cxnSpLocks noChangeShapeType="1"/>
            <a:stCxn id="41995" idx="1"/>
            <a:endCxn id="41993" idx="3"/>
          </p:cNvCxnSpPr>
          <p:nvPr/>
        </p:nvCxnSpPr>
        <p:spPr bwMode="auto">
          <a:xfrm flipH="1">
            <a:off x="2514600" y="3581400"/>
            <a:ext cx="685800" cy="0"/>
          </a:xfrm>
          <a:prstGeom prst="straightConnector1">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4" name="AutoShape 22"/>
          <p:cNvCxnSpPr>
            <a:cxnSpLocks noChangeShapeType="1"/>
            <a:stCxn id="41995" idx="3"/>
            <a:endCxn id="41994" idx="1"/>
          </p:cNvCxnSpPr>
          <p:nvPr/>
        </p:nvCxnSpPr>
        <p:spPr bwMode="auto">
          <a:xfrm>
            <a:off x="4953000" y="3581400"/>
            <a:ext cx="609600" cy="0"/>
          </a:xfrm>
          <a:prstGeom prst="straightConnector1">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5" name="AutoShape 23"/>
          <p:cNvCxnSpPr>
            <a:cxnSpLocks noChangeShapeType="1"/>
            <a:stCxn id="41995" idx="0"/>
            <a:endCxn id="41992" idx="2"/>
          </p:cNvCxnSpPr>
          <p:nvPr/>
        </p:nvCxnSpPr>
        <p:spPr bwMode="auto">
          <a:xfrm flipV="1">
            <a:off x="4076700" y="2819400"/>
            <a:ext cx="0" cy="381000"/>
          </a:xfrm>
          <a:prstGeom prst="straightConnector1">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6" name="AutoShape 24"/>
          <p:cNvCxnSpPr>
            <a:cxnSpLocks noChangeShapeType="1"/>
            <a:stCxn id="41995" idx="0"/>
            <a:endCxn id="41990" idx="2"/>
          </p:cNvCxnSpPr>
          <p:nvPr/>
        </p:nvCxnSpPr>
        <p:spPr bwMode="auto">
          <a:xfrm rot="5400000" flipH="1">
            <a:off x="2857500" y="1981200"/>
            <a:ext cx="381000" cy="2057400"/>
          </a:xfrm>
          <a:prstGeom prst="bentConnector3">
            <a:avLst>
              <a:gd name="adj1" fmla="val 50000"/>
            </a:avLst>
          </a:prstGeom>
          <a:noFill/>
          <a:ln w="127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7" name="AutoShape 25"/>
          <p:cNvCxnSpPr>
            <a:cxnSpLocks noChangeShapeType="1"/>
            <a:stCxn id="41995" idx="0"/>
            <a:endCxn id="41991" idx="2"/>
          </p:cNvCxnSpPr>
          <p:nvPr/>
        </p:nvCxnSpPr>
        <p:spPr bwMode="auto">
          <a:xfrm rot="-5400000">
            <a:off x="4876800" y="2019300"/>
            <a:ext cx="381000" cy="1981200"/>
          </a:xfrm>
          <a:prstGeom prst="bentConnector3">
            <a:avLst>
              <a:gd name="adj1" fmla="val 50000"/>
            </a:avLst>
          </a:prstGeom>
          <a:noFill/>
          <a:ln w="127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1000"/>
                                  </p:stCondLst>
                                  <p:childTnLst>
                                    <p:set>
                                      <p:cBhvr>
                                        <p:cTn id="6" dur="1" fill="hold">
                                          <p:stCondLst>
                                            <p:cond delay="499"/>
                                          </p:stCondLst>
                                        </p:cTn>
                                        <p:tgtEl>
                                          <p:spTgt spid="44055"/>
                                        </p:tgtEl>
                                        <p:attrNameLst>
                                          <p:attrName>style.visibility</p:attrName>
                                        </p:attrNameLst>
                                      </p:cBhvr>
                                      <p:to>
                                        <p:strVal val="visible"/>
                                      </p:to>
                                    </p:set>
                                  </p:childTnLst>
                                </p:cTn>
                              </p:par>
                            </p:childTnLst>
                          </p:cTn>
                        </p:par>
                        <p:par>
                          <p:cTn id="7" fill="hold" nodeType="afterGroup">
                            <p:stCondLst>
                              <p:cond delay="1500"/>
                            </p:stCondLst>
                            <p:childTnLst>
                              <p:par>
                                <p:cTn id="8" presetID="1" presetClass="entr" presetSubtype="0" fill="hold" nodeType="afterEffect">
                                  <p:stCondLst>
                                    <p:cond delay="1000"/>
                                  </p:stCondLst>
                                  <p:childTnLst>
                                    <p:set>
                                      <p:cBhvr>
                                        <p:cTn id="9" dur="1" fill="hold">
                                          <p:stCondLst>
                                            <p:cond delay="499"/>
                                          </p:stCondLst>
                                        </p:cTn>
                                        <p:tgtEl>
                                          <p:spTgt spid="44056"/>
                                        </p:tgtEl>
                                        <p:attrNameLst>
                                          <p:attrName>style.visibility</p:attrName>
                                        </p:attrNameLst>
                                      </p:cBhvr>
                                      <p:to>
                                        <p:strVal val="visible"/>
                                      </p:to>
                                    </p:set>
                                  </p:childTnLst>
                                </p:cTn>
                              </p:par>
                            </p:childTnLst>
                          </p:cTn>
                        </p:par>
                        <p:par>
                          <p:cTn id="10" fill="hold" nodeType="afterGroup">
                            <p:stCondLst>
                              <p:cond delay="3000"/>
                            </p:stCondLst>
                            <p:childTnLst>
                              <p:par>
                                <p:cTn id="11" presetID="1" presetClass="entr" presetSubtype="0" fill="hold" nodeType="afterEffect">
                                  <p:stCondLst>
                                    <p:cond delay="1000"/>
                                  </p:stCondLst>
                                  <p:childTnLst>
                                    <p:set>
                                      <p:cBhvr>
                                        <p:cTn id="12" dur="1" fill="hold">
                                          <p:stCondLst>
                                            <p:cond delay="499"/>
                                          </p:stCondLst>
                                        </p:cTn>
                                        <p:tgtEl>
                                          <p:spTgt spid="44057"/>
                                        </p:tgtEl>
                                        <p:attrNameLst>
                                          <p:attrName>style.visibility</p:attrName>
                                        </p:attrNameLst>
                                      </p:cBhvr>
                                      <p:to>
                                        <p:strVal val="visible"/>
                                      </p:to>
                                    </p:set>
                                  </p:childTnLst>
                                </p:cTn>
                              </p:par>
                            </p:childTnLst>
                          </p:cTn>
                        </p:par>
                        <p:par>
                          <p:cTn id="13" fill="hold" nodeType="afterGroup">
                            <p:stCondLst>
                              <p:cond delay="4500"/>
                            </p:stCondLst>
                            <p:childTnLst>
                              <p:par>
                                <p:cTn id="14" presetID="1" presetClass="entr" presetSubtype="0" fill="hold" nodeType="afterEffect">
                                  <p:stCondLst>
                                    <p:cond delay="0"/>
                                  </p:stCondLst>
                                  <p:childTnLst>
                                    <p:set>
                                      <p:cBhvr>
                                        <p:cTn id="15" dur="1" fill="hold">
                                          <p:stCondLst>
                                            <p:cond delay="499"/>
                                          </p:stCondLst>
                                        </p:cTn>
                                        <p:tgtEl>
                                          <p:spTgt spid="44053"/>
                                        </p:tgtEl>
                                        <p:attrNameLst>
                                          <p:attrName>style.visibility</p:attrName>
                                        </p:attrNameLst>
                                      </p:cBhvr>
                                      <p:to>
                                        <p:strVal val="visible"/>
                                      </p:to>
                                    </p:set>
                                  </p:childTnLst>
                                </p:cTn>
                              </p:par>
                            </p:childTnLst>
                          </p:cTn>
                        </p:par>
                        <p:par>
                          <p:cTn id="16" fill="hold" nodeType="afterGroup">
                            <p:stCondLst>
                              <p:cond delay="5000"/>
                            </p:stCondLst>
                            <p:childTnLst>
                              <p:par>
                                <p:cTn id="17" presetID="1" presetClass="entr" presetSubtype="0" fill="hold" nodeType="afterEffect">
                                  <p:stCondLst>
                                    <p:cond delay="5000"/>
                                  </p:stCondLst>
                                  <p:childTnLst>
                                    <p:set>
                                      <p:cBhvr>
                                        <p:cTn id="18" dur="1" fill="hold">
                                          <p:stCondLst>
                                            <p:cond delay="499"/>
                                          </p:stCondLst>
                                        </p:cTn>
                                        <p:tgtEl>
                                          <p:spTgt spid="44054"/>
                                        </p:tgtEl>
                                        <p:attrNameLst>
                                          <p:attrName>style.visibility</p:attrName>
                                        </p:attrNameLst>
                                      </p:cBhvr>
                                      <p:to>
                                        <p:strVal val="visible"/>
                                      </p:to>
                                    </p:set>
                                  </p:childTnLst>
                                </p:cTn>
                              </p:par>
                            </p:childTnLst>
                          </p:cTn>
                        </p:par>
                        <p:par>
                          <p:cTn id="19" fill="hold" nodeType="afterGroup">
                            <p:stCondLst>
                              <p:cond delay="10500"/>
                            </p:stCondLst>
                            <p:childTnLst>
                              <p:par>
                                <p:cTn id="20" presetID="1" presetClass="entr" presetSubtype="0" fill="hold" nodeType="afterEffect">
                                  <p:stCondLst>
                                    <p:cond delay="5000"/>
                                  </p:stCondLst>
                                  <p:childTnLst>
                                    <p:set>
                                      <p:cBhvr>
                                        <p:cTn id="21" dur="1" fill="hold">
                                          <p:stCondLst>
                                            <p:cond delay="499"/>
                                          </p:stCondLst>
                                        </p:cTn>
                                        <p:tgtEl>
                                          <p:spTgt spid="44052"/>
                                        </p:tgtEl>
                                        <p:attrNameLst>
                                          <p:attrName>style.visibility</p:attrName>
                                        </p:attrNameLst>
                                      </p:cBhvr>
                                      <p:to>
                                        <p:strVal val="visible"/>
                                      </p:to>
                                    </p:set>
                                  </p:childTnLst>
                                </p:cTn>
                              </p:par>
                            </p:childTnLst>
                          </p:cTn>
                        </p:par>
                        <p:par>
                          <p:cTn id="22" fill="hold" nodeType="afterGroup">
                            <p:stCondLst>
                              <p:cond delay="16000"/>
                            </p:stCondLst>
                            <p:childTnLst>
                              <p:par>
                                <p:cTn id="23" presetID="1" presetClass="entr" presetSubtype="0" fill="hold" nodeType="afterEffect">
                                  <p:stCondLst>
                                    <p:cond delay="0"/>
                                  </p:stCondLst>
                                  <p:childTnLst>
                                    <p:set>
                                      <p:cBhvr>
                                        <p:cTn id="24" dur="1" fill="hold">
                                          <p:stCondLst>
                                            <p:cond delay="499"/>
                                          </p:stCondLst>
                                        </p:cTn>
                                        <p:tgtEl>
                                          <p:spTgt spid="44050"/>
                                        </p:tgtEl>
                                        <p:attrNameLst>
                                          <p:attrName>style.visibility</p:attrName>
                                        </p:attrNameLst>
                                      </p:cBhvr>
                                      <p:to>
                                        <p:strVal val="visible"/>
                                      </p:to>
                                    </p:set>
                                  </p:childTnLst>
                                </p:cTn>
                              </p:par>
                            </p:childTnLst>
                          </p:cTn>
                        </p:par>
                        <p:par>
                          <p:cTn id="25" fill="hold" nodeType="afterGroup">
                            <p:stCondLst>
                              <p:cond delay="16500"/>
                            </p:stCondLst>
                            <p:childTnLst>
                              <p:par>
                                <p:cTn id="26" presetID="1" presetClass="entr" presetSubtype="0" fill="hold" nodeType="afterEffect">
                                  <p:stCondLst>
                                    <p:cond delay="0"/>
                                  </p:stCondLst>
                                  <p:childTnLst>
                                    <p:set>
                                      <p:cBhvr>
                                        <p:cTn id="27" dur="1" fill="hold">
                                          <p:stCondLst>
                                            <p:cond delay="499"/>
                                          </p:stCondLst>
                                        </p:cTn>
                                        <p:tgtEl>
                                          <p:spTgt spid="44051"/>
                                        </p:tgtEl>
                                        <p:attrNameLst>
                                          <p:attrName>style.visibility</p:attrName>
                                        </p:attrNameLst>
                                      </p:cBhvr>
                                      <p:to>
                                        <p:strVal val="visible"/>
                                      </p:to>
                                    </p:set>
                                  </p:childTnLst>
                                </p:cTn>
                              </p:par>
                            </p:childTnLst>
                          </p:cTn>
                        </p:par>
                        <p:par>
                          <p:cTn id="28" fill="hold" nodeType="afterGroup">
                            <p:stCondLst>
                              <p:cond delay="17000"/>
                            </p:stCondLst>
                            <p:childTnLst>
                              <p:par>
                                <p:cTn id="29" presetID="1" presetClass="entr" presetSubtype="0" fill="hold" nodeType="afterEffect">
                                  <p:stCondLst>
                                    <p:cond delay="5000"/>
                                  </p:stCondLst>
                                  <p:childTnLst>
                                    <p:set>
                                      <p:cBhvr>
                                        <p:cTn id="30" dur="1" fill="hold">
                                          <p:stCondLst>
                                            <p:cond delay="499"/>
                                          </p:stCondLst>
                                        </p:cTn>
                                        <p:tgtEl>
                                          <p:spTgt spid="44048"/>
                                        </p:tgtEl>
                                        <p:attrNameLst>
                                          <p:attrName>style.visibility</p:attrName>
                                        </p:attrNameLst>
                                      </p:cBhvr>
                                      <p:to>
                                        <p:strVal val="visible"/>
                                      </p:to>
                                    </p:set>
                                  </p:childTnLst>
                                </p:cTn>
                              </p:par>
                            </p:childTnLst>
                          </p:cTn>
                        </p:par>
                        <p:par>
                          <p:cTn id="31" fill="hold" nodeType="afterGroup">
                            <p:stCondLst>
                              <p:cond delay="22500"/>
                            </p:stCondLst>
                            <p:childTnLst>
                              <p:par>
                                <p:cTn id="32" presetID="1" presetClass="entr" presetSubtype="0" fill="hold" nodeType="afterEffect">
                                  <p:stCondLst>
                                    <p:cond delay="0"/>
                                  </p:stCondLst>
                                  <p:childTnLst>
                                    <p:set>
                                      <p:cBhvr>
                                        <p:cTn id="33" dur="1" fill="hold">
                                          <p:stCondLst>
                                            <p:cond delay="499"/>
                                          </p:stCondLst>
                                        </p:cTn>
                                        <p:tgtEl>
                                          <p:spTgt spid="44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44035"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22BFCDAB-AAC5-4C5D-906E-A73C87D6A4CE}" type="slidenum">
              <a:rPr kumimoji="0" lang="en-US" altLang="fr-FR" sz="1400" smtClean="0">
                <a:latin typeface="Times New Roman" panose="02020603050405020304" pitchFamily="18" charset="0"/>
              </a:rPr>
              <a:pPr>
                <a:spcBef>
                  <a:spcPct val="50000"/>
                </a:spcBef>
                <a:buClrTx/>
                <a:buSzTx/>
                <a:buFontTx/>
                <a:buNone/>
              </a:pPr>
              <a:t>26</a:t>
            </a:fld>
            <a:endParaRPr kumimoji="0" lang="en-US" altLang="fr-FR" sz="1400">
              <a:latin typeface="Times New Roman" panose="02020603050405020304" pitchFamily="18" charset="0"/>
            </a:endParaRPr>
          </a:p>
        </p:txBody>
      </p:sp>
      <p:sp>
        <p:nvSpPr>
          <p:cNvPr id="50178"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a:t>Hit Ratio.</a:t>
            </a:r>
          </a:p>
        </p:txBody>
      </p:sp>
      <p:sp>
        <p:nvSpPr>
          <p:cNvPr id="50179" name="Rectangle 3"/>
          <p:cNvSpPr>
            <a:spLocks noGrp="1" noChangeArrowheads="1"/>
          </p:cNvSpPr>
          <p:nvPr>
            <p:ph type="body" idx="1"/>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defRPr/>
            </a:pPr>
            <a:r>
              <a:rPr lang="en-GB" altLang="fr-FR" dirty="0"/>
              <a:t>Probability to find a data at a certain level of the hierarchy.</a:t>
            </a:r>
          </a:p>
        </p:txBody>
      </p:sp>
      <p:graphicFrame>
        <p:nvGraphicFramePr>
          <p:cNvPr id="50180" name="Object 4"/>
          <p:cNvGraphicFramePr>
            <a:graphicFrameLocks noChangeAspect="1"/>
          </p:cNvGraphicFramePr>
          <p:nvPr/>
        </p:nvGraphicFramePr>
        <p:xfrm>
          <a:off x="1676400" y="2719388"/>
          <a:ext cx="5638800" cy="3760787"/>
        </p:xfrm>
        <a:graphic>
          <a:graphicData uri="http://schemas.openxmlformats.org/presentationml/2006/ole">
            <mc:AlternateContent xmlns:mc="http://schemas.openxmlformats.org/markup-compatibility/2006">
              <mc:Choice xmlns:v="urn:schemas-microsoft-com:vml" Requires="v">
                <p:oleObj spid="_x0000_s44041" name="Chart" r:id="rId4" imgW="6096238" imgH="4067413" progId="MSGraph.Chart.8">
                  <p:embed followColorScheme="full"/>
                </p:oleObj>
              </mc:Choice>
              <mc:Fallback>
                <p:oleObj name="Chart" r:id="rId4" imgW="6096238" imgH="4067413" progId="MSGraph.Chart.8">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719388"/>
                        <a:ext cx="5638800" cy="3760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additive="base">
                                        <p:cTn id="7" dur="500" fill="hold"/>
                                        <p:tgtEl>
                                          <p:spTgt spid="50178"/>
                                        </p:tgtEl>
                                        <p:attrNameLst>
                                          <p:attrName>ppt_x</p:attrName>
                                        </p:attrNameLst>
                                      </p:cBhvr>
                                      <p:tavLst>
                                        <p:tav tm="0">
                                          <p:val>
                                            <p:strVal val="0-#ppt_w/2"/>
                                          </p:val>
                                        </p:tav>
                                        <p:tav tm="100000">
                                          <p:val>
                                            <p:strVal val="#ppt_x"/>
                                          </p:val>
                                        </p:tav>
                                      </p:tavLst>
                                    </p:anim>
                                    <p:anim calcmode="lin" valueType="num">
                                      <p:cBhvr additive="base">
                                        <p:cTn id="8" dur="500" fill="hold"/>
                                        <p:tgtEl>
                                          <p:spTgt spid="5017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1000"/>
                                  </p:stCondLst>
                                  <p:childTnLst>
                                    <p:set>
                                      <p:cBhvr>
                                        <p:cTn id="11" dur="1" fill="hold">
                                          <p:stCondLst>
                                            <p:cond delay="0"/>
                                          </p:stCondLst>
                                        </p:cTn>
                                        <p:tgtEl>
                                          <p:spTgt spid="50179">
                                            <p:txEl>
                                              <p:pRg st="0" end="0"/>
                                            </p:txEl>
                                          </p:spTgt>
                                        </p:tgtEl>
                                        <p:attrNameLst>
                                          <p:attrName>style.visibility</p:attrName>
                                        </p:attrNameLst>
                                      </p:cBhvr>
                                      <p:to>
                                        <p:strVal val="visible"/>
                                      </p:to>
                                    </p:set>
                                    <p:anim calcmode="lin" valueType="num">
                                      <p:cBhvr additive="base">
                                        <p:cTn id="12" dur="500" fill="hold"/>
                                        <p:tgtEl>
                                          <p:spTgt spid="5017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0179">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9" presetClass="entr" presetSubtype="0" fill="hold" grpId="0" nodeType="afterEffect">
                                  <p:stCondLst>
                                    <p:cond delay="5000"/>
                                  </p:stCondLst>
                                  <p:childTnLst>
                                    <p:set>
                                      <p:cBhvr>
                                        <p:cTn id="16" dur="1" fill="hold">
                                          <p:stCondLst>
                                            <p:cond delay="0"/>
                                          </p:stCondLst>
                                        </p:cTn>
                                        <p:tgtEl>
                                          <p:spTgt spid="50180"/>
                                        </p:tgtEl>
                                        <p:attrNameLst>
                                          <p:attrName>style.visibility</p:attrName>
                                        </p:attrNameLst>
                                      </p:cBhvr>
                                      <p:to>
                                        <p:strVal val="visible"/>
                                      </p:to>
                                    </p:set>
                                    <p:animEffect transition="in" filter="dissolve">
                                      <p:cBhvr>
                                        <p:cTn id="17"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79" grpId="0" build="p" autoUpdateAnimBg="0" advAuto="1000"/>
      <p:bldOleChart spid="50180"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46083"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9D78D509-B6A3-4371-8DD2-88D0DEF23946}" type="slidenum">
              <a:rPr kumimoji="0" lang="en-US" altLang="fr-FR" sz="1400" smtClean="0">
                <a:latin typeface="Times New Roman" panose="02020603050405020304" pitchFamily="18" charset="0"/>
              </a:rPr>
              <a:pPr>
                <a:spcBef>
                  <a:spcPct val="50000"/>
                </a:spcBef>
                <a:buClrTx/>
                <a:buSzTx/>
                <a:buFontTx/>
                <a:buNone/>
              </a:pPr>
              <a:t>27</a:t>
            </a:fld>
            <a:endParaRPr kumimoji="0" lang="en-US" altLang="fr-FR" sz="1400">
              <a:latin typeface="Times New Roman" panose="02020603050405020304" pitchFamily="18" charset="0"/>
            </a:endParaRPr>
          </a:p>
        </p:txBody>
      </p:sp>
      <p:sp>
        <p:nvSpPr>
          <p:cNvPr id="101378" name="Rectangle 2"/>
          <p:cNvSpPr>
            <a:spLocks noGrp="1" noChangeArrowheads="1"/>
          </p:cNvSpPr>
          <p:nvPr>
            <p:ph type="title"/>
          </p:nvPr>
        </p:nvSpPr>
        <p:spPr/>
        <p:txBody>
          <a:bodyPr/>
          <a:lstStyle/>
          <a:p>
            <a:pPr>
              <a:defRPr/>
            </a:pPr>
            <a:r>
              <a:rPr lang="en-GB" altLang="fr-FR"/>
              <a:t>Synchronous or asynchronous accesses.</a:t>
            </a:r>
          </a:p>
        </p:txBody>
      </p:sp>
      <p:sp>
        <p:nvSpPr>
          <p:cNvPr id="101379" name="Rectangle 3"/>
          <p:cNvSpPr>
            <a:spLocks noGrp="1" noChangeArrowheads="1"/>
          </p:cNvSpPr>
          <p:nvPr>
            <p:ph type="body" idx="1"/>
          </p:nvPr>
        </p:nvSpPr>
        <p:spPr/>
        <p:txBody>
          <a:bodyPr/>
          <a:lstStyle/>
          <a:p>
            <a:pPr>
              <a:defRPr/>
            </a:pPr>
            <a:r>
              <a:rPr lang="en-GB" altLang="fr-FR" dirty="0"/>
              <a:t>Synchronous means the CPU is waiting for the data</a:t>
            </a:r>
          </a:p>
          <a:p>
            <a:pPr>
              <a:defRPr/>
            </a:pPr>
            <a:r>
              <a:rPr lang="en-GB" altLang="fr-FR" dirty="0"/>
              <a:t>Asynchronous means the CPU is running</a:t>
            </a:r>
          </a:p>
          <a:p>
            <a:pPr lvl="1">
              <a:defRPr/>
            </a:pPr>
            <a:r>
              <a:rPr lang="en-GB" altLang="fr-FR" dirty="0"/>
              <a:t>the task at the origin of the access is interrupted</a:t>
            </a:r>
          </a:p>
          <a:p>
            <a:pPr>
              <a:defRPr/>
            </a:pPr>
            <a:r>
              <a:rPr lang="en-GB" altLang="fr-FR" dirty="0"/>
              <a:t>Asynchronous access is interesting if Interrupt instruction cost is less than access time.</a:t>
            </a:r>
          </a:p>
          <a:p>
            <a:pPr lvl="2">
              <a:buFont typeface="Monotype Sorts" pitchFamily="2" charset="2"/>
              <a:buNone/>
              <a:defRPr/>
            </a:pPr>
            <a:r>
              <a:rPr lang="en-GB" altLang="fr-FR" dirty="0"/>
              <a:t>	Instruction time for a 2 </a:t>
            </a:r>
            <a:r>
              <a:rPr lang="en-GB" altLang="fr-FR" dirty="0" err="1"/>
              <a:t>Ghz</a:t>
            </a:r>
            <a:r>
              <a:rPr lang="en-GB" altLang="fr-FR" dirty="0"/>
              <a:t> </a:t>
            </a:r>
            <a:r>
              <a:rPr lang="en-GB" altLang="fr-FR" dirty="0" err="1"/>
              <a:t>Cpu</a:t>
            </a:r>
            <a:r>
              <a:rPr lang="en-GB" altLang="fr-FR" dirty="0"/>
              <a:t> is 1/2 10**-9 = 0.5 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additive="base">
                                        <p:cTn id="7" dur="500" fill="hold"/>
                                        <p:tgtEl>
                                          <p:spTgt spid="101378"/>
                                        </p:tgtEl>
                                        <p:attrNameLst>
                                          <p:attrName>ppt_x</p:attrName>
                                        </p:attrNameLst>
                                      </p:cBhvr>
                                      <p:tavLst>
                                        <p:tav tm="0">
                                          <p:val>
                                            <p:strVal val="1+#ppt_w/2"/>
                                          </p:val>
                                        </p:tav>
                                        <p:tav tm="100000">
                                          <p:val>
                                            <p:strVal val="#ppt_x"/>
                                          </p:val>
                                        </p:tav>
                                      </p:tavLst>
                                    </p:anim>
                                    <p:anim calcmode="lin" valueType="num">
                                      <p:cBhvr additive="base">
                                        <p:cTn id="8" dur="500" fill="hold"/>
                                        <p:tgtEl>
                                          <p:spTgt spid="10137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0"/>
                                  </p:stCondLst>
                                  <p:childTnLst>
                                    <p:set>
                                      <p:cBhvr>
                                        <p:cTn id="11" dur="1" fill="hold">
                                          <p:stCondLst>
                                            <p:cond delay="0"/>
                                          </p:stCondLst>
                                        </p:cTn>
                                        <p:tgtEl>
                                          <p:spTgt spid="101379">
                                            <p:txEl>
                                              <p:pRg st="0" end="0"/>
                                            </p:txEl>
                                          </p:spTgt>
                                        </p:tgtEl>
                                        <p:attrNameLst>
                                          <p:attrName>style.visibility</p:attrName>
                                        </p:attrNameLst>
                                      </p:cBhvr>
                                      <p:to>
                                        <p:strVal val="visible"/>
                                      </p:to>
                                    </p:set>
                                    <p:anim calcmode="lin" valueType="num">
                                      <p:cBhvr additive="base">
                                        <p:cTn id="12" dur="500" fill="hold"/>
                                        <p:tgtEl>
                                          <p:spTgt spid="10137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1379">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4000"/>
                            </p:stCondLst>
                            <p:childTnLst>
                              <p:par>
                                <p:cTn id="15" presetID="2" presetClass="entr" presetSubtype="8" fill="hold" grpId="0" nodeType="afterEffect">
                                  <p:stCondLst>
                                    <p:cond delay="3000"/>
                                  </p:stCondLst>
                                  <p:childTnLst>
                                    <p:set>
                                      <p:cBhvr>
                                        <p:cTn id="16" dur="1" fill="hold">
                                          <p:stCondLst>
                                            <p:cond delay="0"/>
                                          </p:stCondLst>
                                        </p:cTn>
                                        <p:tgtEl>
                                          <p:spTgt spid="101379">
                                            <p:txEl>
                                              <p:pRg st="1" end="1"/>
                                            </p:txEl>
                                          </p:spTgt>
                                        </p:tgtEl>
                                        <p:attrNameLst>
                                          <p:attrName>style.visibility</p:attrName>
                                        </p:attrNameLst>
                                      </p:cBhvr>
                                      <p:to>
                                        <p:strVal val="visible"/>
                                      </p:to>
                                    </p:set>
                                    <p:anim calcmode="lin" valueType="num">
                                      <p:cBhvr additive="base">
                                        <p:cTn id="17" dur="500" fill="hold"/>
                                        <p:tgtEl>
                                          <p:spTgt spid="10137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1379">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3000"/>
                                  </p:stCondLst>
                                  <p:childTnLst>
                                    <p:set>
                                      <p:cBhvr>
                                        <p:cTn id="20" dur="1" fill="hold">
                                          <p:stCondLst>
                                            <p:cond delay="0"/>
                                          </p:stCondLst>
                                        </p:cTn>
                                        <p:tgtEl>
                                          <p:spTgt spid="101379">
                                            <p:txEl>
                                              <p:pRg st="2" end="2"/>
                                            </p:txEl>
                                          </p:spTgt>
                                        </p:tgtEl>
                                        <p:attrNameLst>
                                          <p:attrName>style.visibility</p:attrName>
                                        </p:attrNameLst>
                                      </p:cBhvr>
                                      <p:to>
                                        <p:strVal val="visible"/>
                                      </p:to>
                                    </p:set>
                                    <p:anim calcmode="lin" valueType="num">
                                      <p:cBhvr additive="base">
                                        <p:cTn id="21" dur="500" fill="hold"/>
                                        <p:tgtEl>
                                          <p:spTgt spid="101379">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01379">
                                            <p:txEl>
                                              <p:pRg st="2" end="2"/>
                                            </p:txEl>
                                          </p:spTgt>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7500"/>
                            </p:stCondLst>
                            <p:childTnLst>
                              <p:par>
                                <p:cTn id="24" presetID="2" presetClass="entr" presetSubtype="8" fill="hold" grpId="0" nodeType="afterEffect">
                                  <p:stCondLst>
                                    <p:cond delay="3000"/>
                                  </p:stCondLst>
                                  <p:childTnLst>
                                    <p:set>
                                      <p:cBhvr>
                                        <p:cTn id="25" dur="1" fill="hold">
                                          <p:stCondLst>
                                            <p:cond delay="0"/>
                                          </p:stCondLst>
                                        </p:cTn>
                                        <p:tgtEl>
                                          <p:spTgt spid="101379">
                                            <p:txEl>
                                              <p:pRg st="3" end="3"/>
                                            </p:txEl>
                                          </p:spTgt>
                                        </p:tgtEl>
                                        <p:attrNameLst>
                                          <p:attrName>style.visibility</p:attrName>
                                        </p:attrNameLst>
                                      </p:cBhvr>
                                      <p:to>
                                        <p:strVal val="visible"/>
                                      </p:to>
                                    </p:set>
                                    <p:anim calcmode="lin" valueType="num">
                                      <p:cBhvr additive="base">
                                        <p:cTn id="26" dur="500" fill="hold"/>
                                        <p:tgtEl>
                                          <p:spTgt spid="101379">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01379">
                                            <p:txEl>
                                              <p:pRg st="3" end="3"/>
                                            </p:txEl>
                                          </p:spTgt>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3000"/>
                                  </p:stCondLst>
                                  <p:childTnLst>
                                    <p:set>
                                      <p:cBhvr>
                                        <p:cTn id="29" dur="1" fill="hold">
                                          <p:stCondLst>
                                            <p:cond delay="0"/>
                                          </p:stCondLst>
                                        </p:cTn>
                                        <p:tgtEl>
                                          <p:spTgt spid="101379">
                                            <p:txEl>
                                              <p:pRg st="4" end="4"/>
                                            </p:txEl>
                                          </p:spTgt>
                                        </p:tgtEl>
                                        <p:attrNameLst>
                                          <p:attrName>style.visibility</p:attrName>
                                        </p:attrNameLst>
                                      </p:cBhvr>
                                      <p:to>
                                        <p:strVal val="visible"/>
                                      </p:to>
                                    </p:set>
                                    <p:anim calcmode="lin" valueType="num">
                                      <p:cBhvr additive="base">
                                        <p:cTn id="30" dur="500" fill="hold"/>
                                        <p:tgtEl>
                                          <p:spTgt spid="101379">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137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P spid="101379" grpId="0" build="p" autoUpdateAnimBg="0" advAuto="300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47107"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3EB6D19B-10D8-4B2E-8D89-04345A651E4B}" type="slidenum">
              <a:rPr kumimoji="0" lang="en-US" altLang="fr-FR" sz="1400" smtClean="0">
                <a:latin typeface="Times New Roman" panose="02020603050405020304" pitchFamily="18" charset="0"/>
              </a:rPr>
              <a:pPr>
                <a:spcBef>
                  <a:spcPct val="50000"/>
                </a:spcBef>
                <a:buClrTx/>
                <a:buSzTx/>
                <a:buFontTx/>
                <a:buNone/>
              </a:pPr>
              <a:t>28</a:t>
            </a:fld>
            <a:endParaRPr kumimoji="0" lang="en-US" altLang="fr-FR" sz="1400">
              <a:latin typeface="Times New Roman" panose="02020603050405020304" pitchFamily="18" charset="0"/>
            </a:endParaRPr>
          </a:p>
        </p:txBody>
      </p:sp>
      <p:sp>
        <p:nvSpPr>
          <p:cNvPr id="52226"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a:t>Costs</a:t>
            </a:r>
          </a:p>
        </p:txBody>
      </p:sp>
      <p:sp>
        <p:nvSpPr>
          <p:cNvPr id="52227" name="Rectangle 3"/>
          <p:cNvSpPr>
            <a:spLocks noGrp="1" noChangeArrowheads="1"/>
          </p:cNvSpPr>
          <p:nvPr>
            <p:ph type="body" idx="1"/>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 typeface="Monotype Sorts" pitchFamily="2" charset="2"/>
              <a:buNone/>
              <a:defRPr/>
            </a:pPr>
            <a:endParaRPr lang="en-US" altLang="fr-FR" dirty="0"/>
          </a:p>
        </p:txBody>
      </p:sp>
      <p:sp>
        <p:nvSpPr>
          <p:cNvPr id="52232" name="Line 8"/>
          <p:cNvSpPr>
            <a:spLocks noChangeShapeType="1"/>
          </p:cNvSpPr>
          <p:nvPr/>
        </p:nvSpPr>
        <p:spPr bwMode="auto">
          <a:xfrm>
            <a:off x="2700338" y="2941638"/>
            <a:ext cx="2655887"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52233" name="Rectangle 9"/>
          <p:cNvSpPr>
            <a:spLocks noChangeArrowheads="1"/>
          </p:cNvSpPr>
          <p:nvPr/>
        </p:nvSpPr>
        <p:spPr bwMode="auto">
          <a:xfrm>
            <a:off x="1568450" y="2667000"/>
            <a:ext cx="3603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i="1">
                <a:solidFill>
                  <a:srgbClr val="000000"/>
                </a:solidFill>
                <a:latin typeface="Times New Roman" panose="02020603050405020304" pitchFamily="18" charset="0"/>
              </a:rPr>
              <a:t>C</a:t>
            </a:r>
            <a:endParaRPr kumimoji="0" lang="en-GB" altLang="fr-FR" sz="2400">
              <a:latin typeface="Times New Roman" panose="02020603050405020304" pitchFamily="18" charset="0"/>
            </a:endParaRPr>
          </a:p>
        </p:txBody>
      </p:sp>
      <p:sp>
        <p:nvSpPr>
          <p:cNvPr id="52234" name="Rectangle 10"/>
          <p:cNvSpPr>
            <a:spLocks noChangeArrowheads="1"/>
          </p:cNvSpPr>
          <p:nvPr/>
        </p:nvSpPr>
        <p:spPr bwMode="auto">
          <a:xfrm>
            <a:off x="2717800" y="2384425"/>
            <a:ext cx="2857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i="1">
                <a:solidFill>
                  <a:srgbClr val="000000"/>
                </a:solidFill>
                <a:latin typeface="Times New Roman" panose="02020603050405020304" pitchFamily="18" charset="0"/>
              </a:rPr>
              <a:t>c</a:t>
            </a:r>
            <a:endParaRPr kumimoji="0" lang="en-GB" altLang="fr-FR" sz="2400">
              <a:latin typeface="Times New Roman" panose="02020603050405020304" pitchFamily="18" charset="0"/>
            </a:endParaRPr>
          </a:p>
        </p:txBody>
      </p:sp>
      <p:sp>
        <p:nvSpPr>
          <p:cNvPr id="52235" name="Rectangle 11"/>
          <p:cNvSpPr>
            <a:spLocks noChangeArrowheads="1"/>
          </p:cNvSpPr>
          <p:nvPr/>
        </p:nvSpPr>
        <p:spPr bwMode="auto">
          <a:xfrm>
            <a:off x="3302000" y="2384425"/>
            <a:ext cx="4159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i="1">
                <a:solidFill>
                  <a:srgbClr val="000000"/>
                </a:solidFill>
                <a:latin typeface="Times New Roman" panose="02020603050405020304" pitchFamily="18" charset="0"/>
              </a:rPr>
              <a:t>M</a:t>
            </a:r>
            <a:endParaRPr kumimoji="0" lang="en-GB" altLang="fr-FR" sz="2400">
              <a:latin typeface="Times New Roman" panose="02020603050405020304" pitchFamily="18" charset="0"/>
            </a:endParaRPr>
          </a:p>
        </p:txBody>
      </p:sp>
      <p:sp>
        <p:nvSpPr>
          <p:cNvPr id="52236" name="Rectangle 12"/>
          <p:cNvSpPr>
            <a:spLocks noChangeArrowheads="1"/>
          </p:cNvSpPr>
          <p:nvPr/>
        </p:nvSpPr>
        <p:spPr bwMode="auto">
          <a:xfrm>
            <a:off x="4316413" y="2384425"/>
            <a:ext cx="2857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i="1">
                <a:solidFill>
                  <a:srgbClr val="000000"/>
                </a:solidFill>
                <a:latin typeface="Times New Roman" panose="02020603050405020304" pitchFamily="18" charset="0"/>
              </a:rPr>
              <a:t>c</a:t>
            </a:r>
            <a:endParaRPr kumimoji="0" lang="en-GB" altLang="fr-FR" sz="2400">
              <a:latin typeface="Times New Roman" panose="02020603050405020304" pitchFamily="18" charset="0"/>
            </a:endParaRPr>
          </a:p>
        </p:txBody>
      </p:sp>
      <p:sp>
        <p:nvSpPr>
          <p:cNvPr id="52237" name="Rectangle 13"/>
          <p:cNvSpPr>
            <a:spLocks noChangeArrowheads="1"/>
          </p:cNvSpPr>
          <p:nvPr/>
        </p:nvSpPr>
        <p:spPr bwMode="auto">
          <a:xfrm>
            <a:off x="4760913" y="2384425"/>
            <a:ext cx="4159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i="1">
                <a:solidFill>
                  <a:srgbClr val="000000"/>
                </a:solidFill>
                <a:latin typeface="Times New Roman" panose="02020603050405020304" pitchFamily="18" charset="0"/>
              </a:rPr>
              <a:t>M</a:t>
            </a:r>
            <a:endParaRPr kumimoji="0" lang="en-GB" altLang="fr-FR" sz="2400">
              <a:latin typeface="Times New Roman" panose="02020603050405020304" pitchFamily="18" charset="0"/>
            </a:endParaRPr>
          </a:p>
        </p:txBody>
      </p:sp>
      <p:sp>
        <p:nvSpPr>
          <p:cNvPr id="52238" name="Rectangle 14"/>
          <p:cNvSpPr>
            <a:spLocks noChangeArrowheads="1"/>
          </p:cNvSpPr>
          <p:nvPr/>
        </p:nvSpPr>
        <p:spPr bwMode="auto">
          <a:xfrm>
            <a:off x="3268663" y="3003550"/>
            <a:ext cx="4159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i="1">
                <a:solidFill>
                  <a:srgbClr val="000000"/>
                </a:solidFill>
                <a:latin typeface="Times New Roman" panose="02020603050405020304" pitchFamily="18" charset="0"/>
              </a:rPr>
              <a:t>M</a:t>
            </a:r>
            <a:endParaRPr kumimoji="0" lang="en-GB" altLang="fr-FR" sz="2400">
              <a:latin typeface="Times New Roman" panose="02020603050405020304" pitchFamily="18" charset="0"/>
            </a:endParaRPr>
          </a:p>
        </p:txBody>
      </p:sp>
      <p:sp>
        <p:nvSpPr>
          <p:cNvPr id="52239" name="Rectangle 15"/>
          <p:cNvSpPr>
            <a:spLocks noChangeArrowheads="1"/>
          </p:cNvSpPr>
          <p:nvPr/>
        </p:nvSpPr>
        <p:spPr bwMode="auto">
          <a:xfrm>
            <a:off x="4251325" y="3003550"/>
            <a:ext cx="4159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i="1">
                <a:solidFill>
                  <a:srgbClr val="000000"/>
                </a:solidFill>
                <a:latin typeface="Times New Roman" panose="02020603050405020304" pitchFamily="18" charset="0"/>
              </a:rPr>
              <a:t>M</a:t>
            </a:r>
            <a:endParaRPr kumimoji="0" lang="en-GB" altLang="fr-FR" sz="2400">
              <a:latin typeface="Times New Roman" panose="02020603050405020304" pitchFamily="18" charset="0"/>
            </a:endParaRPr>
          </a:p>
        </p:txBody>
      </p:sp>
      <p:sp>
        <p:nvSpPr>
          <p:cNvPr id="52240" name="Rectangle 16"/>
          <p:cNvSpPr>
            <a:spLocks noChangeArrowheads="1"/>
          </p:cNvSpPr>
          <p:nvPr/>
        </p:nvSpPr>
        <p:spPr bwMode="auto">
          <a:xfrm>
            <a:off x="1782763" y="2935288"/>
            <a:ext cx="239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2000" i="1">
                <a:solidFill>
                  <a:srgbClr val="000000"/>
                </a:solidFill>
                <a:latin typeface="Times New Roman" panose="02020603050405020304" pitchFamily="18" charset="0"/>
              </a:rPr>
              <a:t>av</a:t>
            </a:r>
            <a:endParaRPr kumimoji="0" lang="en-GB" altLang="fr-FR" sz="2400">
              <a:latin typeface="Times New Roman" panose="02020603050405020304" pitchFamily="18" charset="0"/>
            </a:endParaRPr>
          </a:p>
        </p:txBody>
      </p:sp>
      <p:sp>
        <p:nvSpPr>
          <p:cNvPr id="52241" name="Rectangle 17"/>
          <p:cNvSpPr>
            <a:spLocks noChangeArrowheads="1"/>
          </p:cNvSpPr>
          <p:nvPr/>
        </p:nvSpPr>
        <p:spPr bwMode="auto">
          <a:xfrm>
            <a:off x="2860675" y="2652713"/>
            <a:ext cx="461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2000" i="1">
                <a:solidFill>
                  <a:srgbClr val="000000"/>
                </a:solidFill>
                <a:latin typeface="Times New Roman" panose="02020603050405020304" pitchFamily="18" charset="0"/>
              </a:rPr>
              <a:t>main</a:t>
            </a:r>
            <a:endParaRPr kumimoji="0" lang="en-GB" altLang="fr-FR" sz="2400">
              <a:latin typeface="Times New Roman" panose="02020603050405020304" pitchFamily="18" charset="0"/>
            </a:endParaRPr>
          </a:p>
        </p:txBody>
      </p:sp>
      <p:sp>
        <p:nvSpPr>
          <p:cNvPr id="52242" name="Rectangle 18"/>
          <p:cNvSpPr>
            <a:spLocks noChangeArrowheads="1"/>
          </p:cNvSpPr>
          <p:nvPr/>
        </p:nvSpPr>
        <p:spPr bwMode="auto">
          <a:xfrm>
            <a:off x="3598863" y="2652713"/>
            <a:ext cx="461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2000" i="1">
                <a:solidFill>
                  <a:srgbClr val="000000"/>
                </a:solidFill>
                <a:latin typeface="Times New Roman" panose="02020603050405020304" pitchFamily="18" charset="0"/>
              </a:rPr>
              <a:t>main</a:t>
            </a:r>
            <a:endParaRPr kumimoji="0" lang="en-GB" altLang="fr-FR" sz="2400">
              <a:latin typeface="Times New Roman" panose="02020603050405020304" pitchFamily="18" charset="0"/>
            </a:endParaRPr>
          </a:p>
        </p:txBody>
      </p:sp>
      <p:sp>
        <p:nvSpPr>
          <p:cNvPr id="52243" name="Rectangle 19"/>
          <p:cNvSpPr>
            <a:spLocks noChangeArrowheads="1"/>
          </p:cNvSpPr>
          <p:nvPr/>
        </p:nvSpPr>
        <p:spPr bwMode="auto">
          <a:xfrm>
            <a:off x="3563938" y="3271838"/>
            <a:ext cx="461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2000" i="1">
                <a:solidFill>
                  <a:srgbClr val="000000"/>
                </a:solidFill>
                <a:latin typeface="Times New Roman" panose="02020603050405020304" pitchFamily="18" charset="0"/>
              </a:rPr>
              <a:t>main</a:t>
            </a:r>
            <a:endParaRPr kumimoji="0" lang="en-GB" altLang="fr-FR" sz="2400">
              <a:latin typeface="Times New Roman" panose="02020603050405020304" pitchFamily="18" charset="0"/>
            </a:endParaRPr>
          </a:p>
        </p:txBody>
      </p:sp>
      <p:sp>
        <p:nvSpPr>
          <p:cNvPr id="52244" name="Rectangle 20"/>
          <p:cNvSpPr>
            <a:spLocks noChangeArrowheads="1"/>
          </p:cNvSpPr>
          <p:nvPr/>
        </p:nvSpPr>
        <p:spPr bwMode="auto">
          <a:xfrm>
            <a:off x="2428875" y="2617788"/>
            <a:ext cx="3810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a:solidFill>
                  <a:srgbClr val="000000"/>
                </a:solidFill>
                <a:latin typeface="Symbol" panose="05050102010706020507" pitchFamily="18" charset="2"/>
              </a:rPr>
              <a:t>=</a:t>
            </a:r>
            <a:endParaRPr kumimoji="0" lang="en-GB" altLang="fr-FR" sz="2400">
              <a:latin typeface="Times New Roman" panose="02020603050405020304" pitchFamily="18" charset="0"/>
            </a:endParaRPr>
          </a:p>
        </p:txBody>
      </p:sp>
      <p:sp>
        <p:nvSpPr>
          <p:cNvPr id="52245" name="Rectangle 21"/>
          <p:cNvSpPr>
            <a:spLocks noChangeArrowheads="1"/>
          </p:cNvSpPr>
          <p:nvPr/>
        </p:nvSpPr>
        <p:spPr bwMode="auto">
          <a:xfrm>
            <a:off x="4079875" y="2335213"/>
            <a:ext cx="3810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a:solidFill>
                  <a:srgbClr val="000000"/>
                </a:solidFill>
                <a:latin typeface="Symbol" panose="05050102010706020507" pitchFamily="18" charset="2"/>
              </a:rPr>
              <a:t>+</a:t>
            </a:r>
            <a:endParaRPr kumimoji="0" lang="en-GB" altLang="fr-FR" sz="2400">
              <a:latin typeface="Times New Roman" panose="02020603050405020304" pitchFamily="18" charset="0"/>
            </a:endParaRPr>
          </a:p>
        </p:txBody>
      </p:sp>
      <p:sp>
        <p:nvSpPr>
          <p:cNvPr id="52246" name="Rectangle 22"/>
          <p:cNvSpPr>
            <a:spLocks noChangeArrowheads="1"/>
          </p:cNvSpPr>
          <p:nvPr/>
        </p:nvSpPr>
        <p:spPr bwMode="auto">
          <a:xfrm>
            <a:off x="4044950" y="2954338"/>
            <a:ext cx="3810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a:solidFill>
                  <a:srgbClr val="000000"/>
                </a:solidFill>
                <a:latin typeface="Symbol" panose="05050102010706020507" pitchFamily="18" charset="2"/>
              </a:rPr>
              <a:t>+</a:t>
            </a:r>
            <a:endParaRPr kumimoji="0" lang="en-GB" altLang="fr-FR" sz="2400">
              <a:latin typeface="Times New Roman" panose="02020603050405020304" pitchFamily="18" charset="0"/>
            </a:endParaRPr>
          </a:p>
        </p:txBody>
      </p:sp>
      <p:sp>
        <p:nvSpPr>
          <p:cNvPr id="52247" name="Rectangle 23"/>
          <p:cNvSpPr>
            <a:spLocks noChangeArrowheads="1"/>
          </p:cNvSpPr>
          <p:nvPr/>
        </p:nvSpPr>
        <p:spPr bwMode="auto">
          <a:xfrm>
            <a:off x="4459288" y="2651125"/>
            <a:ext cx="3222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2000">
                <a:solidFill>
                  <a:srgbClr val="000000"/>
                </a:solidFill>
                <a:latin typeface="Times New Roman" panose="02020603050405020304" pitchFamily="18" charset="0"/>
              </a:rPr>
              <a:t>sec</a:t>
            </a:r>
            <a:endParaRPr kumimoji="0" lang="en-GB" altLang="fr-FR" sz="2400">
              <a:latin typeface="Times New Roman" panose="02020603050405020304" pitchFamily="18" charset="0"/>
            </a:endParaRPr>
          </a:p>
        </p:txBody>
      </p:sp>
      <p:sp>
        <p:nvSpPr>
          <p:cNvPr id="52248" name="Rectangle 24"/>
          <p:cNvSpPr>
            <a:spLocks noChangeArrowheads="1"/>
          </p:cNvSpPr>
          <p:nvPr/>
        </p:nvSpPr>
        <p:spPr bwMode="auto">
          <a:xfrm>
            <a:off x="5057775" y="2651125"/>
            <a:ext cx="3222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2000">
                <a:solidFill>
                  <a:srgbClr val="000000"/>
                </a:solidFill>
                <a:latin typeface="Times New Roman" panose="02020603050405020304" pitchFamily="18" charset="0"/>
              </a:rPr>
              <a:t>sec</a:t>
            </a:r>
            <a:endParaRPr kumimoji="0" lang="en-GB" altLang="fr-FR" sz="2400">
              <a:latin typeface="Times New Roman" panose="02020603050405020304" pitchFamily="18" charset="0"/>
            </a:endParaRPr>
          </a:p>
        </p:txBody>
      </p:sp>
      <p:sp>
        <p:nvSpPr>
          <p:cNvPr id="52249" name="Rectangle 25"/>
          <p:cNvSpPr>
            <a:spLocks noChangeArrowheads="1"/>
          </p:cNvSpPr>
          <p:nvPr/>
        </p:nvSpPr>
        <p:spPr bwMode="auto">
          <a:xfrm>
            <a:off x="4548188" y="3270250"/>
            <a:ext cx="3222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2000">
                <a:solidFill>
                  <a:srgbClr val="000000"/>
                </a:solidFill>
                <a:latin typeface="Times New Roman" panose="02020603050405020304" pitchFamily="18" charset="0"/>
              </a:rPr>
              <a:t>sec</a:t>
            </a:r>
            <a:endParaRPr kumimoji="0" lang="en-GB" altLang="fr-FR" sz="2400">
              <a:latin typeface="Times New Roman" panose="02020603050405020304" pitchFamily="18" charset="0"/>
            </a:endParaRPr>
          </a:p>
        </p:txBody>
      </p:sp>
      <p:sp>
        <p:nvSpPr>
          <p:cNvPr id="52229" name="Rectangle 5"/>
          <p:cNvSpPr>
            <a:spLocks noChangeArrowheads="1"/>
          </p:cNvSpPr>
          <p:nvPr/>
        </p:nvSpPr>
        <p:spPr bwMode="auto">
          <a:xfrm>
            <a:off x="2590800" y="4953000"/>
            <a:ext cx="2971800" cy="609600"/>
          </a:xfrm>
          <a:prstGeom prst="rect">
            <a:avLst/>
          </a:prstGeom>
          <a:solidFill>
            <a:srgbClr val="FF66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Secondary Memory</a:t>
            </a:r>
            <a:endParaRPr kumimoji="0" lang="en-GB" altLang="fr-FR" sz="2400">
              <a:latin typeface="Times New Roman" panose="02020603050405020304" pitchFamily="18" charset="0"/>
            </a:endParaRPr>
          </a:p>
        </p:txBody>
      </p:sp>
      <p:sp>
        <p:nvSpPr>
          <p:cNvPr id="52231" name="Rectangle 7"/>
          <p:cNvSpPr>
            <a:spLocks noChangeArrowheads="1"/>
          </p:cNvSpPr>
          <p:nvPr/>
        </p:nvSpPr>
        <p:spPr bwMode="auto">
          <a:xfrm>
            <a:off x="2895600" y="4343400"/>
            <a:ext cx="2362200" cy="609600"/>
          </a:xfrm>
          <a:prstGeom prst="rect">
            <a:avLst/>
          </a:prstGeom>
          <a:solidFill>
            <a:srgbClr val="FF66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Main Memory</a:t>
            </a:r>
            <a:endParaRPr kumimoji="0" lang="en-GB" altLang="fr-FR" sz="2400">
              <a:latin typeface="Times New Roman" panose="02020603050405020304" pitchFamily="18" charset="0"/>
            </a:endParaRPr>
          </a:p>
        </p:txBody>
      </p:sp>
      <p:pic>
        <p:nvPicPr>
          <p:cNvPr id="48154"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96075" y="4679950"/>
            <a:ext cx="22479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2226"/>
                                        </p:tgtEl>
                                        <p:attrNameLst>
                                          <p:attrName>style.visibility</p:attrName>
                                        </p:attrNameLst>
                                      </p:cBhvr>
                                      <p:to>
                                        <p:strVal val="visible"/>
                                      </p:to>
                                    </p:set>
                                    <p:anim calcmode="lin" valueType="num">
                                      <p:cBhvr additive="base">
                                        <p:cTn id="7" dur="500" fill="hold"/>
                                        <p:tgtEl>
                                          <p:spTgt spid="52226"/>
                                        </p:tgtEl>
                                        <p:attrNameLst>
                                          <p:attrName>ppt_x</p:attrName>
                                        </p:attrNameLst>
                                      </p:cBhvr>
                                      <p:tavLst>
                                        <p:tav tm="0">
                                          <p:val>
                                            <p:strVal val="0-#ppt_w/2"/>
                                          </p:val>
                                        </p:tav>
                                        <p:tav tm="100000">
                                          <p:val>
                                            <p:strVal val="#ppt_x"/>
                                          </p:val>
                                        </p:tav>
                                      </p:tavLst>
                                    </p:anim>
                                    <p:anim calcmode="lin" valueType="num">
                                      <p:cBhvr additive="base">
                                        <p:cTn id="8" dur="500" fill="hold"/>
                                        <p:tgtEl>
                                          <p:spTgt spid="5222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52232"/>
                                        </p:tgtEl>
                                        <p:attrNameLst>
                                          <p:attrName>style.visibility</p:attrName>
                                        </p:attrNameLst>
                                      </p:cBhvr>
                                      <p:to>
                                        <p:strVal val="visible"/>
                                      </p:to>
                                    </p:se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52233"/>
                                        </p:tgtEl>
                                        <p:attrNameLst>
                                          <p:attrName>style.visibility</p:attrName>
                                        </p:attrNameLst>
                                      </p:cBhvr>
                                      <p:to>
                                        <p:strVal val="visible"/>
                                      </p:to>
                                    </p:set>
                                  </p:childTnLst>
                                </p:cTn>
                              </p:par>
                            </p:childTnLst>
                          </p:cTn>
                        </p:par>
                        <p:par>
                          <p:cTn id="15" fill="hold" nodeType="afterGroup">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52234"/>
                                        </p:tgtEl>
                                        <p:attrNameLst>
                                          <p:attrName>style.visibility</p:attrName>
                                        </p:attrNameLst>
                                      </p:cBhvr>
                                      <p:to>
                                        <p:strVal val="visible"/>
                                      </p:to>
                                    </p:set>
                                  </p:childTnLst>
                                </p:cTn>
                              </p:par>
                            </p:childTnLst>
                          </p:cTn>
                        </p:par>
                        <p:par>
                          <p:cTn id="18" fill="hold" nodeType="afterGroup">
                            <p:stCondLst>
                              <p:cond delay="2000"/>
                            </p:stCondLst>
                            <p:childTnLst>
                              <p:par>
                                <p:cTn id="19" presetID="1" presetClass="entr" presetSubtype="0" fill="hold" grpId="0" nodeType="afterEffect">
                                  <p:stCondLst>
                                    <p:cond delay="0"/>
                                  </p:stCondLst>
                                  <p:childTnLst>
                                    <p:set>
                                      <p:cBhvr>
                                        <p:cTn id="20" dur="1" fill="hold">
                                          <p:stCondLst>
                                            <p:cond delay="499"/>
                                          </p:stCondLst>
                                        </p:cTn>
                                        <p:tgtEl>
                                          <p:spTgt spid="52235"/>
                                        </p:tgtEl>
                                        <p:attrNameLst>
                                          <p:attrName>style.visibility</p:attrName>
                                        </p:attrNameLst>
                                      </p:cBhvr>
                                      <p:to>
                                        <p:strVal val="visible"/>
                                      </p:to>
                                    </p:set>
                                  </p:childTnLst>
                                </p:cTn>
                              </p:par>
                            </p:childTnLst>
                          </p:cTn>
                        </p:par>
                        <p:par>
                          <p:cTn id="21" fill="hold" nodeType="afterGroup">
                            <p:stCondLst>
                              <p:cond delay="2500"/>
                            </p:stCondLst>
                            <p:childTnLst>
                              <p:par>
                                <p:cTn id="22" presetID="1" presetClass="entr" presetSubtype="0" fill="hold" grpId="0" nodeType="afterEffect">
                                  <p:stCondLst>
                                    <p:cond delay="0"/>
                                  </p:stCondLst>
                                  <p:childTnLst>
                                    <p:set>
                                      <p:cBhvr>
                                        <p:cTn id="23" dur="1" fill="hold">
                                          <p:stCondLst>
                                            <p:cond delay="499"/>
                                          </p:stCondLst>
                                        </p:cTn>
                                        <p:tgtEl>
                                          <p:spTgt spid="52236"/>
                                        </p:tgtEl>
                                        <p:attrNameLst>
                                          <p:attrName>style.visibility</p:attrName>
                                        </p:attrNameLst>
                                      </p:cBhvr>
                                      <p:to>
                                        <p:strVal val="visible"/>
                                      </p:to>
                                    </p:set>
                                  </p:childTnLst>
                                </p:cTn>
                              </p:par>
                            </p:childTnLst>
                          </p:cTn>
                        </p:par>
                        <p:par>
                          <p:cTn id="24" fill="hold" nodeType="afterGroup">
                            <p:stCondLst>
                              <p:cond delay="3000"/>
                            </p:stCondLst>
                            <p:childTnLst>
                              <p:par>
                                <p:cTn id="25" presetID="1" presetClass="entr" presetSubtype="0" fill="hold" grpId="0" nodeType="afterEffect">
                                  <p:stCondLst>
                                    <p:cond delay="0"/>
                                  </p:stCondLst>
                                  <p:childTnLst>
                                    <p:set>
                                      <p:cBhvr>
                                        <p:cTn id="26" dur="1" fill="hold">
                                          <p:stCondLst>
                                            <p:cond delay="499"/>
                                          </p:stCondLst>
                                        </p:cTn>
                                        <p:tgtEl>
                                          <p:spTgt spid="52237"/>
                                        </p:tgtEl>
                                        <p:attrNameLst>
                                          <p:attrName>style.visibility</p:attrName>
                                        </p:attrNameLst>
                                      </p:cBhvr>
                                      <p:to>
                                        <p:strVal val="visible"/>
                                      </p:to>
                                    </p:set>
                                  </p:childTnLst>
                                </p:cTn>
                              </p:par>
                            </p:childTnLst>
                          </p:cTn>
                        </p:par>
                        <p:par>
                          <p:cTn id="27" fill="hold" nodeType="afterGroup">
                            <p:stCondLst>
                              <p:cond delay="3500"/>
                            </p:stCondLst>
                            <p:childTnLst>
                              <p:par>
                                <p:cTn id="28" presetID="1" presetClass="entr" presetSubtype="0" fill="hold" grpId="0" nodeType="afterEffect">
                                  <p:stCondLst>
                                    <p:cond delay="0"/>
                                  </p:stCondLst>
                                  <p:childTnLst>
                                    <p:set>
                                      <p:cBhvr>
                                        <p:cTn id="29" dur="1" fill="hold">
                                          <p:stCondLst>
                                            <p:cond delay="499"/>
                                          </p:stCondLst>
                                        </p:cTn>
                                        <p:tgtEl>
                                          <p:spTgt spid="52238"/>
                                        </p:tgtEl>
                                        <p:attrNameLst>
                                          <p:attrName>style.visibility</p:attrName>
                                        </p:attrNameLst>
                                      </p:cBhvr>
                                      <p:to>
                                        <p:strVal val="visible"/>
                                      </p:to>
                                    </p:set>
                                  </p:childTnLst>
                                </p:cTn>
                              </p:par>
                            </p:childTnLst>
                          </p:cTn>
                        </p:par>
                        <p:par>
                          <p:cTn id="30" fill="hold" nodeType="afterGroup">
                            <p:stCondLst>
                              <p:cond delay="4000"/>
                            </p:stCondLst>
                            <p:childTnLst>
                              <p:par>
                                <p:cTn id="31" presetID="1" presetClass="entr" presetSubtype="0" fill="hold" grpId="0" nodeType="afterEffect">
                                  <p:stCondLst>
                                    <p:cond delay="0"/>
                                  </p:stCondLst>
                                  <p:childTnLst>
                                    <p:set>
                                      <p:cBhvr>
                                        <p:cTn id="32" dur="1" fill="hold">
                                          <p:stCondLst>
                                            <p:cond delay="499"/>
                                          </p:stCondLst>
                                        </p:cTn>
                                        <p:tgtEl>
                                          <p:spTgt spid="52239"/>
                                        </p:tgtEl>
                                        <p:attrNameLst>
                                          <p:attrName>style.visibility</p:attrName>
                                        </p:attrNameLst>
                                      </p:cBhvr>
                                      <p:to>
                                        <p:strVal val="visible"/>
                                      </p:to>
                                    </p:set>
                                  </p:childTnLst>
                                </p:cTn>
                              </p:par>
                            </p:childTnLst>
                          </p:cTn>
                        </p:par>
                        <p:par>
                          <p:cTn id="33" fill="hold" nodeType="afterGroup">
                            <p:stCondLst>
                              <p:cond delay="4500"/>
                            </p:stCondLst>
                            <p:childTnLst>
                              <p:par>
                                <p:cTn id="34" presetID="1" presetClass="entr" presetSubtype="0" fill="hold" grpId="0" nodeType="afterEffect">
                                  <p:stCondLst>
                                    <p:cond delay="0"/>
                                  </p:stCondLst>
                                  <p:childTnLst>
                                    <p:set>
                                      <p:cBhvr>
                                        <p:cTn id="35" dur="1" fill="hold">
                                          <p:stCondLst>
                                            <p:cond delay="499"/>
                                          </p:stCondLst>
                                        </p:cTn>
                                        <p:tgtEl>
                                          <p:spTgt spid="52240"/>
                                        </p:tgtEl>
                                        <p:attrNameLst>
                                          <p:attrName>style.visibility</p:attrName>
                                        </p:attrNameLst>
                                      </p:cBhvr>
                                      <p:to>
                                        <p:strVal val="visible"/>
                                      </p:to>
                                    </p:set>
                                  </p:childTnLst>
                                </p:cTn>
                              </p:par>
                            </p:childTnLst>
                          </p:cTn>
                        </p:par>
                        <p:par>
                          <p:cTn id="36" fill="hold" nodeType="afterGroup">
                            <p:stCondLst>
                              <p:cond delay="5000"/>
                            </p:stCondLst>
                            <p:childTnLst>
                              <p:par>
                                <p:cTn id="37" presetID="1" presetClass="entr" presetSubtype="0" fill="hold" grpId="0" nodeType="afterEffect">
                                  <p:stCondLst>
                                    <p:cond delay="0"/>
                                  </p:stCondLst>
                                  <p:childTnLst>
                                    <p:set>
                                      <p:cBhvr>
                                        <p:cTn id="38" dur="1" fill="hold">
                                          <p:stCondLst>
                                            <p:cond delay="499"/>
                                          </p:stCondLst>
                                        </p:cTn>
                                        <p:tgtEl>
                                          <p:spTgt spid="52241"/>
                                        </p:tgtEl>
                                        <p:attrNameLst>
                                          <p:attrName>style.visibility</p:attrName>
                                        </p:attrNameLst>
                                      </p:cBhvr>
                                      <p:to>
                                        <p:strVal val="visible"/>
                                      </p:to>
                                    </p:set>
                                  </p:childTnLst>
                                </p:cTn>
                              </p:par>
                            </p:childTnLst>
                          </p:cTn>
                        </p:par>
                        <p:par>
                          <p:cTn id="39" fill="hold" nodeType="afterGroup">
                            <p:stCondLst>
                              <p:cond delay="5500"/>
                            </p:stCondLst>
                            <p:childTnLst>
                              <p:par>
                                <p:cTn id="40" presetID="1" presetClass="entr" presetSubtype="0" fill="hold" grpId="0" nodeType="afterEffect">
                                  <p:stCondLst>
                                    <p:cond delay="0"/>
                                  </p:stCondLst>
                                  <p:childTnLst>
                                    <p:set>
                                      <p:cBhvr>
                                        <p:cTn id="41" dur="1" fill="hold">
                                          <p:stCondLst>
                                            <p:cond delay="499"/>
                                          </p:stCondLst>
                                        </p:cTn>
                                        <p:tgtEl>
                                          <p:spTgt spid="52242"/>
                                        </p:tgtEl>
                                        <p:attrNameLst>
                                          <p:attrName>style.visibility</p:attrName>
                                        </p:attrNameLst>
                                      </p:cBhvr>
                                      <p:to>
                                        <p:strVal val="visible"/>
                                      </p:to>
                                    </p:set>
                                  </p:childTnLst>
                                </p:cTn>
                              </p:par>
                            </p:childTnLst>
                          </p:cTn>
                        </p:par>
                        <p:par>
                          <p:cTn id="42" fill="hold" nodeType="afterGroup">
                            <p:stCondLst>
                              <p:cond delay="6000"/>
                            </p:stCondLst>
                            <p:childTnLst>
                              <p:par>
                                <p:cTn id="43" presetID="1" presetClass="entr" presetSubtype="0" fill="hold" grpId="0" nodeType="afterEffect">
                                  <p:stCondLst>
                                    <p:cond delay="0"/>
                                  </p:stCondLst>
                                  <p:childTnLst>
                                    <p:set>
                                      <p:cBhvr>
                                        <p:cTn id="44" dur="1" fill="hold">
                                          <p:stCondLst>
                                            <p:cond delay="499"/>
                                          </p:stCondLst>
                                        </p:cTn>
                                        <p:tgtEl>
                                          <p:spTgt spid="52243"/>
                                        </p:tgtEl>
                                        <p:attrNameLst>
                                          <p:attrName>style.visibility</p:attrName>
                                        </p:attrNameLst>
                                      </p:cBhvr>
                                      <p:to>
                                        <p:strVal val="visible"/>
                                      </p:to>
                                    </p:set>
                                  </p:childTnLst>
                                </p:cTn>
                              </p:par>
                            </p:childTnLst>
                          </p:cTn>
                        </p:par>
                        <p:par>
                          <p:cTn id="45" fill="hold" nodeType="afterGroup">
                            <p:stCondLst>
                              <p:cond delay="6500"/>
                            </p:stCondLst>
                            <p:childTnLst>
                              <p:par>
                                <p:cTn id="46" presetID="1" presetClass="entr" presetSubtype="0" fill="hold" grpId="0" nodeType="afterEffect">
                                  <p:stCondLst>
                                    <p:cond delay="0"/>
                                  </p:stCondLst>
                                  <p:childTnLst>
                                    <p:set>
                                      <p:cBhvr>
                                        <p:cTn id="47" dur="1" fill="hold">
                                          <p:stCondLst>
                                            <p:cond delay="499"/>
                                          </p:stCondLst>
                                        </p:cTn>
                                        <p:tgtEl>
                                          <p:spTgt spid="52244"/>
                                        </p:tgtEl>
                                        <p:attrNameLst>
                                          <p:attrName>style.visibility</p:attrName>
                                        </p:attrNameLst>
                                      </p:cBhvr>
                                      <p:to>
                                        <p:strVal val="visible"/>
                                      </p:to>
                                    </p:set>
                                  </p:childTnLst>
                                </p:cTn>
                              </p:par>
                            </p:childTnLst>
                          </p:cTn>
                        </p:par>
                        <p:par>
                          <p:cTn id="48" fill="hold" nodeType="afterGroup">
                            <p:stCondLst>
                              <p:cond delay="7000"/>
                            </p:stCondLst>
                            <p:childTnLst>
                              <p:par>
                                <p:cTn id="49" presetID="1" presetClass="entr" presetSubtype="0" fill="hold" grpId="0" nodeType="afterEffect">
                                  <p:stCondLst>
                                    <p:cond delay="0"/>
                                  </p:stCondLst>
                                  <p:childTnLst>
                                    <p:set>
                                      <p:cBhvr>
                                        <p:cTn id="50" dur="1" fill="hold">
                                          <p:stCondLst>
                                            <p:cond delay="499"/>
                                          </p:stCondLst>
                                        </p:cTn>
                                        <p:tgtEl>
                                          <p:spTgt spid="52245"/>
                                        </p:tgtEl>
                                        <p:attrNameLst>
                                          <p:attrName>style.visibility</p:attrName>
                                        </p:attrNameLst>
                                      </p:cBhvr>
                                      <p:to>
                                        <p:strVal val="visible"/>
                                      </p:to>
                                    </p:set>
                                  </p:childTnLst>
                                </p:cTn>
                              </p:par>
                            </p:childTnLst>
                          </p:cTn>
                        </p:par>
                        <p:par>
                          <p:cTn id="51" fill="hold" nodeType="afterGroup">
                            <p:stCondLst>
                              <p:cond delay="7500"/>
                            </p:stCondLst>
                            <p:childTnLst>
                              <p:par>
                                <p:cTn id="52" presetID="1" presetClass="entr" presetSubtype="0" fill="hold" grpId="0" nodeType="afterEffect">
                                  <p:stCondLst>
                                    <p:cond delay="0"/>
                                  </p:stCondLst>
                                  <p:childTnLst>
                                    <p:set>
                                      <p:cBhvr>
                                        <p:cTn id="53" dur="1" fill="hold">
                                          <p:stCondLst>
                                            <p:cond delay="499"/>
                                          </p:stCondLst>
                                        </p:cTn>
                                        <p:tgtEl>
                                          <p:spTgt spid="52246"/>
                                        </p:tgtEl>
                                        <p:attrNameLst>
                                          <p:attrName>style.visibility</p:attrName>
                                        </p:attrNameLst>
                                      </p:cBhvr>
                                      <p:to>
                                        <p:strVal val="visible"/>
                                      </p:to>
                                    </p:set>
                                  </p:childTnLst>
                                </p:cTn>
                              </p:par>
                            </p:childTnLst>
                          </p:cTn>
                        </p:par>
                        <p:par>
                          <p:cTn id="54" fill="hold" nodeType="afterGroup">
                            <p:stCondLst>
                              <p:cond delay="8000"/>
                            </p:stCondLst>
                            <p:childTnLst>
                              <p:par>
                                <p:cTn id="55" presetID="1" presetClass="entr" presetSubtype="0" fill="hold" grpId="0" nodeType="afterEffect">
                                  <p:stCondLst>
                                    <p:cond delay="0"/>
                                  </p:stCondLst>
                                  <p:childTnLst>
                                    <p:set>
                                      <p:cBhvr>
                                        <p:cTn id="56" dur="1" fill="hold">
                                          <p:stCondLst>
                                            <p:cond delay="499"/>
                                          </p:stCondLst>
                                        </p:cTn>
                                        <p:tgtEl>
                                          <p:spTgt spid="52247"/>
                                        </p:tgtEl>
                                        <p:attrNameLst>
                                          <p:attrName>style.visibility</p:attrName>
                                        </p:attrNameLst>
                                      </p:cBhvr>
                                      <p:to>
                                        <p:strVal val="visible"/>
                                      </p:to>
                                    </p:set>
                                  </p:childTnLst>
                                </p:cTn>
                              </p:par>
                            </p:childTnLst>
                          </p:cTn>
                        </p:par>
                        <p:par>
                          <p:cTn id="57" fill="hold" nodeType="afterGroup">
                            <p:stCondLst>
                              <p:cond delay="8500"/>
                            </p:stCondLst>
                            <p:childTnLst>
                              <p:par>
                                <p:cTn id="58" presetID="1" presetClass="entr" presetSubtype="0" fill="hold" grpId="0" nodeType="afterEffect">
                                  <p:stCondLst>
                                    <p:cond delay="0"/>
                                  </p:stCondLst>
                                  <p:childTnLst>
                                    <p:set>
                                      <p:cBhvr>
                                        <p:cTn id="59" dur="1" fill="hold">
                                          <p:stCondLst>
                                            <p:cond delay="499"/>
                                          </p:stCondLst>
                                        </p:cTn>
                                        <p:tgtEl>
                                          <p:spTgt spid="52248"/>
                                        </p:tgtEl>
                                        <p:attrNameLst>
                                          <p:attrName>style.visibility</p:attrName>
                                        </p:attrNameLst>
                                      </p:cBhvr>
                                      <p:to>
                                        <p:strVal val="visible"/>
                                      </p:to>
                                    </p:set>
                                  </p:childTnLst>
                                </p:cTn>
                              </p:par>
                            </p:childTnLst>
                          </p:cTn>
                        </p:par>
                        <p:par>
                          <p:cTn id="60" fill="hold" nodeType="afterGroup">
                            <p:stCondLst>
                              <p:cond delay="9000"/>
                            </p:stCondLst>
                            <p:childTnLst>
                              <p:par>
                                <p:cTn id="61" presetID="1" presetClass="entr" presetSubtype="0" fill="hold" grpId="0" nodeType="afterEffect">
                                  <p:stCondLst>
                                    <p:cond delay="0"/>
                                  </p:stCondLst>
                                  <p:childTnLst>
                                    <p:set>
                                      <p:cBhvr>
                                        <p:cTn id="62" dur="1" fill="hold">
                                          <p:stCondLst>
                                            <p:cond delay="499"/>
                                          </p:stCondLst>
                                        </p:cTn>
                                        <p:tgtEl>
                                          <p:spTgt spid="52249"/>
                                        </p:tgtEl>
                                        <p:attrNameLst>
                                          <p:attrName>style.visibility</p:attrName>
                                        </p:attrNameLst>
                                      </p:cBhvr>
                                      <p:to>
                                        <p:strVal val="visible"/>
                                      </p:to>
                                    </p:set>
                                  </p:childTnLst>
                                </p:cTn>
                              </p:par>
                            </p:childTnLst>
                          </p:cTn>
                        </p:par>
                        <p:par>
                          <p:cTn id="63" fill="hold" nodeType="afterGroup">
                            <p:stCondLst>
                              <p:cond delay="9500"/>
                            </p:stCondLst>
                            <p:childTnLst>
                              <p:par>
                                <p:cTn id="64" presetID="2" presetClass="entr" presetSubtype="4" fill="hold" grpId="0" nodeType="afterEffect">
                                  <p:stCondLst>
                                    <p:cond delay="5000"/>
                                  </p:stCondLst>
                                  <p:childTnLst>
                                    <p:set>
                                      <p:cBhvr>
                                        <p:cTn id="65" dur="1" fill="hold">
                                          <p:stCondLst>
                                            <p:cond delay="0"/>
                                          </p:stCondLst>
                                        </p:cTn>
                                        <p:tgtEl>
                                          <p:spTgt spid="52231"/>
                                        </p:tgtEl>
                                        <p:attrNameLst>
                                          <p:attrName>style.visibility</p:attrName>
                                        </p:attrNameLst>
                                      </p:cBhvr>
                                      <p:to>
                                        <p:strVal val="visible"/>
                                      </p:to>
                                    </p:set>
                                    <p:anim calcmode="lin" valueType="num">
                                      <p:cBhvr additive="base">
                                        <p:cTn id="66" dur="500" fill="hold"/>
                                        <p:tgtEl>
                                          <p:spTgt spid="52231"/>
                                        </p:tgtEl>
                                        <p:attrNameLst>
                                          <p:attrName>ppt_x</p:attrName>
                                        </p:attrNameLst>
                                      </p:cBhvr>
                                      <p:tavLst>
                                        <p:tav tm="0">
                                          <p:val>
                                            <p:strVal val="#ppt_x"/>
                                          </p:val>
                                        </p:tav>
                                        <p:tav tm="100000">
                                          <p:val>
                                            <p:strVal val="#ppt_x"/>
                                          </p:val>
                                        </p:tav>
                                      </p:tavLst>
                                    </p:anim>
                                    <p:anim calcmode="lin" valueType="num">
                                      <p:cBhvr additive="base">
                                        <p:cTn id="67" dur="500" fill="hold"/>
                                        <p:tgtEl>
                                          <p:spTgt spid="52231"/>
                                        </p:tgtEl>
                                        <p:attrNameLst>
                                          <p:attrName>ppt_y</p:attrName>
                                        </p:attrNameLst>
                                      </p:cBhvr>
                                      <p:tavLst>
                                        <p:tav tm="0">
                                          <p:val>
                                            <p:strVal val="1+#ppt_h/2"/>
                                          </p:val>
                                        </p:tav>
                                        <p:tav tm="100000">
                                          <p:val>
                                            <p:strVal val="#ppt_y"/>
                                          </p:val>
                                        </p:tav>
                                      </p:tavLst>
                                    </p:anim>
                                  </p:childTnLst>
                                </p:cTn>
                              </p:par>
                            </p:childTnLst>
                          </p:cTn>
                        </p:par>
                        <p:par>
                          <p:cTn id="68" fill="hold" nodeType="afterGroup">
                            <p:stCondLst>
                              <p:cond delay="15000"/>
                            </p:stCondLst>
                            <p:childTnLst>
                              <p:par>
                                <p:cTn id="69" presetID="2" presetClass="entr" presetSubtype="4" fill="hold" grpId="0" nodeType="afterEffect">
                                  <p:stCondLst>
                                    <p:cond delay="0"/>
                                  </p:stCondLst>
                                  <p:childTnLst>
                                    <p:set>
                                      <p:cBhvr>
                                        <p:cTn id="70" dur="1" fill="hold">
                                          <p:stCondLst>
                                            <p:cond delay="0"/>
                                          </p:stCondLst>
                                        </p:cTn>
                                        <p:tgtEl>
                                          <p:spTgt spid="52229"/>
                                        </p:tgtEl>
                                        <p:attrNameLst>
                                          <p:attrName>style.visibility</p:attrName>
                                        </p:attrNameLst>
                                      </p:cBhvr>
                                      <p:to>
                                        <p:strVal val="visible"/>
                                      </p:to>
                                    </p:set>
                                    <p:anim calcmode="lin" valueType="num">
                                      <p:cBhvr additive="base">
                                        <p:cTn id="71" dur="500" fill="hold"/>
                                        <p:tgtEl>
                                          <p:spTgt spid="52229"/>
                                        </p:tgtEl>
                                        <p:attrNameLst>
                                          <p:attrName>ppt_x</p:attrName>
                                        </p:attrNameLst>
                                      </p:cBhvr>
                                      <p:tavLst>
                                        <p:tav tm="0">
                                          <p:val>
                                            <p:strVal val="#ppt_x"/>
                                          </p:val>
                                        </p:tav>
                                        <p:tav tm="100000">
                                          <p:val>
                                            <p:strVal val="#ppt_x"/>
                                          </p:val>
                                        </p:tav>
                                      </p:tavLst>
                                    </p:anim>
                                    <p:anim calcmode="lin" valueType="num">
                                      <p:cBhvr additive="base">
                                        <p:cTn id="72" dur="500" fill="hold"/>
                                        <p:tgtEl>
                                          <p:spTgt spid="52229"/>
                                        </p:tgtEl>
                                        <p:attrNameLst>
                                          <p:attrName>ppt_y</p:attrName>
                                        </p:attrNameLst>
                                      </p:cBhvr>
                                      <p:tavLst>
                                        <p:tav tm="0">
                                          <p:val>
                                            <p:strVal val="1+#ppt_h/2"/>
                                          </p:val>
                                        </p:tav>
                                        <p:tav tm="100000">
                                          <p:val>
                                            <p:strVal val="#ppt_y"/>
                                          </p:val>
                                        </p:tav>
                                      </p:tavLst>
                                    </p:anim>
                                  </p:childTnLst>
                                </p:cTn>
                              </p:par>
                            </p:childTnLst>
                          </p:cTn>
                        </p:par>
                        <p:par>
                          <p:cTn id="73" fill="hold" nodeType="afterGroup">
                            <p:stCondLst>
                              <p:cond delay="15500"/>
                            </p:stCondLst>
                            <p:childTnLst>
                              <p:par>
                                <p:cTn id="74" presetID="10" presetClass="entr" presetSubtype="0" fill="hold" nodeType="afterEffect">
                                  <p:stCondLst>
                                    <p:cond delay="0"/>
                                  </p:stCondLst>
                                  <p:childTnLst>
                                    <p:set>
                                      <p:cBhvr>
                                        <p:cTn id="75" dur="1" fill="hold">
                                          <p:stCondLst>
                                            <p:cond delay="0"/>
                                          </p:stCondLst>
                                        </p:cTn>
                                        <p:tgtEl>
                                          <p:spTgt spid="48154"/>
                                        </p:tgtEl>
                                        <p:attrNameLst>
                                          <p:attrName>style.visibility</p:attrName>
                                        </p:attrNameLst>
                                      </p:cBhvr>
                                      <p:to>
                                        <p:strVal val="visible"/>
                                      </p:to>
                                    </p:set>
                                    <p:animEffect transition="in" filter="fade">
                                      <p:cBhvr>
                                        <p:cTn id="76" dur="500"/>
                                        <p:tgtEl>
                                          <p:spTgt spid="48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33" grpId="0" autoUpdateAnimBg="0"/>
      <p:bldP spid="52234" grpId="0" autoUpdateAnimBg="0"/>
      <p:bldP spid="52235" grpId="0" autoUpdateAnimBg="0"/>
      <p:bldP spid="52236" grpId="0" autoUpdateAnimBg="0"/>
      <p:bldP spid="52237" grpId="0" autoUpdateAnimBg="0"/>
      <p:bldP spid="52238" grpId="0" autoUpdateAnimBg="0"/>
      <p:bldP spid="52239" grpId="0" autoUpdateAnimBg="0"/>
      <p:bldP spid="52240" grpId="0" autoUpdateAnimBg="0"/>
      <p:bldP spid="52241" grpId="0" autoUpdateAnimBg="0"/>
      <p:bldP spid="52242" grpId="0" autoUpdateAnimBg="0"/>
      <p:bldP spid="52243" grpId="0" autoUpdateAnimBg="0"/>
      <p:bldP spid="52244" grpId="0" autoUpdateAnimBg="0"/>
      <p:bldP spid="52245" grpId="0" autoUpdateAnimBg="0"/>
      <p:bldP spid="52246" grpId="0" autoUpdateAnimBg="0"/>
      <p:bldP spid="52247" grpId="0" autoUpdateAnimBg="0"/>
      <p:bldP spid="52248" grpId="0" autoUpdateAnimBg="0"/>
      <p:bldP spid="52249" grpId="0" autoUpdateAnimBg="0"/>
      <p:bldP spid="52229" grpId="0" animBg="1" autoUpdateAnimBg="0"/>
      <p:bldP spid="52231"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49155"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71443434-B0E5-4E6D-A210-CF1A9684CCD2}" type="slidenum">
              <a:rPr kumimoji="0" lang="en-US" altLang="fr-FR" sz="1400" smtClean="0">
                <a:latin typeface="Times New Roman" panose="02020603050405020304" pitchFamily="18" charset="0"/>
              </a:rPr>
              <a:pPr>
                <a:spcBef>
                  <a:spcPct val="50000"/>
                </a:spcBef>
                <a:buClrTx/>
                <a:buSzTx/>
                <a:buFontTx/>
                <a:buNone/>
              </a:pPr>
              <a:t>29</a:t>
            </a:fld>
            <a:endParaRPr kumimoji="0" lang="en-US" altLang="fr-FR" sz="1400">
              <a:latin typeface="Times New Roman" panose="02020603050405020304" pitchFamily="18" charset="0"/>
            </a:endParaRPr>
          </a:p>
        </p:txBody>
      </p:sp>
      <p:sp>
        <p:nvSpPr>
          <p:cNvPr id="54274"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a:t>Access Time.</a:t>
            </a:r>
          </a:p>
        </p:txBody>
      </p:sp>
      <p:sp>
        <p:nvSpPr>
          <p:cNvPr id="54275" name="Rectangle 3"/>
          <p:cNvSpPr>
            <a:spLocks noGrp="1" noChangeArrowheads="1"/>
          </p:cNvSpPr>
          <p:nvPr>
            <p:ph type="body" idx="1"/>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defRPr/>
            </a:pPr>
            <a:r>
              <a:rPr lang="en-GB" altLang="fr-FR"/>
              <a:t>Access time depends on:</a:t>
            </a:r>
          </a:p>
          <a:p>
            <a:pPr lvl="1">
              <a:defRPr/>
            </a:pPr>
            <a:r>
              <a:rPr lang="en-GB" altLang="fr-FR"/>
              <a:t>Hit ratio</a:t>
            </a:r>
          </a:p>
          <a:p>
            <a:pPr lvl="1">
              <a:defRPr/>
            </a:pPr>
            <a:r>
              <a:rPr lang="en-GB" altLang="fr-FR"/>
              <a:t>Access to main memory mandatory (2) or not (1)</a:t>
            </a:r>
          </a:p>
        </p:txBody>
      </p:sp>
      <p:pic>
        <p:nvPicPr>
          <p:cNvPr id="54276"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429000"/>
            <a:ext cx="7848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0-#ppt_w/2"/>
                                          </p:val>
                                        </p:tav>
                                        <p:tav tm="100000">
                                          <p:val>
                                            <p:strVal val="#ppt_x"/>
                                          </p:val>
                                        </p:tav>
                                      </p:tavLst>
                                    </p:anim>
                                    <p:anim calcmode="lin" valueType="num">
                                      <p:cBhvr additive="base">
                                        <p:cTn id="8" dur="500" fill="hold"/>
                                        <p:tgtEl>
                                          <p:spTgt spid="5427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4275">
                                            <p:txEl>
                                              <p:pRg st="0" end="0"/>
                                            </p:txEl>
                                          </p:spTgt>
                                        </p:tgtEl>
                                        <p:attrNameLst>
                                          <p:attrName>style.visibility</p:attrName>
                                        </p:attrNameLst>
                                      </p:cBhvr>
                                      <p:to>
                                        <p:strVal val="visible"/>
                                      </p:to>
                                    </p:set>
                                    <p:anim calcmode="lin" valueType="num">
                                      <p:cBhvr additive="base">
                                        <p:cTn id="12" dur="500" fill="hold"/>
                                        <p:tgtEl>
                                          <p:spTgt spid="5427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4275">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54275">
                                            <p:txEl>
                                              <p:pRg st="1" end="1"/>
                                            </p:txEl>
                                          </p:spTgt>
                                        </p:tgtEl>
                                        <p:attrNameLst>
                                          <p:attrName>style.visibility</p:attrName>
                                        </p:attrNameLst>
                                      </p:cBhvr>
                                      <p:to>
                                        <p:strVal val="visible"/>
                                      </p:to>
                                    </p:set>
                                    <p:anim calcmode="lin" valueType="num">
                                      <p:cBhvr additive="base">
                                        <p:cTn id="16" dur="500" fill="hold"/>
                                        <p:tgtEl>
                                          <p:spTgt spid="54275">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54275">
                                            <p:txEl>
                                              <p:pRg st="1" end="1"/>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54275">
                                            <p:txEl>
                                              <p:pRg st="2" end="2"/>
                                            </p:txEl>
                                          </p:spTgt>
                                        </p:tgtEl>
                                        <p:attrNameLst>
                                          <p:attrName>style.visibility</p:attrName>
                                        </p:attrNameLst>
                                      </p:cBhvr>
                                      <p:to>
                                        <p:strVal val="visible"/>
                                      </p:to>
                                    </p:set>
                                    <p:anim calcmode="lin" valueType="num">
                                      <p:cBhvr additive="base">
                                        <p:cTn id="20" dur="500" fill="hold"/>
                                        <p:tgtEl>
                                          <p:spTgt spid="54275">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54275">
                                            <p:txEl>
                                              <p:pRg st="2" end="2"/>
                                            </p:txEl>
                                          </p:spTgt>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1000"/>
                            </p:stCondLst>
                            <p:childTnLst>
                              <p:par>
                                <p:cTn id="23" presetID="2" presetClass="entr" presetSubtype="8" fill="hold" nodeType="afterEffect">
                                  <p:stCondLst>
                                    <p:cond delay="3000"/>
                                  </p:stCondLst>
                                  <p:childTnLst>
                                    <p:set>
                                      <p:cBhvr>
                                        <p:cTn id="24" dur="1" fill="hold">
                                          <p:stCondLst>
                                            <p:cond delay="0"/>
                                          </p:stCondLst>
                                        </p:cTn>
                                        <p:tgtEl>
                                          <p:spTgt spid="54276"/>
                                        </p:tgtEl>
                                        <p:attrNameLst>
                                          <p:attrName>style.visibility</p:attrName>
                                        </p:attrNameLst>
                                      </p:cBhvr>
                                      <p:to>
                                        <p:strVal val="visible"/>
                                      </p:to>
                                    </p:set>
                                    <p:anim calcmode="lin" valueType="num">
                                      <p:cBhvr additive="base">
                                        <p:cTn id="25" dur="500" fill="hold"/>
                                        <p:tgtEl>
                                          <p:spTgt spid="54276"/>
                                        </p:tgtEl>
                                        <p:attrNameLst>
                                          <p:attrName>ppt_x</p:attrName>
                                        </p:attrNameLst>
                                      </p:cBhvr>
                                      <p:tavLst>
                                        <p:tav tm="0">
                                          <p:val>
                                            <p:strVal val="0-#ppt_w/2"/>
                                          </p:val>
                                        </p:tav>
                                        <p:tav tm="100000">
                                          <p:val>
                                            <p:strVal val="#ppt_x"/>
                                          </p:val>
                                        </p:tav>
                                      </p:tavLst>
                                    </p:anim>
                                    <p:anim calcmode="lin" valueType="num">
                                      <p:cBhvr additive="base">
                                        <p:cTn id="26"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utoUpdateAnimBg="0"/>
      <p:bldP spid="54275"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9219"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9C1134B4-1D47-4AFD-AAAE-0DFE5DEBE215}" type="slidenum">
              <a:rPr kumimoji="0" lang="en-US" altLang="fr-FR" sz="1400" smtClean="0">
                <a:latin typeface="Times New Roman" panose="02020603050405020304" pitchFamily="18" charset="0"/>
              </a:rPr>
              <a:pPr>
                <a:spcBef>
                  <a:spcPct val="50000"/>
                </a:spcBef>
                <a:buClrTx/>
                <a:buSzTx/>
                <a:buFontTx/>
                <a:buNone/>
              </a:pPr>
              <a:t>3</a:t>
            </a:fld>
            <a:endParaRPr kumimoji="0" lang="en-US" altLang="fr-FR" sz="1400">
              <a:latin typeface="Times New Roman" panose="02020603050405020304" pitchFamily="18" charset="0"/>
            </a:endParaRPr>
          </a:p>
        </p:txBody>
      </p:sp>
      <p:sp>
        <p:nvSpPr>
          <p:cNvPr id="87042" name="Rectangle 2"/>
          <p:cNvSpPr>
            <a:spLocks noGrp="1" noChangeArrowheads="1"/>
          </p:cNvSpPr>
          <p:nvPr>
            <p:ph type="title"/>
          </p:nvPr>
        </p:nvSpPr>
        <p:spPr/>
        <p:txBody>
          <a:bodyPr/>
          <a:lstStyle/>
          <a:p>
            <a:pPr>
              <a:defRPr/>
            </a:pPr>
            <a:r>
              <a:rPr lang="en-GB" altLang="fr-FR"/>
              <a:t>Course content.</a:t>
            </a:r>
          </a:p>
        </p:txBody>
      </p:sp>
      <p:sp>
        <p:nvSpPr>
          <p:cNvPr id="87043" name="Rectangle 3"/>
          <p:cNvSpPr>
            <a:spLocks noGrp="1" noChangeArrowheads="1"/>
          </p:cNvSpPr>
          <p:nvPr>
            <p:ph type="body" idx="1"/>
          </p:nvPr>
        </p:nvSpPr>
        <p:spPr/>
        <p:txBody>
          <a:bodyPr/>
          <a:lstStyle/>
          <a:p>
            <a:pPr lvl="1">
              <a:defRPr/>
            </a:pPr>
            <a:r>
              <a:rPr lang="en-GB" altLang="fr-FR"/>
              <a:t>Introduction</a:t>
            </a:r>
          </a:p>
          <a:p>
            <a:pPr lvl="1">
              <a:defRPr/>
            </a:pPr>
            <a:r>
              <a:rPr lang="en-GB" altLang="fr-FR"/>
              <a:t>Memory Hierarchy</a:t>
            </a:r>
          </a:p>
          <a:p>
            <a:pPr lvl="1">
              <a:defRPr/>
            </a:pPr>
            <a:r>
              <a:rPr lang="en-GB" altLang="fr-FR"/>
              <a:t>Inter process Communication</a:t>
            </a:r>
          </a:p>
          <a:p>
            <a:pPr lvl="1">
              <a:defRPr/>
            </a:pPr>
            <a:r>
              <a:rPr lang="en-GB" altLang="fr-FR"/>
              <a:t>Memory Management</a:t>
            </a:r>
          </a:p>
          <a:p>
            <a:pPr lvl="1">
              <a:defRPr/>
            </a:pPr>
            <a:r>
              <a:rPr lang="en-GB" altLang="fr-FR"/>
              <a:t>Resource Management</a:t>
            </a:r>
          </a:p>
          <a:p>
            <a:pPr lvl="1">
              <a:defRPr/>
            </a:pPr>
            <a:r>
              <a:rPr lang="en-GB" altLang="fr-FR"/>
              <a:t>Security</a:t>
            </a:r>
          </a:p>
          <a:p>
            <a:pPr lvl="1">
              <a:defRPr/>
            </a:pPr>
            <a:r>
              <a:rPr lang="en-GB" altLang="fr-FR"/>
              <a:t>File systems and Access Method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7042"/>
                                        </p:tgtEl>
                                        <p:attrNameLst>
                                          <p:attrName>style.visibility</p:attrName>
                                        </p:attrNameLst>
                                      </p:cBhvr>
                                      <p:to>
                                        <p:strVal val="visible"/>
                                      </p:to>
                                    </p:set>
                                    <p:anim calcmode="lin" valueType="num">
                                      <p:cBhvr additive="base">
                                        <p:cTn id="7" dur="500" fill="hold"/>
                                        <p:tgtEl>
                                          <p:spTgt spid="87042"/>
                                        </p:tgtEl>
                                        <p:attrNameLst>
                                          <p:attrName>ppt_x</p:attrName>
                                        </p:attrNameLst>
                                      </p:cBhvr>
                                      <p:tavLst>
                                        <p:tav tm="0">
                                          <p:val>
                                            <p:strVal val="1+#ppt_w/2"/>
                                          </p:val>
                                        </p:tav>
                                        <p:tav tm="100000">
                                          <p:val>
                                            <p:strVal val="#ppt_x"/>
                                          </p:val>
                                        </p:tav>
                                      </p:tavLst>
                                    </p:anim>
                                    <p:anim calcmode="lin" valueType="num">
                                      <p:cBhvr additive="base">
                                        <p:cTn id="8" dur="500" fill="hold"/>
                                        <p:tgtEl>
                                          <p:spTgt spid="8704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 presetClass="entr" presetSubtype="32" fill="hold" grpId="0" nodeType="afterEffect">
                                  <p:stCondLst>
                                    <p:cond delay="1000"/>
                                  </p:stCondLst>
                                  <p:childTnLst>
                                    <p:set>
                                      <p:cBhvr>
                                        <p:cTn id="11" dur="1" fill="hold">
                                          <p:stCondLst>
                                            <p:cond delay="0"/>
                                          </p:stCondLst>
                                        </p:cTn>
                                        <p:tgtEl>
                                          <p:spTgt spid="87043">
                                            <p:txEl>
                                              <p:pRg st="0" end="0"/>
                                            </p:txEl>
                                          </p:spTgt>
                                        </p:tgtEl>
                                        <p:attrNameLst>
                                          <p:attrName>style.visibility</p:attrName>
                                        </p:attrNameLst>
                                      </p:cBhvr>
                                      <p:to>
                                        <p:strVal val="visible"/>
                                      </p:to>
                                    </p:set>
                                    <p:animEffect transition="in" filter="box(out)">
                                      <p:cBhvr>
                                        <p:cTn id="12" dur="500"/>
                                        <p:tgtEl>
                                          <p:spTgt spid="87043">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par>
                                <p:cTn id="13" presetID="4" presetClass="entr" presetSubtype="32" fill="hold" grpId="0" nodeType="withEffect">
                                  <p:stCondLst>
                                    <p:cond delay="1000"/>
                                  </p:stCondLst>
                                  <p:childTnLst>
                                    <p:set>
                                      <p:cBhvr>
                                        <p:cTn id="14" dur="1" fill="hold">
                                          <p:stCondLst>
                                            <p:cond delay="0"/>
                                          </p:stCondLst>
                                        </p:cTn>
                                        <p:tgtEl>
                                          <p:spTgt spid="87043">
                                            <p:txEl>
                                              <p:pRg st="1" end="1"/>
                                            </p:txEl>
                                          </p:spTgt>
                                        </p:tgtEl>
                                        <p:attrNameLst>
                                          <p:attrName>style.visibility</p:attrName>
                                        </p:attrNameLst>
                                      </p:cBhvr>
                                      <p:to>
                                        <p:strVal val="visible"/>
                                      </p:to>
                                    </p:set>
                                    <p:animEffect transition="in" filter="box(out)">
                                      <p:cBhvr>
                                        <p:cTn id="15" dur="500"/>
                                        <p:tgtEl>
                                          <p:spTgt spid="87043">
                                            <p:txEl>
                                              <p:pRg st="1" end="1"/>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6" presetID="4" presetClass="entr" presetSubtype="32" fill="hold" grpId="0" nodeType="withEffect">
                                  <p:stCondLst>
                                    <p:cond delay="1000"/>
                                  </p:stCondLst>
                                  <p:childTnLst>
                                    <p:set>
                                      <p:cBhvr>
                                        <p:cTn id="17" dur="1" fill="hold">
                                          <p:stCondLst>
                                            <p:cond delay="0"/>
                                          </p:stCondLst>
                                        </p:cTn>
                                        <p:tgtEl>
                                          <p:spTgt spid="87043">
                                            <p:txEl>
                                              <p:pRg st="2" end="2"/>
                                            </p:txEl>
                                          </p:spTgt>
                                        </p:tgtEl>
                                        <p:attrNameLst>
                                          <p:attrName>style.visibility</p:attrName>
                                        </p:attrNameLst>
                                      </p:cBhvr>
                                      <p:to>
                                        <p:strVal val="visible"/>
                                      </p:to>
                                    </p:set>
                                    <p:animEffect transition="in" filter="box(out)">
                                      <p:cBhvr>
                                        <p:cTn id="18" dur="500"/>
                                        <p:tgtEl>
                                          <p:spTgt spid="87043">
                                            <p:txEl>
                                              <p:pRg st="2" end="2"/>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par>
                                <p:cTn id="19" presetID="4" presetClass="entr" presetSubtype="32" fill="hold" grpId="0" nodeType="withEffect">
                                  <p:stCondLst>
                                    <p:cond delay="1000"/>
                                  </p:stCondLst>
                                  <p:childTnLst>
                                    <p:set>
                                      <p:cBhvr>
                                        <p:cTn id="20" dur="1" fill="hold">
                                          <p:stCondLst>
                                            <p:cond delay="0"/>
                                          </p:stCondLst>
                                        </p:cTn>
                                        <p:tgtEl>
                                          <p:spTgt spid="87043">
                                            <p:txEl>
                                              <p:pRg st="3" end="3"/>
                                            </p:txEl>
                                          </p:spTgt>
                                        </p:tgtEl>
                                        <p:attrNameLst>
                                          <p:attrName>style.visibility</p:attrName>
                                        </p:attrNameLst>
                                      </p:cBhvr>
                                      <p:to>
                                        <p:strVal val="visible"/>
                                      </p:to>
                                    </p:set>
                                    <p:animEffect transition="in" filter="box(out)">
                                      <p:cBhvr>
                                        <p:cTn id="21" dur="500"/>
                                        <p:tgtEl>
                                          <p:spTgt spid="87043">
                                            <p:txEl>
                                              <p:pRg st="3" end="3"/>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par>
                                <p:cTn id="22" presetID="4" presetClass="entr" presetSubtype="32" fill="hold" grpId="0" nodeType="withEffect">
                                  <p:stCondLst>
                                    <p:cond delay="1000"/>
                                  </p:stCondLst>
                                  <p:childTnLst>
                                    <p:set>
                                      <p:cBhvr>
                                        <p:cTn id="23" dur="1" fill="hold">
                                          <p:stCondLst>
                                            <p:cond delay="0"/>
                                          </p:stCondLst>
                                        </p:cTn>
                                        <p:tgtEl>
                                          <p:spTgt spid="87043">
                                            <p:txEl>
                                              <p:pRg st="4" end="4"/>
                                            </p:txEl>
                                          </p:spTgt>
                                        </p:tgtEl>
                                        <p:attrNameLst>
                                          <p:attrName>style.visibility</p:attrName>
                                        </p:attrNameLst>
                                      </p:cBhvr>
                                      <p:to>
                                        <p:strVal val="visible"/>
                                      </p:to>
                                    </p:set>
                                    <p:animEffect transition="in" filter="box(out)">
                                      <p:cBhvr>
                                        <p:cTn id="24" dur="500"/>
                                        <p:tgtEl>
                                          <p:spTgt spid="87043">
                                            <p:txEl>
                                              <p:pRg st="4" end="4"/>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par>
                                <p:cTn id="25" presetID="4" presetClass="entr" presetSubtype="32" fill="hold" grpId="0" nodeType="withEffect">
                                  <p:stCondLst>
                                    <p:cond delay="1000"/>
                                  </p:stCondLst>
                                  <p:childTnLst>
                                    <p:set>
                                      <p:cBhvr>
                                        <p:cTn id="26" dur="1" fill="hold">
                                          <p:stCondLst>
                                            <p:cond delay="0"/>
                                          </p:stCondLst>
                                        </p:cTn>
                                        <p:tgtEl>
                                          <p:spTgt spid="87043">
                                            <p:txEl>
                                              <p:pRg st="5" end="5"/>
                                            </p:txEl>
                                          </p:spTgt>
                                        </p:tgtEl>
                                        <p:attrNameLst>
                                          <p:attrName>style.visibility</p:attrName>
                                        </p:attrNameLst>
                                      </p:cBhvr>
                                      <p:to>
                                        <p:strVal val="visible"/>
                                      </p:to>
                                    </p:set>
                                    <p:animEffect transition="in" filter="box(out)">
                                      <p:cBhvr>
                                        <p:cTn id="27" dur="500"/>
                                        <p:tgtEl>
                                          <p:spTgt spid="87043">
                                            <p:txEl>
                                              <p:pRg st="5" end="5"/>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par>
                                <p:cTn id="28" presetID="4" presetClass="entr" presetSubtype="32" fill="hold" grpId="0" nodeType="withEffect">
                                  <p:stCondLst>
                                    <p:cond delay="1000"/>
                                  </p:stCondLst>
                                  <p:childTnLst>
                                    <p:set>
                                      <p:cBhvr>
                                        <p:cTn id="29" dur="1" fill="hold">
                                          <p:stCondLst>
                                            <p:cond delay="0"/>
                                          </p:stCondLst>
                                        </p:cTn>
                                        <p:tgtEl>
                                          <p:spTgt spid="87043">
                                            <p:txEl>
                                              <p:pRg st="6" end="6"/>
                                            </p:txEl>
                                          </p:spTgt>
                                        </p:tgtEl>
                                        <p:attrNameLst>
                                          <p:attrName>style.visibility</p:attrName>
                                        </p:attrNameLst>
                                      </p:cBhvr>
                                      <p:to>
                                        <p:strVal val="visible"/>
                                      </p:to>
                                    </p:set>
                                    <p:animEffect transition="in" filter="box(out)">
                                      <p:cBhvr>
                                        <p:cTn id="30" dur="500"/>
                                        <p:tgtEl>
                                          <p:spTgt spid="87043">
                                            <p:txEl>
                                              <p:pRg st="6" end="6"/>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utoUpdateAnimBg="0"/>
      <p:bldP spid="87043" grpId="0" build="p" autoUpdateAnimBg="0" advAuto="100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50179"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A3595845-D646-4584-AA41-1E1821008256}" type="slidenum">
              <a:rPr kumimoji="0" lang="en-US" altLang="fr-FR" sz="1400" smtClean="0">
                <a:latin typeface="Times New Roman" panose="02020603050405020304" pitchFamily="18" charset="0"/>
              </a:rPr>
              <a:pPr>
                <a:spcBef>
                  <a:spcPct val="50000"/>
                </a:spcBef>
                <a:buClrTx/>
                <a:buSzTx/>
                <a:buFontTx/>
                <a:buNone/>
              </a:pPr>
              <a:t>30</a:t>
            </a:fld>
            <a:endParaRPr kumimoji="0" lang="en-US" altLang="fr-FR" sz="1400">
              <a:latin typeface="Times New Roman" panose="02020603050405020304" pitchFamily="18" charset="0"/>
            </a:endParaRPr>
          </a:p>
        </p:txBody>
      </p:sp>
      <p:sp>
        <p:nvSpPr>
          <p:cNvPr id="110598" name="Rectangle 6"/>
          <p:cNvSpPr>
            <a:spLocks noGrp="1" noChangeArrowheads="1"/>
          </p:cNvSpPr>
          <p:nvPr>
            <p:ph type="title"/>
          </p:nvPr>
        </p:nvSpPr>
        <p:spPr/>
        <p:txBody>
          <a:bodyPr/>
          <a:lstStyle/>
          <a:p>
            <a:pPr>
              <a:defRPr/>
            </a:pPr>
            <a:r>
              <a:rPr lang="en-GB" altLang="fr-FR"/>
              <a:t>Economic Analysis.</a:t>
            </a:r>
          </a:p>
        </p:txBody>
      </p:sp>
      <p:sp>
        <p:nvSpPr>
          <p:cNvPr id="110599" name="Rectangle 7"/>
          <p:cNvSpPr>
            <a:spLocks noGrp="1" noChangeArrowheads="1"/>
          </p:cNvSpPr>
          <p:nvPr>
            <p:ph type="body" idx="1"/>
          </p:nvPr>
        </p:nvSpPr>
        <p:spPr/>
        <p:txBody>
          <a:bodyPr/>
          <a:lstStyle/>
          <a:p>
            <a:pPr>
              <a:defRPr/>
            </a:pPr>
            <a:r>
              <a:rPr lang="en-GB" altLang="fr-FR"/>
              <a:t>Remember hit ratio evolution with cache size</a:t>
            </a:r>
          </a:p>
        </p:txBody>
      </p:sp>
      <p:graphicFrame>
        <p:nvGraphicFramePr>
          <p:cNvPr id="110600" name="Object 8"/>
          <p:cNvGraphicFramePr>
            <a:graphicFrameLocks noChangeAspect="1"/>
          </p:cNvGraphicFramePr>
          <p:nvPr/>
        </p:nvGraphicFramePr>
        <p:xfrm>
          <a:off x="1676400" y="2719388"/>
          <a:ext cx="5638800" cy="3760787"/>
        </p:xfrm>
        <a:graphic>
          <a:graphicData uri="http://schemas.openxmlformats.org/presentationml/2006/ole">
            <mc:AlternateContent xmlns:mc="http://schemas.openxmlformats.org/markup-compatibility/2006">
              <mc:Choice xmlns:v="urn:schemas-microsoft-com:vml" Requires="v">
                <p:oleObj spid="_x0000_s50185" name="Chart" r:id="rId3" imgW="6096238" imgH="4067413" progId="MSGraph.Chart.8">
                  <p:embed followColorScheme="full"/>
                </p:oleObj>
              </mc:Choice>
              <mc:Fallback>
                <p:oleObj name="Chart" r:id="rId3" imgW="6096238" imgH="4067413" progId="MSGraph.Chart.8">
                  <p:embed followColorScheme="full"/>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719388"/>
                        <a:ext cx="5638800" cy="3760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0598"/>
                                        </p:tgtEl>
                                        <p:attrNameLst>
                                          <p:attrName>style.visibility</p:attrName>
                                        </p:attrNameLst>
                                      </p:cBhvr>
                                      <p:to>
                                        <p:strVal val="visible"/>
                                      </p:to>
                                    </p:set>
                                    <p:anim calcmode="lin" valueType="num">
                                      <p:cBhvr additive="base">
                                        <p:cTn id="7" dur="500" fill="hold"/>
                                        <p:tgtEl>
                                          <p:spTgt spid="110598"/>
                                        </p:tgtEl>
                                        <p:attrNameLst>
                                          <p:attrName>ppt_x</p:attrName>
                                        </p:attrNameLst>
                                      </p:cBhvr>
                                      <p:tavLst>
                                        <p:tav tm="0">
                                          <p:val>
                                            <p:strVal val="0-#ppt_w/2"/>
                                          </p:val>
                                        </p:tav>
                                        <p:tav tm="100000">
                                          <p:val>
                                            <p:strVal val="#ppt_x"/>
                                          </p:val>
                                        </p:tav>
                                      </p:tavLst>
                                    </p:anim>
                                    <p:anim calcmode="lin" valueType="num">
                                      <p:cBhvr additive="base">
                                        <p:cTn id="8" dur="500" fill="hold"/>
                                        <p:tgtEl>
                                          <p:spTgt spid="1105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0599">
                                            <p:txEl>
                                              <p:pRg st="0" end="0"/>
                                            </p:txEl>
                                          </p:spTgt>
                                        </p:tgtEl>
                                        <p:attrNameLst>
                                          <p:attrName>style.visibility</p:attrName>
                                        </p:attrNameLst>
                                      </p:cBhvr>
                                      <p:to>
                                        <p:strVal val="visible"/>
                                      </p:to>
                                    </p:set>
                                    <p:anim calcmode="lin" valueType="num">
                                      <p:cBhvr additive="base">
                                        <p:cTn id="12" dur="500" fill="hold"/>
                                        <p:tgtEl>
                                          <p:spTgt spid="11059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0599">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9" presetClass="entr" presetSubtype="0" fill="hold" grpId="0" nodeType="afterEffect">
                                  <p:stCondLst>
                                    <p:cond delay="3000"/>
                                  </p:stCondLst>
                                  <p:childTnLst>
                                    <p:set>
                                      <p:cBhvr>
                                        <p:cTn id="16" dur="1" fill="hold">
                                          <p:stCondLst>
                                            <p:cond delay="0"/>
                                          </p:stCondLst>
                                        </p:cTn>
                                        <p:tgtEl>
                                          <p:spTgt spid="110600"/>
                                        </p:tgtEl>
                                        <p:attrNameLst>
                                          <p:attrName>style.visibility</p:attrName>
                                        </p:attrNameLst>
                                      </p:cBhvr>
                                      <p:to>
                                        <p:strVal val="visible"/>
                                      </p:to>
                                    </p:set>
                                    <p:animEffect transition="in" filter="dissolve">
                                      <p:cBhvr>
                                        <p:cTn id="17" dur="500"/>
                                        <p:tgtEl>
                                          <p:spTgt spid="110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8" grpId="0" autoUpdateAnimBg="0"/>
      <p:bldP spid="110599" grpId="0" build="p" autoUpdateAnimBg="0" advAuto="0"/>
      <p:bldOleChart spid="110600"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51203"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99FDBEDC-11B7-4C84-9767-A6F43DD6BF19}" type="slidenum">
              <a:rPr kumimoji="0" lang="en-US" altLang="fr-FR" sz="1400" smtClean="0">
                <a:latin typeface="Times New Roman" panose="02020603050405020304" pitchFamily="18" charset="0"/>
              </a:rPr>
              <a:pPr>
                <a:spcBef>
                  <a:spcPct val="50000"/>
                </a:spcBef>
                <a:buClrTx/>
                <a:buSzTx/>
                <a:buFontTx/>
                <a:buNone/>
              </a:pPr>
              <a:t>31</a:t>
            </a:fld>
            <a:endParaRPr kumimoji="0" lang="en-US" altLang="fr-FR" sz="1400">
              <a:latin typeface="Times New Roman" panose="02020603050405020304" pitchFamily="18" charset="0"/>
            </a:endParaRPr>
          </a:p>
        </p:txBody>
      </p:sp>
      <p:sp>
        <p:nvSpPr>
          <p:cNvPr id="106498" name="Rectangle 2"/>
          <p:cNvSpPr>
            <a:spLocks noGrp="1" noChangeArrowheads="1"/>
          </p:cNvSpPr>
          <p:nvPr>
            <p:ph type="title"/>
          </p:nvPr>
        </p:nvSpPr>
        <p:spPr/>
        <p:txBody>
          <a:bodyPr/>
          <a:lstStyle/>
          <a:p>
            <a:pPr>
              <a:defRPr/>
            </a:pPr>
            <a:r>
              <a:rPr lang="en-GB" altLang="fr-FR"/>
              <a:t>Economic Analysis.</a:t>
            </a:r>
          </a:p>
        </p:txBody>
      </p:sp>
      <p:sp>
        <p:nvSpPr>
          <p:cNvPr id="106499" name="Rectangle 3"/>
          <p:cNvSpPr>
            <a:spLocks noGrp="1" noChangeArrowheads="1"/>
          </p:cNvSpPr>
          <p:nvPr>
            <p:ph type="body" idx="1"/>
          </p:nvPr>
        </p:nvSpPr>
        <p:spPr>
          <a:xfrm>
            <a:off x="685800" y="1981200"/>
            <a:ext cx="7772400" cy="4419600"/>
          </a:xfrm>
        </p:spPr>
        <p:txBody>
          <a:bodyPr/>
          <a:lstStyle/>
          <a:p>
            <a:pPr>
              <a:defRPr/>
            </a:pPr>
            <a:r>
              <a:rPr lang="en-GB" altLang="fr-FR"/>
              <a:t>Hit ratio increases slow down with cache size, access time improvement costs more.</a:t>
            </a:r>
          </a:p>
        </p:txBody>
      </p:sp>
      <p:graphicFrame>
        <p:nvGraphicFramePr>
          <p:cNvPr id="106500" name="Object 4"/>
          <p:cNvGraphicFramePr>
            <a:graphicFrameLocks noChangeAspect="1"/>
          </p:cNvGraphicFramePr>
          <p:nvPr/>
        </p:nvGraphicFramePr>
        <p:xfrm>
          <a:off x="1371600" y="2590800"/>
          <a:ext cx="6097588" cy="3686175"/>
        </p:xfrm>
        <a:graphic>
          <a:graphicData uri="http://schemas.openxmlformats.org/presentationml/2006/ole">
            <mc:AlternateContent xmlns:mc="http://schemas.openxmlformats.org/markup-compatibility/2006">
              <mc:Choice xmlns:v="urn:schemas-microsoft-com:vml" Requires="v">
                <p:oleObj spid="_x0000_s51209" name="Chart" r:id="rId3" imgW="6096238" imgH="4067413" progId="MSGraph.Chart.8">
                  <p:embed followColorScheme="full"/>
                </p:oleObj>
              </mc:Choice>
              <mc:Fallback>
                <p:oleObj name="Chart" r:id="rId3" imgW="6096238" imgH="4067413"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590800"/>
                        <a:ext cx="6097588" cy="368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6498"/>
                                        </p:tgtEl>
                                        <p:attrNameLst>
                                          <p:attrName>style.visibility</p:attrName>
                                        </p:attrNameLst>
                                      </p:cBhvr>
                                      <p:to>
                                        <p:strVal val="visible"/>
                                      </p:to>
                                    </p:set>
                                    <p:anim calcmode="lin" valueType="num">
                                      <p:cBhvr additive="base">
                                        <p:cTn id="7" dur="500" fill="hold"/>
                                        <p:tgtEl>
                                          <p:spTgt spid="106498"/>
                                        </p:tgtEl>
                                        <p:attrNameLst>
                                          <p:attrName>ppt_x</p:attrName>
                                        </p:attrNameLst>
                                      </p:cBhvr>
                                      <p:tavLst>
                                        <p:tav tm="0">
                                          <p:val>
                                            <p:strVal val="0-#ppt_w/2"/>
                                          </p:val>
                                        </p:tav>
                                        <p:tav tm="100000">
                                          <p:val>
                                            <p:strVal val="#ppt_x"/>
                                          </p:val>
                                        </p:tav>
                                      </p:tavLst>
                                    </p:anim>
                                    <p:anim calcmode="lin" valueType="num">
                                      <p:cBhvr additive="base">
                                        <p:cTn id="8" dur="500" fill="hold"/>
                                        <p:tgtEl>
                                          <p:spTgt spid="1064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6499">
                                            <p:txEl>
                                              <p:pRg st="0" end="0"/>
                                            </p:txEl>
                                          </p:spTgt>
                                        </p:tgtEl>
                                        <p:attrNameLst>
                                          <p:attrName>style.visibility</p:attrName>
                                        </p:attrNameLst>
                                      </p:cBhvr>
                                      <p:to>
                                        <p:strVal val="visible"/>
                                      </p:to>
                                    </p:set>
                                    <p:anim calcmode="lin" valueType="num">
                                      <p:cBhvr additive="base">
                                        <p:cTn id="12" dur="500" fill="hold"/>
                                        <p:tgtEl>
                                          <p:spTgt spid="10649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6499">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9" presetClass="entr" presetSubtype="0" fill="hold" grpId="0" nodeType="afterEffect">
                                  <p:stCondLst>
                                    <p:cond delay="3000"/>
                                  </p:stCondLst>
                                  <p:childTnLst>
                                    <p:set>
                                      <p:cBhvr>
                                        <p:cTn id="16" dur="1" fill="hold">
                                          <p:stCondLst>
                                            <p:cond delay="0"/>
                                          </p:stCondLst>
                                        </p:cTn>
                                        <p:tgtEl>
                                          <p:spTgt spid="106500"/>
                                        </p:tgtEl>
                                        <p:attrNameLst>
                                          <p:attrName>style.visibility</p:attrName>
                                        </p:attrNameLst>
                                      </p:cBhvr>
                                      <p:to>
                                        <p:strVal val="visible"/>
                                      </p:to>
                                    </p:set>
                                    <p:animEffect transition="in" filter="dissolve">
                                      <p:cBhvr>
                                        <p:cTn id="17" dur="500"/>
                                        <p:tgtEl>
                                          <p:spTgt spid="106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utoUpdateAnimBg="0"/>
      <p:bldP spid="106499" grpId="0" build="p" autoUpdateAnimBg="0" advAuto="0"/>
      <p:bldOleChart spid="106500"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53251"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2DFC9221-B1FD-41AC-9A37-0E84BB61A601}" type="slidenum">
              <a:rPr kumimoji="0" lang="en-US" altLang="fr-FR" sz="1400" smtClean="0">
                <a:latin typeface="Times New Roman" panose="02020603050405020304" pitchFamily="18" charset="0"/>
              </a:rPr>
              <a:pPr>
                <a:spcBef>
                  <a:spcPct val="50000"/>
                </a:spcBef>
                <a:buClrTx/>
                <a:buSzTx/>
                <a:buFontTx/>
                <a:buNone/>
              </a:pPr>
              <a:t>32</a:t>
            </a:fld>
            <a:endParaRPr kumimoji="0" lang="en-US" altLang="fr-FR" sz="1400">
              <a:latin typeface="Times New Roman" panose="02020603050405020304" pitchFamily="18" charset="0"/>
            </a:endParaRPr>
          </a:p>
        </p:txBody>
      </p:sp>
      <p:sp>
        <p:nvSpPr>
          <p:cNvPr id="55298"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dirty="0"/>
              <a:t>Memory usage rebilling</a:t>
            </a:r>
          </a:p>
        </p:txBody>
      </p:sp>
      <p:sp>
        <p:nvSpPr>
          <p:cNvPr id="55299" name="Rectangle 3"/>
          <p:cNvSpPr>
            <a:spLocks noGrp="1" noChangeArrowheads="1"/>
          </p:cNvSpPr>
          <p:nvPr>
            <p:ph type="body" idx="1"/>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 typeface="Monotype Sorts" pitchFamily="2" charset="2"/>
              <a:buNone/>
              <a:defRPr/>
            </a:pPr>
            <a:endParaRPr lang="en-GB" altLang="fr-FR" dirty="0"/>
          </a:p>
          <a:p>
            <a:pPr>
              <a:buFont typeface="Monotype Sorts" pitchFamily="2" charset="2"/>
              <a:buNone/>
              <a:defRPr/>
            </a:pPr>
            <a:endParaRPr lang="en-GB" altLang="fr-FR" dirty="0"/>
          </a:p>
          <a:p>
            <a:pPr>
              <a:buFont typeface="Monotype Sorts" pitchFamily="2" charset="2"/>
              <a:buNone/>
              <a:defRPr/>
            </a:pPr>
            <a:endParaRPr lang="en-GB" altLang="fr-FR" dirty="0"/>
          </a:p>
          <a:p>
            <a:pPr>
              <a:buFont typeface="Monotype Sorts" pitchFamily="2" charset="2"/>
              <a:buNone/>
              <a:defRPr/>
            </a:pPr>
            <a:endParaRPr lang="en-GB" altLang="fr-FR" dirty="0"/>
          </a:p>
          <a:p>
            <a:pPr>
              <a:buFont typeface="Monotype Sorts" pitchFamily="2" charset="2"/>
              <a:buNone/>
              <a:defRPr/>
            </a:pPr>
            <a:endParaRPr lang="en-GB" altLang="fr-FR" dirty="0"/>
          </a:p>
          <a:p>
            <a:pPr>
              <a:buFont typeface="Monotype Sorts" pitchFamily="2" charset="2"/>
              <a:buNone/>
              <a:defRPr/>
            </a:pPr>
            <a:endParaRPr lang="en-GB" altLang="fr-FR" dirty="0"/>
          </a:p>
        </p:txBody>
      </p:sp>
      <p:sp>
        <p:nvSpPr>
          <p:cNvPr id="55305" name="Rectangle 9"/>
          <p:cNvSpPr>
            <a:spLocks noChangeArrowheads="1"/>
          </p:cNvSpPr>
          <p:nvPr/>
        </p:nvSpPr>
        <p:spPr bwMode="auto">
          <a:xfrm>
            <a:off x="892175" y="2663825"/>
            <a:ext cx="481013"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i="1" dirty="0">
                <a:solidFill>
                  <a:srgbClr val="000000"/>
                </a:solidFill>
                <a:latin typeface="Times New Roman" panose="02020603050405020304" pitchFamily="18" charset="0"/>
              </a:rPr>
              <a:t>ST</a:t>
            </a:r>
            <a:endParaRPr kumimoji="0" lang="en-GB" altLang="fr-FR" sz="2400" dirty="0">
              <a:latin typeface="Times New Roman" panose="02020603050405020304" pitchFamily="18" charset="0"/>
            </a:endParaRPr>
          </a:p>
        </p:txBody>
      </p:sp>
      <p:sp>
        <p:nvSpPr>
          <p:cNvPr id="55306" name="Rectangle 10"/>
          <p:cNvSpPr>
            <a:spLocks noChangeArrowheads="1"/>
          </p:cNvSpPr>
          <p:nvPr/>
        </p:nvSpPr>
        <p:spPr bwMode="auto">
          <a:xfrm>
            <a:off x="1385888" y="2663825"/>
            <a:ext cx="223837"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i="1">
                <a:solidFill>
                  <a:srgbClr val="000000"/>
                </a:solidFill>
                <a:latin typeface="Times New Roman" panose="02020603050405020304" pitchFamily="18" charset="0"/>
              </a:rPr>
              <a:t>t</a:t>
            </a:r>
            <a:endParaRPr kumimoji="0" lang="en-GB" altLang="fr-FR" sz="2400">
              <a:latin typeface="Times New Roman" panose="02020603050405020304" pitchFamily="18" charset="0"/>
            </a:endParaRPr>
          </a:p>
        </p:txBody>
      </p:sp>
      <p:sp>
        <p:nvSpPr>
          <p:cNvPr id="55307" name="Rectangle 11"/>
          <p:cNvSpPr>
            <a:spLocks noChangeArrowheads="1"/>
          </p:cNvSpPr>
          <p:nvPr/>
        </p:nvSpPr>
        <p:spPr bwMode="auto">
          <a:xfrm>
            <a:off x="1700213" y="2663825"/>
            <a:ext cx="223837"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i="1" dirty="0">
                <a:solidFill>
                  <a:srgbClr val="000000"/>
                </a:solidFill>
                <a:latin typeface="Times New Roman" panose="02020603050405020304" pitchFamily="18" charset="0"/>
              </a:rPr>
              <a:t>t</a:t>
            </a:r>
            <a:endParaRPr kumimoji="0" lang="en-GB" altLang="fr-FR" sz="2400" dirty="0">
              <a:latin typeface="Times New Roman" panose="02020603050405020304" pitchFamily="18" charset="0"/>
            </a:endParaRPr>
          </a:p>
        </p:txBody>
      </p:sp>
      <p:sp>
        <p:nvSpPr>
          <p:cNvPr id="55308" name="Rectangle 12"/>
          <p:cNvSpPr>
            <a:spLocks noChangeArrowheads="1"/>
          </p:cNvSpPr>
          <p:nvPr/>
        </p:nvSpPr>
        <p:spPr bwMode="auto">
          <a:xfrm>
            <a:off x="2736850" y="2663825"/>
            <a:ext cx="40798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i="1" dirty="0">
                <a:solidFill>
                  <a:srgbClr val="000000"/>
                </a:solidFill>
                <a:latin typeface="Times New Roman" panose="02020603050405020304" pitchFamily="18" charset="0"/>
              </a:rPr>
              <a:t>M</a:t>
            </a:r>
            <a:endParaRPr kumimoji="0" lang="en-GB" altLang="fr-FR" sz="2400" dirty="0">
              <a:latin typeface="Times New Roman" panose="02020603050405020304" pitchFamily="18" charset="0"/>
            </a:endParaRPr>
          </a:p>
        </p:txBody>
      </p:sp>
      <p:sp>
        <p:nvSpPr>
          <p:cNvPr id="55309" name="Rectangle 13"/>
          <p:cNvSpPr>
            <a:spLocks noChangeArrowheads="1"/>
          </p:cNvSpPr>
          <p:nvPr/>
        </p:nvSpPr>
        <p:spPr bwMode="auto">
          <a:xfrm>
            <a:off x="3168650" y="2663825"/>
            <a:ext cx="2238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i="1">
                <a:solidFill>
                  <a:srgbClr val="000000"/>
                </a:solidFill>
                <a:latin typeface="Times New Roman" panose="02020603050405020304" pitchFamily="18" charset="0"/>
              </a:rPr>
              <a:t>t</a:t>
            </a:r>
            <a:endParaRPr kumimoji="0" lang="en-GB" altLang="fr-FR" sz="2400">
              <a:latin typeface="Times New Roman" panose="02020603050405020304" pitchFamily="18" charset="0"/>
            </a:endParaRPr>
          </a:p>
        </p:txBody>
      </p:sp>
      <p:sp>
        <p:nvSpPr>
          <p:cNvPr id="55310" name="Rectangle 14"/>
          <p:cNvSpPr>
            <a:spLocks noChangeArrowheads="1"/>
          </p:cNvSpPr>
          <p:nvPr/>
        </p:nvSpPr>
        <p:spPr bwMode="auto">
          <a:xfrm>
            <a:off x="3405188" y="2663825"/>
            <a:ext cx="3365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i="1">
                <a:solidFill>
                  <a:srgbClr val="000000"/>
                </a:solidFill>
                <a:latin typeface="Times New Roman" panose="02020603050405020304" pitchFamily="18" charset="0"/>
              </a:rPr>
              <a:t>dt</a:t>
            </a:r>
            <a:endParaRPr kumimoji="0" lang="en-GB" altLang="fr-FR" sz="2400">
              <a:latin typeface="Times New Roman" panose="02020603050405020304" pitchFamily="18" charset="0"/>
            </a:endParaRPr>
          </a:p>
        </p:txBody>
      </p:sp>
      <p:sp>
        <p:nvSpPr>
          <p:cNvPr id="55311" name="Rectangle 15"/>
          <p:cNvSpPr>
            <a:spLocks noChangeArrowheads="1"/>
          </p:cNvSpPr>
          <p:nvPr/>
        </p:nvSpPr>
        <p:spPr bwMode="auto">
          <a:xfrm>
            <a:off x="2514600" y="3062288"/>
            <a:ext cx="1317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2000" i="1">
                <a:solidFill>
                  <a:srgbClr val="000000"/>
                </a:solidFill>
                <a:latin typeface="Times New Roman" panose="02020603050405020304" pitchFamily="18" charset="0"/>
              </a:rPr>
              <a:t>t</a:t>
            </a:r>
            <a:endParaRPr kumimoji="0" lang="en-GB" altLang="fr-FR" sz="2400">
              <a:latin typeface="Times New Roman" panose="02020603050405020304" pitchFamily="18" charset="0"/>
            </a:endParaRPr>
          </a:p>
        </p:txBody>
      </p:sp>
      <p:sp>
        <p:nvSpPr>
          <p:cNvPr id="55312" name="Rectangle 16"/>
          <p:cNvSpPr>
            <a:spLocks noChangeArrowheads="1"/>
          </p:cNvSpPr>
          <p:nvPr/>
        </p:nvSpPr>
        <p:spPr bwMode="auto">
          <a:xfrm>
            <a:off x="2563813" y="2489200"/>
            <a:ext cx="1317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2000" i="1">
                <a:solidFill>
                  <a:srgbClr val="000000"/>
                </a:solidFill>
                <a:latin typeface="Times New Roman" panose="02020603050405020304" pitchFamily="18" charset="0"/>
              </a:rPr>
              <a:t>t</a:t>
            </a:r>
            <a:endParaRPr kumimoji="0" lang="en-GB" altLang="fr-FR" sz="2400">
              <a:latin typeface="Times New Roman" panose="02020603050405020304" pitchFamily="18" charset="0"/>
            </a:endParaRPr>
          </a:p>
        </p:txBody>
      </p:sp>
      <p:sp>
        <p:nvSpPr>
          <p:cNvPr id="55313" name="Rectangle 17"/>
          <p:cNvSpPr>
            <a:spLocks noChangeArrowheads="1"/>
          </p:cNvSpPr>
          <p:nvPr/>
        </p:nvSpPr>
        <p:spPr bwMode="auto">
          <a:xfrm>
            <a:off x="1304777" y="2663825"/>
            <a:ext cx="242887"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dirty="0">
                <a:solidFill>
                  <a:srgbClr val="000000"/>
                </a:solidFill>
                <a:latin typeface="Times New Roman" panose="02020603050405020304" pitchFamily="18" charset="0"/>
              </a:rPr>
              <a:t>(</a:t>
            </a:r>
            <a:endParaRPr kumimoji="0" lang="en-GB" altLang="fr-FR" sz="2400" dirty="0">
              <a:latin typeface="Times New Roman" panose="02020603050405020304" pitchFamily="18" charset="0"/>
            </a:endParaRPr>
          </a:p>
        </p:txBody>
      </p:sp>
      <p:sp>
        <p:nvSpPr>
          <p:cNvPr id="55314" name="Rectangle 18"/>
          <p:cNvSpPr>
            <a:spLocks noChangeArrowheads="1"/>
          </p:cNvSpPr>
          <p:nvPr/>
        </p:nvSpPr>
        <p:spPr bwMode="auto">
          <a:xfrm>
            <a:off x="1590675" y="2663825"/>
            <a:ext cx="2159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a:solidFill>
                  <a:srgbClr val="000000"/>
                </a:solidFill>
                <a:latin typeface="Times New Roman" panose="02020603050405020304" pitchFamily="18" charset="0"/>
              </a:rPr>
              <a:t>,</a:t>
            </a:r>
            <a:endParaRPr kumimoji="0" lang="en-GB" altLang="fr-FR" sz="2400">
              <a:latin typeface="Times New Roman" panose="02020603050405020304" pitchFamily="18" charset="0"/>
            </a:endParaRPr>
          </a:p>
        </p:txBody>
      </p:sp>
      <p:sp>
        <p:nvSpPr>
          <p:cNvPr id="55315" name="Rectangle 19"/>
          <p:cNvSpPr>
            <a:spLocks noChangeArrowheads="1"/>
          </p:cNvSpPr>
          <p:nvPr/>
        </p:nvSpPr>
        <p:spPr bwMode="auto">
          <a:xfrm>
            <a:off x="1933575" y="2663825"/>
            <a:ext cx="24288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dirty="0">
                <a:solidFill>
                  <a:srgbClr val="000000"/>
                </a:solidFill>
                <a:latin typeface="Times New Roman" panose="02020603050405020304" pitchFamily="18" charset="0"/>
              </a:rPr>
              <a:t>)</a:t>
            </a:r>
            <a:endParaRPr kumimoji="0" lang="en-GB" altLang="fr-FR" sz="2400" dirty="0">
              <a:latin typeface="Times New Roman" panose="02020603050405020304" pitchFamily="18" charset="0"/>
            </a:endParaRPr>
          </a:p>
        </p:txBody>
      </p:sp>
      <p:sp>
        <p:nvSpPr>
          <p:cNvPr id="55316" name="Rectangle 20"/>
          <p:cNvSpPr>
            <a:spLocks noChangeArrowheads="1"/>
          </p:cNvSpPr>
          <p:nvPr/>
        </p:nvSpPr>
        <p:spPr bwMode="auto">
          <a:xfrm>
            <a:off x="3051175" y="2663825"/>
            <a:ext cx="24288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dirty="0">
                <a:solidFill>
                  <a:srgbClr val="000000"/>
                </a:solidFill>
                <a:latin typeface="Times New Roman" panose="02020603050405020304" pitchFamily="18" charset="0"/>
              </a:rPr>
              <a:t>(</a:t>
            </a:r>
            <a:endParaRPr kumimoji="0" lang="en-GB" altLang="fr-FR" sz="2400" dirty="0">
              <a:latin typeface="Times New Roman" panose="02020603050405020304" pitchFamily="18" charset="0"/>
            </a:endParaRPr>
          </a:p>
        </p:txBody>
      </p:sp>
      <p:sp>
        <p:nvSpPr>
          <p:cNvPr id="55317" name="Rectangle 21"/>
          <p:cNvSpPr>
            <a:spLocks noChangeArrowheads="1"/>
          </p:cNvSpPr>
          <p:nvPr/>
        </p:nvSpPr>
        <p:spPr bwMode="auto">
          <a:xfrm>
            <a:off x="3286125" y="2663825"/>
            <a:ext cx="24288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a:solidFill>
                  <a:srgbClr val="000000"/>
                </a:solidFill>
                <a:latin typeface="Times New Roman" panose="02020603050405020304" pitchFamily="18" charset="0"/>
              </a:rPr>
              <a:t>)</a:t>
            </a:r>
            <a:endParaRPr kumimoji="0" lang="en-GB" altLang="fr-FR" sz="2400">
              <a:latin typeface="Times New Roman" panose="02020603050405020304" pitchFamily="18" charset="0"/>
            </a:endParaRPr>
          </a:p>
        </p:txBody>
      </p:sp>
      <p:sp>
        <p:nvSpPr>
          <p:cNvPr id="55318" name="Rectangle 22"/>
          <p:cNvSpPr>
            <a:spLocks noChangeArrowheads="1"/>
          </p:cNvSpPr>
          <p:nvPr/>
        </p:nvSpPr>
        <p:spPr bwMode="auto">
          <a:xfrm>
            <a:off x="1473200" y="2928938"/>
            <a:ext cx="1746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2000">
                <a:solidFill>
                  <a:srgbClr val="000000"/>
                </a:solidFill>
                <a:latin typeface="Times New Roman" panose="02020603050405020304" pitchFamily="18" charset="0"/>
              </a:rPr>
              <a:t>1</a:t>
            </a:r>
            <a:endParaRPr kumimoji="0" lang="en-GB" altLang="fr-FR" sz="2400">
              <a:latin typeface="Times New Roman" panose="02020603050405020304" pitchFamily="18" charset="0"/>
            </a:endParaRPr>
          </a:p>
        </p:txBody>
      </p:sp>
      <p:sp>
        <p:nvSpPr>
          <p:cNvPr id="55319" name="Rectangle 23"/>
          <p:cNvSpPr>
            <a:spLocks noChangeArrowheads="1"/>
          </p:cNvSpPr>
          <p:nvPr/>
        </p:nvSpPr>
        <p:spPr bwMode="auto">
          <a:xfrm>
            <a:off x="1800225" y="2928938"/>
            <a:ext cx="1746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2000">
                <a:solidFill>
                  <a:srgbClr val="000000"/>
                </a:solidFill>
                <a:latin typeface="Times New Roman" panose="02020603050405020304" pitchFamily="18" charset="0"/>
              </a:rPr>
              <a:t>2</a:t>
            </a:r>
            <a:endParaRPr kumimoji="0" lang="en-GB" altLang="fr-FR" sz="2400">
              <a:latin typeface="Times New Roman" panose="02020603050405020304" pitchFamily="18" charset="0"/>
            </a:endParaRPr>
          </a:p>
        </p:txBody>
      </p:sp>
      <p:sp>
        <p:nvSpPr>
          <p:cNvPr id="55320" name="Rectangle 24"/>
          <p:cNvSpPr>
            <a:spLocks noChangeArrowheads="1"/>
          </p:cNvSpPr>
          <p:nvPr/>
        </p:nvSpPr>
        <p:spPr bwMode="auto">
          <a:xfrm>
            <a:off x="2614612" y="2636912"/>
            <a:ext cx="1301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1400" dirty="0">
                <a:solidFill>
                  <a:srgbClr val="000000"/>
                </a:solidFill>
                <a:latin typeface="Times New Roman" panose="02020603050405020304" pitchFamily="18" charset="0"/>
              </a:rPr>
              <a:t>2</a:t>
            </a:r>
            <a:endParaRPr kumimoji="0" lang="en-GB" altLang="fr-FR" sz="2400" dirty="0">
              <a:latin typeface="Times New Roman" panose="02020603050405020304" pitchFamily="18" charset="0"/>
            </a:endParaRPr>
          </a:p>
        </p:txBody>
      </p:sp>
      <p:sp>
        <p:nvSpPr>
          <p:cNvPr id="55321" name="Rectangle 25"/>
          <p:cNvSpPr>
            <a:spLocks noChangeArrowheads="1"/>
          </p:cNvSpPr>
          <p:nvPr/>
        </p:nvSpPr>
        <p:spPr bwMode="auto">
          <a:xfrm>
            <a:off x="2569617" y="3205729"/>
            <a:ext cx="1301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1400" dirty="0">
                <a:solidFill>
                  <a:srgbClr val="000000"/>
                </a:solidFill>
                <a:latin typeface="Times New Roman" panose="02020603050405020304" pitchFamily="18" charset="0"/>
              </a:rPr>
              <a:t>1</a:t>
            </a:r>
            <a:endParaRPr kumimoji="0" lang="en-GB" altLang="fr-FR" sz="2400" dirty="0">
              <a:latin typeface="Times New Roman" panose="02020603050405020304" pitchFamily="18" charset="0"/>
            </a:endParaRPr>
          </a:p>
        </p:txBody>
      </p:sp>
      <p:sp>
        <p:nvSpPr>
          <p:cNvPr id="55322" name="Rectangle 26"/>
          <p:cNvSpPr>
            <a:spLocks noChangeArrowheads="1"/>
          </p:cNvSpPr>
          <p:nvPr/>
        </p:nvSpPr>
        <p:spPr bwMode="auto">
          <a:xfrm>
            <a:off x="2135188" y="2614613"/>
            <a:ext cx="373062"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3400" dirty="0">
                <a:solidFill>
                  <a:srgbClr val="000000"/>
                </a:solidFill>
                <a:latin typeface="Symbol" panose="05050102010706020507" pitchFamily="18" charset="2"/>
              </a:rPr>
              <a:t>=</a:t>
            </a:r>
            <a:endParaRPr kumimoji="0" lang="en-GB" altLang="fr-FR" sz="2400" dirty="0">
              <a:latin typeface="Times New Roman" panose="02020603050405020304" pitchFamily="18" charset="0"/>
            </a:endParaRPr>
          </a:p>
        </p:txBody>
      </p:sp>
      <p:sp>
        <p:nvSpPr>
          <p:cNvPr id="55323" name="Rectangle 27"/>
          <p:cNvSpPr>
            <a:spLocks noChangeArrowheads="1"/>
          </p:cNvSpPr>
          <p:nvPr/>
        </p:nvSpPr>
        <p:spPr bwMode="auto">
          <a:xfrm>
            <a:off x="2413000" y="2547938"/>
            <a:ext cx="34304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0"/>
              </a:spcBef>
              <a:buClrTx/>
              <a:buSzTx/>
              <a:buFontTx/>
              <a:buNone/>
            </a:pPr>
            <a:r>
              <a:rPr kumimoji="0" lang="en-GB" altLang="fr-FR" sz="5100" dirty="0">
                <a:solidFill>
                  <a:srgbClr val="000000"/>
                </a:solidFill>
                <a:latin typeface="Symbol" panose="05050102010706020507" pitchFamily="18" charset="2"/>
              </a:rPr>
              <a:t>ò </a:t>
            </a:r>
            <a:endParaRPr kumimoji="0" lang="en-GB" altLang="fr-FR" sz="2400" dirty="0">
              <a:latin typeface="Times New Roman" panose="02020603050405020304" pitchFamily="18" charset="0"/>
            </a:endParaRPr>
          </a:p>
        </p:txBody>
      </p:sp>
      <p:sp>
        <p:nvSpPr>
          <p:cNvPr id="55302" name="Rectangle 6"/>
          <p:cNvSpPr>
            <a:spLocks noChangeArrowheads="1"/>
          </p:cNvSpPr>
          <p:nvPr/>
        </p:nvSpPr>
        <p:spPr bwMode="auto">
          <a:xfrm>
            <a:off x="5562600" y="1905000"/>
            <a:ext cx="17526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dirty="0">
                <a:latin typeface="Times New Roman" panose="02020603050405020304" pitchFamily="18" charset="0"/>
              </a:rPr>
              <a:t>User PGM 2</a:t>
            </a:r>
          </a:p>
        </p:txBody>
      </p:sp>
      <p:sp>
        <p:nvSpPr>
          <p:cNvPr id="55303" name="Rectangle 7"/>
          <p:cNvSpPr>
            <a:spLocks noChangeArrowheads="1"/>
          </p:cNvSpPr>
          <p:nvPr/>
        </p:nvSpPr>
        <p:spPr bwMode="auto">
          <a:xfrm>
            <a:off x="5562600" y="2667000"/>
            <a:ext cx="17526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400" dirty="0">
                <a:latin typeface="Times New Roman" panose="02020603050405020304" pitchFamily="18" charset="0"/>
              </a:rPr>
              <a:t>User PGM 1</a:t>
            </a:r>
          </a:p>
        </p:txBody>
      </p:sp>
      <p:sp>
        <p:nvSpPr>
          <p:cNvPr id="55304" name="Rectangle 8"/>
          <p:cNvSpPr>
            <a:spLocks noChangeArrowheads="1"/>
          </p:cNvSpPr>
          <p:nvPr/>
        </p:nvSpPr>
        <p:spPr bwMode="auto">
          <a:xfrm>
            <a:off x="5562600" y="3429000"/>
            <a:ext cx="17526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dirty="0">
                <a:latin typeface="Times New Roman" panose="02020603050405020304" pitchFamily="18" charset="0"/>
              </a:rPr>
              <a:t>Operating System</a:t>
            </a:r>
            <a:endParaRPr kumimoji="0" lang="en-GB" altLang="fr-FR" sz="2400" dirty="0">
              <a:latin typeface="Times New Roman" panose="02020603050405020304" pitchFamily="18" charset="0"/>
            </a:endParaRPr>
          </a:p>
        </p:txBody>
      </p:sp>
      <p:pic>
        <p:nvPicPr>
          <p:cNvPr id="2" name="Image 1"/>
          <p:cNvPicPr>
            <a:picLocks noChangeAspect="1"/>
          </p:cNvPicPr>
          <p:nvPr/>
        </p:nvPicPr>
        <p:blipFill>
          <a:blip r:embed="rId2"/>
          <a:stretch>
            <a:fillRect/>
          </a:stretch>
        </p:blipFill>
        <p:spPr>
          <a:xfrm>
            <a:off x="455612" y="4001742"/>
            <a:ext cx="3914775" cy="2019300"/>
          </a:xfrm>
          <a:prstGeom prst="rect">
            <a:avLst/>
          </a:prstGeom>
        </p:spPr>
      </p:pic>
    </p:spTree>
    <p:extLst>
      <p:ext uri="{BB962C8B-B14F-4D97-AF65-F5344CB8AC3E}">
        <p14:creationId xmlns:p14="http://schemas.microsoft.com/office/powerpoint/2010/main" val="11163894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0-#ppt_w/2"/>
                                          </p:val>
                                        </p:tav>
                                        <p:tav tm="100000">
                                          <p:val>
                                            <p:strVal val="#ppt_x"/>
                                          </p:val>
                                        </p:tav>
                                      </p:tavLst>
                                    </p:anim>
                                    <p:anim calcmode="lin" valueType="num">
                                      <p:cBhvr additive="base">
                                        <p:cTn id="8" dur="500" fill="hold"/>
                                        <p:tgtEl>
                                          <p:spTgt spid="552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nodePh="1">
                                  <p:stCondLst>
                                    <p:cond delay="0"/>
                                  </p:stCondLst>
                                  <p:endCondLst>
                                    <p:cond evt="begin" delay="0">
                                      <p:tn val="10"/>
                                    </p:cond>
                                  </p:endCondLst>
                                  <p:childTnLst>
                                    <p:set>
                                      <p:cBhvr>
                                        <p:cTn id="11" dur="1" fill="hold">
                                          <p:stCondLst>
                                            <p:cond delay="0"/>
                                          </p:stCondLst>
                                        </p:cTn>
                                        <p:tgtEl>
                                          <p:spTgt spid="55299">
                                            <p:txEl>
                                              <p:pRg st="0" end="0"/>
                                            </p:txEl>
                                          </p:spTgt>
                                        </p:tgtEl>
                                        <p:attrNameLst>
                                          <p:attrName>style.visibility</p:attrName>
                                        </p:attrNameLst>
                                      </p:cBhvr>
                                      <p:to>
                                        <p:strVal val="visible"/>
                                      </p:to>
                                    </p:set>
                                    <p:anim calcmode="lin" valueType="num">
                                      <p:cBhvr additive="base">
                                        <p:cTn id="12" dur="500" fill="hold"/>
                                        <p:tgtEl>
                                          <p:spTgt spid="5529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5299">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5305"/>
                                        </p:tgtEl>
                                        <p:attrNameLst>
                                          <p:attrName>style.visibility</p:attrName>
                                        </p:attrNameLst>
                                      </p:cBhvr>
                                      <p:to>
                                        <p:strVal val="visible"/>
                                      </p:to>
                                    </p:set>
                                    <p:anim calcmode="lin" valueType="num">
                                      <p:cBhvr additive="base">
                                        <p:cTn id="17" dur="500" fill="hold"/>
                                        <p:tgtEl>
                                          <p:spTgt spid="55305"/>
                                        </p:tgtEl>
                                        <p:attrNameLst>
                                          <p:attrName>ppt_x</p:attrName>
                                        </p:attrNameLst>
                                      </p:cBhvr>
                                      <p:tavLst>
                                        <p:tav tm="0">
                                          <p:val>
                                            <p:strVal val="0-#ppt_w/2"/>
                                          </p:val>
                                        </p:tav>
                                        <p:tav tm="100000">
                                          <p:val>
                                            <p:strVal val="#ppt_x"/>
                                          </p:val>
                                        </p:tav>
                                      </p:tavLst>
                                    </p:anim>
                                    <p:anim calcmode="lin" valueType="num">
                                      <p:cBhvr additive="base">
                                        <p:cTn id="18" dur="500" fill="hold"/>
                                        <p:tgtEl>
                                          <p:spTgt spid="55305"/>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5306"/>
                                        </p:tgtEl>
                                        <p:attrNameLst>
                                          <p:attrName>style.visibility</p:attrName>
                                        </p:attrNameLst>
                                      </p:cBhvr>
                                      <p:to>
                                        <p:strVal val="visible"/>
                                      </p:to>
                                    </p:set>
                                    <p:anim calcmode="lin" valueType="num">
                                      <p:cBhvr additive="base">
                                        <p:cTn id="22" dur="500" fill="hold"/>
                                        <p:tgtEl>
                                          <p:spTgt spid="55306"/>
                                        </p:tgtEl>
                                        <p:attrNameLst>
                                          <p:attrName>ppt_x</p:attrName>
                                        </p:attrNameLst>
                                      </p:cBhvr>
                                      <p:tavLst>
                                        <p:tav tm="0">
                                          <p:val>
                                            <p:strVal val="0-#ppt_w/2"/>
                                          </p:val>
                                        </p:tav>
                                        <p:tav tm="100000">
                                          <p:val>
                                            <p:strVal val="#ppt_x"/>
                                          </p:val>
                                        </p:tav>
                                      </p:tavLst>
                                    </p:anim>
                                    <p:anim calcmode="lin" valueType="num">
                                      <p:cBhvr additive="base">
                                        <p:cTn id="23" dur="500" fill="hold"/>
                                        <p:tgtEl>
                                          <p:spTgt spid="55306"/>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55307"/>
                                        </p:tgtEl>
                                        <p:attrNameLst>
                                          <p:attrName>style.visibility</p:attrName>
                                        </p:attrNameLst>
                                      </p:cBhvr>
                                      <p:to>
                                        <p:strVal val="visible"/>
                                      </p:to>
                                    </p:set>
                                    <p:anim calcmode="lin" valueType="num">
                                      <p:cBhvr additive="base">
                                        <p:cTn id="27" dur="500" fill="hold"/>
                                        <p:tgtEl>
                                          <p:spTgt spid="55307"/>
                                        </p:tgtEl>
                                        <p:attrNameLst>
                                          <p:attrName>ppt_x</p:attrName>
                                        </p:attrNameLst>
                                      </p:cBhvr>
                                      <p:tavLst>
                                        <p:tav tm="0">
                                          <p:val>
                                            <p:strVal val="0-#ppt_w/2"/>
                                          </p:val>
                                        </p:tav>
                                        <p:tav tm="100000">
                                          <p:val>
                                            <p:strVal val="#ppt_x"/>
                                          </p:val>
                                        </p:tav>
                                      </p:tavLst>
                                    </p:anim>
                                    <p:anim calcmode="lin" valueType="num">
                                      <p:cBhvr additive="base">
                                        <p:cTn id="28" dur="500" fill="hold"/>
                                        <p:tgtEl>
                                          <p:spTgt spid="55307"/>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55308"/>
                                        </p:tgtEl>
                                        <p:attrNameLst>
                                          <p:attrName>style.visibility</p:attrName>
                                        </p:attrNameLst>
                                      </p:cBhvr>
                                      <p:to>
                                        <p:strVal val="visible"/>
                                      </p:to>
                                    </p:set>
                                    <p:anim calcmode="lin" valueType="num">
                                      <p:cBhvr additive="base">
                                        <p:cTn id="32" dur="500" fill="hold"/>
                                        <p:tgtEl>
                                          <p:spTgt spid="55308"/>
                                        </p:tgtEl>
                                        <p:attrNameLst>
                                          <p:attrName>ppt_x</p:attrName>
                                        </p:attrNameLst>
                                      </p:cBhvr>
                                      <p:tavLst>
                                        <p:tav tm="0">
                                          <p:val>
                                            <p:strVal val="0-#ppt_w/2"/>
                                          </p:val>
                                        </p:tav>
                                        <p:tav tm="100000">
                                          <p:val>
                                            <p:strVal val="#ppt_x"/>
                                          </p:val>
                                        </p:tav>
                                      </p:tavLst>
                                    </p:anim>
                                    <p:anim calcmode="lin" valueType="num">
                                      <p:cBhvr additive="base">
                                        <p:cTn id="33" dur="500" fill="hold"/>
                                        <p:tgtEl>
                                          <p:spTgt spid="55308"/>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55309"/>
                                        </p:tgtEl>
                                        <p:attrNameLst>
                                          <p:attrName>style.visibility</p:attrName>
                                        </p:attrNameLst>
                                      </p:cBhvr>
                                      <p:to>
                                        <p:strVal val="visible"/>
                                      </p:to>
                                    </p:set>
                                    <p:anim calcmode="lin" valueType="num">
                                      <p:cBhvr additive="base">
                                        <p:cTn id="37" dur="500" fill="hold"/>
                                        <p:tgtEl>
                                          <p:spTgt spid="55309"/>
                                        </p:tgtEl>
                                        <p:attrNameLst>
                                          <p:attrName>ppt_x</p:attrName>
                                        </p:attrNameLst>
                                      </p:cBhvr>
                                      <p:tavLst>
                                        <p:tav tm="0">
                                          <p:val>
                                            <p:strVal val="0-#ppt_w/2"/>
                                          </p:val>
                                        </p:tav>
                                        <p:tav tm="100000">
                                          <p:val>
                                            <p:strVal val="#ppt_x"/>
                                          </p:val>
                                        </p:tav>
                                      </p:tavLst>
                                    </p:anim>
                                    <p:anim calcmode="lin" valueType="num">
                                      <p:cBhvr additive="base">
                                        <p:cTn id="38" dur="500" fill="hold"/>
                                        <p:tgtEl>
                                          <p:spTgt spid="55309"/>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55310"/>
                                        </p:tgtEl>
                                        <p:attrNameLst>
                                          <p:attrName>style.visibility</p:attrName>
                                        </p:attrNameLst>
                                      </p:cBhvr>
                                      <p:to>
                                        <p:strVal val="visible"/>
                                      </p:to>
                                    </p:set>
                                    <p:anim calcmode="lin" valueType="num">
                                      <p:cBhvr additive="base">
                                        <p:cTn id="42" dur="500" fill="hold"/>
                                        <p:tgtEl>
                                          <p:spTgt spid="55310"/>
                                        </p:tgtEl>
                                        <p:attrNameLst>
                                          <p:attrName>ppt_x</p:attrName>
                                        </p:attrNameLst>
                                      </p:cBhvr>
                                      <p:tavLst>
                                        <p:tav tm="0">
                                          <p:val>
                                            <p:strVal val="0-#ppt_w/2"/>
                                          </p:val>
                                        </p:tav>
                                        <p:tav tm="100000">
                                          <p:val>
                                            <p:strVal val="#ppt_x"/>
                                          </p:val>
                                        </p:tav>
                                      </p:tavLst>
                                    </p:anim>
                                    <p:anim calcmode="lin" valueType="num">
                                      <p:cBhvr additive="base">
                                        <p:cTn id="43" dur="500" fill="hold"/>
                                        <p:tgtEl>
                                          <p:spTgt spid="55310"/>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55311"/>
                                        </p:tgtEl>
                                        <p:attrNameLst>
                                          <p:attrName>style.visibility</p:attrName>
                                        </p:attrNameLst>
                                      </p:cBhvr>
                                      <p:to>
                                        <p:strVal val="visible"/>
                                      </p:to>
                                    </p:set>
                                    <p:anim calcmode="lin" valueType="num">
                                      <p:cBhvr additive="base">
                                        <p:cTn id="47" dur="500" fill="hold"/>
                                        <p:tgtEl>
                                          <p:spTgt spid="55311"/>
                                        </p:tgtEl>
                                        <p:attrNameLst>
                                          <p:attrName>ppt_x</p:attrName>
                                        </p:attrNameLst>
                                      </p:cBhvr>
                                      <p:tavLst>
                                        <p:tav tm="0">
                                          <p:val>
                                            <p:strVal val="0-#ppt_w/2"/>
                                          </p:val>
                                        </p:tav>
                                        <p:tav tm="100000">
                                          <p:val>
                                            <p:strVal val="#ppt_x"/>
                                          </p:val>
                                        </p:tav>
                                      </p:tavLst>
                                    </p:anim>
                                    <p:anim calcmode="lin" valueType="num">
                                      <p:cBhvr additive="base">
                                        <p:cTn id="48" dur="500" fill="hold"/>
                                        <p:tgtEl>
                                          <p:spTgt spid="55311"/>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 presetClass="entr" presetSubtype="8" fill="hold" grpId="0" nodeType="afterEffect">
                                  <p:stCondLst>
                                    <p:cond delay="0"/>
                                  </p:stCondLst>
                                  <p:childTnLst>
                                    <p:set>
                                      <p:cBhvr>
                                        <p:cTn id="51" dur="1" fill="hold">
                                          <p:stCondLst>
                                            <p:cond delay="0"/>
                                          </p:stCondLst>
                                        </p:cTn>
                                        <p:tgtEl>
                                          <p:spTgt spid="55312"/>
                                        </p:tgtEl>
                                        <p:attrNameLst>
                                          <p:attrName>style.visibility</p:attrName>
                                        </p:attrNameLst>
                                      </p:cBhvr>
                                      <p:to>
                                        <p:strVal val="visible"/>
                                      </p:to>
                                    </p:set>
                                    <p:anim calcmode="lin" valueType="num">
                                      <p:cBhvr additive="base">
                                        <p:cTn id="52" dur="500" fill="hold"/>
                                        <p:tgtEl>
                                          <p:spTgt spid="55312"/>
                                        </p:tgtEl>
                                        <p:attrNameLst>
                                          <p:attrName>ppt_x</p:attrName>
                                        </p:attrNameLst>
                                      </p:cBhvr>
                                      <p:tavLst>
                                        <p:tav tm="0">
                                          <p:val>
                                            <p:strVal val="0-#ppt_w/2"/>
                                          </p:val>
                                        </p:tav>
                                        <p:tav tm="100000">
                                          <p:val>
                                            <p:strVal val="#ppt_x"/>
                                          </p:val>
                                        </p:tav>
                                      </p:tavLst>
                                    </p:anim>
                                    <p:anim calcmode="lin" valueType="num">
                                      <p:cBhvr additive="base">
                                        <p:cTn id="53" dur="500" fill="hold"/>
                                        <p:tgtEl>
                                          <p:spTgt spid="55312"/>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0"/>
                            </p:stCondLst>
                            <p:childTnLst>
                              <p:par>
                                <p:cTn id="55" presetID="2" presetClass="entr" presetSubtype="8" fill="hold" grpId="0" nodeType="afterEffect">
                                  <p:stCondLst>
                                    <p:cond delay="0"/>
                                  </p:stCondLst>
                                  <p:childTnLst>
                                    <p:set>
                                      <p:cBhvr>
                                        <p:cTn id="56" dur="1" fill="hold">
                                          <p:stCondLst>
                                            <p:cond delay="0"/>
                                          </p:stCondLst>
                                        </p:cTn>
                                        <p:tgtEl>
                                          <p:spTgt spid="55313"/>
                                        </p:tgtEl>
                                        <p:attrNameLst>
                                          <p:attrName>style.visibility</p:attrName>
                                        </p:attrNameLst>
                                      </p:cBhvr>
                                      <p:to>
                                        <p:strVal val="visible"/>
                                      </p:to>
                                    </p:set>
                                    <p:anim calcmode="lin" valueType="num">
                                      <p:cBhvr additive="base">
                                        <p:cTn id="57" dur="500" fill="hold"/>
                                        <p:tgtEl>
                                          <p:spTgt spid="55313"/>
                                        </p:tgtEl>
                                        <p:attrNameLst>
                                          <p:attrName>ppt_x</p:attrName>
                                        </p:attrNameLst>
                                      </p:cBhvr>
                                      <p:tavLst>
                                        <p:tav tm="0">
                                          <p:val>
                                            <p:strVal val="0-#ppt_w/2"/>
                                          </p:val>
                                        </p:tav>
                                        <p:tav tm="100000">
                                          <p:val>
                                            <p:strVal val="#ppt_x"/>
                                          </p:val>
                                        </p:tav>
                                      </p:tavLst>
                                    </p:anim>
                                    <p:anim calcmode="lin" valueType="num">
                                      <p:cBhvr additive="base">
                                        <p:cTn id="58" dur="500" fill="hold"/>
                                        <p:tgtEl>
                                          <p:spTgt spid="55313"/>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5500"/>
                            </p:stCondLst>
                            <p:childTnLst>
                              <p:par>
                                <p:cTn id="60" presetID="2" presetClass="entr" presetSubtype="8" fill="hold" grpId="0" nodeType="afterEffect">
                                  <p:stCondLst>
                                    <p:cond delay="0"/>
                                  </p:stCondLst>
                                  <p:childTnLst>
                                    <p:set>
                                      <p:cBhvr>
                                        <p:cTn id="61" dur="1" fill="hold">
                                          <p:stCondLst>
                                            <p:cond delay="0"/>
                                          </p:stCondLst>
                                        </p:cTn>
                                        <p:tgtEl>
                                          <p:spTgt spid="55314"/>
                                        </p:tgtEl>
                                        <p:attrNameLst>
                                          <p:attrName>style.visibility</p:attrName>
                                        </p:attrNameLst>
                                      </p:cBhvr>
                                      <p:to>
                                        <p:strVal val="visible"/>
                                      </p:to>
                                    </p:set>
                                    <p:anim calcmode="lin" valueType="num">
                                      <p:cBhvr additive="base">
                                        <p:cTn id="62" dur="500" fill="hold"/>
                                        <p:tgtEl>
                                          <p:spTgt spid="55314"/>
                                        </p:tgtEl>
                                        <p:attrNameLst>
                                          <p:attrName>ppt_x</p:attrName>
                                        </p:attrNameLst>
                                      </p:cBhvr>
                                      <p:tavLst>
                                        <p:tav tm="0">
                                          <p:val>
                                            <p:strVal val="0-#ppt_w/2"/>
                                          </p:val>
                                        </p:tav>
                                        <p:tav tm="100000">
                                          <p:val>
                                            <p:strVal val="#ppt_x"/>
                                          </p:val>
                                        </p:tav>
                                      </p:tavLst>
                                    </p:anim>
                                    <p:anim calcmode="lin" valueType="num">
                                      <p:cBhvr additive="base">
                                        <p:cTn id="63" dur="500" fill="hold"/>
                                        <p:tgtEl>
                                          <p:spTgt spid="55314"/>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6000"/>
                            </p:stCondLst>
                            <p:childTnLst>
                              <p:par>
                                <p:cTn id="65" presetID="2" presetClass="entr" presetSubtype="8" fill="hold" grpId="0" nodeType="afterEffect">
                                  <p:stCondLst>
                                    <p:cond delay="0"/>
                                  </p:stCondLst>
                                  <p:childTnLst>
                                    <p:set>
                                      <p:cBhvr>
                                        <p:cTn id="66" dur="1" fill="hold">
                                          <p:stCondLst>
                                            <p:cond delay="0"/>
                                          </p:stCondLst>
                                        </p:cTn>
                                        <p:tgtEl>
                                          <p:spTgt spid="55315"/>
                                        </p:tgtEl>
                                        <p:attrNameLst>
                                          <p:attrName>style.visibility</p:attrName>
                                        </p:attrNameLst>
                                      </p:cBhvr>
                                      <p:to>
                                        <p:strVal val="visible"/>
                                      </p:to>
                                    </p:set>
                                    <p:anim calcmode="lin" valueType="num">
                                      <p:cBhvr additive="base">
                                        <p:cTn id="67" dur="500" fill="hold"/>
                                        <p:tgtEl>
                                          <p:spTgt spid="55315"/>
                                        </p:tgtEl>
                                        <p:attrNameLst>
                                          <p:attrName>ppt_x</p:attrName>
                                        </p:attrNameLst>
                                      </p:cBhvr>
                                      <p:tavLst>
                                        <p:tav tm="0">
                                          <p:val>
                                            <p:strVal val="0-#ppt_w/2"/>
                                          </p:val>
                                        </p:tav>
                                        <p:tav tm="100000">
                                          <p:val>
                                            <p:strVal val="#ppt_x"/>
                                          </p:val>
                                        </p:tav>
                                      </p:tavLst>
                                    </p:anim>
                                    <p:anim calcmode="lin" valueType="num">
                                      <p:cBhvr additive="base">
                                        <p:cTn id="68" dur="500" fill="hold"/>
                                        <p:tgtEl>
                                          <p:spTgt spid="55315"/>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6500"/>
                            </p:stCondLst>
                            <p:childTnLst>
                              <p:par>
                                <p:cTn id="70" presetID="2" presetClass="entr" presetSubtype="8" fill="hold" grpId="0" nodeType="afterEffect">
                                  <p:stCondLst>
                                    <p:cond delay="0"/>
                                  </p:stCondLst>
                                  <p:childTnLst>
                                    <p:set>
                                      <p:cBhvr>
                                        <p:cTn id="71" dur="1" fill="hold">
                                          <p:stCondLst>
                                            <p:cond delay="0"/>
                                          </p:stCondLst>
                                        </p:cTn>
                                        <p:tgtEl>
                                          <p:spTgt spid="55316"/>
                                        </p:tgtEl>
                                        <p:attrNameLst>
                                          <p:attrName>style.visibility</p:attrName>
                                        </p:attrNameLst>
                                      </p:cBhvr>
                                      <p:to>
                                        <p:strVal val="visible"/>
                                      </p:to>
                                    </p:set>
                                    <p:anim calcmode="lin" valueType="num">
                                      <p:cBhvr additive="base">
                                        <p:cTn id="72" dur="500" fill="hold"/>
                                        <p:tgtEl>
                                          <p:spTgt spid="55316"/>
                                        </p:tgtEl>
                                        <p:attrNameLst>
                                          <p:attrName>ppt_x</p:attrName>
                                        </p:attrNameLst>
                                      </p:cBhvr>
                                      <p:tavLst>
                                        <p:tav tm="0">
                                          <p:val>
                                            <p:strVal val="0-#ppt_w/2"/>
                                          </p:val>
                                        </p:tav>
                                        <p:tav tm="100000">
                                          <p:val>
                                            <p:strVal val="#ppt_x"/>
                                          </p:val>
                                        </p:tav>
                                      </p:tavLst>
                                    </p:anim>
                                    <p:anim calcmode="lin" valueType="num">
                                      <p:cBhvr additive="base">
                                        <p:cTn id="73" dur="500" fill="hold"/>
                                        <p:tgtEl>
                                          <p:spTgt spid="55316"/>
                                        </p:tgtEl>
                                        <p:attrNameLst>
                                          <p:attrName>ppt_y</p:attrName>
                                        </p:attrNameLst>
                                      </p:cBhvr>
                                      <p:tavLst>
                                        <p:tav tm="0">
                                          <p:val>
                                            <p:strVal val="#ppt_y"/>
                                          </p:val>
                                        </p:tav>
                                        <p:tav tm="100000">
                                          <p:val>
                                            <p:strVal val="#ppt_y"/>
                                          </p:val>
                                        </p:tav>
                                      </p:tavLst>
                                    </p:anim>
                                  </p:childTnLst>
                                </p:cTn>
                              </p:par>
                            </p:childTnLst>
                          </p:cTn>
                        </p:par>
                        <p:par>
                          <p:cTn id="74" fill="hold" nodeType="afterGroup">
                            <p:stCondLst>
                              <p:cond delay="7000"/>
                            </p:stCondLst>
                            <p:childTnLst>
                              <p:par>
                                <p:cTn id="75" presetID="2" presetClass="entr" presetSubtype="8" fill="hold" grpId="0" nodeType="afterEffect">
                                  <p:stCondLst>
                                    <p:cond delay="0"/>
                                  </p:stCondLst>
                                  <p:childTnLst>
                                    <p:set>
                                      <p:cBhvr>
                                        <p:cTn id="76" dur="1" fill="hold">
                                          <p:stCondLst>
                                            <p:cond delay="0"/>
                                          </p:stCondLst>
                                        </p:cTn>
                                        <p:tgtEl>
                                          <p:spTgt spid="55317"/>
                                        </p:tgtEl>
                                        <p:attrNameLst>
                                          <p:attrName>style.visibility</p:attrName>
                                        </p:attrNameLst>
                                      </p:cBhvr>
                                      <p:to>
                                        <p:strVal val="visible"/>
                                      </p:to>
                                    </p:set>
                                    <p:anim calcmode="lin" valueType="num">
                                      <p:cBhvr additive="base">
                                        <p:cTn id="77" dur="500" fill="hold"/>
                                        <p:tgtEl>
                                          <p:spTgt spid="55317"/>
                                        </p:tgtEl>
                                        <p:attrNameLst>
                                          <p:attrName>ppt_x</p:attrName>
                                        </p:attrNameLst>
                                      </p:cBhvr>
                                      <p:tavLst>
                                        <p:tav tm="0">
                                          <p:val>
                                            <p:strVal val="0-#ppt_w/2"/>
                                          </p:val>
                                        </p:tav>
                                        <p:tav tm="100000">
                                          <p:val>
                                            <p:strVal val="#ppt_x"/>
                                          </p:val>
                                        </p:tav>
                                      </p:tavLst>
                                    </p:anim>
                                    <p:anim calcmode="lin" valueType="num">
                                      <p:cBhvr additive="base">
                                        <p:cTn id="78" dur="500" fill="hold"/>
                                        <p:tgtEl>
                                          <p:spTgt spid="55317"/>
                                        </p:tgtEl>
                                        <p:attrNameLst>
                                          <p:attrName>ppt_y</p:attrName>
                                        </p:attrNameLst>
                                      </p:cBhvr>
                                      <p:tavLst>
                                        <p:tav tm="0">
                                          <p:val>
                                            <p:strVal val="#ppt_y"/>
                                          </p:val>
                                        </p:tav>
                                        <p:tav tm="100000">
                                          <p:val>
                                            <p:strVal val="#ppt_y"/>
                                          </p:val>
                                        </p:tav>
                                      </p:tavLst>
                                    </p:anim>
                                  </p:childTnLst>
                                </p:cTn>
                              </p:par>
                            </p:childTnLst>
                          </p:cTn>
                        </p:par>
                        <p:par>
                          <p:cTn id="79" fill="hold" nodeType="afterGroup">
                            <p:stCondLst>
                              <p:cond delay="7500"/>
                            </p:stCondLst>
                            <p:childTnLst>
                              <p:par>
                                <p:cTn id="80" presetID="2" presetClass="entr" presetSubtype="8" fill="hold" grpId="0" nodeType="afterEffect">
                                  <p:stCondLst>
                                    <p:cond delay="0"/>
                                  </p:stCondLst>
                                  <p:childTnLst>
                                    <p:set>
                                      <p:cBhvr>
                                        <p:cTn id="81" dur="1" fill="hold">
                                          <p:stCondLst>
                                            <p:cond delay="0"/>
                                          </p:stCondLst>
                                        </p:cTn>
                                        <p:tgtEl>
                                          <p:spTgt spid="55318"/>
                                        </p:tgtEl>
                                        <p:attrNameLst>
                                          <p:attrName>style.visibility</p:attrName>
                                        </p:attrNameLst>
                                      </p:cBhvr>
                                      <p:to>
                                        <p:strVal val="visible"/>
                                      </p:to>
                                    </p:set>
                                    <p:anim calcmode="lin" valueType="num">
                                      <p:cBhvr additive="base">
                                        <p:cTn id="82" dur="500" fill="hold"/>
                                        <p:tgtEl>
                                          <p:spTgt spid="55318"/>
                                        </p:tgtEl>
                                        <p:attrNameLst>
                                          <p:attrName>ppt_x</p:attrName>
                                        </p:attrNameLst>
                                      </p:cBhvr>
                                      <p:tavLst>
                                        <p:tav tm="0">
                                          <p:val>
                                            <p:strVal val="0-#ppt_w/2"/>
                                          </p:val>
                                        </p:tav>
                                        <p:tav tm="100000">
                                          <p:val>
                                            <p:strVal val="#ppt_x"/>
                                          </p:val>
                                        </p:tav>
                                      </p:tavLst>
                                    </p:anim>
                                    <p:anim calcmode="lin" valueType="num">
                                      <p:cBhvr additive="base">
                                        <p:cTn id="83" dur="500" fill="hold"/>
                                        <p:tgtEl>
                                          <p:spTgt spid="55318"/>
                                        </p:tgtEl>
                                        <p:attrNameLst>
                                          <p:attrName>ppt_y</p:attrName>
                                        </p:attrNameLst>
                                      </p:cBhvr>
                                      <p:tavLst>
                                        <p:tav tm="0">
                                          <p:val>
                                            <p:strVal val="#ppt_y"/>
                                          </p:val>
                                        </p:tav>
                                        <p:tav tm="100000">
                                          <p:val>
                                            <p:strVal val="#ppt_y"/>
                                          </p:val>
                                        </p:tav>
                                      </p:tavLst>
                                    </p:anim>
                                  </p:childTnLst>
                                </p:cTn>
                              </p:par>
                            </p:childTnLst>
                          </p:cTn>
                        </p:par>
                        <p:par>
                          <p:cTn id="84" fill="hold" nodeType="afterGroup">
                            <p:stCondLst>
                              <p:cond delay="8000"/>
                            </p:stCondLst>
                            <p:childTnLst>
                              <p:par>
                                <p:cTn id="85" presetID="2" presetClass="entr" presetSubtype="8" fill="hold" grpId="0" nodeType="afterEffect">
                                  <p:stCondLst>
                                    <p:cond delay="0"/>
                                  </p:stCondLst>
                                  <p:childTnLst>
                                    <p:set>
                                      <p:cBhvr>
                                        <p:cTn id="86" dur="1" fill="hold">
                                          <p:stCondLst>
                                            <p:cond delay="0"/>
                                          </p:stCondLst>
                                        </p:cTn>
                                        <p:tgtEl>
                                          <p:spTgt spid="55319"/>
                                        </p:tgtEl>
                                        <p:attrNameLst>
                                          <p:attrName>style.visibility</p:attrName>
                                        </p:attrNameLst>
                                      </p:cBhvr>
                                      <p:to>
                                        <p:strVal val="visible"/>
                                      </p:to>
                                    </p:set>
                                    <p:anim calcmode="lin" valueType="num">
                                      <p:cBhvr additive="base">
                                        <p:cTn id="87" dur="500" fill="hold"/>
                                        <p:tgtEl>
                                          <p:spTgt spid="55319"/>
                                        </p:tgtEl>
                                        <p:attrNameLst>
                                          <p:attrName>ppt_x</p:attrName>
                                        </p:attrNameLst>
                                      </p:cBhvr>
                                      <p:tavLst>
                                        <p:tav tm="0">
                                          <p:val>
                                            <p:strVal val="0-#ppt_w/2"/>
                                          </p:val>
                                        </p:tav>
                                        <p:tav tm="100000">
                                          <p:val>
                                            <p:strVal val="#ppt_x"/>
                                          </p:val>
                                        </p:tav>
                                      </p:tavLst>
                                    </p:anim>
                                    <p:anim calcmode="lin" valueType="num">
                                      <p:cBhvr additive="base">
                                        <p:cTn id="88" dur="500" fill="hold"/>
                                        <p:tgtEl>
                                          <p:spTgt spid="55319"/>
                                        </p:tgtEl>
                                        <p:attrNameLst>
                                          <p:attrName>ppt_y</p:attrName>
                                        </p:attrNameLst>
                                      </p:cBhvr>
                                      <p:tavLst>
                                        <p:tav tm="0">
                                          <p:val>
                                            <p:strVal val="#ppt_y"/>
                                          </p:val>
                                        </p:tav>
                                        <p:tav tm="100000">
                                          <p:val>
                                            <p:strVal val="#ppt_y"/>
                                          </p:val>
                                        </p:tav>
                                      </p:tavLst>
                                    </p:anim>
                                  </p:childTnLst>
                                </p:cTn>
                              </p:par>
                            </p:childTnLst>
                          </p:cTn>
                        </p:par>
                        <p:par>
                          <p:cTn id="89" fill="hold" nodeType="afterGroup">
                            <p:stCondLst>
                              <p:cond delay="8500"/>
                            </p:stCondLst>
                            <p:childTnLst>
                              <p:par>
                                <p:cTn id="90" presetID="2" presetClass="entr" presetSubtype="8" fill="hold" grpId="0" nodeType="afterEffect">
                                  <p:stCondLst>
                                    <p:cond delay="0"/>
                                  </p:stCondLst>
                                  <p:childTnLst>
                                    <p:set>
                                      <p:cBhvr>
                                        <p:cTn id="91" dur="1" fill="hold">
                                          <p:stCondLst>
                                            <p:cond delay="0"/>
                                          </p:stCondLst>
                                        </p:cTn>
                                        <p:tgtEl>
                                          <p:spTgt spid="55320"/>
                                        </p:tgtEl>
                                        <p:attrNameLst>
                                          <p:attrName>style.visibility</p:attrName>
                                        </p:attrNameLst>
                                      </p:cBhvr>
                                      <p:to>
                                        <p:strVal val="visible"/>
                                      </p:to>
                                    </p:set>
                                    <p:anim calcmode="lin" valueType="num">
                                      <p:cBhvr additive="base">
                                        <p:cTn id="92" dur="500" fill="hold"/>
                                        <p:tgtEl>
                                          <p:spTgt spid="55320"/>
                                        </p:tgtEl>
                                        <p:attrNameLst>
                                          <p:attrName>ppt_x</p:attrName>
                                        </p:attrNameLst>
                                      </p:cBhvr>
                                      <p:tavLst>
                                        <p:tav tm="0">
                                          <p:val>
                                            <p:strVal val="0-#ppt_w/2"/>
                                          </p:val>
                                        </p:tav>
                                        <p:tav tm="100000">
                                          <p:val>
                                            <p:strVal val="#ppt_x"/>
                                          </p:val>
                                        </p:tav>
                                      </p:tavLst>
                                    </p:anim>
                                    <p:anim calcmode="lin" valueType="num">
                                      <p:cBhvr additive="base">
                                        <p:cTn id="93" dur="500" fill="hold"/>
                                        <p:tgtEl>
                                          <p:spTgt spid="55320"/>
                                        </p:tgtEl>
                                        <p:attrNameLst>
                                          <p:attrName>ppt_y</p:attrName>
                                        </p:attrNameLst>
                                      </p:cBhvr>
                                      <p:tavLst>
                                        <p:tav tm="0">
                                          <p:val>
                                            <p:strVal val="#ppt_y"/>
                                          </p:val>
                                        </p:tav>
                                        <p:tav tm="100000">
                                          <p:val>
                                            <p:strVal val="#ppt_y"/>
                                          </p:val>
                                        </p:tav>
                                      </p:tavLst>
                                    </p:anim>
                                  </p:childTnLst>
                                </p:cTn>
                              </p:par>
                            </p:childTnLst>
                          </p:cTn>
                        </p:par>
                        <p:par>
                          <p:cTn id="94" fill="hold" nodeType="afterGroup">
                            <p:stCondLst>
                              <p:cond delay="9000"/>
                            </p:stCondLst>
                            <p:childTnLst>
                              <p:par>
                                <p:cTn id="95" presetID="2" presetClass="entr" presetSubtype="8" fill="hold" grpId="0" nodeType="afterEffect">
                                  <p:stCondLst>
                                    <p:cond delay="0"/>
                                  </p:stCondLst>
                                  <p:childTnLst>
                                    <p:set>
                                      <p:cBhvr>
                                        <p:cTn id="96" dur="1" fill="hold">
                                          <p:stCondLst>
                                            <p:cond delay="0"/>
                                          </p:stCondLst>
                                        </p:cTn>
                                        <p:tgtEl>
                                          <p:spTgt spid="55321"/>
                                        </p:tgtEl>
                                        <p:attrNameLst>
                                          <p:attrName>style.visibility</p:attrName>
                                        </p:attrNameLst>
                                      </p:cBhvr>
                                      <p:to>
                                        <p:strVal val="visible"/>
                                      </p:to>
                                    </p:set>
                                    <p:anim calcmode="lin" valueType="num">
                                      <p:cBhvr additive="base">
                                        <p:cTn id="97" dur="500" fill="hold"/>
                                        <p:tgtEl>
                                          <p:spTgt spid="55321"/>
                                        </p:tgtEl>
                                        <p:attrNameLst>
                                          <p:attrName>ppt_x</p:attrName>
                                        </p:attrNameLst>
                                      </p:cBhvr>
                                      <p:tavLst>
                                        <p:tav tm="0">
                                          <p:val>
                                            <p:strVal val="0-#ppt_w/2"/>
                                          </p:val>
                                        </p:tav>
                                        <p:tav tm="100000">
                                          <p:val>
                                            <p:strVal val="#ppt_x"/>
                                          </p:val>
                                        </p:tav>
                                      </p:tavLst>
                                    </p:anim>
                                    <p:anim calcmode="lin" valueType="num">
                                      <p:cBhvr additive="base">
                                        <p:cTn id="98" dur="500" fill="hold"/>
                                        <p:tgtEl>
                                          <p:spTgt spid="55321"/>
                                        </p:tgtEl>
                                        <p:attrNameLst>
                                          <p:attrName>ppt_y</p:attrName>
                                        </p:attrNameLst>
                                      </p:cBhvr>
                                      <p:tavLst>
                                        <p:tav tm="0">
                                          <p:val>
                                            <p:strVal val="#ppt_y"/>
                                          </p:val>
                                        </p:tav>
                                        <p:tav tm="100000">
                                          <p:val>
                                            <p:strVal val="#ppt_y"/>
                                          </p:val>
                                        </p:tav>
                                      </p:tavLst>
                                    </p:anim>
                                  </p:childTnLst>
                                </p:cTn>
                              </p:par>
                            </p:childTnLst>
                          </p:cTn>
                        </p:par>
                        <p:par>
                          <p:cTn id="99" fill="hold" nodeType="afterGroup">
                            <p:stCondLst>
                              <p:cond delay="9500"/>
                            </p:stCondLst>
                            <p:childTnLst>
                              <p:par>
                                <p:cTn id="100" presetID="2" presetClass="entr" presetSubtype="8" fill="hold" grpId="0" nodeType="afterEffect">
                                  <p:stCondLst>
                                    <p:cond delay="0"/>
                                  </p:stCondLst>
                                  <p:childTnLst>
                                    <p:set>
                                      <p:cBhvr>
                                        <p:cTn id="101" dur="1" fill="hold">
                                          <p:stCondLst>
                                            <p:cond delay="0"/>
                                          </p:stCondLst>
                                        </p:cTn>
                                        <p:tgtEl>
                                          <p:spTgt spid="55322"/>
                                        </p:tgtEl>
                                        <p:attrNameLst>
                                          <p:attrName>style.visibility</p:attrName>
                                        </p:attrNameLst>
                                      </p:cBhvr>
                                      <p:to>
                                        <p:strVal val="visible"/>
                                      </p:to>
                                    </p:set>
                                    <p:anim calcmode="lin" valueType="num">
                                      <p:cBhvr additive="base">
                                        <p:cTn id="102" dur="500" fill="hold"/>
                                        <p:tgtEl>
                                          <p:spTgt spid="55322"/>
                                        </p:tgtEl>
                                        <p:attrNameLst>
                                          <p:attrName>ppt_x</p:attrName>
                                        </p:attrNameLst>
                                      </p:cBhvr>
                                      <p:tavLst>
                                        <p:tav tm="0">
                                          <p:val>
                                            <p:strVal val="0-#ppt_w/2"/>
                                          </p:val>
                                        </p:tav>
                                        <p:tav tm="100000">
                                          <p:val>
                                            <p:strVal val="#ppt_x"/>
                                          </p:val>
                                        </p:tav>
                                      </p:tavLst>
                                    </p:anim>
                                    <p:anim calcmode="lin" valueType="num">
                                      <p:cBhvr additive="base">
                                        <p:cTn id="103" dur="500" fill="hold"/>
                                        <p:tgtEl>
                                          <p:spTgt spid="55322"/>
                                        </p:tgtEl>
                                        <p:attrNameLst>
                                          <p:attrName>ppt_y</p:attrName>
                                        </p:attrNameLst>
                                      </p:cBhvr>
                                      <p:tavLst>
                                        <p:tav tm="0">
                                          <p:val>
                                            <p:strVal val="#ppt_y"/>
                                          </p:val>
                                        </p:tav>
                                        <p:tav tm="100000">
                                          <p:val>
                                            <p:strVal val="#ppt_y"/>
                                          </p:val>
                                        </p:tav>
                                      </p:tavLst>
                                    </p:anim>
                                  </p:childTnLst>
                                </p:cTn>
                              </p:par>
                            </p:childTnLst>
                          </p:cTn>
                        </p:par>
                        <p:par>
                          <p:cTn id="104" fill="hold" nodeType="afterGroup">
                            <p:stCondLst>
                              <p:cond delay="10000"/>
                            </p:stCondLst>
                            <p:childTnLst>
                              <p:par>
                                <p:cTn id="105" presetID="2" presetClass="entr" presetSubtype="8" fill="hold" grpId="0" nodeType="afterEffect">
                                  <p:stCondLst>
                                    <p:cond delay="0"/>
                                  </p:stCondLst>
                                  <p:childTnLst>
                                    <p:set>
                                      <p:cBhvr>
                                        <p:cTn id="106" dur="1" fill="hold">
                                          <p:stCondLst>
                                            <p:cond delay="0"/>
                                          </p:stCondLst>
                                        </p:cTn>
                                        <p:tgtEl>
                                          <p:spTgt spid="55323"/>
                                        </p:tgtEl>
                                        <p:attrNameLst>
                                          <p:attrName>style.visibility</p:attrName>
                                        </p:attrNameLst>
                                      </p:cBhvr>
                                      <p:to>
                                        <p:strVal val="visible"/>
                                      </p:to>
                                    </p:set>
                                    <p:anim calcmode="lin" valueType="num">
                                      <p:cBhvr additive="base">
                                        <p:cTn id="107" dur="500" fill="hold"/>
                                        <p:tgtEl>
                                          <p:spTgt spid="55323"/>
                                        </p:tgtEl>
                                        <p:attrNameLst>
                                          <p:attrName>ppt_x</p:attrName>
                                        </p:attrNameLst>
                                      </p:cBhvr>
                                      <p:tavLst>
                                        <p:tav tm="0">
                                          <p:val>
                                            <p:strVal val="0-#ppt_w/2"/>
                                          </p:val>
                                        </p:tav>
                                        <p:tav tm="100000">
                                          <p:val>
                                            <p:strVal val="#ppt_x"/>
                                          </p:val>
                                        </p:tav>
                                      </p:tavLst>
                                    </p:anim>
                                    <p:anim calcmode="lin" valueType="num">
                                      <p:cBhvr additive="base">
                                        <p:cTn id="108" dur="500" fill="hold"/>
                                        <p:tgtEl>
                                          <p:spTgt spid="55323"/>
                                        </p:tgtEl>
                                        <p:attrNameLst>
                                          <p:attrName>ppt_y</p:attrName>
                                        </p:attrNameLst>
                                      </p:cBhvr>
                                      <p:tavLst>
                                        <p:tav tm="0">
                                          <p:val>
                                            <p:strVal val="#ppt_y"/>
                                          </p:val>
                                        </p:tav>
                                        <p:tav tm="100000">
                                          <p:val>
                                            <p:strVal val="#ppt_y"/>
                                          </p:val>
                                        </p:tav>
                                      </p:tavLst>
                                    </p:anim>
                                  </p:childTnLst>
                                </p:cTn>
                              </p:par>
                            </p:childTnLst>
                          </p:cTn>
                        </p:par>
                        <p:par>
                          <p:cTn id="109" fill="hold" nodeType="afterGroup">
                            <p:stCondLst>
                              <p:cond delay="10500"/>
                            </p:stCondLst>
                            <p:childTnLst>
                              <p:par>
                                <p:cTn id="110" presetID="2" presetClass="entr" presetSubtype="8" fill="hold" grpId="0" nodeType="afterEffect">
                                  <p:stCondLst>
                                    <p:cond delay="0"/>
                                  </p:stCondLst>
                                  <p:childTnLst>
                                    <p:set>
                                      <p:cBhvr>
                                        <p:cTn id="111" dur="1" fill="hold">
                                          <p:stCondLst>
                                            <p:cond delay="0"/>
                                          </p:stCondLst>
                                        </p:cTn>
                                        <p:tgtEl>
                                          <p:spTgt spid="55304"/>
                                        </p:tgtEl>
                                        <p:attrNameLst>
                                          <p:attrName>style.visibility</p:attrName>
                                        </p:attrNameLst>
                                      </p:cBhvr>
                                      <p:to>
                                        <p:strVal val="visible"/>
                                      </p:to>
                                    </p:set>
                                    <p:anim calcmode="lin" valueType="num">
                                      <p:cBhvr additive="base">
                                        <p:cTn id="112" dur="500" fill="hold"/>
                                        <p:tgtEl>
                                          <p:spTgt spid="55304"/>
                                        </p:tgtEl>
                                        <p:attrNameLst>
                                          <p:attrName>ppt_x</p:attrName>
                                        </p:attrNameLst>
                                      </p:cBhvr>
                                      <p:tavLst>
                                        <p:tav tm="0">
                                          <p:val>
                                            <p:strVal val="0-#ppt_w/2"/>
                                          </p:val>
                                        </p:tav>
                                        <p:tav tm="100000">
                                          <p:val>
                                            <p:strVal val="#ppt_x"/>
                                          </p:val>
                                        </p:tav>
                                      </p:tavLst>
                                    </p:anim>
                                    <p:anim calcmode="lin" valueType="num">
                                      <p:cBhvr additive="base">
                                        <p:cTn id="113" dur="500" fill="hold"/>
                                        <p:tgtEl>
                                          <p:spTgt spid="55304"/>
                                        </p:tgtEl>
                                        <p:attrNameLst>
                                          <p:attrName>ppt_y</p:attrName>
                                        </p:attrNameLst>
                                      </p:cBhvr>
                                      <p:tavLst>
                                        <p:tav tm="0">
                                          <p:val>
                                            <p:strVal val="#ppt_y"/>
                                          </p:val>
                                        </p:tav>
                                        <p:tav tm="100000">
                                          <p:val>
                                            <p:strVal val="#ppt_y"/>
                                          </p:val>
                                        </p:tav>
                                      </p:tavLst>
                                    </p:anim>
                                  </p:childTnLst>
                                </p:cTn>
                              </p:par>
                            </p:childTnLst>
                          </p:cTn>
                        </p:par>
                        <p:par>
                          <p:cTn id="114" fill="hold" nodeType="afterGroup">
                            <p:stCondLst>
                              <p:cond delay="11000"/>
                            </p:stCondLst>
                            <p:childTnLst>
                              <p:par>
                                <p:cTn id="115" presetID="2" presetClass="entr" presetSubtype="1" fill="hold" grpId="0" nodeType="afterEffect">
                                  <p:stCondLst>
                                    <p:cond delay="0"/>
                                  </p:stCondLst>
                                  <p:childTnLst>
                                    <p:set>
                                      <p:cBhvr>
                                        <p:cTn id="116" dur="1" fill="hold">
                                          <p:stCondLst>
                                            <p:cond delay="0"/>
                                          </p:stCondLst>
                                        </p:cTn>
                                        <p:tgtEl>
                                          <p:spTgt spid="55303"/>
                                        </p:tgtEl>
                                        <p:attrNameLst>
                                          <p:attrName>style.visibility</p:attrName>
                                        </p:attrNameLst>
                                      </p:cBhvr>
                                      <p:to>
                                        <p:strVal val="visible"/>
                                      </p:to>
                                    </p:set>
                                    <p:anim calcmode="lin" valueType="num">
                                      <p:cBhvr additive="base">
                                        <p:cTn id="117" dur="500" fill="hold"/>
                                        <p:tgtEl>
                                          <p:spTgt spid="55303"/>
                                        </p:tgtEl>
                                        <p:attrNameLst>
                                          <p:attrName>ppt_x</p:attrName>
                                        </p:attrNameLst>
                                      </p:cBhvr>
                                      <p:tavLst>
                                        <p:tav tm="0">
                                          <p:val>
                                            <p:strVal val="#ppt_x"/>
                                          </p:val>
                                        </p:tav>
                                        <p:tav tm="100000">
                                          <p:val>
                                            <p:strVal val="#ppt_x"/>
                                          </p:val>
                                        </p:tav>
                                      </p:tavLst>
                                    </p:anim>
                                    <p:anim calcmode="lin" valueType="num">
                                      <p:cBhvr additive="base">
                                        <p:cTn id="118" dur="500" fill="hold"/>
                                        <p:tgtEl>
                                          <p:spTgt spid="55303"/>
                                        </p:tgtEl>
                                        <p:attrNameLst>
                                          <p:attrName>ppt_y</p:attrName>
                                        </p:attrNameLst>
                                      </p:cBhvr>
                                      <p:tavLst>
                                        <p:tav tm="0">
                                          <p:val>
                                            <p:strVal val="0-#ppt_h/2"/>
                                          </p:val>
                                        </p:tav>
                                        <p:tav tm="100000">
                                          <p:val>
                                            <p:strVal val="#ppt_y"/>
                                          </p:val>
                                        </p:tav>
                                      </p:tavLst>
                                    </p:anim>
                                  </p:childTnLst>
                                </p:cTn>
                              </p:par>
                            </p:childTnLst>
                          </p:cTn>
                        </p:par>
                        <p:par>
                          <p:cTn id="119" fill="hold" nodeType="afterGroup">
                            <p:stCondLst>
                              <p:cond delay="11500"/>
                            </p:stCondLst>
                            <p:childTnLst>
                              <p:par>
                                <p:cTn id="120" presetID="2" presetClass="entr" presetSubtype="1" fill="hold" grpId="0" nodeType="afterEffect">
                                  <p:stCondLst>
                                    <p:cond delay="0"/>
                                  </p:stCondLst>
                                  <p:childTnLst>
                                    <p:set>
                                      <p:cBhvr>
                                        <p:cTn id="121" dur="1" fill="hold">
                                          <p:stCondLst>
                                            <p:cond delay="0"/>
                                          </p:stCondLst>
                                        </p:cTn>
                                        <p:tgtEl>
                                          <p:spTgt spid="55302"/>
                                        </p:tgtEl>
                                        <p:attrNameLst>
                                          <p:attrName>style.visibility</p:attrName>
                                        </p:attrNameLst>
                                      </p:cBhvr>
                                      <p:to>
                                        <p:strVal val="visible"/>
                                      </p:to>
                                    </p:set>
                                    <p:anim calcmode="lin" valueType="num">
                                      <p:cBhvr additive="base">
                                        <p:cTn id="122" dur="500" fill="hold"/>
                                        <p:tgtEl>
                                          <p:spTgt spid="55302"/>
                                        </p:tgtEl>
                                        <p:attrNameLst>
                                          <p:attrName>ppt_x</p:attrName>
                                        </p:attrNameLst>
                                      </p:cBhvr>
                                      <p:tavLst>
                                        <p:tav tm="0">
                                          <p:val>
                                            <p:strVal val="#ppt_x"/>
                                          </p:val>
                                        </p:tav>
                                        <p:tav tm="100000">
                                          <p:val>
                                            <p:strVal val="#ppt_x"/>
                                          </p:val>
                                        </p:tav>
                                      </p:tavLst>
                                    </p:anim>
                                    <p:anim calcmode="lin" valueType="num">
                                      <p:cBhvr additive="base">
                                        <p:cTn id="123" dur="500" fill="hold"/>
                                        <p:tgtEl>
                                          <p:spTgt spid="55302"/>
                                        </p:tgtEl>
                                        <p:attrNameLst>
                                          <p:attrName>ppt_y</p:attrName>
                                        </p:attrNameLst>
                                      </p:cBhvr>
                                      <p:tavLst>
                                        <p:tav tm="0">
                                          <p:val>
                                            <p:strVal val="0-#ppt_h/2"/>
                                          </p:val>
                                        </p:tav>
                                        <p:tav tm="100000">
                                          <p:val>
                                            <p:strVal val="#ppt_y"/>
                                          </p:val>
                                        </p:tav>
                                      </p:tavLst>
                                    </p:anim>
                                  </p:childTnLst>
                                </p:cTn>
                              </p:par>
                            </p:childTnLst>
                          </p:cTn>
                        </p:par>
                        <p:par>
                          <p:cTn id="124" fill="hold">
                            <p:stCondLst>
                              <p:cond delay="12000"/>
                            </p:stCondLst>
                            <p:childTnLst>
                              <p:par>
                                <p:cTn id="125" presetID="10" presetClass="entr" presetSubtype="0" fill="hold" nodeType="afterEffect">
                                  <p:stCondLst>
                                    <p:cond delay="0"/>
                                  </p:stCondLst>
                                  <p:childTnLst>
                                    <p:set>
                                      <p:cBhvr>
                                        <p:cTn id="126" dur="1" fill="hold">
                                          <p:stCondLst>
                                            <p:cond delay="0"/>
                                          </p:stCondLst>
                                        </p:cTn>
                                        <p:tgtEl>
                                          <p:spTgt spid="2"/>
                                        </p:tgtEl>
                                        <p:attrNameLst>
                                          <p:attrName>style.visibility</p:attrName>
                                        </p:attrNameLst>
                                      </p:cBhvr>
                                      <p:to>
                                        <p:strVal val="visible"/>
                                      </p:to>
                                    </p:set>
                                    <p:animEffect transition="in" filter="fade">
                                      <p:cBhvr>
                                        <p:cTn id="1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299" grpId="0" build="p" autoUpdateAnimBg="0" advAuto="0"/>
      <p:bldP spid="55305" grpId="0" autoUpdateAnimBg="0"/>
      <p:bldP spid="55306" grpId="0" autoUpdateAnimBg="0"/>
      <p:bldP spid="55307" grpId="0" autoUpdateAnimBg="0"/>
      <p:bldP spid="55308" grpId="0" autoUpdateAnimBg="0"/>
      <p:bldP spid="55309" grpId="0" autoUpdateAnimBg="0"/>
      <p:bldP spid="55310" grpId="0" autoUpdateAnimBg="0"/>
      <p:bldP spid="55311" grpId="0" autoUpdateAnimBg="0"/>
      <p:bldP spid="55312" grpId="0" autoUpdateAnimBg="0"/>
      <p:bldP spid="55313" grpId="0" autoUpdateAnimBg="0"/>
      <p:bldP spid="55314" grpId="0" autoUpdateAnimBg="0"/>
      <p:bldP spid="55315" grpId="0" autoUpdateAnimBg="0"/>
      <p:bldP spid="55316" grpId="0" autoUpdateAnimBg="0"/>
      <p:bldP spid="55317" grpId="0" autoUpdateAnimBg="0"/>
      <p:bldP spid="55318" grpId="0" autoUpdateAnimBg="0"/>
      <p:bldP spid="55319" grpId="0" autoUpdateAnimBg="0"/>
      <p:bldP spid="55320" grpId="0" autoUpdateAnimBg="0"/>
      <p:bldP spid="55321" grpId="0" autoUpdateAnimBg="0"/>
      <p:bldP spid="55322" grpId="0" autoUpdateAnimBg="0"/>
      <p:bldP spid="55323" grpId="0" autoUpdateAnimBg="0"/>
      <p:bldP spid="55302" grpId="0" animBg="1" autoUpdateAnimBg="0"/>
      <p:bldP spid="55303" grpId="0" animBg="1" autoUpdateAnimBg="0"/>
      <p:bldP spid="5530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53251"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42A10233-6615-4CA7-8BF9-C8C303724E5A}" type="slidenum">
              <a:rPr kumimoji="0" lang="en-US" altLang="fr-FR" sz="1400" smtClean="0">
                <a:latin typeface="Times New Roman" panose="02020603050405020304" pitchFamily="18" charset="0"/>
              </a:rPr>
              <a:pPr>
                <a:spcBef>
                  <a:spcPct val="50000"/>
                </a:spcBef>
                <a:buClrTx/>
                <a:buSzTx/>
                <a:buFontTx/>
                <a:buNone/>
              </a:pPr>
              <a:t>33</a:t>
            </a:fld>
            <a:endParaRPr kumimoji="0" lang="en-US" altLang="fr-FR" sz="1400">
              <a:latin typeface="Times New Roman" panose="02020603050405020304" pitchFamily="18" charset="0"/>
            </a:endParaRPr>
          </a:p>
        </p:txBody>
      </p:sp>
      <p:sp>
        <p:nvSpPr>
          <p:cNvPr id="108546" name="Rectangle 2"/>
          <p:cNvSpPr>
            <a:spLocks noGrp="1" noChangeArrowheads="1"/>
          </p:cNvSpPr>
          <p:nvPr>
            <p:ph type="title"/>
          </p:nvPr>
        </p:nvSpPr>
        <p:spPr/>
        <p:txBody>
          <a:bodyPr/>
          <a:lstStyle/>
          <a:p>
            <a:pPr>
              <a:defRPr/>
            </a:pPr>
            <a:r>
              <a:rPr lang="en-GB" altLang="fr-FR"/>
              <a:t>Locality of reference </a:t>
            </a:r>
          </a:p>
        </p:txBody>
      </p:sp>
      <p:sp>
        <p:nvSpPr>
          <p:cNvPr id="108547" name="Rectangle 3"/>
          <p:cNvSpPr>
            <a:spLocks noGrp="1" noChangeArrowheads="1"/>
          </p:cNvSpPr>
          <p:nvPr>
            <p:ph type="body" idx="1"/>
          </p:nvPr>
        </p:nvSpPr>
        <p:spPr/>
        <p:txBody>
          <a:bodyPr/>
          <a:lstStyle/>
          <a:p>
            <a:pPr>
              <a:defRPr/>
            </a:pPr>
            <a:r>
              <a:rPr lang="en-GB" altLang="fr-FR"/>
              <a:t>Space locality as illustrated previously: probability is high to access near or same addresses in memory</a:t>
            </a:r>
          </a:p>
          <a:p>
            <a:pPr>
              <a:defRPr/>
            </a:pPr>
            <a:r>
              <a:rPr lang="en-GB" altLang="fr-FR"/>
              <a:t>Temporal locality: probability is high to reference in a near future the same addresses</a:t>
            </a:r>
          </a:p>
          <a:p>
            <a:pPr>
              <a:defRPr/>
            </a:pPr>
            <a:r>
              <a:rPr lang="en-GB" altLang="fr-FR"/>
              <a:t>Hit ratio is a probability, if probability is high so is the hit ratio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8546"/>
                                        </p:tgtEl>
                                        <p:attrNameLst>
                                          <p:attrName>style.visibility</p:attrName>
                                        </p:attrNameLst>
                                      </p:cBhvr>
                                      <p:to>
                                        <p:strVal val="visible"/>
                                      </p:to>
                                    </p:set>
                                    <p:anim calcmode="lin" valueType="num">
                                      <p:cBhvr additive="base">
                                        <p:cTn id="7" dur="500" fill="hold"/>
                                        <p:tgtEl>
                                          <p:spTgt spid="108546"/>
                                        </p:tgtEl>
                                        <p:attrNameLst>
                                          <p:attrName>ppt_x</p:attrName>
                                        </p:attrNameLst>
                                      </p:cBhvr>
                                      <p:tavLst>
                                        <p:tav tm="0">
                                          <p:val>
                                            <p:strVal val="0-#ppt_w/2"/>
                                          </p:val>
                                        </p:tav>
                                        <p:tav tm="100000">
                                          <p:val>
                                            <p:strVal val="#ppt_x"/>
                                          </p:val>
                                        </p:tav>
                                      </p:tavLst>
                                    </p:anim>
                                    <p:anim calcmode="lin" valueType="num">
                                      <p:cBhvr additive="base">
                                        <p:cTn id="8" dur="500" fill="hold"/>
                                        <p:tgtEl>
                                          <p:spTgt spid="10854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0"/>
                                  </p:stCondLst>
                                  <p:childTnLst>
                                    <p:set>
                                      <p:cBhvr>
                                        <p:cTn id="11" dur="1" fill="hold">
                                          <p:stCondLst>
                                            <p:cond delay="0"/>
                                          </p:stCondLst>
                                        </p:cTn>
                                        <p:tgtEl>
                                          <p:spTgt spid="108547">
                                            <p:txEl>
                                              <p:pRg st="0" end="0"/>
                                            </p:txEl>
                                          </p:spTgt>
                                        </p:tgtEl>
                                        <p:attrNameLst>
                                          <p:attrName>style.visibility</p:attrName>
                                        </p:attrNameLst>
                                      </p:cBhvr>
                                      <p:to>
                                        <p:strVal val="visible"/>
                                      </p:to>
                                    </p:set>
                                    <p:anim calcmode="lin" valueType="num">
                                      <p:cBhvr additive="base">
                                        <p:cTn id="12" dur="500" fill="hold"/>
                                        <p:tgtEl>
                                          <p:spTgt spid="10854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8547">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4000"/>
                            </p:stCondLst>
                            <p:childTnLst>
                              <p:par>
                                <p:cTn id="15" presetID="2" presetClass="entr" presetSubtype="8" fill="hold" grpId="0" nodeType="afterEffect">
                                  <p:stCondLst>
                                    <p:cond delay="3000"/>
                                  </p:stCondLst>
                                  <p:childTnLst>
                                    <p:set>
                                      <p:cBhvr>
                                        <p:cTn id="16" dur="1" fill="hold">
                                          <p:stCondLst>
                                            <p:cond delay="0"/>
                                          </p:stCondLst>
                                        </p:cTn>
                                        <p:tgtEl>
                                          <p:spTgt spid="108547">
                                            <p:txEl>
                                              <p:pRg st="1" end="1"/>
                                            </p:txEl>
                                          </p:spTgt>
                                        </p:tgtEl>
                                        <p:attrNameLst>
                                          <p:attrName>style.visibility</p:attrName>
                                        </p:attrNameLst>
                                      </p:cBhvr>
                                      <p:to>
                                        <p:strVal val="visible"/>
                                      </p:to>
                                    </p:set>
                                    <p:anim calcmode="lin" valueType="num">
                                      <p:cBhvr additive="base">
                                        <p:cTn id="17" dur="500" fill="hold"/>
                                        <p:tgtEl>
                                          <p:spTgt spid="10854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8547">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7500"/>
                            </p:stCondLst>
                            <p:childTnLst>
                              <p:par>
                                <p:cTn id="20" presetID="2" presetClass="entr" presetSubtype="8" fill="hold" grpId="0" nodeType="afterEffect">
                                  <p:stCondLst>
                                    <p:cond delay="3000"/>
                                  </p:stCondLst>
                                  <p:childTnLst>
                                    <p:set>
                                      <p:cBhvr>
                                        <p:cTn id="21" dur="1" fill="hold">
                                          <p:stCondLst>
                                            <p:cond delay="0"/>
                                          </p:stCondLst>
                                        </p:cTn>
                                        <p:tgtEl>
                                          <p:spTgt spid="108547">
                                            <p:txEl>
                                              <p:pRg st="2" end="2"/>
                                            </p:txEl>
                                          </p:spTgt>
                                        </p:tgtEl>
                                        <p:attrNameLst>
                                          <p:attrName>style.visibility</p:attrName>
                                        </p:attrNameLst>
                                      </p:cBhvr>
                                      <p:to>
                                        <p:strVal val="visible"/>
                                      </p:to>
                                    </p:set>
                                    <p:anim calcmode="lin" valueType="num">
                                      <p:cBhvr additive="base">
                                        <p:cTn id="22" dur="500" fill="hold"/>
                                        <p:tgtEl>
                                          <p:spTgt spid="108547">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0854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108547" grpId="0" build="p" autoUpdateAnimBg="0" advAuto="300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p:txBody>
          <a:bodyPr/>
          <a:lstStyle/>
          <a:p>
            <a:pPr>
              <a:defRPr/>
            </a:pPr>
            <a:r>
              <a:rPr lang="en-GB" altLang="fr-FR"/>
              <a:t>Introduction.</a:t>
            </a:r>
          </a:p>
        </p:txBody>
      </p:sp>
      <p:sp>
        <p:nvSpPr>
          <p:cNvPr id="104451" name="Rectangle 3"/>
          <p:cNvSpPr>
            <a:spLocks noGrp="1" noChangeArrowheads="1"/>
          </p:cNvSpPr>
          <p:nvPr>
            <p:ph type="subTitle" idx="1"/>
          </p:nvPr>
        </p:nvSpPr>
        <p:spPr/>
        <p:txBody>
          <a:bodyPr/>
          <a:lstStyle/>
          <a:p>
            <a:pPr>
              <a:defRPr/>
            </a:pPr>
            <a:r>
              <a:rPr lang="en-GB" altLang="fr-FR"/>
              <a:t>Recall of some basis elements.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additive="base">
                                        <p:cTn id="7" dur="500" fill="hold"/>
                                        <p:tgtEl>
                                          <p:spTgt spid="104450"/>
                                        </p:tgtEl>
                                        <p:attrNameLst>
                                          <p:attrName>ppt_x</p:attrName>
                                        </p:attrNameLst>
                                      </p:cBhvr>
                                      <p:tavLst>
                                        <p:tav tm="0">
                                          <p:val>
                                            <p:strVal val="1+#ppt_w/2"/>
                                          </p:val>
                                        </p:tav>
                                        <p:tav tm="100000">
                                          <p:val>
                                            <p:strVal val="#ppt_x"/>
                                          </p:val>
                                        </p:tav>
                                      </p:tavLst>
                                    </p:anim>
                                    <p:anim calcmode="lin" valueType="num">
                                      <p:cBhvr additive="base">
                                        <p:cTn id="8" dur="500" fill="hold"/>
                                        <p:tgtEl>
                                          <p:spTgt spid="10445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 presetClass="entr" presetSubtype="32" fill="hold" grpId="0" nodeType="afterEffect">
                                  <p:stCondLst>
                                    <p:cond delay="1000"/>
                                  </p:stCondLst>
                                  <p:childTnLst>
                                    <p:set>
                                      <p:cBhvr>
                                        <p:cTn id="11" dur="1" fill="hold">
                                          <p:stCondLst>
                                            <p:cond delay="0"/>
                                          </p:stCondLst>
                                        </p:cTn>
                                        <p:tgtEl>
                                          <p:spTgt spid="104451">
                                            <p:txEl>
                                              <p:pRg st="0" end="0"/>
                                            </p:txEl>
                                          </p:spTgt>
                                        </p:tgtEl>
                                        <p:attrNameLst>
                                          <p:attrName>style.visibility</p:attrName>
                                        </p:attrNameLst>
                                      </p:cBhvr>
                                      <p:to>
                                        <p:strVal val="visible"/>
                                      </p:to>
                                    </p:set>
                                    <p:animEffect transition="in" filter="box(out)">
                                      <p:cBhvr>
                                        <p:cTn id="12" dur="500"/>
                                        <p:tgtEl>
                                          <p:spTgt spid="1044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1" grpId="0" build="p" autoUpdateAnimBg="0" advAuto="100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9219"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19EBB41C-F971-4E85-B293-1787A2450784}" type="slidenum">
              <a:rPr kumimoji="0" lang="en-US" altLang="fr-FR" sz="1400" smtClean="0">
                <a:latin typeface="Times New Roman" panose="02020603050405020304" pitchFamily="18" charset="0"/>
              </a:rPr>
              <a:pPr>
                <a:spcBef>
                  <a:spcPct val="50000"/>
                </a:spcBef>
                <a:buClrTx/>
                <a:buSzTx/>
                <a:buFontTx/>
                <a:buNone/>
              </a:pPr>
              <a:t>5</a:t>
            </a:fld>
            <a:endParaRPr kumimoji="0" lang="en-US" altLang="fr-FR" sz="1400">
              <a:latin typeface="Times New Roman" panose="02020603050405020304" pitchFamily="18" charset="0"/>
            </a:endParaRPr>
          </a:p>
        </p:txBody>
      </p:sp>
      <p:sp>
        <p:nvSpPr>
          <p:cNvPr id="6146"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a:t>Base components</a:t>
            </a:r>
          </a:p>
        </p:txBody>
      </p:sp>
      <p:sp>
        <p:nvSpPr>
          <p:cNvPr id="6150" name="Rectangle 6"/>
          <p:cNvSpPr>
            <a:spLocks noChangeArrowheads="1"/>
          </p:cNvSpPr>
          <p:nvPr/>
        </p:nvSpPr>
        <p:spPr bwMode="auto">
          <a:xfrm>
            <a:off x="3429000" y="2514600"/>
            <a:ext cx="1600200" cy="8382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Secondary</a:t>
            </a:r>
          </a:p>
          <a:p>
            <a:pPr algn="ctr">
              <a:spcBef>
                <a:spcPct val="0"/>
              </a:spcBef>
              <a:buClrTx/>
              <a:buSzTx/>
              <a:buFontTx/>
              <a:buNone/>
            </a:pPr>
            <a:r>
              <a:rPr kumimoji="0" lang="en-GB" altLang="fr-FR" sz="2000">
                <a:latin typeface="Times New Roman" panose="02020603050405020304" pitchFamily="18" charset="0"/>
              </a:rPr>
              <a:t>Memory</a:t>
            </a:r>
            <a:endParaRPr kumimoji="0" lang="en-GB" altLang="fr-FR" sz="2400">
              <a:latin typeface="Times New Roman" panose="02020603050405020304" pitchFamily="18" charset="0"/>
            </a:endParaRPr>
          </a:p>
        </p:txBody>
      </p:sp>
      <p:sp>
        <p:nvSpPr>
          <p:cNvPr id="6151" name="Rectangle 7"/>
          <p:cNvSpPr>
            <a:spLocks noChangeArrowheads="1"/>
          </p:cNvSpPr>
          <p:nvPr/>
        </p:nvSpPr>
        <p:spPr bwMode="auto">
          <a:xfrm>
            <a:off x="1295400" y="3733800"/>
            <a:ext cx="1600200" cy="8382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Input </a:t>
            </a:r>
          </a:p>
          <a:p>
            <a:pPr algn="ctr">
              <a:spcBef>
                <a:spcPct val="0"/>
              </a:spcBef>
              <a:buClrTx/>
              <a:buSzTx/>
              <a:buFontTx/>
              <a:buNone/>
            </a:pPr>
            <a:r>
              <a:rPr kumimoji="0" lang="en-GB" altLang="fr-FR" sz="2000">
                <a:latin typeface="Times New Roman" panose="02020603050405020304" pitchFamily="18" charset="0"/>
              </a:rPr>
              <a:t>Interfaces</a:t>
            </a:r>
            <a:endParaRPr kumimoji="0" lang="en-GB" altLang="fr-FR" sz="2400">
              <a:latin typeface="Times New Roman" panose="02020603050405020304" pitchFamily="18" charset="0"/>
            </a:endParaRPr>
          </a:p>
        </p:txBody>
      </p:sp>
      <p:sp>
        <p:nvSpPr>
          <p:cNvPr id="6152" name="Rectangle 8"/>
          <p:cNvSpPr>
            <a:spLocks noChangeArrowheads="1"/>
          </p:cNvSpPr>
          <p:nvPr/>
        </p:nvSpPr>
        <p:spPr bwMode="auto">
          <a:xfrm>
            <a:off x="3429000" y="3733800"/>
            <a:ext cx="1600200" cy="8382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Main</a:t>
            </a:r>
          </a:p>
          <a:p>
            <a:pPr algn="ctr">
              <a:spcBef>
                <a:spcPct val="0"/>
              </a:spcBef>
              <a:buClrTx/>
              <a:buSzTx/>
              <a:buFontTx/>
              <a:buNone/>
            </a:pPr>
            <a:r>
              <a:rPr kumimoji="0" lang="en-GB" altLang="fr-FR" sz="2000">
                <a:latin typeface="Times New Roman" panose="02020603050405020304" pitchFamily="18" charset="0"/>
              </a:rPr>
              <a:t>Memory</a:t>
            </a:r>
            <a:endParaRPr kumimoji="0" lang="en-GB" altLang="fr-FR" sz="2400">
              <a:latin typeface="Times New Roman" panose="02020603050405020304" pitchFamily="18" charset="0"/>
            </a:endParaRPr>
          </a:p>
        </p:txBody>
      </p:sp>
      <p:sp>
        <p:nvSpPr>
          <p:cNvPr id="6153" name="Rectangle 9"/>
          <p:cNvSpPr>
            <a:spLocks noChangeArrowheads="1"/>
          </p:cNvSpPr>
          <p:nvPr/>
        </p:nvSpPr>
        <p:spPr bwMode="auto">
          <a:xfrm>
            <a:off x="5486400" y="3733800"/>
            <a:ext cx="1600200" cy="8382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Output </a:t>
            </a:r>
          </a:p>
          <a:p>
            <a:pPr algn="ctr">
              <a:spcBef>
                <a:spcPct val="0"/>
              </a:spcBef>
              <a:buClrTx/>
              <a:buSzTx/>
              <a:buFontTx/>
              <a:buNone/>
            </a:pPr>
            <a:r>
              <a:rPr kumimoji="0" lang="en-GB" altLang="fr-FR" sz="2000">
                <a:latin typeface="Times New Roman" panose="02020603050405020304" pitchFamily="18" charset="0"/>
              </a:rPr>
              <a:t>Interfaces</a:t>
            </a:r>
            <a:endParaRPr kumimoji="0" lang="en-GB" altLang="fr-FR" sz="2400">
              <a:latin typeface="Times New Roman" panose="02020603050405020304" pitchFamily="18" charset="0"/>
            </a:endParaRPr>
          </a:p>
        </p:txBody>
      </p:sp>
      <p:sp>
        <p:nvSpPr>
          <p:cNvPr id="6154" name="Rectangle 10"/>
          <p:cNvSpPr>
            <a:spLocks noChangeArrowheads="1"/>
          </p:cNvSpPr>
          <p:nvPr/>
        </p:nvSpPr>
        <p:spPr bwMode="auto">
          <a:xfrm>
            <a:off x="3429000" y="5029200"/>
            <a:ext cx="1600200" cy="8382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a:latin typeface="Times New Roman" panose="02020603050405020304" pitchFamily="18" charset="0"/>
              </a:rPr>
              <a:t>Central</a:t>
            </a:r>
          </a:p>
          <a:p>
            <a:pPr algn="ctr">
              <a:spcBef>
                <a:spcPct val="0"/>
              </a:spcBef>
              <a:buClrTx/>
              <a:buSzTx/>
              <a:buFontTx/>
              <a:buNone/>
            </a:pPr>
            <a:r>
              <a:rPr kumimoji="0" lang="en-GB" altLang="fr-FR" sz="2000">
                <a:latin typeface="Times New Roman" panose="02020603050405020304" pitchFamily="18" charset="0"/>
              </a:rPr>
              <a:t>Processing</a:t>
            </a:r>
          </a:p>
          <a:p>
            <a:pPr algn="ctr">
              <a:spcBef>
                <a:spcPct val="0"/>
              </a:spcBef>
              <a:buClrTx/>
              <a:buSzTx/>
              <a:buFontTx/>
              <a:buNone/>
            </a:pPr>
            <a:r>
              <a:rPr kumimoji="0" lang="en-GB" altLang="fr-FR" sz="2000">
                <a:latin typeface="Times New Roman" panose="02020603050405020304" pitchFamily="18" charset="0"/>
              </a:rPr>
              <a:t>Unit</a:t>
            </a:r>
          </a:p>
        </p:txBody>
      </p:sp>
      <p:cxnSp>
        <p:nvCxnSpPr>
          <p:cNvPr id="6156" name="AutoShape 12"/>
          <p:cNvCxnSpPr>
            <a:cxnSpLocks noChangeShapeType="1"/>
            <a:stCxn id="6151" idx="2"/>
            <a:endCxn id="6154" idx="1"/>
          </p:cNvCxnSpPr>
          <p:nvPr/>
        </p:nvCxnSpPr>
        <p:spPr bwMode="auto">
          <a:xfrm rot="16200000" flipH="1">
            <a:off x="2324100" y="4343400"/>
            <a:ext cx="876300" cy="1333500"/>
          </a:xfrm>
          <a:prstGeom prst="bentConnector2">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7" name="AutoShape 13"/>
          <p:cNvCxnSpPr>
            <a:cxnSpLocks noChangeShapeType="1"/>
            <a:stCxn id="6154" idx="3"/>
            <a:endCxn id="6153" idx="2"/>
          </p:cNvCxnSpPr>
          <p:nvPr/>
        </p:nvCxnSpPr>
        <p:spPr bwMode="auto">
          <a:xfrm flipV="1">
            <a:off x="5029200" y="4572000"/>
            <a:ext cx="1257300" cy="876300"/>
          </a:xfrm>
          <a:prstGeom prst="bentConnector2">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8" name="AutoShape 14"/>
          <p:cNvCxnSpPr>
            <a:cxnSpLocks noChangeShapeType="1"/>
            <a:stCxn id="6152" idx="2"/>
            <a:endCxn id="6154" idx="0"/>
          </p:cNvCxnSpPr>
          <p:nvPr/>
        </p:nvCxnSpPr>
        <p:spPr bwMode="auto">
          <a:xfrm>
            <a:off x="4229100" y="4572000"/>
            <a:ext cx="0" cy="457200"/>
          </a:xfrm>
          <a:prstGeom prst="straightConnector1">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1" name="AutoShape 17"/>
          <p:cNvCxnSpPr>
            <a:cxnSpLocks noChangeShapeType="1"/>
            <a:stCxn id="6152" idx="0"/>
            <a:endCxn id="6150" idx="2"/>
          </p:cNvCxnSpPr>
          <p:nvPr/>
        </p:nvCxnSpPr>
        <p:spPr bwMode="auto">
          <a:xfrm flipV="1">
            <a:off x="4229100" y="3352800"/>
            <a:ext cx="0" cy="381000"/>
          </a:xfrm>
          <a:prstGeom prst="straightConnector1">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62" name="AutoShape 18"/>
          <p:cNvSpPr>
            <a:spLocks noChangeArrowheads="1"/>
          </p:cNvSpPr>
          <p:nvPr/>
        </p:nvSpPr>
        <p:spPr bwMode="auto">
          <a:xfrm>
            <a:off x="5829300" y="2438400"/>
            <a:ext cx="902940" cy="762000"/>
          </a:xfrm>
          <a:prstGeom prst="flowChartMagneticDisk">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dirty="0">
                <a:latin typeface="Times New Roman" panose="02020603050405020304" pitchFamily="18" charset="0"/>
              </a:rPr>
              <a:t>Output</a:t>
            </a:r>
          </a:p>
          <a:p>
            <a:pPr algn="ctr">
              <a:spcBef>
                <a:spcPct val="0"/>
              </a:spcBef>
              <a:buClrTx/>
              <a:buSzTx/>
              <a:buFontTx/>
              <a:buNone/>
            </a:pPr>
            <a:r>
              <a:rPr kumimoji="0" lang="en-GB" altLang="fr-FR" sz="2000" dirty="0">
                <a:latin typeface="Times New Roman" panose="02020603050405020304" pitchFamily="18" charset="0"/>
              </a:rPr>
              <a:t>Devices</a:t>
            </a:r>
            <a:endParaRPr kumimoji="0" lang="en-GB" altLang="fr-FR" sz="2400" dirty="0">
              <a:latin typeface="Times New Roman" panose="02020603050405020304" pitchFamily="18" charset="0"/>
            </a:endParaRPr>
          </a:p>
        </p:txBody>
      </p:sp>
      <p:sp>
        <p:nvSpPr>
          <p:cNvPr id="6163" name="AutoShape 19"/>
          <p:cNvSpPr>
            <a:spLocks noChangeArrowheads="1"/>
          </p:cNvSpPr>
          <p:nvPr/>
        </p:nvSpPr>
        <p:spPr bwMode="auto">
          <a:xfrm>
            <a:off x="1523999" y="2590800"/>
            <a:ext cx="1104901" cy="609600"/>
          </a:xfrm>
          <a:prstGeom prst="flowChartDisplay">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lgn="ctr">
              <a:spcBef>
                <a:spcPct val="0"/>
              </a:spcBef>
              <a:buClrTx/>
              <a:buSzTx/>
              <a:buFontTx/>
              <a:buNone/>
            </a:pPr>
            <a:r>
              <a:rPr kumimoji="0" lang="en-GB" altLang="fr-FR" sz="2000" dirty="0">
                <a:latin typeface="Times New Roman" panose="02020603050405020304" pitchFamily="18" charset="0"/>
              </a:rPr>
              <a:t>Input </a:t>
            </a:r>
          </a:p>
          <a:p>
            <a:pPr algn="ctr">
              <a:spcBef>
                <a:spcPct val="0"/>
              </a:spcBef>
              <a:buClrTx/>
              <a:buSzTx/>
              <a:buFontTx/>
              <a:buNone/>
            </a:pPr>
            <a:r>
              <a:rPr kumimoji="0" lang="en-GB" altLang="fr-FR" sz="2000" dirty="0">
                <a:latin typeface="Times New Roman" panose="02020603050405020304" pitchFamily="18" charset="0"/>
              </a:rPr>
              <a:t>Devices</a:t>
            </a:r>
            <a:endParaRPr kumimoji="0" lang="en-GB" altLang="fr-FR" sz="2400" dirty="0">
              <a:latin typeface="Times New Roman" panose="02020603050405020304" pitchFamily="18" charset="0"/>
            </a:endParaRPr>
          </a:p>
        </p:txBody>
      </p:sp>
      <p:cxnSp>
        <p:nvCxnSpPr>
          <p:cNvPr id="6164" name="AutoShape 20"/>
          <p:cNvCxnSpPr>
            <a:cxnSpLocks noChangeShapeType="1"/>
            <a:stCxn id="6163" idx="2"/>
            <a:endCxn id="6151" idx="0"/>
          </p:cNvCxnSpPr>
          <p:nvPr/>
        </p:nvCxnSpPr>
        <p:spPr bwMode="auto">
          <a:xfrm>
            <a:off x="2076450" y="3200400"/>
            <a:ext cx="19050" cy="5334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6" name="AutoShape 22"/>
          <p:cNvCxnSpPr>
            <a:cxnSpLocks noChangeShapeType="1"/>
            <a:stCxn id="6153" idx="0"/>
            <a:endCxn id="6162" idx="3"/>
          </p:cNvCxnSpPr>
          <p:nvPr/>
        </p:nvCxnSpPr>
        <p:spPr bwMode="auto">
          <a:xfrm flipH="1" flipV="1">
            <a:off x="6280770" y="3200400"/>
            <a:ext cx="5730" cy="5334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078731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1+#ppt_w/2"/>
                                          </p:val>
                                        </p:tav>
                                        <p:tav tm="100000">
                                          <p:val>
                                            <p:strVal val="#ppt_x"/>
                                          </p:val>
                                        </p:tav>
                                      </p:tavLst>
                                    </p:anim>
                                    <p:anim calcmode="lin" valueType="num">
                                      <p:cBhvr additive="base">
                                        <p:cTn id="8" dur="500" fill="hold"/>
                                        <p:tgtEl>
                                          <p:spTgt spid="614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1000"/>
                                  </p:stCondLst>
                                  <p:childTnLst>
                                    <p:set>
                                      <p:cBhvr>
                                        <p:cTn id="11" dur="1" fill="hold">
                                          <p:stCondLst>
                                            <p:cond delay="0"/>
                                          </p:stCondLst>
                                        </p:cTn>
                                        <p:tgtEl>
                                          <p:spTgt spid="6154"/>
                                        </p:tgtEl>
                                        <p:attrNameLst>
                                          <p:attrName>style.visibility</p:attrName>
                                        </p:attrNameLst>
                                      </p:cBhvr>
                                      <p:to>
                                        <p:strVal val="visible"/>
                                      </p:to>
                                    </p:set>
                                    <p:anim calcmode="lin" valueType="num">
                                      <p:cBhvr additive="base">
                                        <p:cTn id="12" dur="500" fill="hold"/>
                                        <p:tgtEl>
                                          <p:spTgt spid="6154"/>
                                        </p:tgtEl>
                                        <p:attrNameLst>
                                          <p:attrName>ppt_x</p:attrName>
                                        </p:attrNameLst>
                                      </p:cBhvr>
                                      <p:tavLst>
                                        <p:tav tm="0">
                                          <p:val>
                                            <p:strVal val="#ppt_x"/>
                                          </p:val>
                                        </p:tav>
                                        <p:tav tm="100000">
                                          <p:val>
                                            <p:strVal val="#ppt_x"/>
                                          </p:val>
                                        </p:tav>
                                      </p:tavLst>
                                    </p:anim>
                                    <p:anim calcmode="lin" valueType="num">
                                      <p:cBhvr additive="base">
                                        <p:cTn id="13" dur="500" fill="hold"/>
                                        <p:tgtEl>
                                          <p:spTgt spid="615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2000"/>
                            </p:stCondLst>
                            <p:childTnLst>
                              <p:par>
                                <p:cTn id="15" presetID="2" presetClass="entr" presetSubtype="1" fill="hold" grpId="0" nodeType="afterEffect">
                                  <p:stCondLst>
                                    <p:cond delay="1000"/>
                                  </p:stCondLst>
                                  <p:childTnLst>
                                    <p:set>
                                      <p:cBhvr>
                                        <p:cTn id="16" dur="1" fill="hold">
                                          <p:stCondLst>
                                            <p:cond delay="0"/>
                                          </p:stCondLst>
                                        </p:cTn>
                                        <p:tgtEl>
                                          <p:spTgt spid="6152"/>
                                        </p:tgtEl>
                                        <p:attrNameLst>
                                          <p:attrName>style.visibility</p:attrName>
                                        </p:attrNameLst>
                                      </p:cBhvr>
                                      <p:to>
                                        <p:strVal val="visible"/>
                                      </p:to>
                                    </p:set>
                                    <p:anim calcmode="lin" valueType="num">
                                      <p:cBhvr additive="base">
                                        <p:cTn id="17" dur="500" fill="hold"/>
                                        <p:tgtEl>
                                          <p:spTgt spid="6152"/>
                                        </p:tgtEl>
                                        <p:attrNameLst>
                                          <p:attrName>ppt_x</p:attrName>
                                        </p:attrNameLst>
                                      </p:cBhvr>
                                      <p:tavLst>
                                        <p:tav tm="0">
                                          <p:val>
                                            <p:strVal val="#ppt_x"/>
                                          </p:val>
                                        </p:tav>
                                        <p:tav tm="100000">
                                          <p:val>
                                            <p:strVal val="#ppt_x"/>
                                          </p:val>
                                        </p:tav>
                                      </p:tavLst>
                                    </p:anim>
                                    <p:anim calcmode="lin" valueType="num">
                                      <p:cBhvr additive="base">
                                        <p:cTn id="18" dur="500" fill="hold"/>
                                        <p:tgtEl>
                                          <p:spTgt spid="6152"/>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3500"/>
                            </p:stCondLst>
                            <p:childTnLst>
                              <p:par>
                                <p:cTn id="20" presetID="1" presetClass="entr" presetSubtype="0" fill="hold" nodeType="afterEffect">
                                  <p:stCondLst>
                                    <p:cond delay="1000"/>
                                  </p:stCondLst>
                                  <p:childTnLst>
                                    <p:set>
                                      <p:cBhvr>
                                        <p:cTn id="21" dur="1" fill="hold">
                                          <p:stCondLst>
                                            <p:cond delay="499"/>
                                          </p:stCondLst>
                                        </p:cTn>
                                        <p:tgtEl>
                                          <p:spTgt spid="6158"/>
                                        </p:tgtEl>
                                        <p:attrNameLst>
                                          <p:attrName>style.visibility</p:attrName>
                                        </p:attrNameLst>
                                      </p:cBhvr>
                                      <p:to>
                                        <p:strVal val="visible"/>
                                      </p:to>
                                    </p:set>
                                  </p:childTnLst>
                                </p:cTn>
                              </p:par>
                            </p:childTnLst>
                          </p:cTn>
                        </p:par>
                        <p:par>
                          <p:cTn id="22" fill="hold" nodeType="afterGroup">
                            <p:stCondLst>
                              <p:cond delay="5000"/>
                            </p:stCondLst>
                            <p:childTnLst>
                              <p:par>
                                <p:cTn id="23" presetID="2" presetClass="entr" presetSubtype="1" fill="hold" grpId="0" nodeType="afterEffect">
                                  <p:stCondLst>
                                    <p:cond delay="1000"/>
                                  </p:stCondLst>
                                  <p:childTnLst>
                                    <p:set>
                                      <p:cBhvr>
                                        <p:cTn id="24" dur="1" fill="hold">
                                          <p:stCondLst>
                                            <p:cond delay="0"/>
                                          </p:stCondLst>
                                        </p:cTn>
                                        <p:tgtEl>
                                          <p:spTgt spid="6150"/>
                                        </p:tgtEl>
                                        <p:attrNameLst>
                                          <p:attrName>style.visibility</p:attrName>
                                        </p:attrNameLst>
                                      </p:cBhvr>
                                      <p:to>
                                        <p:strVal val="visible"/>
                                      </p:to>
                                    </p:set>
                                    <p:anim calcmode="lin" valueType="num">
                                      <p:cBhvr additive="base">
                                        <p:cTn id="25" dur="500" fill="hold"/>
                                        <p:tgtEl>
                                          <p:spTgt spid="6150"/>
                                        </p:tgtEl>
                                        <p:attrNameLst>
                                          <p:attrName>ppt_x</p:attrName>
                                        </p:attrNameLst>
                                      </p:cBhvr>
                                      <p:tavLst>
                                        <p:tav tm="0">
                                          <p:val>
                                            <p:strVal val="#ppt_x"/>
                                          </p:val>
                                        </p:tav>
                                        <p:tav tm="100000">
                                          <p:val>
                                            <p:strVal val="#ppt_x"/>
                                          </p:val>
                                        </p:tav>
                                      </p:tavLst>
                                    </p:anim>
                                    <p:anim calcmode="lin" valueType="num">
                                      <p:cBhvr additive="base">
                                        <p:cTn id="26" dur="500" fill="hold"/>
                                        <p:tgtEl>
                                          <p:spTgt spid="6150"/>
                                        </p:tgtEl>
                                        <p:attrNameLst>
                                          <p:attrName>ppt_y</p:attrName>
                                        </p:attrNameLst>
                                      </p:cBhvr>
                                      <p:tavLst>
                                        <p:tav tm="0">
                                          <p:val>
                                            <p:strVal val="0-#ppt_h/2"/>
                                          </p:val>
                                        </p:tav>
                                        <p:tav tm="100000">
                                          <p:val>
                                            <p:strVal val="#ppt_y"/>
                                          </p:val>
                                        </p:tav>
                                      </p:tavLst>
                                    </p:anim>
                                  </p:childTnLst>
                                </p:cTn>
                              </p:par>
                            </p:childTnLst>
                          </p:cTn>
                        </p:par>
                        <p:par>
                          <p:cTn id="27" fill="hold" nodeType="afterGroup">
                            <p:stCondLst>
                              <p:cond delay="6500"/>
                            </p:stCondLst>
                            <p:childTnLst>
                              <p:par>
                                <p:cTn id="28" presetID="1" presetClass="entr" presetSubtype="0" fill="hold" nodeType="afterEffect">
                                  <p:stCondLst>
                                    <p:cond delay="1000"/>
                                  </p:stCondLst>
                                  <p:childTnLst>
                                    <p:set>
                                      <p:cBhvr>
                                        <p:cTn id="29" dur="1" fill="hold">
                                          <p:stCondLst>
                                            <p:cond delay="499"/>
                                          </p:stCondLst>
                                        </p:cTn>
                                        <p:tgtEl>
                                          <p:spTgt spid="6161"/>
                                        </p:tgtEl>
                                        <p:attrNameLst>
                                          <p:attrName>style.visibility</p:attrName>
                                        </p:attrNameLst>
                                      </p:cBhvr>
                                      <p:to>
                                        <p:strVal val="visible"/>
                                      </p:to>
                                    </p:set>
                                  </p:childTnLst>
                                </p:cTn>
                              </p:par>
                            </p:childTnLst>
                          </p:cTn>
                        </p:par>
                        <p:par>
                          <p:cTn id="30" fill="hold" nodeType="afterGroup">
                            <p:stCondLst>
                              <p:cond delay="8000"/>
                            </p:stCondLst>
                            <p:childTnLst>
                              <p:par>
                                <p:cTn id="31" presetID="1" presetClass="entr" presetSubtype="0" fill="hold" grpId="0" nodeType="afterEffect">
                                  <p:stCondLst>
                                    <p:cond delay="2000"/>
                                  </p:stCondLst>
                                  <p:childTnLst>
                                    <p:set>
                                      <p:cBhvr>
                                        <p:cTn id="32" dur="1" fill="hold">
                                          <p:stCondLst>
                                            <p:cond delay="499"/>
                                          </p:stCondLst>
                                        </p:cTn>
                                        <p:tgtEl>
                                          <p:spTgt spid="6151"/>
                                        </p:tgtEl>
                                        <p:attrNameLst>
                                          <p:attrName>style.visibility</p:attrName>
                                        </p:attrNameLst>
                                      </p:cBhvr>
                                      <p:to>
                                        <p:strVal val="visible"/>
                                      </p:to>
                                    </p:set>
                                  </p:childTnLst>
                                </p:cTn>
                              </p:par>
                            </p:childTnLst>
                          </p:cTn>
                        </p:par>
                        <p:par>
                          <p:cTn id="33" fill="hold" nodeType="afterGroup">
                            <p:stCondLst>
                              <p:cond delay="10500"/>
                            </p:stCondLst>
                            <p:childTnLst>
                              <p:par>
                                <p:cTn id="34" presetID="1" presetClass="entr" presetSubtype="0" fill="hold" nodeType="afterEffect">
                                  <p:stCondLst>
                                    <p:cond delay="0"/>
                                  </p:stCondLst>
                                  <p:childTnLst>
                                    <p:set>
                                      <p:cBhvr>
                                        <p:cTn id="35" dur="1" fill="hold">
                                          <p:stCondLst>
                                            <p:cond delay="499"/>
                                          </p:stCondLst>
                                        </p:cTn>
                                        <p:tgtEl>
                                          <p:spTgt spid="6156"/>
                                        </p:tgtEl>
                                        <p:attrNameLst>
                                          <p:attrName>style.visibility</p:attrName>
                                        </p:attrNameLst>
                                      </p:cBhvr>
                                      <p:to>
                                        <p:strVal val="visible"/>
                                      </p:to>
                                    </p:set>
                                  </p:childTnLst>
                                </p:cTn>
                              </p:par>
                            </p:childTnLst>
                          </p:cTn>
                        </p:par>
                        <p:par>
                          <p:cTn id="36" fill="hold" nodeType="afterGroup">
                            <p:stCondLst>
                              <p:cond delay="11000"/>
                            </p:stCondLst>
                            <p:childTnLst>
                              <p:par>
                                <p:cTn id="37" presetID="1" presetClass="entr" presetSubtype="0" fill="hold" grpId="0" nodeType="afterEffect">
                                  <p:stCondLst>
                                    <p:cond delay="0"/>
                                  </p:stCondLst>
                                  <p:childTnLst>
                                    <p:set>
                                      <p:cBhvr>
                                        <p:cTn id="38" dur="1" fill="hold">
                                          <p:stCondLst>
                                            <p:cond delay="499"/>
                                          </p:stCondLst>
                                        </p:cTn>
                                        <p:tgtEl>
                                          <p:spTgt spid="6163"/>
                                        </p:tgtEl>
                                        <p:attrNameLst>
                                          <p:attrName>style.visibility</p:attrName>
                                        </p:attrNameLst>
                                      </p:cBhvr>
                                      <p:to>
                                        <p:strVal val="visible"/>
                                      </p:to>
                                    </p:set>
                                  </p:childTnLst>
                                </p:cTn>
                              </p:par>
                            </p:childTnLst>
                          </p:cTn>
                        </p:par>
                        <p:par>
                          <p:cTn id="39" fill="hold" nodeType="afterGroup">
                            <p:stCondLst>
                              <p:cond delay="11500"/>
                            </p:stCondLst>
                            <p:childTnLst>
                              <p:par>
                                <p:cTn id="40" presetID="1" presetClass="entr" presetSubtype="0" fill="hold" nodeType="afterEffect">
                                  <p:stCondLst>
                                    <p:cond delay="0"/>
                                  </p:stCondLst>
                                  <p:childTnLst>
                                    <p:set>
                                      <p:cBhvr>
                                        <p:cTn id="41" dur="1" fill="hold">
                                          <p:stCondLst>
                                            <p:cond delay="499"/>
                                          </p:stCondLst>
                                        </p:cTn>
                                        <p:tgtEl>
                                          <p:spTgt spid="6164"/>
                                        </p:tgtEl>
                                        <p:attrNameLst>
                                          <p:attrName>style.visibility</p:attrName>
                                        </p:attrNameLst>
                                      </p:cBhvr>
                                      <p:to>
                                        <p:strVal val="visible"/>
                                      </p:to>
                                    </p:set>
                                  </p:childTnLst>
                                </p:cTn>
                              </p:par>
                            </p:childTnLst>
                          </p:cTn>
                        </p:par>
                        <p:par>
                          <p:cTn id="42" fill="hold" nodeType="afterGroup">
                            <p:stCondLst>
                              <p:cond delay="12000"/>
                            </p:stCondLst>
                            <p:childTnLst>
                              <p:par>
                                <p:cTn id="43" presetID="1" presetClass="entr" presetSubtype="0" fill="hold" grpId="0" nodeType="afterEffect">
                                  <p:stCondLst>
                                    <p:cond delay="2000"/>
                                  </p:stCondLst>
                                  <p:childTnLst>
                                    <p:set>
                                      <p:cBhvr>
                                        <p:cTn id="44" dur="1" fill="hold">
                                          <p:stCondLst>
                                            <p:cond delay="499"/>
                                          </p:stCondLst>
                                        </p:cTn>
                                        <p:tgtEl>
                                          <p:spTgt spid="6153"/>
                                        </p:tgtEl>
                                        <p:attrNameLst>
                                          <p:attrName>style.visibility</p:attrName>
                                        </p:attrNameLst>
                                      </p:cBhvr>
                                      <p:to>
                                        <p:strVal val="visible"/>
                                      </p:to>
                                    </p:set>
                                  </p:childTnLst>
                                </p:cTn>
                              </p:par>
                            </p:childTnLst>
                          </p:cTn>
                        </p:par>
                        <p:par>
                          <p:cTn id="45" fill="hold" nodeType="afterGroup">
                            <p:stCondLst>
                              <p:cond delay="14500"/>
                            </p:stCondLst>
                            <p:childTnLst>
                              <p:par>
                                <p:cTn id="46" presetID="1" presetClass="entr" presetSubtype="0" fill="hold" nodeType="afterEffect">
                                  <p:stCondLst>
                                    <p:cond delay="0"/>
                                  </p:stCondLst>
                                  <p:childTnLst>
                                    <p:set>
                                      <p:cBhvr>
                                        <p:cTn id="47" dur="1" fill="hold">
                                          <p:stCondLst>
                                            <p:cond delay="499"/>
                                          </p:stCondLst>
                                        </p:cTn>
                                        <p:tgtEl>
                                          <p:spTgt spid="6157"/>
                                        </p:tgtEl>
                                        <p:attrNameLst>
                                          <p:attrName>style.visibility</p:attrName>
                                        </p:attrNameLst>
                                      </p:cBhvr>
                                      <p:to>
                                        <p:strVal val="visible"/>
                                      </p:to>
                                    </p:set>
                                  </p:childTnLst>
                                </p:cTn>
                              </p:par>
                            </p:childTnLst>
                          </p:cTn>
                        </p:par>
                        <p:par>
                          <p:cTn id="48" fill="hold" nodeType="afterGroup">
                            <p:stCondLst>
                              <p:cond delay="15000"/>
                            </p:stCondLst>
                            <p:childTnLst>
                              <p:par>
                                <p:cTn id="49" presetID="1" presetClass="entr" presetSubtype="0" fill="hold" grpId="0" nodeType="afterEffect">
                                  <p:stCondLst>
                                    <p:cond delay="0"/>
                                  </p:stCondLst>
                                  <p:childTnLst>
                                    <p:set>
                                      <p:cBhvr>
                                        <p:cTn id="50" dur="1" fill="hold">
                                          <p:stCondLst>
                                            <p:cond delay="499"/>
                                          </p:stCondLst>
                                        </p:cTn>
                                        <p:tgtEl>
                                          <p:spTgt spid="6162"/>
                                        </p:tgtEl>
                                        <p:attrNameLst>
                                          <p:attrName>style.visibility</p:attrName>
                                        </p:attrNameLst>
                                      </p:cBhvr>
                                      <p:to>
                                        <p:strVal val="visible"/>
                                      </p:to>
                                    </p:set>
                                  </p:childTnLst>
                                </p:cTn>
                              </p:par>
                            </p:childTnLst>
                          </p:cTn>
                        </p:par>
                        <p:par>
                          <p:cTn id="51" fill="hold" nodeType="afterGroup">
                            <p:stCondLst>
                              <p:cond delay="15500"/>
                            </p:stCondLst>
                            <p:childTnLst>
                              <p:par>
                                <p:cTn id="52" presetID="1" presetClass="entr" presetSubtype="0" fill="hold" nodeType="afterEffect">
                                  <p:stCondLst>
                                    <p:cond delay="0"/>
                                  </p:stCondLst>
                                  <p:childTnLst>
                                    <p:set>
                                      <p:cBhvr>
                                        <p:cTn id="53" dur="1" fill="hold">
                                          <p:stCondLst>
                                            <p:cond delay="499"/>
                                          </p:stCondLst>
                                        </p:cTn>
                                        <p:tgtEl>
                                          <p:spTgt spid="6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50" grpId="0" animBg="1" autoUpdateAnimBg="0"/>
      <p:bldP spid="6151" grpId="0" animBg="1" autoUpdateAnimBg="0"/>
      <p:bldP spid="6152" grpId="0" animBg="1" autoUpdateAnimBg="0"/>
      <p:bldP spid="6153" grpId="0" animBg="1" autoUpdateAnimBg="0"/>
      <p:bldP spid="6154" grpId="0" animBg="1" autoUpdateAnimBg="0"/>
      <p:bldP spid="6162" grpId="0" animBg="1" autoUpdateAnimBg="0"/>
      <p:bldP spid="616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lang="fr-BE" dirty="0"/>
              <a:t>Short </a:t>
            </a:r>
            <a:r>
              <a:rPr lang="fr-BE" dirty="0" err="1"/>
              <a:t>history</a:t>
            </a:r>
            <a:endParaRPr lang="fr-BE" dirty="0"/>
          </a:p>
        </p:txBody>
      </p:sp>
      <p:sp>
        <p:nvSpPr>
          <p:cNvPr id="3" name="Espace réservé du contenu 2"/>
          <p:cNvSpPr>
            <a:spLocks noGrp="1"/>
          </p:cNvSpPr>
          <p:nvPr>
            <p:ph idx="1"/>
          </p:nvPr>
        </p:nvSpPr>
        <p:spPr>
          <a:xfrm>
            <a:off x="685800" y="1906588"/>
            <a:ext cx="7772400" cy="4114800"/>
          </a:xfrm>
        </p:spPr>
        <p:txBody>
          <a:bodyPr/>
          <a:lstStyle/>
          <a:p>
            <a:pPr>
              <a:defRPr/>
            </a:pPr>
            <a:r>
              <a:rPr lang="en-GB" dirty="0"/>
              <a:t>1834	Charles Babbage</a:t>
            </a:r>
          </a:p>
          <a:p>
            <a:pPr lvl="1">
              <a:defRPr/>
            </a:pPr>
            <a:r>
              <a:rPr lang="en-GB" dirty="0"/>
              <a:t>conception of a mechanical machine</a:t>
            </a:r>
          </a:p>
          <a:p>
            <a:pPr>
              <a:defRPr/>
            </a:pPr>
            <a:r>
              <a:rPr lang="en-GB" dirty="0"/>
              <a:t>1945	von Neumann Architecture</a:t>
            </a:r>
          </a:p>
          <a:p>
            <a:pPr>
              <a:defRPr/>
            </a:pPr>
            <a:r>
              <a:rPr lang="en-GB" dirty="0"/>
              <a:t>1953	First IBM commercial computer</a:t>
            </a:r>
          </a:p>
          <a:p>
            <a:pPr>
              <a:defRPr/>
            </a:pPr>
            <a:r>
              <a:rPr lang="en-GB" dirty="0"/>
              <a:t>1960	First “mini-computer” DEC PDP-1</a:t>
            </a:r>
          </a:p>
          <a:p>
            <a:pPr>
              <a:defRPr/>
            </a:pPr>
            <a:r>
              <a:rPr lang="en-GB" dirty="0"/>
              <a:t>1971	First Intel micro-processor</a:t>
            </a:r>
          </a:p>
          <a:p>
            <a:pPr>
              <a:defRPr/>
            </a:pPr>
            <a:r>
              <a:rPr lang="en-GB" dirty="0"/>
              <a:t>…</a:t>
            </a:r>
          </a:p>
          <a:p>
            <a:pPr>
              <a:defRPr/>
            </a:pPr>
            <a:r>
              <a:rPr lang="en-GB" dirty="0"/>
              <a:t>iPhone7: 4-core CPU, 3.3 billion transistors</a:t>
            </a:r>
          </a:p>
          <a:p>
            <a:pPr>
              <a:defRPr/>
            </a:pPr>
            <a:r>
              <a:rPr lang="en-GB" dirty="0"/>
              <a:t>? Quantum computers?</a:t>
            </a:r>
          </a:p>
          <a:p>
            <a:pPr>
              <a:defRPr/>
            </a:pPr>
            <a:endParaRPr lang="en-GB" dirty="0"/>
          </a:p>
          <a:p>
            <a:pPr>
              <a:defRPr/>
            </a:pPr>
            <a:endParaRPr lang="en-GB" dirty="0"/>
          </a:p>
          <a:p>
            <a:pPr>
              <a:defRPr/>
            </a:pPr>
            <a:endParaRPr lang="en-GB" dirty="0"/>
          </a:p>
        </p:txBody>
      </p:sp>
      <p:sp>
        <p:nvSpPr>
          <p:cNvPr id="4" name="Espace réservé du pied de page 3"/>
          <p:cNvSpPr>
            <a:spLocks noGrp="1"/>
          </p:cNvSpPr>
          <p:nvPr>
            <p:ph type="ftr" sz="quarter" idx="11"/>
          </p:nvPr>
        </p:nvSpPr>
        <p:spPr/>
        <p:txBody>
          <a:bodyPr/>
          <a:lstStyle/>
          <a:p>
            <a:pPr eaLnBrk="1" fontAlgn="auto" hangingPunct="1">
              <a:spcBef>
                <a:spcPts val="0"/>
              </a:spcBef>
              <a:spcAft>
                <a:spcPts val="0"/>
              </a:spcAft>
              <a:defRPr/>
            </a:pPr>
            <a:r>
              <a:rPr lang="en-US" altLang="fr-FR" sz="1800" kern="0" dirty="0">
                <a:solidFill>
                  <a:sysClr val="windowText" lastClr="000000"/>
                </a:solidFill>
              </a:rPr>
              <a:t>Operating Systems II</a:t>
            </a:r>
          </a:p>
        </p:txBody>
      </p:sp>
      <p:sp>
        <p:nvSpPr>
          <p:cNvPr id="5" name="Espace réservé du numéro de diapositive 4"/>
          <p:cNvSpPr>
            <a:spLocks noGrp="1"/>
          </p:cNvSpPr>
          <p:nvPr>
            <p:ph type="sldNum" sz="quarter" idx="12"/>
          </p:nvPr>
        </p:nvSpPr>
        <p:spPr/>
        <p:txBody>
          <a:bodyPr/>
          <a:lstStyle/>
          <a:p>
            <a:pPr eaLnBrk="1" fontAlgn="auto" hangingPunct="1">
              <a:spcBef>
                <a:spcPts val="0"/>
              </a:spcBef>
              <a:spcAft>
                <a:spcPts val="0"/>
              </a:spcAft>
              <a:defRPr/>
            </a:pPr>
            <a:fld id="{3F20F543-776A-4AD8-87E7-2E09E14EC17E}" type="slidenum">
              <a:rPr lang="en-US" altLang="fr-FR" sz="1800" kern="0" smtClean="0">
                <a:solidFill>
                  <a:sysClr val="windowText" lastClr="000000"/>
                </a:solidFill>
              </a:rPr>
              <a:pPr eaLnBrk="1" fontAlgn="auto" hangingPunct="1">
                <a:spcBef>
                  <a:spcPts val="0"/>
                </a:spcBef>
                <a:spcAft>
                  <a:spcPts val="0"/>
                </a:spcAft>
                <a:defRPr/>
              </a:pPr>
              <a:t>6</a:t>
            </a:fld>
            <a:endParaRPr lang="en-US" altLang="fr-FR" sz="1800" kern="0">
              <a:solidFill>
                <a:sysClr val="windowText" lastClr="000000"/>
              </a:solidFill>
            </a:endParaRPr>
          </a:p>
        </p:txBody>
      </p:sp>
      <p:pic>
        <p:nvPicPr>
          <p:cNvPr id="19462" name="Imag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814388"/>
            <a:ext cx="24511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Imag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30500" y="223838"/>
            <a:ext cx="3683000" cy="16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200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30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400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par>
                          <p:cTn id="17" fill="hold" nodeType="afterGroup">
                            <p:stCondLst>
                              <p:cond delay="5000"/>
                            </p:stCondLst>
                            <p:childTnLst>
                              <p:par>
                                <p:cTn id="18" presetID="10" presetClass="entr" presetSubtype="0" fill="hold" nodeType="afterEffect">
                                  <p:stCondLst>
                                    <p:cond delay="1000"/>
                                  </p:stCondLst>
                                  <p:childTnLst>
                                    <p:set>
                                      <p:cBhvr>
                                        <p:cTn id="19" dur="1" fill="hold">
                                          <p:stCondLst>
                                            <p:cond delay="0"/>
                                          </p:stCondLst>
                                        </p:cTn>
                                        <p:tgtEl>
                                          <p:spTgt spid="19462"/>
                                        </p:tgtEl>
                                        <p:attrNameLst>
                                          <p:attrName>style.visibility</p:attrName>
                                        </p:attrNameLst>
                                      </p:cBhvr>
                                      <p:to>
                                        <p:strVal val="visible"/>
                                      </p:to>
                                    </p:set>
                                    <p:animEffect transition="in" filter="fade">
                                      <p:cBhvr>
                                        <p:cTn id="20" dur="500"/>
                                        <p:tgtEl>
                                          <p:spTgt spid="19462"/>
                                        </p:tgtEl>
                                      </p:cBhvr>
                                    </p:animEffect>
                                  </p:childTnLst>
                                </p:cTn>
                              </p:par>
                            </p:childTnLst>
                          </p:cTn>
                        </p:par>
                        <p:par>
                          <p:cTn id="21" fill="hold" nodeType="afterGroup">
                            <p:stCondLst>
                              <p:cond delay="6500"/>
                            </p:stCondLst>
                            <p:childTnLst>
                              <p:par>
                                <p:cTn id="22" presetID="10" presetClass="entr" presetSubtype="0" fill="hold" nodeType="afterEffect">
                                  <p:stCondLst>
                                    <p:cond delay="500"/>
                                  </p:stCondLst>
                                  <p:childTnLst>
                                    <p:set>
                                      <p:cBhvr>
                                        <p:cTn id="23" dur="1" fill="hold">
                                          <p:stCondLst>
                                            <p:cond delay="0"/>
                                          </p:stCondLst>
                                        </p:cTn>
                                        <p:tgtEl>
                                          <p:spTgt spid="19463"/>
                                        </p:tgtEl>
                                        <p:attrNameLst>
                                          <p:attrName>style.visibility</p:attrName>
                                        </p:attrNameLst>
                                      </p:cBhvr>
                                      <p:to>
                                        <p:strVal val="visible"/>
                                      </p:to>
                                    </p:set>
                                    <p:animEffect transition="in" filter="fade">
                                      <p:cBhvr>
                                        <p:cTn id="24" dur="500"/>
                                        <p:tgtEl>
                                          <p:spTgt spid="19463"/>
                                        </p:tgtEl>
                                      </p:cBhvr>
                                    </p:animEffect>
                                  </p:childTnLst>
                                </p:cTn>
                              </p:par>
                            </p:childTnLst>
                          </p:cTn>
                        </p:par>
                        <p:par>
                          <p:cTn id="25" fill="hold" nodeType="afterGroup">
                            <p:stCondLst>
                              <p:cond delay="7500"/>
                            </p:stCondLst>
                            <p:childTnLst>
                              <p:par>
                                <p:cTn id="26" presetID="1" presetClass="entr" presetSubtype="0" fill="hold"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par>
                          <p:cTn id="28" fill="hold" nodeType="afterGroup">
                            <p:stCondLst>
                              <p:cond delay="7500"/>
                            </p:stCondLst>
                            <p:childTnLst>
                              <p:par>
                                <p:cTn id="29" presetID="1" presetClass="entr" presetSubtype="0" fill="hold" nodeType="afterEffect">
                                  <p:stCondLst>
                                    <p:cond delay="150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par>
                          <p:cTn id="31" fill="hold" nodeType="afterGroup">
                            <p:stCondLst>
                              <p:cond delay="9000"/>
                            </p:stCondLst>
                            <p:childTnLst>
                              <p:par>
                                <p:cTn id="32" presetID="1" presetClass="entr" presetSubtype="0" fill="hold" nodeType="afterEffect">
                                  <p:stCondLst>
                                    <p:cond delay="300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lang="fr-BE" dirty="0" err="1"/>
              <a:t>Microprocessor</a:t>
            </a:r>
            <a:r>
              <a:rPr lang="fr-BE" dirty="0"/>
              <a:t> Evolution: </a:t>
            </a:r>
            <a:r>
              <a:rPr lang="fr-BE" dirty="0" err="1"/>
              <a:t>Moore’s</a:t>
            </a:r>
            <a:r>
              <a:rPr lang="fr-BE" dirty="0"/>
              <a:t> </a:t>
            </a:r>
            <a:r>
              <a:rPr lang="fr-BE" dirty="0" err="1"/>
              <a:t>law</a:t>
            </a:r>
            <a:br>
              <a:rPr lang="fr-BE" dirty="0"/>
            </a:br>
            <a:endParaRPr lang="fr-BE" dirty="0"/>
          </a:p>
        </p:txBody>
      </p:sp>
      <p:sp>
        <p:nvSpPr>
          <p:cNvPr id="3" name="Espace réservé du contenu 2"/>
          <p:cNvSpPr>
            <a:spLocks noGrp="1"/>
          </p:cNvSpPr>
          <p:nvPr>
            <p:ph idx="1"/>
          </p:nvPr>
        </p:nvSpPr>
        <p:spPr/>
        <p:txBody>
          <a:bodyPr/>
          <a:lstStyle/>
          <a:p>
            <a:pPr>
              <a:defRPr/>
            </a:pPr>
            <a:r>
              <a:rPr lang="en-GB" dirty="0"/>
              <a:t>Multiple versions, but “average performance doubles every 18 months”</a:t>
            </a:r>
          </a:p>
          <a:p>
            <a:pPr>
              <a:defRPr/>
            </a:pPr>
            <a:r>
              <a:rPr lang="en-GB" dirty="0"/>
              <a:t>First: microprocessors-transistor density…</a:t>
            </a:r>
          </a:p>
          <a:p>
            <a:pPr>
              <a:defRPr/>
            </a:pPr>
            <a:r>
              <a:rPr lang="en-GB" dirty="0"/>
              <a:t>… then (2004) parallelism, multi-threading…</a:t>
            </a:r>
          </a:p>
        </p:txBody>
      </p:sp>
      <p:sp>
        <p:nvSpPr>
          <p:cNvPr id="4" name="Espace réservé du pied de page 3"/>
          <p:cNvSpPr>
            <a:spLocks noGrp="1"/>
          </p:cNvSpPr>
          <p:nvPr>
            <p:ph type="ftr" sz="quarter" idx="11"/>
          </p:nvPr>
        </p:nvSpPr>
        <p:spPr/>
        <p:txBody>
          <a:bodyPr/>
          <a:lstStyle/>
          <a:p>
            <a:pPr eaLnBrk="1" fontAlgn="auto" hangingPunct="1">
              <a:spcBef>
                <a:spcPts val="0"/>
              </a:spcBef>
              <a:spcAft>
                <a:spcPts val="0"/>
              </a:spcAft>
              <a:defRPr/>
            </a:pPr>
            <a:r>
              <a:rPr lang="en-US" altLang="fr-FR" sz="1800" kern="0">
                <a:solidFill>
                  <a:sysClr val="windowText" lastClr="000000"/>
                </a:solidFill>
              </a:rPr>
              <a:t>Operating Systems II</a:t>
            </a:r>
          </a:p>
        </p:txBody>
      </p:sp>
      <p:sp>
        <p:nvSpPr>
          <p:cNvPr id="5" name="Espace réservé du numéro de diapositive 4"/>
          <p:cNvSpPr>
            <a:spLocks noGrp="1"/>
          </p:cNvSpPr>
          <p:nvPr>
            <p:ph type="sldNum" sz="quarter" idx="12"/>
          </p:nvPr>
        </p:nvSpPr>
        <p:spPr/>
        <p:txBody>
          <a:bodyPr/>
          <a:lstStyle/>
          <a:p>
            <a:pPr eaLnBrk="1" fontAlgn="auto" hangingPunct="1">
              <a:spcBef>
                <a:spcPts val="0"/>
              </a:spcBef>
              <a:spcAft>
                <a:spcPts val="0"/>
              </a:spcAft>
              <a:defRPr/>
            </a:pPr>
            <a:fld id="{9420152E-DBD8-412E-94E1-73A33471080C}" type="slidenum">
              <a:rPr lang="en-US" altLang="fr-FR" sz="1800" kern="0" smtClean="0">
                <a:solidFill>
                  <a:sysClr val="windowText" lastClr="000000"/>
                </a:solidFill>
              </a:rPr>
              <a:pPr eaLnBrk="1" fontAlgn="auto" hangingPunct="1">
                <a:spcBef>
                  <a:spcPts val="0"/>
                </a:spcBef>
                <a:spcAft>
                  <a:spcPts val="0"/>
                </a:spcAft>
                <a:defRPr/>
              </a:pPr>
              <a:t>7</a:t>
            </a:fld>
            <a:endParaRPr lang="en-US" altLang="fr-FR" sz="1800" kern="0">
              <a:solidFill>
                <a:sysClr val="windowText" lastClr="000000"/>
              </a:solidFill>
            </a:endParaRPr>
          </a:p>
        </p:txBody>
      </p:sp>
      <p:pic>
        <p:nvPicPr>
          <p:cNvPr id="9" name="Image 8" descr="https://upload.wikimedia.org/wikipedia/commons/thumb/0/00/Transistor_Count_and_Moore%27s_Law_-_2011.svg/800px-Transistor_Count_and_Moore%27s_Law_-_2011.svg.png"/>
          <p:cNvPicPr/>
          <p:nvPr/>
        </p:nvPicPr>
        <p:blipFill>
          <a:blip r:embed="rId2">
            <a:extLst>
              <a:ext uri="{28A0092B-C50C-407E-A947-70E740481C1C}">
                <a14:useLocalDpi xmlns:a14="http://schemas.microsoft.com/office/drawing/2010/main" val="0"/>
              </a:ext>
            </a:extLst>
          </a:blip>
          <a:srcRect/>
          <a:stretch>
            <a:fillRect/>
          </a:stretch>
        </p:blipFill>
        <p:spPr bwMode="auto">
          <a:xfrm>
            <a:off x="5651500" y="4149725"/>
            <a:ext cx="3313113" cy="2630488"/>
          </a:xfrm>
          <a:prstGeom prst="rect">
            <a:avLst/>
          </a:prstGeom>
          <a:solidFill>
            <a:schemeClr val="bg1">
              <a:lumMod val="20000"/>
              <a:lumOff val="80000"/>
            </a:schemeClr>
          </a:solidFill>
          <a:ln>
            <a:noFill/>
          </a:ln>
        </p:spPr>
      </p:pic>
      <p:pic>
        <p:nvPicPr>
          <p:cNvPr id="20487" name="Imag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4183063"/>
            <a:ext cx="316865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0" presetClass="entr" presetSubtype="0" fill="hold" nodeType="afterEffect">
                                  <p:stCondLst>
                                    <p:cond delay="10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nodeType="afterGroup">
                            <p:stCondLst>
                              <p:cond delay="1500"/>
                            </p:stCondLst>
                            <p:childTnLst>
                              <p:par>
                                <p:cTn id="12" presetID="1" presetClass="entr" presetSubtype="0" fill="hold" nodeType="afterEffect">
                                  <p:stCondLst>
                                    <p:cond delay="150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150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par>
                          <p:cTn id="16" fill="hold" nodeType="afterGroup">
                            <p:stCondLst>
                              <p:cond delay="3000"/>
                            </p:stCondLst>
                            <p:childTnLst>
                              <p:par>
                                <p:cTn id="17" presetID="10" presetClass="entr" presetSubtype="0" fill="hold" nodeType="afterEffect">
                                  <p:stCondLst>
                                    <p:cond delay="2500"/>
                                  </p:stCondLst>
                                  <p:childTnLst>
                                    <p:set>
                                      <p:cBhvr>
                                        <p:cTn id="18" dur="1" fill="hold">
                                          <p:stCondLst>
                                            <p:cond delay="0"/>
                                          </p:stCondLst>
                                        </p:cTn>
                                        <p:tgtEl>
                                          <p:spTgt spid="20487"/>
                                        </p:tgtEl>
                                        <p:attrNameLst>
                                          <p:attrName>style.visibility</p:attrName>
                                        </p:attrNameLst>
                                      </p:cBhvr>
                                      <p:to>
                                        <p:strVal val="visible"/>
                                      </p:to>
                                    </p:set>
                                    <p:animEffect transition="in" filter="fade">
                                      <p:cBhvr>
                                        <p:cTn id="19"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lang="fr-BE" dirty="0"/>
              <a:t>Challenges</a:t>
            </a:r>
            <a:br>
              <a:rPr lang="fr-BE" dirty="0"/>
            </a:br>
            <a:endParaRPr lang="fr-BE" dirty="0"/>
          </a:p>
        </p:txBody>
      </p:sp>
      <p:sp>
        <p:nvSpPr>
          <p:cNvPr id="3" name="Espace réservé du contenu 2"/>
          <p:cNvSpPr>
            <a:spLocks noGrp="1"/>
          </p:cNvSpPr>
          <p:nvPr>
            <p:ph idx="1"/>
          </p:nvPr>
        </p:nvSpPr>
        <p:spPr/>
        <p:txBody>
          <a:bodyPr/>
          <a:lstStyle/>
          <a:p>
            <a:pPr>
              <a:defRPr/>
            </a:pPr>
            <a:r>
              <a:rPr lang="en-GB" dirty="0"/>
              <a:t>Optimise all levels, not only the CPU</a:t>
            </a:r>
          </a:p>
          <a:p>
            <a:pPr lvl="1">
              <a:defRPr/>
            </a:pPr>
            <a:r>
              <a:rPr lang="en-GB" dirty="0"/>
              <a:t>Memory, I/O…</a:t>
            </a:r>
          </a:p>
          <a:p>
            <a:pPr>
              <a:defRPr/>
            </a:pPr>
            <a:r>
              <a:rPr lang="en-GB" dirty="0"/>
              <a:t>… and software (incl. compiler)</a:t>
            </a:r>
          </a:p>
          <a:p>
            <a:pPr>
              <a:defRPr/>
            </a:pPr>
            <a:r>
              <a:rPr lang="en-GB" dirty="0"/>
              <a:t>Developing while ignoring constraints leads to issues: performance, deadlocks…</a:t>
            </a:r>
          </a:p>
          <a:p>
            <a:pPr>
              <a:defRPr/>
            </a:pPr>
            <a:endParaRPr lang="en-GB" dirty="0"/>
          </a:p>
          <a:p>
            <a:pPr>
              <a:defRPr/>
            </a:pPr>
            <a:r>
              <a:rPr lang="en-GB" sz="3600" dirty="0">
                <a:solidFill>
                  <a:srgbClr val="FFC000"/>
                </a:solidFill>
              </a:rPr>
              <a:t>Manage, coordinate, orchestrate… !</a:t>
            </a:r>
          </a:p>
          <a:p>
            <a:pPr>
              <a:defRPr/>
            </a:pPr>
            <a:r>
              <a:rPr lang="en-GB" sz="3600" dirty="0">
                <a:solidFill>
                  <a:srgbClr val="FFC000"/>
                </a:solidFill>
              </a:rPr>
              <a:t>Determinacy, predictability… !</a:t>
            </a:r>
          </a:p>
        </p:txBody>
      </p:sp>
      <p:sp>
        <p:nvSpPr>
          <p:cNvPr id="4" name="Espace réservé du pied de page 3"/>
          <p:cNvSpPr>
            <a:spLocks noGrp="1"/>
          </p:cNvSpPr>
          <p:nvPr>
            <p:ph type="ftr" sz="quarter" idx="11"/>
          </p:nvPr>
        </p:nvSpPr>
        <p:spPr/>
        <p:txBody>
          <a:bodyPr/>
          <a:lstStyle/>
          <a:p>
            <a:pPr eaLnBrk="1" fontAlgn="auto" hangingPunct="1">
              <a:spcBef>
                <a:spcPts val="0"/>
              </a:spcBef>
              <a:spcAft>
                <a:spcPts val="0"/>
              </a:spcAft>
              <a:defRPr/>
            </a:pPr>
            <a:r>
              <a:rPr lang="en-US" altLang="fr-FR" sz="1800" kern="0">
                <a:solidFill>
                  <a:sysClr val="windowText" lastClr="000000"/>
                </a:solidFill>
              </a:rPr>
              <a:t>Operating Systems II</a:t>
            </a:r>
          </a:p>
        </p:txBody>
      </p:sp>
      <p:sp>
        <p:nvSpPr>
          <p:cNvPr id="5" name="Espace réservé du numéro de diapositive 4"/>
          <p:cNvSpPr>
            <a:spLocks noGrp="1"/>
          </p:cNvSpPr>
          <p:nvPr>
            <p:ph type="sldNum" sz="quarter" idx="12"/>
          </p:nvPr>
        </p:nvSpPr>
        <p:spPr/>
        <p:txBody>
          <a:bodyPr/>
          <a:lstStyle/>
          <a:p>
            <a:pPr eaLnBrk="1" fontAlgn="auto" hangingPunct="1">
              <a:spcBef>
                <a:spcPts val="0"/>
              </a:spcBef>
              <a:spcAft>
                <a:spcPts val="0"/>
              </a:spcAft>
              <a:defRPr/>
            </a:pPr>
            <a:fld id="{C24D5A4F-E935-4333-A172-EB446E4642C9}" type="slidenum">
              <a:rPr lang="en-US" altLang="fr-FR" sz="1800" kern="0" smtClean="0">
                <a:solidFill>
                  <a:sysClr val="windowText" lastClr="000000"/>
                </a:solidFill>
              </a:rPr>
              <a:pPr eaLnBrk="1" fontAlgn="auto" hangingPunct="1">
                <a:spcBef>
                  <a:spcPts val="0"/>
                </a:spcBef>
                <a:spcAft>
                  <a:spcPts val="0"/>
                </a:spcAft>
                <a:defRPr/>
              </a:pPr>
              <a:t>8</a:t>
            </a:fld>
            <a:endParaRPr lang="en-US" altLang="fr-FR" sz="1800" kern="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400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p:cTn id="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5" end="5"/>
                                            </p:txEl>
                                          </p:spTgt>
                                        </p:tgtEl>
                                      </p:cBhvr>
                                    </p:animEffect>
                                  </p:childTnLst>
                                </p:cTn>
                              </p:par>
                              <p:par>
                                <p:cTn id="11" presetID="31" presetClass="entr" presetSubtype="0" fill="hold" nodeType="withEffect">
                                  <p:stCondLst>
                                    <p:cond delay="400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p:cTn id="13"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16387"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AF3860ED-5DE8-40F6-8D44-055848DBF80E}" type="slidenum">
              <a:rPr kumimoji="0" lang="en-US" altLang="fr-FR" sz="1400" smtClean="0">
                <a:latin typeface="Times New Roman" panose="02020603050405020304" pitchFamily="18" charset="0"/>
              </a:rPr>
              <a:pPr>
                <a:spcBef>
                  <a:spcPct val="50000"/>
                </a:spcBef>
                <a:buClrTx/>
                <a:buSzTx/>
                <a:buFontTx/>
                <a:buNone/>
              </a:pPr>
              <a:t>9</a:t>
            </a:fld>
            <a:endParaRPr kumimoji="0" lang="en-US" altLang="fr-FR" sz="1400">
              <a:latin typeface="Times New Roman" panose="02020603050405020304" pitchFamily="18" charset="0"/>
            </a:endParaRPr>
          </a:p>
        </p:txBody>
      </p:sp>
      <p:sp>
        <p:nvSpPr>
          <p:cNvPr id="93186" name="Rectangle 2"/>
          <p:cNvSpPr>
            <a:spLocks noGrp="1" noChangeArrowheads="1"/>
          </p:cNvSpPr>
          <p:nvPr>
            <p:ph type="title"/>
          </p:nvPr>
        </p:nvSpPr>
        <p:spPr/>
        <p:txBody>
          <a:bodyPr/>
          <a:lstStyle/>
          <a:p>
            <a:pPr>
              <a:defRPr/>
            </a:pPr>
            <a:r>
              <a:rPr lang="en-GB" altLang="fr-FR"/>
              <a:t>Micro-code.</a:t>
            </a:r>
          </a:p>
        </p:txBody>
      </p:sp>
      <p:sp>
        <p:nvSpPr>
          <p:cNvPr id="93187" name="Rectangle 3"/>
          <p:cNvSpPr>
            <a:spLocks noGrp="1" noChangeArrowheads="1"/>
          </p:cNvSpPr>
          <p:nvPr>
            <p:ph type="body" idx="1"/>
          </p:nvPr>
        </p:nvSpPr>
        <p:spPr/>
        <p:txBody>
          <a:bodyPr/>
          <a:lstStyle/>
          <a:p>
            <a:pPr>
              <a:defRPr/>
            </a:pPr>
            <a:r>
              <a:rPr lang="en-GB" altLang="fr-FR" dirty="0"/>
              <a:t>Internally a CPU relies on multiple chips each with a dedicated function</a:t>
            </a:r>
          </a:p>
          <a:p>
            <a:pPr>
              <a:defRPr/>
            </a:pPr>
            <a:r>
              <a:rPr lang="en-GB" altLang="fr-FR" dirty="0"/>
              <a:t>Level_1 cache, Level_2 cache, ALU, Decoding logic, ….</a:t>
            </a:r>
          </a:p>
          <a:p>
            <a:pPr>
              <a:defRPr/>
            </a:pPr>
            <a:r>
              <a:rPr lang="en-GB" altLang="fr-FR" dirty="0"/>
              <a:t>One machine instruction is the result of a sequence of micro-instructions executed by these chips.</a:t>
            </a:r>
          </a:p>
          <a:p>
            <a:pPr>
              <a:defRPr/>
            </a:pPr>
            <a:r>
              <a:rPr lang="en-GB" altLang="fr-FR" dirty="0"/>
              <a:t>You never see micro-code, architecture hides it. </a:t>
            </a:r>
          </a:p>
        </p:txBody>
      </p:sp>
      <p:pic>
        <p:nvPicPr>
          <p:cNvPr id="21510" name="Image 5" descr="L'architecture générale du SC9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115888"/>
            <a:ext cx="3386138"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3186"/>
                                        </p:tgtEl>
                                        <p:attrNameLst>
                                          <p:attrName>style.visibility</p:attrName>
                                        </p:attrNameLst>
                                      </p:cBhvr>
                                      <p:to>
                                        <p:strVal val="visible"/>
                                      </p:to>
                                    </p:set>
                                    <p:anim calcmode="lin" valueType="num">
                                      <p:cBhvr additive="base">
                                        <p:cTn id="7" dur="500" fill="hold"/>
                                        <p:tgtEl>
                                          <p:spTgt spid="93186"/>
                                        </p:tgtEl>
                                        <p:attrNameLst>
                                          <p:attrName>ppt_x</p:attrName>
                                        </p:attrNameLst>
                                      </p:cBhvr>
                                      <p:tavLst>
                                        <p:tav tm="0">
                                          <p:val>
                                            <p:strVal val="0-#ppt_w/2"/>
                                          </p:val>
                                        </p:tav>
                                        <p:tav tm="100000">
                                          <p:val>
                                            <p:strVal val="#ppt_x"/>
                                          </p:val>
                                        </p:tav>
                                      </p:tavLst>
                                    </p:anim>
                                    <p:anim calcmode="lin" valueType="num">
                                      <p:cBhvr additive="base">
                                        <p:cTn id="8" dur="500" fill="hold"/>
                                        <p:tgtEl>
                                          <p:spTgt spid="9318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0"/>
                                  </p:stCondLst>
                                  <p:childTnLst>
                                    <p:set>
                                      <p:cBhvr>
                                        <p:cTn id="11" dur="1" fill="hold">
                                          <p:stCondLst>
                                            <p:cond delay="0"/>
                                          </p:stCondLst>
                                        </p:cTn>
                                        <p:tgtEl>
                                          <p:spTgt spid="93187">
                                            <p:txEl>
                                              <p:pRg st="0" end="0"/>
                                            </p:txEl>
                                          </p:spTgt>
                                        </p:tgtEl>
                                        <p:attrNameLst>
                                          <p:attrName>style.visibility</p:attrName>
                                        </p:attrNameLst>
                                      </p:cBhvr>
                                      <p:to>
                                        <p:strVal val="visible"/>
                                      </p:to>
                                    </p:set>
                                    <p:anim calcmode="lin" valueType="num">
                                      <p:cBhvr additive="base">
                                        <p:cTn id="12" dur="500" fill="hold"/>
                                        <p:tgtEl>
                                          <p:spTgt spid="9318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3187">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4000"/>
                            </p:stCondLst>
                            <p:childTnLst>
                              <p:par>
                                <p:cTn id="15" presetID="2" presetClass="entr" presetSubtype="8" fill="hold" grpId="0" nodeType="afterEffect">
                                  <p:stCondLst>
                                    <p:cond delay="3000"/>
                                  </p:stCondLst>
                                  <p:childTnLst>
                                    <p:set>
                                      <p:cBhvr>
                                        <p:cTn id="16" dur="1" fill="hold">
                                          <p:stCondLst>
                                            <p:cond delay="0"/>
                                          </p:stCondLst>
                                        </p:cTn>
                                        <p:tgtEl>
                                          <p:spTgt spid="93187">
                                            <p:txEl>
                                              <p:pRg st="1" end="1"/>
                                            </p:txEl>
                                          </p:spTgt>
                                        </p:tgtEl>
                                        <p:attrNameLst>
                                          <p:attrName>style.visibility</p:attrName>
                                        </p:attrNameLst>
                                      </p:cBhvr>
                                      <p:to>
                                        <p:strVal val="visible"/>
                                      </p:to>
                                    </p:set>
                                    <p:anim calcmode="lin" valueType="num">
                                      <p:cBhvr additive="base">
                                        <p:cTn id="17" dur="500" fill="hold"/>
                                        <p:tgtEl>
                                          <p:spTgt spid="9318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3187">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7500"/>
                            </p:stCondLst>
                            <p:childTnLst>
                              <p:par>
                                <p:cTn id="20" presetID="2" presetClass="entr" presetSubtype="8" fill="hold" grpId="0" nodeType="afterEffect">
                                  <p:stCondLst>
                                    <p:cond delay="3000"/>
                                  </p:stCondLst>
                                  <p:childTnLst>
                                    <p:set>
                                      <p:cBhvr>
                                        <p:cTn id="21" dur="1" fill="hold">
                                          <p:stCondLst>
                                            <p:cond delay="0"/>
                                          </p:stCondLst>
                                        </p:cTn>
                                        <p:tgtEl>
                                          <p:spTgt spid="93187">
                                            <p:txEl>
                                              <p:pRg st="2" end="2"/>
                                            </p:txEl>
                                          </p:spTgt>
                                        </p:tgtEl>
                                        <p:attrNameLst>
                                          <p:attrName>style.visibility</p:attrName>
                                        </p:attrNameLst>
                                      </p:cBhvr>
                                      <p:to>
                                        <p:strVal val="visible"/>
                                      </p:to>
                                    </p:set>
                                    <p:anim calcmode="lin" valueType="num">
                                      <p:cBhvr additive="base">
                                        <p:cTn id="22" dur="500" fill="hold"/>
                                        <p:tgtEl>
                                          <p:spTgt spid="93187">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93187">
                                            <p:txEl>
                                              <p:pRg st="2" end="2"/>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1000"/>
                            </p:stCondLst>
                            <p:childTnLst>
                              <p:par>
                                <p:cTn id="25" presetID="2" presetClass="entr" presetSubtype="8" fill="hold" grpId="0" nodeType="afterEffect">
                                  <p:stCondLst>
                                    <p:cond delay="3000"/>
                                  </p:stCondLst>
                                  <p:childTnLst>
                                    <p:set>
                                      <p:cBhvr>
                                        <p:cTn id="26" dur="1" fill="hold">
                                          <p:stCondLst>
                                            <p:cond delay="0"/>
                                          </p:stCondLst>
                                        </p:cTn>
                                        <p:tgtEl>
                                          <p:spTgt spid="93187">
                                            <p:txEl>
                                              <p:pRg st="3" end="3"/>
                                            </p:txEl>
                                          </p:spTgt>
                                        </p:tgtEl>
                                        <p:attrNameLst>
                                          <p:attrName>style.visibility</p:attrName>
                                        </p:attrNameLst>
                                      </p:cBhvr>
                                      <p:to>
                                        <p:strVal val="visible"/>
                                      </p:to>
                                    </p:set>
                                    <p:anim calcmode="lin" valueType="num">
                                      <p:cBhvr additive="base">
                                        <p:cTn id="27" dur="500" fill="hold"/>
                                        <p:tgtEl>
                                          <p:spTgt spid="93187">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93187">
                                            <p:txEl>
                                              <p:pRg st="3" end="3"/>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4500"/>
                            </p:stCondLst>
                            <p:childTnLst>
                              <p:par>
                                <p:cTn id="30" presetID="10" presetClass="entr" presetSubtype="0" fill="hold" nodeType="afterEffect">
                                  <p:stCondLst>
                                    <p:cond delay="3500"/>
                                  </p:stCondLst>
                                  <p:childTnLst>
                                    <p:set>
                                      <p:cBhvr>
                                        <p:cTn id="31" dur="1" fill="hold">
                                          <p:stCondLst>
                                            <p:cond delay="0"/>
                                          </p:stCondLst>
                                        </p:cTn>
                                        <p:tgtEl>
                                          <p:spTgt spid="21510"/>
                                        </p:tgtEl>
                                        <p:attrNameLst>
                                          <p:attrName>style.visibility</p:attrName>
                                        </p:attrNameLst>
                                      </p:cBhvr>
                                      <p:to>
                                        <p:strVal val="visible"/>
                                      </p:to>
                                    </p:set>
                                    <p:animEffect transition="in" filter="fade">
                                      <p:cBhvr>
                                        <p:cTn id="32"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utoUpdateAnimBg="0"/>
      <p:bldP spid="93187" grpId="0" build="p" autoUpdateAnimBg="0" advAuto="3000"/>
    </p:bldLst>
  </p:timing>
</p:sld>
</file>

<file path=ppt/theme/theme1.xml><?xml version="1.0" encoding="utf-8"?>
<a:theme xmlns:a="http://schemas.openxmlformats.org/drawingml/2006/main" name="Whirlpool.pot">
  <a:themeElements>
    <a:clrScheme name="">
      <a:dk1>
        <a:srgbClr val="3333FF"/>
      </a:dk1>
      <a:lt1>
        <a:srgbClr val="CCECFF"/>
      </a:lt1>
      <a:dk2>
        <a:srgbClr val="6666FF"/>
      </a:dk2>
      <a:lt2>
        <a:srgbClr val="CCFFFF"/>
      </a:lt2>
      <a:accent1>
        <a:srgbClr val="CC99FF"/>
      </a:accent1>
      <a:accent2>
        <a:srgbClr val="9999FF"/>
      </a:accent2>
      <a:accent3>
        <a:srgbClr val="B8B8FF"/>
      </a:accent3>
      <a:accent4>
        <a:srgbClr val="AEC9DA"/>
      </a:accent4>
      <a:accent5>
        <a:srgbClr val="E2CAFF"/>
      </a:accent5>
      <a:accent6>
        <a:srgbClr val="8A8AE7"/>
      </a:accent6>
      <a:hlink>
        <a:srgbClr val="99CCFF"/>
      </a:hlink>
      <a:folHlink>
        <a:srgbClr val="0066FF"/>
      </a:folHlink>
    </a:clrScheme>
    <a:fontScheme name="Whirlpool.po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fr-FR"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fr-FR"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Whirlpool.pot 1">
        <a:dk1>
          <a:srgbClr val="000066"/>
        </a:dk1>
        <a:lt1>
          <a:srgbClr val="CCECFF"/>
        </a:lt1>
        <a:dk2>
          <a:srgbClr val="0000CC"/>
        </a:dk2>
        <a:lt2>
          <a:srgbClr val="CCFFFF"/>
        </a:lt2>
        <a:accent1>
          <a:srgbClr val="CC99FF"/>
        </a:accent1>
        <a:accent2>
          <a:srgbClr val="9999FF"/>
        </a:accent2>
        <a:accent3>
          <a:srgbClr val="AAAAE2"/>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pot 2">
        <a:dk1>
          <a:srgbClr val="000066"/>
        </a:dk1>
        <a:lt1>
          <a:srgbClr val="CCECFF"/>
        </a:lt1>
        <a:dk2>
          <a:srgbClr val="6699FF"/>
        </a:dk2>
        <a:lt2>
          <a:srgbClr val="CCFFFF"/>
        </a:lt2>
        <a:accent1>
          <a:srgbClr val="CC99FF"/>
        </a:accent1>
        <a:accent2>
          <a:srgbClr val="9999FF"/>
        </a:accent2>
        <a:accent3>
          <a:srgbClr val="B8CAFF"/>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Whirlpool">
  <a:themeElements>
    <a:clrScheme name="">
      <a:dk1>
        <a:srgbClr val="3333FF"/>
      </a:dk1>
      <a:lt1>
        <a:srgbClr val="CCECFF"/>
      </a:lt1>
      <a:dk2>
        <a:srgbClr val="6666FF"/>
      </a:dk2>
      <a:lt2>
        <a:srgbClr val="CCFFFF"/>
      </a:lt2>
      <a:accent1>
        <a:srgbClr val="CC99FF"/>
      </a:accent1>
      <a:accent2>
        <a:srgbClr val="9999FF"/>
      </a:accent2>
      <a:accent3>
        <a:srgbClr val="B8B8FF"/>
      </a:accent3>
      <a:accent4>
        <a:srgbClr val="AEC9DA"/>
      </a:accent4>
      <a:accent5>
        <a:srgbClr val="E2CAFF"/>
      </a:accent5>
      <a:accent6>
        <a:srgbClr val="8A8AE7"/>
      </a:accent6>
      <a:hlink>
        <a:srgbClr val="99CCFF"/>
      </a:hlink>
      <a:folHlink>
        <a:srgbClr val="0066FF"/>
      </a:folHlink>
    </a:clrScheme>
    <a:fontScheme name="Whirlpool.po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fr-FR"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fr-FR"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Whirlpool.pot 1">
        <a:dk1>
          <a:srgbClr val="000066"/>
        </a:dk1>
        <a:lt1>
          <a:srgbClr val="CCECFF"/>
        </a:lt1>
        <a:dk2>
          <a:srgbClr val="0000CC"/>
        </a:dk2>
        <a:lt2>
          <a:srgbClr val="CCFFFF"/>
        </a:lt2>
        <a:accent1>
          <a:srgbClr val="CC99FF"/>
        </a:accent1>
        <a:accent2>
          <a:srgbClr val="9999FF"/>
        </a:accent2>
        <a:accent3>
          <a:srgbClr val="AAAAE2"/>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pot 2">
        <a:dk1>
          <a:srgbClr val="000066"/>
        </a:dk1>
        <a:lt1>
          <a:srgbClr val="CCECFF"/>
        </a:lt1>
        <a:dk2>
          <a:srgbClr val="6699FF"/>
        </a:dk2>
        <a:lt2>
          <a:srgbClr val="CCFFFF"/>
        </a:lt2>
        <a:accent1>
          <a:srgbClr val="CC99FF"/>
        </a:accent1>
        <a:accent2>
          <a:srgbClr val="9999FF"/>
        </a:accent2>
        <a:accent3>
          <a:srgbClr val="B8CAFF"/>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3333FF"/>
    </a:dk1>
    <a:lt1>
      <a:srgbClr val="CCECFF"/>
    </a:lt1>
    <a:dk2>
      <a:srgbClr val="6666FF"/>
    </a:dk2>
    <a:lt2>
      <a:srgbClr val="CCFFFF"/>
    </a:lt2>
    <a:accent1>
      <a:srgbClr val="CC99FF"/>
    </a:accent1>
    <a:accent2>
      <a:srgbClr val="9999FF"/>
    </a:accent2>
    <a:accent3>
      <a:srgbClr val="B8B8FF"/>
    </a:accent3>
    <a:accent4>
      <a:srgbClr val="AEC9DA"/>
    </a:accent4>
    <a:accent5>
      <a:srgbClr val="E2CAFF"/>
    </a:accent5>
    <a:accent6>
      <a:srgbClr val="8A8AE7"/>
    </a:accent6>
    <a:hlink>
      <a:srgbClr val="99CCFF"/>
    </a:hlink>
    <a:folHlink>
      <a:srgbClr val="0066FF"/>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Designs\Whirlpool.pot</Template>
  <TotalTime>8788533</TotalTime>
  <Pages>40</Pages>
  <Words>2080</Words>
  <Application>Microsoft Office PowerPoint</Application>
  <PresentationFormat>Affichage à l'écran (4:3)</PresentationFormat>
  <Paragraphs>391</Paragraphs>
  <Slides>33</Slides>
  <Notes>13</Notes>
  <HiddenSlides>0</HiddenSlides>
  <MMClips>0</MMClips>
  <ScaleCrop>false</ScaleCrop>
  <HeadingPairs>
    <vt:vector size="8" baseType="variant">
      <vt:variant>
        <vt:lpstr>Polices utilisées</vt:lpstr>
      </vt:variant>
      <vt:variant>
        <vt:i4>5</vt:i4>
      </vt:variant>
      <vt:variant>
        <vt:lpstr>Thème</vt:lpstr>
      </vt:variant>
      <vt:variant>
        <vt:i4>2</vt:i4>
      </vt:variant>
      <vt:variant>
        <vt:lpstr>Serveurs OLE incorporés</vt:lpstr>
      </vt:variant>
      <vt:variant>
        <vt:i4>1</vt:i4>
      </vt:variant>
      <vt:variant>
        <vt:lpstr>Titres des diapositives</vt:lpstr>
      </vt:variant>
      <vt:variant>
        <vt:i4>33</vt:i4>
      </vt:variant>
    </vt:vector>
  </HeadingPairs>
  <TitlesOfParts>
    <vt:vector size="41" baseType="lpstr">
      <vt:lpstr>Arial</vt:lpstr>
      <vt:lpstr>Monotype Sorts</vt:lpstr>
      <vt:lpstr>Symbol</vt:lpstr>
      <vt:lpstr>Tahoma</vt:lpstr>
      <vt:lpstr>Times New Roman</vt:lpstr>
      <vt:lpstr>Whirlpool.pot</vt:lpstr>
      <vt:lpstr>2_Whirlpool</vt:lpstr>
      <vt:lpstr>Chart</vt:lpstr>
      <vt:lpstr>Operating Systems Part II.</vt:lpstr>
      <vt:lpstr>References.</vt:lpstr>
      <vt:lpstr>Course content.</vt:lpstr>
      <vt:lpstr>Introduction.</vt:lpstr>
      <vt:lpstr>Base components</vt:lpstr>
      <vt:lpstr>Short history</vt:lpstr>
      <vt:lpstr>Microprocessor Evolution: Moore’s law </vt:lpstr>
      <vt:lpstr>Challenges </vt:lpstr>
      <vt:lpstr>Micro-code.</vt:lpstr>
      <vt:lpstr>Architecture.</vt:lpstr>
      <vt:lpstr>Compiler.</vt:lpstr>
      <vt:lpstr>O/S Components.</vt:lpstr>
      <vt:lpstr>OS Evolution.</vt:lpstr>
      <vt:lpstr>OS Evolution.</vt:lpstr>
      <vt:lpstr>OS Evolution </vt:lpstr>
      <vt:lpstr>Memory hierarchy.</vt:lpstr>
      <vt:lpstr>Memory characteristics.</vt:lpstr>
      <vt:lpstr>Hardware components.</vt:lpstr>
      <vt:lpstr>The memory pyramid  </vt:lpstr>
      <vt:lpstr>Memory hierarchy:  size vs. speed vs. cost!</vt:lpstr>
      <vt:lpstr>Hierarchy objective.</vt:lpstr>
      <vt:lpstr>A comparison table </vt:lpstr>
      <vt:lpstr>A PC today (i5 based)</vt:lpstr>
      <vt:lpstr>Cost and access time</vt:lpstr>
      <vt:lpstr>Data Flow.</vt:lpstr>
      <vt:lpstr>Hit Ratio.</vt:lpstr>
      <vt:lpstr>Synchronous or asynchronous accesses.</vt:lpstr>
      <vt:lpstr>Costs</vt:lpstr>
      <vt:lpstr>Access Time.</vt:lpstr>
      <vt:lpstr>Economic Analysis.</vt:lpstr>
      <vt:lpstr>Economic Analysis.</vt:lpstr>
      <vt:lpstr>Memory usage rebilling</vt:lpstr>
      <vt:lpstr>Locality of 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1 2ème Info</dc:title>
  <dc:subject/>
  <dc:creator>Générale de Banque</dc:creator>
  <cp:keywords/>
  <dc:description/>
  <cp:lastModifiedBy>Jean-Paul Colard</cp:lastModifiedBy>
  <cp:revision>67</cp:revision>
  <cp:lastPrinted>1995-09-21T16:21:00Z</cp:lastPrinted>
  <dcterms:created xsi:type="dcterms:W3CDTF">1995-09-21T03:50:00Z</dcterms:created>
  <dcterms:modified xsi:type="dcterms:W3CDTF">2016-11-01T17:03:58Z</dcterms:modified>
</cp:coreProperties>
</file>