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08" r:id="rId2"/>
    <p:sldId id="309" r:id="rId3"/>
    <p:sldId id="321" r:id="rId4"/>
    <p:sldId id="324" r:id="rId5"/>
    <p:sldId id="323" r:id="rId6"/>
    <p:sldId id="327" r:id="rId7"/>
    <p:sldId id="329" r:id="rId8"/>
    <p:sldId id="330" r:id="rId9"/>
    <p:sldId id="325" r:id="rId10"/>
    <p:sldId id="328" r:id="rId11"/>
    <p:sldId id="322" r:id="rId12"/>
    <p:sldId id="326" r:id="rId13"/>
    <p:sldId id="311" r:id="rId14"/>
    <p:sldId id="312" r:id="rId15"/>
    <p:sldId id="313" r:id="rId16"/>
    <p:sldId id="314" r:id="rId17"/>
    <p:sldId id="315" r:id="rId18"/>
    <p:sldId id="332" r:id="rId19"/>
    <p:sldId id="334" r:id="rId20"/>
    <p:sldId id="316" r:id="rId21"/>
    <p:sldId id="335" r:id="rId22"/>
    <p:sldId id="336" r:id="rId23"/>
    <p:sldId id="333" r:id="rId24"/>
    <p:sldId id="317" r:id="rId25"/>
    <p:sldId id="318" r:id="rId26"/>
    <p:sldId id="337" r:id="rId27"/>
    <p:sldId id="331" r:id="rId28"/>
    <p:sldId id="320" r:id="rId29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CCFFCC"/>
    <a:srgbClr val="FFFFCC"/>
    <a:srgbClr val="FFCC99"/>
    <a:srgbClr val="FF9966"/>
    <a:srgbClr val="000000"/>
    <a:srgbClr val="FF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736" autoAdjust="0"/>
  </p:normalViewPr>
  <p:slideViewPr>
    <p:cSldViewPr>
      <p:cViewPr varScale="1">
        <p:scale>
          <a:sx n="62" d="100"/>
          <a:sy n="62" d="100"/>
        </p:scale>
        <p:origin x="28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57725"/>
            <a:ext cx="502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Master text styles</a:t>
            </a:r>
          </a:p>
          <a:p>
            <a:pPr lvl="0"/>
            <a:r>
              <a:rPr lang="en-GB" altLang="fr-FR"/>
              <a:t>Second level</a:t>
            </a:r>
          </a:p>
          <a:p>
            <a:pPr lvl="0"/>
            <a:r>
              <a:rPr lang="en-GB" altLang="fr-FR"/>
              <a:t>Third level</a:t>
            </a:r>
          </a:p>
          <a:p>
            <a:pPr lvl="0"/>
            <a:r>
              <a:rPr lang="en-GB" altLang="fr-FR"/>
              <a:t>Fourth level</a:t>
            </a:r>
          </a:p>
          <a:p>
            <a:pPr lvl="0"/>
            <a:r>
              <a:rPr lang="en-GB" altLang="fr-FR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854075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5702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236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7951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baseline="0" dirty="0"/>
          </a:p>
        </p:txBody>
      </p:sp>
    </p:spTree>
    <p:extLst>
      <p:ext uri="{BB962C8B-B14F-4D97-AF65-F5344CB8AC3E}">
        <p14:creationId xmlns:p14="http://schemas.microsoft.com/office/powerpoint/2010/main" val="334430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se concentrera sur les aspects protection</a:t>
            </a:r>
          </a:p>
        </p:txBody>
      </p:sp>
    </p:spTree>
    <p:extLst>
      <p:ext uri="{BB962C8B-B14F-4D97-AF65-F5344CB8AC3E}">
        <p14:creationId xmlns:p14="http://schemas.microsoft.com/office/powerpoint/2010/main" val="414093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2121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Facility : immobilier et fournitures…</a:t>
            </a:r>
          </a:p>
        </p:txBody>
      </p:sp>
    </p:spTree>
    <p:extLst>
      <p:ext uri="{BB962C8B-B14F-4D97-AF65-F5344CB8AC3E}">
        <p14:creationId xmlns:p14="http://schemas.microsoft.com/office/powerpoint/2010/main" val="162262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Définitions - terminologie</a:t>
            </a:r>
          </a:p>
        </p:txBody>
      </p:sp>
    </p:spTree>
    <p:extLst>
      <p:ext uri="{BB962C8B-B14F-4D97-AF65-F5344CB8AC3E}">
        <p14:creationId xmlns:p14="http://schemas.microsoft.com/office/powerpoint/2010/main" val="45736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782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678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fr-FR" noProof="0"/>
              <a:t>Click to edit Master subtitle style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 altLang="fr-FR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5315268E-6070-47C7-996A-A1BA6BE92A5C}" type="slidenum">
              <a:rPr lang="en-US" altLang="fr-FR"/>
              <a:pPr/>
              <a:t>‹N°›</a:t>
            </a:fld>
            <a:endParaRPr lang="en-US" altLang="fr-FR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68933-EFF6-4C6D-A871-0A490ACEC56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880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5B5A4-9122-4319-B993-D9E08601B9D6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4603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A6F3B-80EC-4452-8B27-8DCA99FF5F12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1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F7E26-8F8F-467E-832F-7217FCE5A04E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6911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F93CD-0D37-41FC-8270-835E4C0EAC73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9331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C5EBE-0780-420F-8C13-659D7570DA3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820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001BD-0E7D-4BE6-AB4C-21219B6D92FC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4441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EB045-55C9-4C87-B431-EA86116584D5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0809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71634-B6AB-4A10-BC55-6C8D99360AF2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102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05B62-D425-4926-BBE9-E038D4C4F756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51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fr-F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fld id="{C568D4AA-15FB-4F06-90E4-C3FFD5A22E80}" type="slidenum">
              <a:rPr lang="en-US" altLang="fr-FR"/>
              <a:pPr/>
              <a:t>‹N°›</a:t>
            </a:fld>
            <a:endParaRPr lang="en-US" altLang="fr-FR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GB" altLang="fr-FR"/>
              <a:t>Security.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/>
            <a:endParaRPr lang="fr-FR" altLang="fr-FR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52F-00F2-4712-BDDA-3CDA589C5A47}" type="slidenum">
              <a:rPr lang="en-US" altLang="fr-FR"/>
              <a:pPr/>
              <a:t>10</a:t>
            </a:fld>
            <a:endParaRPr lang="en-US" altLang="fr-FR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Computer threads.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Internet (Web)</a:t>
            </a:r>
          </a:p>
          <a:p>
            <a:r>
              <a:rPr lang="en-GB" altLang="fr-FR" dirty="0"/>
              <a:t>Source Code</a:t>
            </a:r>
          </a:p>
          <a:p>
            <a:r>
              <a:rPr lang="en-GB" altLang="fr-FR" dirty="0"/>
              <a:t>E-mail</a:t>
            </a:r>
          </a:p>
          <a:p>
            <a:r>
              <a:rPr lang="en-GB" altLang="fr-FR" dirty="0"/>
              <a:t>Files</a:t>
            </a:r>
          </a:p>
          <a:p>
            <a:endParaRPr lang="en-GB" alt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185323"/>
            <a:ext cx="4968180" cy="34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4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52F-00F2-4712-BDDA-3CDA589C5A47}" type="slidenum">
              <a:rPr lang="en-US" altLang="fr-FR"/>
              <a:pPr/>
              <a:t>11</a:t>
            </a:fld>
            <a:endParaRPr lang="en-US" altLang="fr-FR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Network protections.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Firewalls</a:t>
            </a:r>
          </a:p>
          <a:p>
            <a:pPr lvl="1"/>
            <a:r>
              <a:rPr lang="en-GB" altLang="fr-FR" dirty="0"/>
              <a:t>Allow, block, drop connections</a:t>
            </a:r>
          </a:p>
          <a:p>
            <a:r>
              <a:rPr lang="en-GB" altLang="fr-FR" dirty="0"/>
              <a:t>WAF – Web Application Firewall</a:t>
            </a:r>
          </a:p>
          <a:p>
            <a:pPr lvl="1"/>
            <a:r>
              <a:rPr lang="en-GB" altLang="fr-FR" dirty="0"/>
              <a:t>Cross-site scripting, SQL injection, session hijacking, buffer overflows…</a:t>
            </a:r>
          </a:p>
          <a:p>
            <a:r>
              <a:rPr lang="en-GB" altLang="fr-FR" dirty="0"/>
              <a:t>Intrusion detection (network or host based)</a:t>
            </a:r>
          </a:p>
          <a:p>
            <a:r>
              <a:rPr lang="en-GB" altLang="fr-FR" dirty="0"/>
              <a:t>Vulnerability scanning (internal, external)</a:t>
            </a:r>
          </a:p>
          <a:p>
            <a:r>
              <a:rPr lang="en-GB" alt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21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52F-00F2-4712-BDDA-3CDA589C5A47}" type="slidenum">
              <a:rPr lang="en-US" altLang="fr-FR"/>
              <a:pPr/>
              <a:t>12</a:t>
            </a:fld>
            <a:endParaRPr lang="en-US" altLang="fr-FR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Basic protections at facility / systems level.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sz="2400" dirty="0"/>
              <a:t>Dual(+remote) site: redundant data and hardware </a:t>
            </a:r>
          </a:p>
          <a:p>
            <a:r>
              <a:rPr lang="en-GB" altLang="fr-FR" sz="2400" dirty="0"/>
              <a:t>Physical protection, dark room</a:t>
            </a:r>
          </a:p>
          <a:p>
            <a:r>
              <a:rPr lang="en-GB" altLang="fr-FR" sz="2400" dirty="0"/>
              <a:t>Back-up politics</a:t>
            </a:r>
          </a:p>
          <a:p>
            <a:r>
              <a:rPr lang="en-GB" altLang="fr-FR" sz="2400" dirty="0"/>
              <a:t>Fault tolerant equipment (facility, clusters, RAID…)</a:t>
            </a:r>
          </a:p>
          <a:p>
            <a:r>
              <a:rPr lang="en-GB" altLang="fr-FR" sz="2400" dirty="0"/>
              <a:t>Strong authentication</a:t>
            </a:r>
          </a:p>
          <a:p>
            <a:r>
              <a:rPr lang="en-GB" altLang="fr-FR" sz="2400" dirty="0"/>
              <a:t>Authorisation: access right on resources through security packages.</a:t>
            </a:r>
          </a:p>
          <a:p>
            <a:r>
              <a:rPr lang="en-GB" altLang="fr-FR" sz="2400" dirty="0"/>
              <a:t>O/S built-in protections + firewalls, anti-virus…</a:t>
            </a:r>
          </a:p>
          <a:p>
            <a:r>
              <a:rPr lang="en-GB" altLang="fr-FR" sz="2400" dirty="0"/>
              <a:t>Application protection (data validation, signatures…)</a:t>
            </a: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375466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4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4CB8-64A1-4EF2-8308-86B45A8130AD}" type="slidenum">
              <a:rPr lang="en-US" altLang="fr-FR"/>
              <a:pPr/>
              <a:t>13</a:t>
            </a:fld>
            <a:endParaRPr lang="en-US" altLang="fr-F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Resource protection model.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7772400" cy="533400"/>
          </a:xfrm>
        </p:spPr>
        <p:txBody>
          <a:bodyPr/>
          <a:lstStyle/>
          <a:p>
            <a:endParaRPr lang="fr-FR" altLang="fr-FR"/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1547664" y="2286000"/>
            <a:ext cx="4724400" cy="21336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7186464" y="2286000"/>
            <a:ext cx="1066800" cy="22098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auto">
          <a:xfrm>
            <a:off x="1852464" y="2590800"/>
            <a:ext cx="914400" cy="838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2004864" y="2743200"/>
            <a:ext cx="228600" cy="609600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593" name="Rectangle 9"/>
          <p:cNvSpPr>
            <a:spLocks noChangeArrowheads="1"/>
          </p:cNvSpPr>
          <p:nvPr/>
        </p:nvSpPr>
        <p:spPr bwMode="auto">
          <a:xfrm>
            <a:off x="2385864" y="2743200"/>
            <a:ext cx="228600" cy="609600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594" name="Rectangle 10"/>
          <p:cNvSpPr>
            <a:spLocks noChangeArrowheads="1"/>
          </p:cNvSpPr>
          <p:nvPr/>
        </p:nvSpPr>
        <p:spPr bwMode="auto">
          <a:xfrm>
            <a:off x="2995464" y="2590800"/>
            <a:ext cx="914400" cy="838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3147864" y="2743200"/>
            <a:ext cx="228600" cy="609600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596" name="Rectangle 12"/>
          <p:cNvSpPr>
            <a:spLocks noChangeArrowheads="1"/>
          </p:cNvSpPr>
          <p:nvPr/>
        </p:nvSpPr>
        <p:spPr bwMode="auto">
          <a:xfrm>
            <a:off x="3528864" y="2743200"/>
            <a:ext cx="228600" cy="609600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00" name="Rectangle 16"/>
          <p:cNvSpPr>
            <a:spLocks noChangeArrowheads="1"/>
          </p:cNvSpPr>
          <p:nvPr/>
        </p:nvSpPr>
        <p:spPr bwMode="auto">
          <a:xfrm>
            <a:off x="4062264" y="2590800"/>
            <a:ext cx="914400" cy="838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01" name="Rectangle 17"/>
          <p:cNvSpPr>
            <a:spLocks noChangeArrowheads="1"/>
          </p:cNvSpPr>
          <p:nvPr/>
        </p:nvSpPr>
        <p:spPr bwMode="auto">
          <a:xfrm>
            <a:off x="4214664" y="2743200"/>
            <a:ext cx="228600" cy="609600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02" name="Rectangle 18"/>
          <p:cNvSpPr>
            <a:spLocks noChangeArrowheads="1"/>
          </p:cNvSpPr>
          <p:nvPr/>
        </p:nvSpPr>
        <p:spPr bwMode="auto">
          <a:xfrm>
            <a:off x="4595664" y="2743200"/>
            <a:ext cx="228600" cy="609600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03" name="Rectangle 19"/>
          <p:cNvSpPr>
            <a:spLocks noChangeArrowheads="1"/>
          </p:cNvSpPr>
          <p:nvPr/>
        </p:nvSpPr>
        <p:spPr bwMode="auto">
          <a:xfrm>
            <a:off x="5205264" y="2590800"/>
            <a:ext cx="914400" cy="838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04" name="Rectangle 20"/>
          <p:cNvSpPr>
            <a:spLocks noChangeArrowheads="1"/>
          </p:cNvSpPr>
          <p:nvPr/>
        </p:nvSpPr>
        <p:spPr bwMode="auto">
          <a:xfrm>
            <a:off x="5357664" y="2743200"/>
            <a:ext cx="228600" cy="609600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05" name="Rectangle 21"/>
          <p:cNvSpPr>
            <a:spLocks noChangeArrowheads="1"/>
          </p:cNvSpPr>
          <p:nvPr/>
        </p:nvSpPr>
        <p:spPr bwMode="auto">
          <a:xfrm>
            <a:off x="5738664" y="2743200"/>
            <a:ext cx="228600" cy="609600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06" name="Rectangle 22"/>
          <p:cNvSpPr>
            <a:spLocks noChangeArrowheads="1"/>
          </p:cNvSpPr>
          <p:nvPr/>
        </p:nvSpPr>
        <p:spPr bwMode="auto">
          <a:xfrm>
            <a:off x="2004864" y="3657600"/>
            <a:ext cx="1066800" cy="609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07" name="Oval 23"/>
          <p:cNvSpPr>
            <a:spLocks noChangeArrowheads="1"/>
          </p:cNvSpPr>
          <p:nvPr/>
        </p:nvSpPr>
        <p:spPr bwMode="auto">
          <a:xfrm>
            <a:off x="2233464" y="3694113"/>
            <a:ext cx="685800" cy="536575"/>
          </a:xfrm>
          <a:prstGeom prst="ellipse">
            <a:avLst/>
          </a:prstGeom>
          <a:solidFill>
            <a:srgbClr val="FF66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3608" name="Rectangle 24"/>
          <p:cNvSpPr>
            <a:spLocks noChangeArrowheads="1"/>
          </p:cNvSpPr>
          <p:nvPr/>
        </p:nvSpPr>
        <p:spPr bwMode="auto">
          <a:xfrm>
            <a:off x="3376464" y="3657600"/>
            <a:ext cx="1066800" cy="609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09" name="Oval 25"/>
          <p:cNvSpPr>
            <a:spLocks noChangeArrowheads="1"/>
          </p:cNvSpPr>
          <p:nvPr/>
        </p:nvSpPr>
        <p:spPr bwMode="auto">
          <a:xfrm>
            <a:off x="3605064" y="3694113"/>
            <a:ext cx="685800" cy="536575"/>
          </a:xfrm>
          <a:prstGeom prst="ellipse">
            <a:avLst/>
          </a:prstGeom>
          <a:solidFill>
            <a:srgbClr val="FF66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3610" name="Rectangle 26"/>
          <p:cNvSpPr>
            <a:spLocks noChangeArrowheads="1"/>
          </p:cNvSpPr>
          <p:nvPr/>
        </p:nvSpPr>
        <p:spPr bwMode="auto">
          <a:xfrm>
            <a:off x="4595664" y="3657600"/>
            <a:ext cx="1066800" cy="609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11" name="Oval 27"/>
          <p:cNvSpPr>
            <a:spLocks noChangeArrowheads="1"/>
          </p:cNvSpPr>
          <p:nvPr/>
        </p:nvSpPr>
        <p:spPr bwMode="auto">
          <a:xfrm>
            <a:off x="4824264" y="3694113"/>
            <a:ext cx="685800" cy="536575"/>
          </a:xfrm>
          <a:prstGeom prst="ellipse">
            <a:avLst/>
          </a:prstGeom>
          <a:solidFill>
            <a:srgbClr val="FF66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3612" name="Oval 28"/>
          <p:cNvSpPr>
            <a:spLocks noChangeArrowheads="1"/>
          </p:cNvSpPr>
          <p:nvPr/>
        </p:nvSpPr>
        <p:spPr bwMode="auto">
          <a:xfrm>
            <a:off x="5891064" y="3733800"/>
            <a:ext cx="152400" cy="533400"/>
          </a:xfrm>
          <a:prstGeom prst="ellipse">
            <a:avLst/>
          </a:prstGeom>
          <a:solidFill>
            <a:srgbClr val="FF66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13" name="Rectangle 29"/>
          <p:cNvSpPr>
            <a:spLocks noChangeArrowheads="1"/>
          </p:cNvSpPr>
          <p:nvPr/>
        </p:nvSpPr>
        <p:spPr bwMode="auto">
          <a:xfrm rot="16203318">
            <a:off x="7186464" y="3429000"/>
            <a:ext cx="1066800" cy="609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14" name="Oval 30"/>
          <p:cNvSpPr>
            <a:spLocks noChangeArrowheads="1"/>
          </p:cNvSpPr>
          <p:nvPr/>
        </p:nvSpPr>
        <p:spPr bwMode="auto">
          <a:xfrm rot="16202159">
            <a:off x="7443639" y="3463925"/>
            <a:ext cx="625475" cy="536575"/>
          </a:xfrm>
          <a:prstGeom prst="ellipse">
            <a:avLst/>
          </a:prstGeom>
          <a:solidFill>
            <a:srgbClr val="FF66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0000" tIns="46800" rIns="90000" bIns="46800" anchor="ctr">
            <a:spAutoFit/>
          </a:bodyPr>
          <a:lstStyle/>
          <a:p>
            <a:endParaRPr lang="en-US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3615" name="AutoShape 31"/>
          <p:cNvSpPr>
            <a:spLocks noChangeArrowheads="1"/>
          </p:cNvSpPr>
          <p:nvPr/>
        </p:nvSpPr>
        <p:spPr bwMode="auto">
          <a:xfrm>
            <a:off x="2538264" y="4724400"/>
            <a:ext cx="685800" cy="762000"/>
          </a:xfrm>
          <a:prstGeom prst="star5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16" name="AutoShape 32"/>
          <p:cNvSpPr>
            <a:spLocks noChangeArrowheads="1"/>
          </p:cNvSpPr>
          <p:nvPr/>
        </p:nvSpPr>
        <p:spPr bwMode="auto">
          <a:xfrm>
            <a:off x="3681264" y="4724400"/>
            <a:ext cx="685800" cy="762000"/>
          </a:xfrm>
          <a:prstGeom prst="star5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3617" name="AutoShape 33"/>
          <p:cNvSpPr>
            <a:spLocks noChangeArrowheads="1"/>
          </p:cNvSpPr>
          <p:nvPr/>
        </p:nvSpPr>
        <p:spPr bwMode="auto">
          <a:xfrm>
            <a:off x="4748064" y="4724400"/>
            <a:ext cx="685800" cy="762000"/>
          </a:xfrm>
          <a:prstGeom prst="star5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18" name="AutoShape 34"/>
          <p:cNvSpPr>
            <a:spLocks noChangeArrowheads="1"/>
          </p:cNvSpPr>
          <p:nvPr/>
        </p:nvSpPr>
        <p:spPr bwMode="auto">
          <a:xfrm>
            <a:off x="7338864" y="4724400"/>
            <a:ext cx="685800" cy="762000"/>
          </a:xfrm>
          <a:prstGeom prst="star5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19" name="Text Box 35"/>
          <p:cNvSpPr txBox="1">
            <a:spLocks noChangeArrowheads="1"/>
          </p:cNvSpPr>
          <p:nvPr/>
        </p:nvSpPr>
        <p:spPr bwMode="auto">
          <a:xfrm>
            <a:off x="0" y="3886200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Processes</a:t>
            </a:r>
          </a:p>
        </p:txBody>
      </p:sp>
      <p:sp>
        <p:nvSpPr>
          <p:cNvPr id="323620" name="Text Box 36"/>
          <p:cNvSpPr txBox="1">
            <a:spLocks noChangeArrowheads="1"/>
          </p:cNvSpPr>
          <p:nvPr/>
        </p:nvSpPr>
        <p:spPr bwMode="auto">
          <a:xfrm>
            <a:off x="0" y="2819400"/>
            <a:ext cx="131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Resources</a:t>
            </a:r>
          </a:p>
        </p:txBody>
      </p:sp>
      <p:sp>
        <p:nvSpPr>
          <p:cNvPr id="323621" name="Text Box 37"/>
          <p:cNvSpPr txBox="1">
            <a:spLocks noChangeArrowheads="1"/>
          </p:cNvSpPr>
          <p:nvPr/>
        </p:nvSpPr>
        <p:spPr bwMode="auto">
          <a:xfrm>
            <a:off x="1609577" y="4906963"/>
            <a:ext cx="798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Users</a:t>
            </a:r>
          </a:p>
        </p:txBody>
      </p:sp>
      <p:sp>
        <p:nvSpPr>
          <p:cNvPr id="323622" name="Line 38"/>
          <p:cNvSpPr>
            <a:spLocks noChangeShapeType="1"/>
          </p:cNvSpPr>
          <p:nvPr/>
        </p:nvSpPr>
        <p:spPr bwMode="auto">
          <a:xfrm flipH="1" flipV="1">
            <a:off x="2385864" y="3429000"/>
            <a:ext cx="1524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23" name="Line 39"/>
          <p:cNvSpPr>
            <a:spLocks noChangeShapeType="1"/>
          </p:cNvSpPr>
          <p:nvPr/>
        </p:nvSpPr>
        <p:spPr bwMode="auto">
          <a:xfrm flipV="1">
            <a:off x="2766864" y="3429000"/>
            <a:ext cx="4572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24" name="Line 40"/>
          <p:cNvSpPr>
            <a:spLocks noChangeShapeType="1"/>
          </p:cNvSpPr>
          <p:nvPr/>
        </p:nvSpPr>
        <p:spPr bwMode="auto">
          <a:xfrm flipH="1" flipV="1">
            <a:off x="3605064" y="3352800"/>
            <a:ext cx="1524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25" name="Line 41"/>
          <p:cNvSpPr>
            <a:spLocks noChangeShapeType="1"/>
          </p:cNvSpPr>
          <p:nvPr/>
        </p:nvSpPr>
        <p:spPr bwMode="auto">
          <a:xfrm flipV="1">
            <a:off x="4062264" y="3352800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26" name="Line 42"/>
          <p:cNvSpPr>
            <a:spLocks noChangeShapeType="1"/>
          </p:cNvSpPr>
          <p:nvPr/>
        </p:nvSpPr>
        <p:spPr bwMode="auto">
          <a:xfrm flipH="1" flipV="1">
            <a:off x="2614464" y="4191000"/>
            <a:ext cx="1524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27" name="Line 43"/>
          <p:cNvSpPr>
            <a:spLocks noChangeShapeType="1"/>
          </p:cNvSpPr>
          <p:nvPr/>
        </p:nvSpPr>
        <p:spPr bwMode="auto">
          <a:xfrm flipV="1">
            <a:off x="3909864" y="4267200"/>
            <a:ext cx="76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28" name="Line 44"/>
          <p:cNvSpPr>
            <a:spLocks noChangeShapeType="1"/>
          </p:cNvSpPr>
          <p:nvPr/>
        </p:nvSpPr>
        <p:spPr bwMode="auto">
          <a:xfrm flipV="1">
            <a:off x="4976664" y="4267200"/>
            <a:ext cx="762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29" name="Line 45"/>
          <p:cNvSpPr>
            <a:spLocks noChangeShapeType="1"/>
          </p:cNvSpPr>
          <p:nvPr/>
        </p:nvSpPr>
        <p:spPr bwMode="auto">
          <a:xfrm flipV="1">
            <a:off x="7491264" y="4191000"/>
            <a:ext cx="3048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30" name="Line 46"/>
          <p:cNvSpPr>
            <a:spLocks noChangeShapeType="1"/>
          </p:cNvSpPr>
          <p:nvPr/>
        </p:nvSpPr>
        <p:spPr bwMode="auto">
          <a:xfrm flipH="1">
            <a:off x="6043464" y="3810000"/>
            <a:ext cx="1371600" cy="152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3631" name="Line 47"/>
          <p:cNvSpPr>
            <a:spLocks noChangeShapeType="1"/>
          </p:cNvSpPr>
          <p:nvPr/>
        </p:nvSpPr>
        <p:spPr bwMode="auto">
          <a:xfrm flipH="1" flipV="1">
            <a:off x="5891064" y="3429000"/>
            <a:ext cx="762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B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3EB5-7AD2-40F7-B013-7832A79BDEFF}" type="slidenum">
              <a:rPr lang="en-US" altLang="fr-FR"/>
              <a:pPr/>
              <a:t>14</a:t>
            </a:fld>
            <a:endParaRPr lang="en-US" altLang="fr-FR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Define Policies and mechanisms.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/>
              <a:t>Mechanism is a set of components ( hardware of software ) used to implement any strategies:</a:t>
            </a:r>
          </a:p>
          <a:p>
            <a:pPr lvl="1"/>
            <a:r>
              <a:rPr lang="en-GB" altLang="fr-FR"/>
              <a:t>operating systems</a:t>
            </a:r>
          </a:p>
          <a:p>
            <a:pPr lvl="1"/>
            <a:r>
              <a:rPr lang="en-GB" altLang="fr-FR"/>
              <a:t>security packages</a:t>
            </a:r>
          </a:p>
          <a:p>
            <a:pPr lvl="1"/>
            <a:r>
              <a:rPr lang="en-GB" altLang="fr-FR"/>
              <a:t>encryption </a:t>
            </a:r>
          </a:p>
          <a:p>
            <a:r>
              <a:rPr lang="en-GB" altLang="fr-FR"/>
              <a:t>Policy is a particular strategy that dictates the way a mechanism is used to achieve specific goals.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A359-EE69-4235-920A-275D4EB5FE6E}" type="slidenum">
              <a:rPr lang="en-US" altLang="fr-FR"/>
              <a:pPr/>
              <a:t>15</a:t>
            </a:fld>
            <a:endParaRPr lang="en-US" altLang="fr-FR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Basic security mechanisms.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Authentication:</a:t>
            </a:r>
          </a:p>
          <a:p>
            <a:pPr lvl="1"/>
            <a:r>
              <a:rPr lang="en-GB" altLang="fr-FR" dirty="0"/>
              <a:t>external (user </a:t>
            </a:r>
            <a:r>
              <a:rPr lang="en-GB" altLang="fr-FR" dirty="0" err="1"/>
              <a:t>auth</a:t>
            </a:r>
            <a:r>
              <a:rPr lang="en-GB" altLang="fr-FR" dirty="0"/>
              <a:t>) or internal (process </a:t>
            </a:r>
            <a:r>
              <a:rPr lang="en-GB" altLang="fr-FR" dirty="0" err="1"/>
              <a:t>auth</a:t>
            </a:r>
            <a:r>
              <a:rPr lang="en-GB" altLang="fr-FR" dirty="0"/>
              <a:t>)</a:t>
            </a:r>
          </a:p>
          <a:p>
            <a:r>
              <a:rPr lang="en-GB" altLang="fr-FR" dirty="0"/>
              <a:t>Authorisation:</a:t>
            </a:r>
          </a:p>
          <a:p>
            <a:pPr lvl="1"/>
            <a:r>
              <a:rPr lang="en-GB" altLang="fr-FR" dirty="0"/>
              <a:t>an authenticated user or process is allowed to use resources according to the defined policy</a:t>
            </a:r>
          </a:p>
          <a:p>
            <a:endParaRPr lang="en-GB" altLang="fr-FR" dirty="0"/>
          </a:p>
          <a:p>
            <a:r>
              <a:rPr lang="en-GB" altLang="fr-FR" dirty="0"/>
              <a:t>Encryption:</a:t>
            </a:r>
          </a:p>
          <a:p>
            <a:pPr lvl="1"/>
            <a:r>
              <a:rPr lang="en-GB" altLang="fr-FR" dirty="0"/>
              <a:t>based on public or private keys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C611-B5F8-4D7C-9005-E2E8D95E05D6}" type="slidenum">
              <a:rPr lang="en-US" altLang="fr-FR"/>
              <a:pPr/>
              <a:t>16</a:t>
            </a:fld>
            <a:endParaRPr lang="en-US" altLang="fr-FR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Authentication.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User authentication.</a:t>
            </a:r>
          </a:p>
          <a:p>
            <a:pPr lvl="1"/>
            <a:r>
              <a:rPr lang="en-GB" altLang="fr-FR" dirty="0"/>
              <a:t>Classically based on combination user-id and password</a:t>
            </a:r>
          </a:p>
          <a:p>
            <a:pPr lvl="1"/>
            <a:r>
              <a:rPr lang="en-GB" altLang="fr-FR" dirty="0"/>
              <a:t>Additional/alternative information may be required</a:t>
            </a:r>
          </a:p>
          <a:p>
            <a:pPr lvl="2"/>
            <a:r>
              <a:rPr lang="en-GB" altLang="fr-FR" dirty="0"/>
              <a:t>digital signature techniques</a:t>
            </a:r>
          </a:p>
          <a:p>
            <a:pPr lvl="2"/>
            <a:r>
              <a:rPr lang="en-GB" altLang="fr-FR" dirty="0"/>
              <a:t>synchronised calculator</a:t>
            </a:r>
          </a:p>
          <a:p>
            <a:pPr lvl="2"/>
            <a:r>
              <a:rPr lang="en-GB" altLang="fr-FR" dirty="0"/>
              <a:t>fingerprint, eye scan, photograph</a:t>
            </a:r>
          </a:p>
          <a:p>
            <a:pPr lvl="2"/>
            <a:r>
              <a:rPr lang="en-GB" altLang="fr-FR" dirty="0"/>
              <a:t>SMS</a:t>
            </a:r>
          </a:p>
          <a:p>
            <a:pPr lvl="1"/>
            <a:r>
              <a:rPr lang="en-GB" altLang="fr-FR" dirty="0"/>
              <a:t>Penetration attempt stopped by terminating connection after some threshold.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DCFF-42C2-4F88-A099-3A54D2D1120B}" type="slidenum">
              <a:rPr lang="en-US" altLang="fr-FR"/>
              <a:pPr/>
              <a:t>17</a:t>
            </a:fld>
            <a:endParaRPr lang="en-US" altLang="fr-FR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Authentication.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Network authentication.</a:t>
            </a:r>
          </a:p>
          <a:p>
            <a:pPr lvl="1"/>
            <a:r>
              <a:rPr lang="en-GB" altLang="fr-FR" dirty="0"/>
              <a:t>File transfer is the most common way used to penetrate a system</a:t>
            </a:r>
          </a:p>
          <a:p>
            <a:pPr lvl="2"/>
            <a:r>
              <a:rPr lang="en-GB" altLang="fr-FR" dirty="0"/>
              <a:t>viruses: software module hidden in another one</a:t>
            </a:r>
          </a:p>
          <a:p>
            <a:pPr lvl="2"/>
            <a:r>
              <a:rPr lang="en-GB" altLang="fr-FR" dirty="0"/>
              <a:t>worm: software executed by itself	</a:t>
            </a:r>
          </a:p>
          <a:p>
            <a:pPr lvl="3"/>
            <a:r>
              <a:rPr lang="en-GB" altLang="fr-FR" dirty="0"/>
              <a:t>e.g. Internet’s worm </a:t>
            </a:r>
            <a:r>
              <a:rPr lang="en-GB" altLang="fr-FR" dirty="0" err="1"/>
              <a:t>tru</a:t>
            </a:r>
            <a:r>
              <a:rPr lang="en-GB" altLang="fr-FR" dirty="0"/>
              <a:t> Finger (1988!), VB script in e-mail</a:t>
            </a:r>
          </a:p>
          <a:p>
            <a:pPr lvl="1"/>
            <a:r>
              <a:rPr lang="en-GB" altLang="fr-FR" dirty="0"/>
              <a:t>Code hidden in web pages</a:t>
            </a:r>
          </a:p>
          <a:p>
            <a:pPr lvl="1"/>
            <a:r>
              <a:rPr lang="en-GB" altLang="fr-FR" dirty="0"/>
              <a:t>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 to </a:t>
            </a:r>
            <a:r>
              <a:rPr lang="fr-BE" dirty="0" err="1"/>
              <a:t>Kerberos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centralised</a:t>
            </a:r>
            <a:r>
              <a:rPr lang="en-US" dirty="0"/>
              <a:t> network authentication system developed at MIT </a:t>
            </a:r>
            <a:endParaRPr lang="fr-BE" dirty="0"/>
          </a:p>
          <a:p>
            <a:r>
              <a:rPr lang="fr-BE" dirty="0"/>
              <a:t>A secret key </a:t>
            </a:r>
            <a:r>
              <a:rPr lang="fr-BE" dirty="0" err="1"/>
              <a:t>based</a:t>
            </a:r>
            <a:r>
              <a:rPr lang="fr-BE" dirty="0"/>
              <a:t> service for </a:t>
            </a:r>
            <a:r>
              <a:rPr lang="fr-BE" dirty="0" err="1"/>
              <a:t>providing</a:t>
            </a:r>
            <a:r>
              <a:rPr lang="fr-BE" dirty="0"/>
              <a:t> </a:t>
            </a:r>
            <a:r>
              <a:rPr lang="fr-BE" dirty="0" err="1"/>
              <a:t>authentication</a:t>
            </a:r>
            <a:r>
              <a:rPr lang="fr-BE" dirty="0"/>
              <a:t> in open networks</a:t>
            </a:r>
          </a:p>
          <a:p>
            <a:r>
              <a:rPr lang="fr-BE" dirty="0" err="1"/>
              <a:t>Based</a:t>
            </a:r>
            <a:r>
              <a:rPr lang="fr-BE" dirty="0"/>
              <a:t> on a </a:t>
            </a:r>
            <a:r>
              <a:rPr lang="fr-BE" dirty="0" err="1"/>
              <a:t>trusted</a:t>
            </a:r>
            <a:r>
              <a:rPr lang="fr-BE" dirty="0"/>
              <a:t> 3rd party on the network</a:t>
            </a:r>
          </a:p>
          <a:p>
            <a:r>
              <a:rPr lang="fr-BE" dirty="0"/>
              <a:t>Standards 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strong</a:t>
            </a:r>
            <a:r>
              <a:rPr lang="fr-BE" dirty="0"/>
              <a:t> </a:t>
            </a:r>
            <a:r>
              <a:rPr lang="fr-BE" dirty="0" err="1"/>
              <a:t>authentication</a:t>
            </a:r>
            <a:r>
              <a:rPr lang="fr-BE" dirty="0"/>
              <a:t> system</a:t>
            </a:r>
          </a:p>
          <a:p>
            <a:r>
              <a:rPr lang="fr-BE" dirty="0"/>
              <a:t>Wide support in </a:t>
            </a:r>
            <a:r>
              <a:rPr lang="fr-BE" dirty="0" err="1"/>
              <a:t>various</a:t>
            </a:r>
            <a:r>
              <a:rPr lang="fr-BE" dirty="0"/>
              <a:t> operating </a:t>
            </a:r>
            <a:r>
              <a:rPr lang="fr-BE" dirty="0" err="1"/>
              <a:t>systems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18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7278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Kerberos: 3 phases of authentication</a:t>
            </a:r>
            <a:br>
              <a:rPr lang="en-US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Phase 1 </a:t>
            </a:r>
          </a:p>
          <a:p>
            <a:pPr lvl="1"/>
            <a:r>
              <a:rPr lang="en-US" dirty="0"/>
              <a:t>The client requests a ticket from the Kerberos </a:t>
            </a:r>
          </a:p>
          <a:p>
            <a:pPr lvl="1"/>
            <a:r>
              <a:rPr lang="en-US" dirty="0"/>
              <a:t>Kerberos grants a ticket and a session key </a:t>
            </a:r>
          </a:p>
          <a:p>
            <a:pPr lvl="1"/>
            <a:r>
              <a:rPr lang="en-US" dirty="0"/>
              <a:t>The ticket is used for requesting other tickets for various services </a:t>
            </a:r>
          </a:p>
          <a:p>
            <a:pPr lvl="1"/>
            <a:r>
              <a:rPr lang="en-US" dirty="0"/>
              <a:t>Ticket (credentials) conveys the identity of the client to the server </a:t>
            </a:r>
          </a:p>
          <a:p>
            <a:pPr lvl="1"/>
            <a:r>
              <a:rPr lang="en-US" dirty="0"/>
              <a:t>The session key is used for conversation between the client and the server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5847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E50-7984-41B4-8F6F-C0265ABDBBB3}" type="slidenum">
              <a:rPr lang="en-US" altLang="fr-FR"/>
              <a:pPr/>
              <a:t>2</a:t>
            </a:fld>
            <a:endParaRPr lang="en-US" altLang="fr-FR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Security why?.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Valuable information</a:t>
            </a:r>
          </a:p>
          <a:p>
            <a:pPr lvl="1"/>
            <a:r>
              <a:rPr lang="en-GB" altLang="fr-FR" dirty="0"/>
              <a:t>Technical, commercial, financial, legal</a:t>
            </a:r>
          </a:p>
          <a:p>
            <a:r>
              <a:rPr lang="en-GB" altLang="fr-FR" dirty="0"/>
              <a:t>Business continuity / Disaster recovery</a:t>
            </a:r>
          </a:p>
          <a:p>
            <a:pPr lvl="1"/>
            <a:r>
              <a:rPr lang="en-GB" altLang="fr-FR" dirty="0"/>
              <a:t>IT is critical to the enterprise</a:t>
            </a:r>
          </a:p>
          <a:p>
            <a:r>
              <a:rPr lang="en-GB" altLang="fr-FR" dirty="0"/>
              <a:t>Reputation, brand value</a:t>
            </a:r>
          </a:p>
          <a:p>
            <a:pPr lvl="1"/>
            <a:endParaRPr lang="en-GB" altLang="fr-FR" dirty="0"/>
          </a:p>
          <a:p>
            <a:pPr marL="0" indent="0">
              <a:buNone/>
            </a:pPr>
            <a:r>
              <a:rPr lang="en-GB" altLang="fr-FR" dirty="0">
                <a:sym typeface="Wingdings" panose="05000000000000000000" pitchFamily="2" charset="2"/>
              </a:rPr>
              <a:t> </a:t>
            </a:r>
            <a:r>
              <a:rPr lang="en-GB" altLang="fr-FR" dirty="0"/>
              <a:t>C.I.A. approach</a:t>
            </a:r>
          </a:p>
          <a:p>
            <a:pPr lvl="1"/>
            <a:r>
              <a:rPr lang="en-GB" altLang="fr-FR" dirty="0"/>
              <a:t>Confidentiality, Integrity, Availability</a:t>
            </a:r>
          </a:p>
          <a:p>
            <a:pPr lvl="1"/>
            <a:r>
              <a:rPr lang="en-GB" altLang="fr-FR" dirty="0"/>
              <a:t>Applicable to data and systems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47" y="3573017"/>
            <a:ext cx="2657516" cy="26575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3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DFD9-698B-4692-9A92-F015E2FBBD00}" type="slidenum">
              <a:rPr lang="en-US" altLang="fr-FR"/>
              <a:pPr/>
              <a:t>20</a:t>
            </a:fld>
            <a:endParaRPr lang="en-US" altLang="fr-FR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57200"/>
            <a:ext cx="8964488" cy="1143000"/>
          </a:xfrm>
        </p:spPr>
        <p:txBody>
          <a:bodyPr/>
          <a:lstStyle/>
          <a:p>
            <a:r>
              <a:rPr lang="en-GB" altLang="fr-FR" dirty="0"/>
              <a:t>User Authentication: session key distribution</a:t>
            </a:r>
            <a:br>
              <a:rPr lang="en-GB" altLang="fr-FR" dirty="0"/>
            </a:br>
            <a:endParaRPr lang="en-GB" altLang="fr-FR" dirty="0"/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838200" y="2590800"/>
            <a:ext cx="1905000" cy="28194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914400" y="2819400"/>
            <a:ext cx="1752600" cy="180022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en-GB" altLang="fr-FR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Ticket granting ticket</a:t>
            </a: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1008063" y="4860925"/>
            <a:ext cx="1582737" cy="409575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Session key</a:t>
            </a: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990600" y="4038600"/>
            <a:ext cx="1582738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Session key</a:t>
            </a:r>
          </a:p>
        </p:txBody>
      </p:sp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990600" y="3505200"/>
            <a:ext cx="1582738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Client ID</a:t>
            </a:r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3886200" y="4267200"/>
            <a:ext cx="1752600" cy="180022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Ticket</a:t>
            </a:r>
          </a:p>
        </p:txBody>
      </p:sp>
      <p:sp>
        <p:nvSpPr>
          <p:cNvPr id="328714" name="Rectangle 10"/>
          <p:cNvSpPr>
            <a:spLocks noChangeArrowheads="1"/>
          </p:cNvSpPr>
          <p:nvPr/>
        </p:nvSpPr>
        <p:spPr bwMode="auto">
          <a:xfrm>
            <a:off x="3962400" y="5486400"/>
            <a:ext cx="1582738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Session key</a:t>
            </a:r>
          </a:p>
        </p:txBody>
      </p:sp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3962400" y="4953000"/>
            <a:ext cx="1582738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Client ID</a:t>
            </a:r>
          </a:p>
        </p:txBody>
      </p:sp>
      <p:sp>
        <p:nvSpPr>
          <p:cNvPr id="328716" name="Oval 12"/>
          <p:cNvSpPr>
            <a:spLocks noChangeArrowheads="1"/>
          </p:cNvSpPr>
          <p:nvPr/>
        </p:nvSpPr>
        <p:spPr bwMode="auto">
          <a:xfrm>
            <a:off x="4221163" y="3425825"/>
            <a:ext cx="1087437" cy="536575"/>
          </a:xfrm>
          <a:prstGeom prst="ellipse">
            <a:avLst/>
          </a:prstGeom>
          <a:solidFill>
            <a:srgbClr val="FFCC99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</a:p>
        </p:txBody>
      </p:sp>
      <p:sp>
        <p:nvSpPr>
          <p:cNvPr id="328717" name="Oval 13"/>
          <p:cNvSpPr>
            <a:spLocks noChangeArrowheads="1"/>
          </p:cNvSpPr>
          <p:nvPr/>
        </p:nvSpPr>
        <p:spPr bwMode="auto">
          <a:xfrm>
            <a:off x="762000" y="1676400"/>
            <a:ext cx="2020888" cy="53657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Auth server</a:t>
            </a:r>
          </a:p>
        </p:txBody>
      </p:sp>
      <p:sp>
        <p:nvSpPr>
          <p:cNvPr id="328718" name="Oval 14"/>
          <p:cNvSpPr>
            <a:spLocks noChangeArrowheads="1"/>
          </p:cNvSpPr>
          <p:nvPr/>
        </p:nvSpPr>
        <p:spPr bwMode="auto">
          <a:xfrm>
            <a:off x="6567488" y="4873625"/>
            <a:ext cx="1211262" cy="536575"/>
          </a:xfrm>
          <a:prstGeom prst="ellipse">
            <a:avLst/>
          </a:prstGeom>
          <a:solidFill>
            <a:srgbClr val="FF66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328719" name="Rectangle 15"/>
          <p:cNvSpPr>
            <a:spLocks noChangeArrowheads="1"/>
          </p:cNvSpPr>
          <p:nvPr/>
        </p:nvSpPr>
        <p:spPr bwMode="auto">
          <a:xfrm>
            <a:off x="5435600" y="3710101"/>
            <a:ext cx="1582738" cy="409575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Session key</a:t>
            </a:r>
          </a:p>
        </p:txBody>
      </p:sp>
      <p:sp>
        <p:nvSpPr>
          <p:cNvPr id="328721" name="Rectangle 17"/>
          <p:cNvSpPr>
            <a:spLocks noChangeArrowheads="1"/>
          </p:cNvSpPr>
          <p:nvPr/>
        </p:nvSpPr>
        <p:spPr bwMode="auto">
          <a:xfrm>
            <a:off x="7332663" y="4038600"/>
            <a:ext cx="1582737" cy="409575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Session key</a:t>
            </a:r>
          </a:p>
        </p:txBody>
      </p:sp>
      <p:sp>
        <p:nvSpPr>
          <p:cNvPr id="328722" name="Rectangle 18"/>
          <p:cNvSpPr>
            <a:spLocks noChangeArrowheads="1"/>
          </p:cNvSpPr>
          <p:nvPr/>
        </p:nvSpPr>
        <p:spPr bwMode="auto">
          <a:xfrm>
            <a:off x="7561263" y="3505200"/>
            <a:ext cx="1582737" cy="409575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Client ID</a:t>
            </a:r>
          </a:p>
        </p:txBody>
      </p:sp>
      <p:cxnSp>
        <p:nvCxnSpPr>
          <p:cNvPr id="328724" name="AutoShape 20"/>
          <p:cNvCxnSpPr>
            <a:cxnSpLocks noChangeShapeType="1"/>
            <a:stCxn id="328709" idx="3"/>
            <a:endCxn id="328716" idx="2"/>
          </p:cNvCxnSpPr>
          <p:nvPr/>
        </p:nvCxnSpPr>
        <p:spPr bwMode="auto">
          <a:xfrm flipV="1">
            <a:off x="2667000" y="3694113"/>
            <a:ext cx="1554163" cy="25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8725" name="AutoShape 21"/>
          <p:cNvCxnSpPr>
            <a:cxnSpLocks noChangeShapeType="1"/>
            <a:stCxn id="328716" idx="7"/>
            <a:endCxn id="328719" idx="0"/>
          </p:cNvCxnSpPr>
          <p:nvPr/>
        </p:nvCxnSpPr>
        <p:spPr bwMode="auto">
          <a:xfrm>
            <a:off x="5149349" y="3504405"/>
            <a:ext cx="1077620" cy="20569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8727" name="AutoShape 23"/>
          <p:cNvCxnSpPr>
            <a:cxnSpLocks noChangeShapeType="1"/>
            <a:stCxn id="328715" idx="3"/>
            <a:endCxn id="328718" idx="2"/>
          </p:cNvCxnSpPr>
          <p:nvPr/>
        </p:nvCxnSpPr>
        <p:spPr bwMode="auto">
          <a:xfrm flipV="1">
            <a:off x="5545138" y="5141913"/>
            <a:ext cx="1022350" cy="158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8728" name="AutoShape 24"/>
          <p:cNvCxnSpPr>
            <a:cxnSpLocks noChangeShapeType="1"/>
            <a:stCxn id="328718" idx="7"/>
            <a:endCxn id="328721" idx="2"/>
          </p:cNvCxnSpPr>
          <p:nvPr/>
        </p:nvCxnSpPr>
        <p:spPr bwMode="auto">
          <a:xfrm flipV="1">
            <a:off x="7600950" y="4448175"/>
            <a:ext cx="523875" cy="5032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8729" name="AutoShape 25"/>
          <p:cNvCxnSpPr>
            <a:cxnSpLocks noChangeShapeType="1"/>
            <a:stCxn id="328717" idx="4"/>
            <a:endCxn id="328708" idx="0"/>
          </p:cNvCxnSpPr>
          <p:nvPr/>
        </p:nvCxnSpPr>
        <p:spPr bwMode="auto">
          <a:xfrm>
            <a:off x="1773238" y="2212975"/>
            <a:ext cx="17462" cy="3778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8730" name="AutoShape 26"/>
          <p:cNvCxnSpPr>
            <a:cxnSpLocks noChangeShapeType="1"/>
            <a:stCxn id="328716" idx="4"/>
            <a:endCxn id="328713" idx="0"/>
          </p:cNvCxnSpPr>
          <p:nvPr/>
        </p:nvCxnSpPr>
        <p:spPr bwMode="auto">
          <a:xfrm flipH="1">
            <a:off x="4762500" y="3962400"/>
            <a:ext cx="317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8731" name="Text Box 27"/>
          <p:cNvSpPr txBox="1">
            <a:spLocks noChangeArrowheads="1"/>
          </p:cNvSpPr>
          <p:nvPr/>
        </p:nvSpPr>
        <p:spPr bwMode="auto">
          <a:xfrm>
            <a:off x="3419476" y="2364752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28732" name="Text Box 28"/>
          <p:cNvSpPr txBox="1">
            <a:spLocks noChangeArrowheads="1"/>
          </p:cNvSpPr>
          <p:nvPr/>
        </p:nvSpPr>
        <p:spPr bwMode="auto">
          <a:xfrm>
            <a:off x="3117850" y="330676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28733" name="Text Box 29"/>
          <p:cNvSpPr txBox="1">
            <a:spLocks noChangeArrowheads="1"/>
          </p:cNvSpPr>
          <p:nvPr/>
        </p:nvSpPr>
        <p:spPr bwMode="auto">
          <a:xfrm>
            <a:off x="5327650" y="315436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28734" name="Text Box 30"/>
          <p:cNvSpPr txBox="1">
            <a:spLocks noChangeArrowheads="1"/>
          </p:cNvSpPr>
          <p:nvPr/>
        </p:nvSpPr>
        <p:spPr bwMode="auto">
          <a:xfrm>
            <a:off x="4032250" y="391636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28735" name="Text Box 31"/>
          <p:cNvSpPr txBox="1">
            <a:spLocks noChangeArrowheads="1"/>
          </p:cNvSpPr>
          <p:nvPr/>
        </p:nvSpPr>
        <p:spPr bwMode="auto">
          <a:xfrm>
            <a:off x="5784850" y="475456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7613650" y="460216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cxnSp>
        <p:nvCxnSpPr>
          <p:cNvPr id="36" name="AutoShape 20"/>
          <p:cNvCxnSpPr>
            <a:cxnSpLocks noChangeShapeType="1"/>
            <a:stCxn id="328716" idx="1"/>
            <a:endCxn id="328717" idx="5"/>
          </p:cNvCxnSpPr>
          <p:nvPr/>
        </p:nvCxnSpPr>
        <p:spPr bwMode="auto">
          <a:xfrm flipH="1" flipV="1">
            <a:off x="2486936" y="2134395"/>
            <a:ext cx="1893478" cy="137001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9" grpId="0" animBg="1" autoUpdateAnimBg="0"/>
      <p:bldP spid="328710" grpId="0" animBg="1" autoUpdateAnimBg="0"/>
      <p:bldP spid="328711" grpId="0" animBg="1" autoUpdateAnimBg="0"/>
      <p:bldP spid="328712" grpId="0" animBg="1" autoUpdateAnimBg="0"/>
      <p:bldP spid="328713" grpId="0" animBg="1" autoUpdateAnimBg="0"/>
      <p:bldP spid="328714" grpId="0" animBg="1" autoUpdateAnimBg="0"/>
      <p:bldP spid="328715" grpId="0" animBg="1" autoUpdateAnimBg="0"/>
      <p:bldP spid="328716" grpId="0" animBg="1" autoUpdateAnimBg="0"/>
      <p:bldP spid="328717" grpId="0" animBg="1" autoUpdateAnimBg="0"/>
      <p:bldP spid="328718" grpId="0" animBg="1" autoUpdateAnimBg="0"/>
      <p:bldP spid="328719" grpId="0" animBg="1" autoUpdateAnimBg="0"/>
      <p:bldP spid="328721" grpId="0" animBg="1" autoUpdateAnimBg="0"/>
      <p:bldP spid="328722" grpId="0" animBg="1" autoUpdateAnimBg="0"/>
      <p:bldP spid="328731" grpId="0" autoUpdateAnimBg="0"/>
      <p:bldP spid="328732" grpId="0" autoUpdateAnimBg="0"/>
      <p:bldP spid="328733" grpId="0" autoUpdateAnimBg="0"/>
      <p:bldP spid="328734" grpId="0" autoUpdateAnimBg="0"/>
      <p:bldP spid="328735" grpId="0" autoUpdateAnimBg="0"/>
      <p:bldP spid="32873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Kerberos: 3 phases of authentication (2)</a:t>
            </a:r>
            <a:br>
              <a:rPr lang="en-US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Phase - 2 </a:t>
            </a:r>
          </a:p>
          <a:p>
            <a:pPr lvl="1"/>
            <a:r>
              <a:rPr lang="en-US" dirty="0"/>
              <a:t>The client uses the ticket of the first phase to request a ticket from the ticket granting server (</a:t>
            </a:r>
            <a:r>
              <a:rPr lang="en-US" dirty="0" err="1"/>
              <a:t>tgs</a:t>
            </a:r>
            <a:r>
              <a:rPr lang="en-US" dirty="0"/>
              <a:t>) for a specific service </a:t>
            </a:r>
          </a:p>
          <a:p>
            <a:endParaRPr lang="fr-B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BE" dirty="0"/>
              <a:t>Phase 3 </a:t>
            </a:r>
          </a:p>
          <a:p>
            <a:pPr lvl="1"/>
            <a:r>
              <a:rPr lang="en-US" dirty="0"/>
              <a:t>The client presents the key to the server for the service </a:t>
            </a:r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 dirty="0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21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86959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3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DFD9-698B-4692-9A92-F015E2FBBD00}" type="slidenum">
              <a:rPr lang="en-US" altLang="fr-FR"/>
              <a:pPr/>
              <a:t>22</a:t>
            </a:fld>
            <a:endParaRPr lang="en-US" altLang="fr-FR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91872" cy="1143000"/>
          </a:xfrm>
        </p:spPr>
        <p:txBody>
          <a:bodyPr/>
          <a:lstStyle/>
          <a:p>
            <a:r>
              <a:rPr lang="en-GB" altLang="fr-FR" dirty="0"/>
              <a:t>Client-Server Authentication: Service tickets distribution.</a:t>
            </a:r>
            <a:br>
              <a:rPr lang="en-GB" altLang="fr-FR" dirty="0"/>
            </a:br>
            <a:endParaRPr lang="en-GB" altLang="fr-FR" dirty="0"/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838200" y="2590800"/>
            <a:ext cx="1905000" cy="28194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914400" y="2819400"/>
            <a:ext cx="1752600" cy="180022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en-GB" altLang="fr-FR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Ticket granting ticket</a:t>
            </a: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1008063" y="4860925"/>
            <a:ext cx="1582737" cy="409575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Session key</a:t>
            </a: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990600" y="4038600"/>
            <a:ext cx="1582738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Session key</a:t>
            </a:r>
          </a:p>
        </p:txBody>
      </p:sp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990600" y="3505200"/>
            <a:ext cx="1582738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Client ID</a:t>
            </a:r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5334475" y="2918868"/>
            <a:ext cx="1752600" cy="180022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Service Ticket</a:t>
            </a:r>
          </a:p>
        </p:txBody>
      </p:sp>
      <p:sp>
        <p:nvSpPr>
          <p:cNvPr id="328714" name="Rectangle 10"/>
          <p:cNvSpPr>
            <a:spLocks noChangeArrowheads="1"/>
          </p:cNvSpPr>
          <p:nvPr/>
        </p:nvSpPr>
        <p:spPr bwMode="auto">
          <a:xfrm>
            <a:off x="5410675" y="4138068"/>
            <a:ext cx="1582738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Session key</a:t>
            </a:r>
          </a:p>
        </p:txBody>
      </p:sp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5410675" y="3604668"/>
            <a:ext cx="1582738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Client ID</a:t>
            </a:r>
          </a:p>
        </p:txBody>
      </p:sp>
      <p:sp>
        <p:nvSpPr>
          <p:cNvPr id="328716" name="Oval 12"/>
          <p:cNvSpPr>
            <a:spLocks noChangeArrowheads="1"/>
          </p:cNvSpPr>
          <p:nvPr/>
        </p:nvSpPr>
        <p:spPr bwMode="auto">
          <a:xfrm>
            <a:off x="4221163" y="3425825"/>
            <a:ext cx="1087437" cy="536575"/>
          </a:xfrm>
          <a:prstGeom prst="ellipse">
            <a:avLst/>
          </a:prstGeom>
          <a:solidFill>
            <a:srgbClr val="FFCC99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</a:p>
        </p:txBody>
      </p:sp>
      <p:sp>
        <p:nvSpPr>
          <p:cNvPr id="328717" name="Oval 13"/>
          <p:cNvSpPr>
            <a:spLocks noChangeArrowheads="1"/>
          </p:cNvSpPr>
          <p:nvPr/>
        </p:nvSpPr>
        <p:spPr bwMode="auto">
          <a:xfrm>
            <a:off x="762000" y="1676400"/>
            <a:ext cx="2020888" cy="53657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Auth</a:t>
            </a: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server</a:t>
            </a:r>
          </a:p>
        </p:txBody>
      </p:sp>
      <p:sp>
        <p:nvSpPr>
          <p:cNvPr id="328718" name="Oval 14"/>
          <p:cNvSpPr>
            <a:spLocks noChangeArrowheads="1"/>
          </p:cNvSpPr>
          <p:nvPr/>
        </p:nvSpPr>
        <p:spPr bwMode="auto">
          <a:xfrm>
            <a:off x="6567488" y="4873625"/>
            <a:ext cx="1211262" cy="536575"/>
          </a:xfrm>
          <a:prstGeom prst="ellipse">
            <a:avLst/>
          </a:prstGeom>
          <a:solidFill>
            <a:srgbClr val="FF66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cxnSp>
        <p:nvCxnSpPr>
          <p:cNvPr id="328724" name="AutoShape 20"/>
          <p:cNvCxnSpPr>
            <a:cxnSpLocks noChangeShapeType="1"/>
            <a:stCxn id="328709" idx="3"/>
            <a:endCxn id="328716" idx="2"/>
          </p:cNvCxnSpPr>
          <p:nvPr/>
        </p:nvCxnSpPr>
        <p:spPr bwMode="auto">
          <a:xfrm flipV="1">
            <a:off x="2667000" y="3694113"/>
            <a:ext cx="1554163" cy="25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8725" name="AutoShape 21"/>
          <p:cNvCxnSpPr>
            <a:cxnSpLocks noChangeShapeType="1"/>
            <a:stCxn id="328716" idx="0"/>
            <a:endCxn id="34" idx="4"/>
          </p:cNvCxnSpPr>
          <p:nvPr/>
        </p:nvCxnSpPr>
        <p:spPr bwMode="auto">
          <a:xfrm flipV="1">
            <a:off x="4764882" y="2502917"/>
            <a:ext cx="562769" cy="92290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8727" name="AutoShape 23"/>
          <p:cNvCxnSpPr>
            <a:cxnSpLocks noChangeShapeType="1"/>
            <a:stCxn id="328713" idx="1"/>
            <a:endCxn id="328718" idx="1"/>
          </p:cNvCxnSpPr>
          <p:nvPr/>
        </p:nvCxnSpPr>
        <p:spPr bwMode="auto">
          <a:xfrm>
            <a:off x="5334475" y="3818981"/>
            <a:ext cx="1410398" cy="113322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8728" name="AutoShape 24"/>
          <p:cNvCxnSpPr>
            <a:cxnSpLocks noChangeShapeType="1"/>
            <a:stCxn id="328718" idx="2"/>
            <a:endCxn id="328716" idx="5"/>
          </p:cNvCxnSpPr>
          <p:nvPr/>
        </p:nvCxnSpPr>
        <p:spPr bwMode="auto">
          <a:xfrm flipH="1" flipV="1">
            <a:off x="5149349" y="3883820"/>
            <a:ext cx="1418139" cy="12580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8729" name="AutoShape 25"/>
          <p:cNvCxnSpPr>
            <a:cxnSpLocks noChangeShapeType="1"/>
            <a:stCxn id="328717" idx="4"/>
            <a:endCxn id="328708" idx="0"/>
          </p:cNvCxnSpPr>
          <p:nvPr/>
        </p:nvCxnSpPr>
        <p:spPr bwMode="auto">
          <a:xfrm>
            <a:off x="1773238" y="2212975"/>
            <a:ext cx="17462" cy="3778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8731" name="Text Box 27"/>
          <p:cNvSpPr txBox="1">
            <a:spLocks noChangeArrowheads="1"/>
          </p:cNvSpPr>
          <p:nvPr/>
        </p:nvSpPr>
        <p:spPr bwMode="auto">
          <a:xfrm>
            <a:off x="3419476" y="2364752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28732" name="Text Box 28"/>
          <p:cNvSpPr txBox="1">
            <a:spLocks noChangeArrowheads="1"/>
          </p:cNvSpPr>
          <p:nvPr/>
        </p:nvSpPr>
        <p:spPr bwMode="auto">
          <a:xfrm>
            <a:off x="3117850" y="330676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28733" name="Text Box 29"/>
          <p:cNvSpPr txBox="1">
            <a:spLocks noChangeArrowheads="1"/>
          </p:cNvSpPr>
          <p:nvPr/>
        </p:nvSpPr>
        <p:spPr bwMode="auto">
          <a:xfrm>
            <a:off x="4717902" y="267811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28734" name="Text Box 30"/>
          <p:cNvSpPr txBox="1">
            <a:spLocks noChangeArrowheads="1"/>
          </p:cNvSpPr>
          <p:nvPr/>
        </p:nvSpPr>
        <p:spPr bwMode="auto">
          <a:xfrm>
            <a:off x="5927343" y="24796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28735" name="Text Box 31"/>
          <p:cNvSpPr txBox="1">
            <a:spLocks noChangeArrowheads="1"/>
          </p:cNvSpPr>
          <p:nvPr/>
        </p:nvSpPr>
        <p:spPr bwMode="auto">
          <a:xfrm>
            <a:off x="5783784" y="4751855"/>
            <a:ext cx="32122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6083102" y="5370508"/>
            <a:ext cx="32122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cxnSp>
        <p:nvCxnSpPr>
          <p:cNvPr id="36" name="AutoShape 20"/>
          <p:cNvCxnSpPr>
            <a:cxnSpLocks noChangeShapeType="1"/>
            <a:stCxn id="328716" idx="1"/>
            <a:endCxn id="328717" idx="5"/>
          </p:cNvCxnSpPr>
          <p:nvPr/>
        </p:nvCxnSpPr>
        <p:spPr bwMode="auto">
          <a:xfrm flipH="1" flipV="1">
            <a:off x="2486936" y="2134395"/>
            <a:ext cx="1893478" cy="137001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3989528" y="1417869"/>
            <a:ext cx="2676246" cy="108504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Ticket Granting</a:t>
            </a:r>
          </a:p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Service (TGS)</a:t>
            </a:r>
          </a:p>
        </p:txBody>
      </p:sp>
      <p:cxnSp>
        <p:nvCxnSpPr>
          <p:cNvPr id="38" name="AutoShape 20"/>
          <p:cNvCxnSpPr>
            <a:cxnSpLocks noChangeShapeType="1"/>
            <a:stCxn id="34" idx="5"/>
            <a:endCxn id="328713" idx="0"/>
          </p:cNvCxnSpPr>
          <p:nvPr/>
        </p:nvCxnSpPr>
        <p:spPr bwMode="auto">
          <a:xfrm flipH="1">
            <a:off x="6210775" y="2344015"/>
            <a:ext cx="63072" cy="57485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ZoneTexte 18"/>
          <p:cNvSpPr txBox="1"/>
          <p:nvPr/>
        </p:nvSpPr>
        <p:spPr>
          <a:xfrm>
            <a:off x="7164288" y="1124744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KDC : Key Distribution Center</a:t>
            </a:r>
          </a:p>
        </p:txBody>
      </p:sp>
      <p:sp>
        <p:nvSpPr>
          <p:cNvPr id="20" name="Accolade fermante 19"/>
          <p:cNvSpPr/>
          <p:nvPr/>
        </p:nvSpPr>
        <p:spPr bwMode="auto">
          <a:xfrm>
            <a:off x="6744873" y="1028700"/>
            <a:ext cx="557126" cy="1649413"/>
          </a:xfrm>
          <a:prstGeom prst="rightBrac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fr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9" grpId="0" animBg="1" autoUpdateAnimBg="0"/>
      <p:bldP spid="328710" grpId="0" animBg="1" autoUpdateAnimBg="0"/>
      <p:bldP spid="328711" grpId="0" animBg="1" autoUpdateAnimBg="0"/>
      <p:bldP spid="328712" grpId="0" animBg="1" autoUpdateAnimBg="0"/>
      <p:bldP spid="328713" grpId="0" animBg="1" autoUpdateAnimBg="0"/>
      <p:bldP spid="328714" grpId="0" animBg="1" autoUpdateAnimBg="0"/>
      <p:bldP spid="328715" grpId="0" animBg="1" autoUpdateAnimBg="0"/>
      <p:bldP spid="328716" grpId="0" animBg="1" autoUpdateAnimBg="0"/>
      <p:bldP spid="328717" grpId="0" animBg="1" autoUpdateAnimBg="0"/>
      <p:bldP spid="328718" grpId="0" animBg="1" autoUpdateAnimBg="0"/>
      <p:bldP spid="328731" grpId="0" autoUpdateAnimBg="0"/>
      <p:bldP spid="328732" grpId="0" autoUpdateAnimBg="0"/>
      <p:bldP spid="328733" grpId="0" autoUpdateAnimBg="0"/>
      <p:bldP spid="328734" grpId="0" autoUpdateAnimBg="0"/>
      <p:bldP spid="328735" grpId="0" autoUpdateAnimBg="0"/>
      <p:bldP spid="328736" grpId="0" autoUpdateAnimBg="0"/>
      <p:bldP spid="34" grpId="0" animBg="1" autoUpdateAnimBg="0"/>
      <p:bldP spid="19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Kerberos</a:t>
            </a:r>
            <a:r>
              <a:rPr lang="fr-BE" dirty="0"/>
              <a:t> – </a:t>
            </a:r>
            <a:r>
              <a:rPr lang="fr-BE" dirty="0" err="1"/>
              <a:t>Summary</a:t>
            </a:r>
            <a:r>
              <a:rPr lang="fr-BE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23</a:t>
            </a:fld>
            <a:endParaRPr lang="en-US" altLang="fr-FR"/>
          </a:p>
        </p:txBody>
      </p:sp>
      <p:sp>
        <p:nvSpPr>
          <p:cNvPr id="343063" name="Espace réservé du contenu 34306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Each</a:t>
            </a:r>
            <a:r>
              <a:rPr lang="fr-BE" dirty="0"/>
              <a:t> user and service </a:t>
            </a:r>
            <a:r>
              <a:rPr lang="fr-BE" dirty="0" err="1"/>
              <a:t>shares</a:t>
            </a:r>
            <a:r>
              <a:rPr lang="fr-BE" dirty="0"/>
              <a:t> a secret key </a:t>
            </a:r>
            <a:r>
              <a:rPr lang="fr-BE" dirty="0" err="1"/>
              <a:t>with</a:t>
            </a:r>
            <a:r>
              <a:rPr lang="fr-BE" dirty="0"/>
              <a:t> the KDC</a:t>
            </a:r>
          </a:p>
          <a:p>
            <a:r>
              <a:rPr lang="fr-BE" dirty="0" err="1"/>
              <a:t>Users</a:t>
            </a:r>
            <a:r>
              <a:rPr lang="fr-BE" dirty="0"/>
              <a:t> enter </a:t>
            </a:r>
            <a:r>
              <a:rPr lang="fr-BE" dirty="0" err="1"/>
              <a:t>password</a:t>
            </a:r>
            <a:r>
              <a:rPr lang="fr-BE" dirty="0"/>
              <a:t> on local machine </a:t>
            </a:r>
            <a:r>
              <a:rPr lang="fr-BE" dirty="0" err="1"/>
              <a:t>only</a:t>
            </a:r>
            <a:r>
              <a:rPr lang="fr-BE" dirty="0"/>
              <a:t>, once per </a:t>
            </a:r>
            <a:r>
              <a:rPr lang="fr-BE" dirty="0" err="1"/>
              <a:t>day</a:t>
            </a:r>
            <a:r>
              <a:rPr lang="fr-BE" dirty="0"/>
              <a:t>/session, no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travel</a:t>
            </a:r>
            <a:r>
              <a:rPr lang="fr-BE" dirty="0"/>
              <a:t> over the network</a:t>
            </a:r>
          </a:p>
          <a:p>
            <a:r>
              <a:rPr lang="fr-BE" dirty="0"/>
              <a:t>KDC first </a:t>
            </a:r>
            <a:r>
              <a:rPr lang="fr-BE" dirty="0" err="1"/>
              <a:t>generates</a:t>
            </a:r>
            <a:r>
              <a:rPr lang="fr-BE" dirty="0"/>
              <a:t> a TGT, </a:t>
            </a:r>
            <a:r>
              <a:rPr lang="fr-BE" dirty="0" err="1"/>
              <a:t>valid</a:t>
            </a:r>
            <a:r>
              <a:rPr lang="fr-BE" dirty="0"/>
              <a:t> for the </a:t>
            </a:r>
            <a:r>
              <a:rPr lang="fr-BE" dirty="0" err="1"/>
              <a:t>day</a:t>
            </a:r>
            <a:endParaRPr lang="fr-BE" dirty="0"/>
          </a:p>
          <a:p>
            <a:r>
              <a:rPr lang="fr-BE" dirty="0"/>
              <a:t>TGT </a:t>
            </a:r>
            <a:r>
              <a:rPr lang="fr-BE" dirty="0" err="1"/>
              <a:t>used</a:t>
            </a:r>
            <a:r>
              <a:rPr lang="fr-BE" dirty="0"/>
              <a:t> to </a:t>
            </a:r>
            <a:r>
              <a:rPr lang="fr-BE" dirty="0" err="1"/>
              <a:t>get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service tickets, </a:t>
            </a:r>
            <a:r>
              <a:rPr lang="fr-BE" dirty="0" err="1"/>
              <a:t>limited</a:t>
            </a:r>
            <a:r>
              <a:rPr lang="fr-BE" dirty="0"/>
              <a:t> in </a:t>
            </a:r>
            <a:r>
              <a:rPr lang="fr-BE" dirty="0" err="1"/>
              <a:t>lifetime</a:t>
            </a:r>
            <a:r>
              <a:rPr lang="fr-BE" dirty="0"/>
              <a:t> and service.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40272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45B9-99F4-4011-B780-26787D084F3F}" type="slidenum">
              <a:rPr lang="en-US" altLang="fr-FR"/>
              <a:pPr/>
              <a:t>24</a:t>
            </a:fld>
            <a:endParaRPr lang="en-US" altLang="fr-FR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Internal access authorisation.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/>
              <a:t>Try to protect process’s resources from actions performed by other processes</a:t>
            </a:r>
          </a:p>
          <a:p>
            <a:r>
              <a:rPr lang="en-GB" altLang="fr-FR"/>
              <a:t>Classical protection problems:</a:t>
            </a:r>
          </a:p>
          <a:p>
            <a:pPr lvl="1"/>
            <a:r>
              <a:rPr lang="en-GB" altLang="fr-FR"/>
              <a:t>sharing: call procedures in other’s address space</a:t>
            </a:r>
          </a:p>
          <a:p>
            <a:pPr lvl="1"/>
            <a:r>
              <a:rPr lang="en-GB" altLang="fr-FR"/>
              <a:t>Trojan horse: take advantage of a server process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2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F6C-0DB8-460A-90B0-58912B9D82E0}" type="slidenum">
              <a:rPr lang="en-US" altLang="fr-FR"/>
              <a:pPr/>
              <a:t>25</a:t>
            </a:fld>
            <a:endParaRPr lang="en-US" altLang="fr-FR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Protection system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endParaRPr lang="fr-FR" altLang="fr-FR"/>
          </a:p>
        </p:txBody>
      </p:sp>
      <p:sp>
        <p:nvSpPr>
          <p:cNvPr id="330756" name="Oval 4"/>
          <p:cNvSpPr>
            <a:spLocks noChangeArrowheads="1"/>
          </p:cNvSpPr>
          <p:nvPr/>
        </p:nvSpPr>
        <p:spPr bwMode="auto">
          <a:xfrm>
            <a:off x="457200" y="2057400"/>
            <a:ext cx="3124200" cy="18288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815975" y="2538413"/>
            <a:ext cx="1039813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330758" name="Rectangle 6"/>
          <p:cNvSpPr>
            <a:spLocks noChangeArrowheads="1"/>
          </p:cNvSpPr>
          <p:nvPr/>
        </p:nvSpPr>
        <p:spPr bwMode="auto">
          <a:xfrm>
            <a:off x="1093788" y="3095625"/>
            <a:ext cx="1039812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1981200" y="2362200"/>
            <a:ext cx="1039813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2312988" y="2867025"/>
            <a:ext cx="1039812" cy="409575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330761" name="Oval 9"/>
          <p:cNvSpPr>
            <a:spLocks noChangeArrowheads="1"/>
          </p:cNvSpPr>
          <p:nvPr/>
        </p:nvSpPr>
        <p:spPr bwMode="auto">
          <a:xfrm>
            <a:off x="4800600" y="2133600"/>
            <a:ext cx="3124200" cy="18288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BE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5072063" y="2614613"/>
            <a:ext cx="1219200" cy="409575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Resource</a:t>
            </a:r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349875" y="3171825"/>
            <a:ext cx="1219200" cy="409575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Resource</a:t>
            </a:r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400800" y="2438400"/>
            <a:ext cx="1219200" cy="409575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Resource</a:t>
            </a:r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629400" y="2971800"/>
            <a:ext cx="1219200" cy="409575"/>
          </a:xfrm>
          <a:prstGeom prst="rect">
            <a:avLst/>
          </a:prstGeom>
          <a:solidFill>
            <a:srgbClr val="66FF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Resource</a:t>
            </a:r>
          </a:p>
        </p:txBody>
      </p:sp>
      <p:sp>
        <p:nvSpPr>
          <p:cNvPr id="330773" name="AutoShape 21"/>
          <p:cNvSpPr>
            <a:spLocks noChangeArrowheads="1"/>
          </p:cNvSpPr>
          <p:nvPr/>
        </p:nvSpPr>
        <p:spPr bwMode="auto">
          <a:xfrm>
            <a:off x="3692525" y="4729163"/>
            <a:ext cx="1971675" cy="1771650"/>
          </a:xfrm>
          <a:prstGeom prst="flowChartInternalStorag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 a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         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</a:t>
            </a:r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1544638" y="4176713"/>
            <a:ext cx="1795462" cy="40957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Access authen</a:t>
            </a:r>
          </a:p>
        </p:txBody>
      </p:sp>
      <p:cxnSp>
        <p:nvCxnSpPr>
          <p:cNvPr id="330775" name="AutoShape 23"/>
          <p:cNvCxnSpPr>
            <a:cxnSpLocks noChangeShapeType="1"/>
            <a:stCxn id="330756" idx="4"/>
            <a:endCxn id="330774" idx="0"/>
          </p:cNvCxnSpPr>
          <p:nvPr/>
        </p:nvCxnSpPr>
        <p:spPr bwMode="auto">
          <a:xfrm>
            <a:off x="2019300" y="3886200"/>
            <a:ext cx="423863" cy="2905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0776" name="AutoShape 24"/>
          <p:cNvCxnSpPr>
            <a:cxnSpLocks noChangeShapeType="1"/>
            <a:stCxn id="330774" idx="2"/>
            <a:endCxn id="330773" idx="1"/>
          </p:cNvCxnSpPr>
          <p:nvPr/>
        </p:nvCxnSpPr>
        <p:spPr bwMode="auto">
          <a:xfrm>
            <a:off x="2443163" y="4586288"/>
            <a:ext cx="1249362" cy="1028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2971800" y="6659563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Processes</a:t>
            </a: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6005513" y="4678363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Resource</a:t>
            </a:r>
          </a:p>
        </p:txBody>
      </p:sp>
      <p:cxnSp>
        <p:nvCxnSpPr>
          <p:cNvPr id="330779" name="AutoShape 27"/>
          <p:cNvCxnSpPr>
            <a:cxnSpLocks noChangeShapeType="1"/>
            <a:endCxn id="330761" idx="4"/>
          </p:cNvCxnSpPr>
          <p:nvPr/>
        </p:nvCxnSpPr>
        <p:spPr bwMode="auto">
          <a:xfrm flipV="1">
            <a:off x="5715000" y="3962400"/>
            <a:ext cx="647700" cy="1676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0780" name="Text Box 28"/>
          <p:cNvSpPr txBox="1">
            <a:spLocks noChangeArrowheads="1"/>
          </p:cNvSpPr>
          <p:nvPr/>
        </p:nvSpPr>
        <p:spPr bwMode="auto">
          <a:xfrm>
            <a:off x="7377113" y="3840163"/>
            <a:ext cx="102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Objects</a:t>
            </a:r>
          </a:p>
        </p:txBody>
      </p:sp>
      <p:sp>
        <p:nvSpPr>
          <p:cNvPr id="330781" name="Text Box 29"/>
          <p:cNvSpPr txBox="1">
            <a:spLocks noChangeArrowheads="1"/>
          </p:cNvSpPr>
          <p:nvPr/>
        </p:nvSpPr>
        <p:spPr bwMode="auto">
          <a:xfrm>
            <a:off x="214313" y="3763963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Processes</a:t>
            </a:r>
          </a:p>
        </p:txBody>
      </p:sp>
      <p:sp>
        <p:nvSpPr>
          <p:cNvPr id="330782" name="Text Box 30"/>
          <p:cNvSpPr txBox="1">
            <a:spLocks noChangeArrowheads="1"/>
          </p:cNvSpPr>
          <p:nvPr/>
        </p:nvSpPr>
        <p:spPr bwMode="auto">
          <a:xfrm>
            <a:off x="457200" y="5257800"/>
            <a:ext cx="28368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May process P perform</a:t>
            </a:r>
          </a:p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function a against res R</a:t>
            </a:r>
          </a:p>
        </p:txBody>
      </p:sp>
      <p:sp>
        <p:nvSpPr>
          <p:cNvPr id="330783" name="Text Box 31"/>
          <p:cNvSpPr txBox="1">
            <a:spLocks noChangeArrowheads="1"/>
          </p:cNvSpPr>
          <p:nvPr/>
        </p:nvSpPr>
        <p:spPr bwMode="auto">
          <a:xfrm>
            <a:off x="6386513" y="5075238"/>
            <a:ext cx="23828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Access matrix </a:t>
            </a:r>
          </a:p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translated in access</a:t>
            </a:r>
          </a:p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control list ( ACL 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ACL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On </a:t>
            </a:r>
            <a:r>
              <a:rPr lang="fr-BE" dirty="0" err="1"/>
              <a:t>resources</a:t>
            </a:r>
            <a:r>
              <a:rPr lang="fr-BE" dirty="0"/>
              <a:t> </a:t>
            </a:r>
            <a:r>
              <a:rPr lang="fr-BE" dirty="0" err="1"/>
              <a:t>describe</a:t>
            </a:r>
            <a:endParaRPr lang="fr-BE" dirty="0"/>
          </a:p>
          <a:p>
            <a:pPr lvl="1"/>
            <a:r>
              <a:rPr lang="fr-BE" dirty="0" err="1"/>
              <a:t>Rights</a:t>
            </a:r>
            <a:r>
              <a:rPr lang="fr-BE" dirty="0"/>
              <a:t>, </a:t>
            </a:r>
            <a:r>
              <a:rPr lang="fr-BE" dirty="0" err="1"/>
              <a:t>typically</a:t>
            </a:r>
            <a:r>
              <a:rPr lang="fr-BE" dirty="0"/>
              <a:t> Read / Write / </a:t>
            </a:r>
            <a:r>
              <a:rPr lang="fr-BE" dirty="0" err="1"/>
              <a:t>Execute</a:t>
            </a:r>
            <a:r>
              <a:rPr lang="fr-BE" dirty="0"/>
              <a:t> / </a:t>
            </a:r>
            <a:r>
              <a:rPr lang="fr-BE" dirty="0" err="1"/>
              <a:t>Delete</a:t>
            </a:r>
            <a:endParaRPr lang="fr-BE" dirty="0"/>
          </a:p>
          <a:p>
            <a:pPr lvl="1"/>
            <a:r>
              <a:rPr lang="fr-BE" dirty="0"/>
              <a:t>For </a:t>
            </a:r>
            <a:r>
              <a:rPr lang="fr-BE" dirty="0" err="1"/>
              <a:t>persons</a:t>
            </a:r>
            <a:r>
              <a:rPr lang="fr-BE" dirty="0"/>
              <a:t>, groups, </a:t>
            </a:r>
            <a:r>
              <a:rPr lang="fr-BE" dirty="0" err="1"/>
              <a:t>processes</a:t>
            </a:r>
            <a:r>
              <a:rPr lang="fr-BE" dirty="0"/>
              <a:t>…</a:t>
            </a:r>
          </a:p>
          <a:p>
            <a:pPr lvl="1"/>
            <a:endParaRPr lang="fr-BE" dirty="0"/>
          </a:p>
          <a:p>
            <a:r>
              <a:rPr lang="fr-BE" dirty="0"/>
              <a:t>On network </a:t>
            </a:r>
            <a:r>
              <a:rPr lang="fr-BE" dirty="0" err="1"/>
              <a:t>traffics</a:t>
            </a:r>
            <a:r>
              <a:rPr lang="fr-BE" dirty="0"/>
              <a:t>, impose </a:t>
            </a:r>
            <a:r>
              <a:rPr lang="fr-BE" dirty="0" err="1"/>
              <a:t>rules</a:t>
            </a:r>
            <a:r>
              <a:rPr lang="fr-BE" dirty="0"/>
              <a:t> on in- and out- </a:t>
            </a:r>
            <a:r>
              <a:rPr lang="fr-BE" dirty="0" err="1"/>
              <a:t>packets</a:t>
            </a:r>
            <a:endParaRPr lang="fr-BE" dirty="0"/>
          </a:p>
          <a:p>
            <a:pPr lvl="1"/>
            <a:r>
              <a:rPr lang="fr-BE" dirty="0"/>
              <a:t>IP </a:t>
            </a:r>
            <a:r>
              <a:rPr lang="fr-BE" dirty="0" err="1"/>
              <a:t>addresses</a:t>
            </a:r>
            <a:endParaRPr lang="fr-BE" dirty="0"/>
          </a:p>
          <a:p>
            <a:pPr lvl="1"/>
            <a:r>
              <a:rPr lang="fr-BE" dirty="0" err="1"/>
              <a:t>protocols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1233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Role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access</a:t>
            </a:r>
            <a:r>
              <a:rPr lang="fr-BE" dirty="0"/>
              <a:t> control (RBAC)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Used</a:t>
            </a:r>
            <a:r>
              <a:rPr lang="fr-BE" dirty="0"/>
              <a:t> by </a:t>
            </a:r>
            <a:r>
              <a:rPr lang="fr-BE" dirty="0" err="1"/>
              <a:t>big</a:t>
            </a:r>
            <a:r>
              <a:rPr lang="fr-BE" dirty="0"/>
              <a:t> </a:t>
            </a:r>
            <a:r>
              <a:rPr lang="fr-BE" dirty="0" err="1"/>
              <a:t>companies</a:t>
            </a:r>
            <a:r>
              <a:rPr lang="fr-BE" dirty="0"/>
              <a:t> to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complexity</a:t>
            </a:r>
            <a:r>
              <a:rPr lang="fr-BE" dirty="0"/>
              <a:t> of management of </a:t>
            </a:r>
            <a:r>
              <a:rPr lang="fr-BE" dirty="0" err="1"/>
              <a:t>individual</a:t>
            </a:r>
            <a:r>
              <a:rPr lang="fr-BE" dirty="0"/>
              <a:t> </a:t>
            </a:r>
            <a:r>
              <a:rPr lang="fr-BE" dirty="0" err="1"/>
              <a:t>rights</a:t>
            </a:r>
            <a:endParaRPr lang="fr-BE" dirty="0"/>
          </a:p>
          <a:p>
            <a:r>
              <a:rPr lang="fr-BE" dirty="0"/>
              <a:t>Security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« </a:t>
            </a:r>
            <a:r>
              <a:rPr lang="fr-BE" dirty="0" err="1"/>
              <a:t>need</a:t>
            </a:r>
            <a:r>
              <a:rPr lang="fr-BE" dirty="0"/>
              <a:t> to know »</a:t>
            </a:r>
          </a:p>
          <a:p>
            <a:r>
              <a:rPr lang="fr-BE" dirty="0"/>
              <a:t>A user has one or multiple </a:t>
            </a:r>
            <a:r>
              <a:rPr lang="fr-BE" dirty="0" err="1"/>
              <a:t>roles</a:t>
            </a:r>
            <a:endParaRPr lang="fr-BE" dirty="0"/>
          </a:p>
          <a:p>
            <a:r>
              <a:rPr lang="fr-BE" dirty="0"/>
              <a:t>A </a:t>
            </a:r>
            <a:r>
              <a:rPr lang="fr-BE" dirty="0" err="1"/>
              <a:t>role</a:t>
            </a:r>
            <a:r>
              <a:rPr lang="fr-BE" dirty="0"/>
              <a:t> </a:t>
            </a:r>
            <a:r>
              <a:rPr lang="fr-BE" dirty="0" err="1"/>
              <a:t>requires</a:t>
            </a:r>
            <a:r>
              <a:rPr lang="fr-BE" dirty="0"/>
              <a:t> a </a:t>
            </a:r>
            <a:r>
              <a:rPr lang="fr-BE" dirty="0" err="1"/>
              <a:t>number</a:t>
            </a:r>
            <a:r>
              <a:rPr lang="fr-BE" dirty="0"/>
              <a:t> of permissions</a:t>
            </a:r>
          </a:p>
          <a:p>
            <a:endParaRPr lang="fr-BE" dirty="0"/>
          </a:p>
          <a:p>
            <a:r>
              <a:rPr lang="fr-BE" dirty="0" err="1"/>
              <a:t>E.g</a:t>
            </a:r>
            <a:r>
              <a:rPr lang="fr-BE" dirty="0"/>
              <a:t>. a programmer, a </a:t>
            </a:r>
            <a:r>
              <a:rPr lang="fr-BE" dirty="0" err="1"/>
              <a:t>branch</a:t>
            </a:r>
            <a:r>
              <a:rPr lang="fr-BE" dirty="0"/>
              <a:t> </a:t>
            </a:r>
            <a:r>
              <a:rPr lang="fr-BE" dirty="0" err="1"/>
              <a:t>employee</a:t>
            </a:r>
            <a:r>
              <a:rPr lang="fr-BE" dirty="0"/>
              <a:t>, a </a:t>
            </a:r>
            <a:r>
              <a:rPr lang="fr-BE" dirty="0" err="1"/>
              <a:t>payment</a:t>
            </a:r>
            <a:r>
              <a:rPr lang="fr-BE" dirty="0"/>
              <a:t> </a:t>
            </a:r>
            <a:r>
              <a:rPr lang="fr-BE" dirty="0" err="1"/>
              <a:t>officer</a:t>
            </a:r>
            <a:r>
              <a:rPr lang="fr-BE" dirty="0"/>
              <a:t>…</a:t>
            </a:r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71765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9958-E3F8-437E-AEBF-0081CBBA3B6A}" type="slidenum">
              <a:rPr lang="en-US" altLang="fr-FR"/>
              <a:pPr/>
              <a:t>28</a:t>
            </a:fld>
            <a:endParaRPr lang="en-US" altLang="fr-FR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Cryptography.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/>
              <a:t>Convert plain text into ciphered text</a:t>
            </a:r>
          </a:p>
          <a:p>
            <a:pPr lvl="1"/>
            <a:r>
              <a:rPr lang="en-GB" altLang="fr-FR"/>
              <a:t>encrypt and decrypt functions</a:t>
            </a:r>
          </a:p>
          <a:p>
            <a:pPr lvl="1"/>
            <a:r>
              <a:rPr lang="en-GB" altLang="fr-FR"/>
              <a:t>public algorithm and secret key</a:t>
            </a:r>
          </a:p>
          <a:p>
            <a:pPr lvl="1"/>
            <a:r>
              <a:rPr lang="en-GB" altLang="fr-FR"/>
              <a:t>public key and secret algorithm</a:t>
            </a:r>
          </a:p>
          <a:p>
            <a:pPr lvl="1"/>
            <a:r>
              <a:rPr lang="en-GB" altLang="fr-FR"/>
              <a:t>symmetric encryption:</a:t>
            </a:r>
          </a:p>
          <a:p>
            <a:pPr lvl="2"/>
            <a:r>
              <a:rPr lang="en-GB" altLang="fr-FR"/>
              <a:t>encryption and decryption keys are the same</a:t>
            </a:r>
          </a:p>
          <a:p>
            <a:pPr lvl="2"/>
            <a:r>
              <a:rPr lang="en-GB" altLang="fr-FR"/>
              <a:t>internal use in one local O/S for passwords</a:t>
            </a:r>
          </a:p>
          <a:p>
            <a:pPr lvl="1"/>
            <a:r>
              <a:rPr lang="en-GB" altLang="fr-FR"/>
              <a:t>asymmetric encryption</a:t>
            </a:r>
          </a:p>
          <a:p>
            <a:pPr lvl="2"/>
            <a:r>
              <a:rPr lang="en-GB" altLang="fr-FR"/>
              <a:t>using public and private key</a:t>
            </a:r>
          </a:p>
          <a:p>
            <a:pPr lvl="2"/>
            <a:r>
              <a:rPr lang="en-GB" altLang="fr-FR"/>
              <a:t>external use when encryption and decryption are performed by different actors.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3E50-7984-41B4-8F6F-C0265ABDBBB3}" type="slidenum">
              <a:rPr lang="en-US" altLang="fr-FR"/>
              <a:pPr/>
              <a:t>3</a:t>
            </a:fld>
            <a:endParaRPr lang="en-US" altLang="fr-FR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Motivations.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Confidentiality: (External) attack protection</a:t>
            </a:r>
          </a:p>
          <a:p>
            <a:pPr lvl="1"/>
            <a:r>
              <a:rPr lang="en-GB" altLang="fr-FR" dirty="0"/>
              <a:t>data are one of the most precious resource of an enterprise (customer files, products info...)</a:t>
            </a:r>
          </a:p>
          <a:p>
            <a:r>
              <a:rPr lang="en-GB" altLang="fr-FR" dirty="0"/>
              <a:t>Integrity: Tampering &amp; Error protection</a:t>
            </a:r>
          </a:p>
          <a:p>
            <a:pPr lvl="1"/>
            <a:r>
              <a:rPr lang="en-GB" altLang="fr-FR" dirty="0"/>
              <a:t>full proof process can’t be influenced by wrong processes</a:t>
            </a:r>
          </a:p>
          <a:p>
            <a:r>
              <a:rPr lang="en-GB" altLang="fr-FR" dirty="0"/>
              <a:t>Availability: Disaster recovery</a:t>
            </a:r>
          </a:p>
          <a:p>
            <a:pPr lvl="1"/>
            <a:r>
              <a:rPr lang="en-GB" altLang="fr-FR" dirty="0"/>
              <a:t>DOS, Loss of systems, data (disk failure)</a:t>
            </a:r>
          </a:p>
          <a:p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56117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52F-00F2-4712-BDDA-3CDA589C5A47}" type="slidenum">
              <a:rPr lang="en-US" altLang="fr-FR"/>
              <a:pPr/>
              <a:t>4</a:t>
            </a:fld>
            <a:endParaRPr lang="en-US" altLang="fr-FR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Incidents classification:</a:t>
            </a:r>
            <a:br>
              <a:rPr lang="en-GB" altLang="fr-FR" dirty="0"/>
            </a:br>
            <a:r>
              <a:rPr lang="en-GB" altLang="fr-FR" dirty="0"/>
              <a:t> - availability.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Denial of service (DOS) attacks</a:t>
            </a:r>
          </a:p>
          <a:p>
            <a:r>
              <a:rPr lang="en-GB" altLang="fr-FR" dirty="0"/>
              <a:t>Malicious code</a:t>
            </a:r>
          </a:p>
          <a:p>
            <a:pPr lvl="1"/>
            <a:r>
              <a:rPr lang="en-GB" altLang="fr-FR" dirty="0"/>
              <a:t>Self replicating, </a:t>
            </a:r>
            <a:r>
              <a:rPr lang="en-GB" altLang="fr-FR" dirty="0" err="1"/>
              <a:t>trojan</a:t>
            </a:r>
            <a:r>
              <a:rPr lang="en-GB" altLang="fr-FR" dirty="0"/>
              <a:t> horse, worm, bomb</a:t>
            </a:r>
          </a:p>
          <a:p>
            <a:r>
              <a:rPr lang="en-GB" altLang="fr-FR" dirty="0"/>
              <a:t>Hardware/Software failure</a:t>
            </a:r>
          </a:p>
          <a:p>
            <a:r>
              <a:rPr lang="en-GB" altLang="fr-FR" dirty="0"/>
              <a:t>Partners / Providers failure</a:t>
            </a:r>
          </a:p>
          <a:p>
            <a:r>
              <a:rPr lang="en-GB" altLang="fr-FR" dirty="0"/>
              <a:t>Facility Infrastructure failure</a:t>
            </a:r>
          </a:p>
          <a:p>
            <a:pPr lvl="1"/>
            <a:r>
              <a:rPr lang="en-GB" altLang="fr-FR" dirty="0"/>
              <a:t>Power, natural disasters, evacuation</a:t>
            </a:r>
          </a:p>
        </p:txBody>
      </p:sp>
    </p:spTree>
    <p:extLst>
      <p:ext uri="{BB962C8B-B14F-4D97-AF65-F5344CB8AC3E}">
        <p14:creationId xmlns:p14="http://schemas.microsoft.com/office/powerpoint/2010/main" val="306507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52F-00F2-4712-BDDA-3CDA589C5A47}" type="slidenum">
              <a:rPr lang="en-US" altLang="fr-FR"/>
              <a:pPr/>
              <a:t>5</a:t>
            </a:fld>
            <a:endParaRPr lang="en-US" altLang="fr-FR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Incidents classification:</a:t>
            </a:r>
            <a:br>
              <a:rPr lang="en-GB" altLang="fr-FR" dirty="0"/>
            </a:br>
            <a:r>
              <a:rPr lang="en-GB" altLang="fr-FR" dirty="0"/>
              <a:t> – confidentiality &amp; integrity.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Unauthorised privileged access (root, admin)</a:t>
            </a:r>
          </a:p>
          <a:p>
            <a:pPr lvl="1"/>
            <a:r>
              <a:rPr lang="en-GB" altLang="fr-FR" dirty="0"/>
              <a:t>Use of privileges without authorisation</a:t>
            </a:r>
          </a:p>
          <a:p>
            <a:r>
              <a:rPr lang="en-GB" altLang="fr-FR" dirty="0"/>
              <a:t>Unauthorised user access</a:t>
            </a:r>
          </a:p>
          <a:p>
            <a:pPr lvl="1"/>
            <a:r>
              <a:rPr lang="en-GB" altLang="fr-FR" dirty="0"/>
              <a:t>Use of user privileges without authorisation</a:t>
            </a:r>
          </a:p>
          <a:p>
            <a:r>
              <a:rPr lang="en-GB" altLang="fr-FR" dirty="0"/>
              <a:t>Unauthorised unsuccessful attempt</a:t>
            </a:r>
          </a:p>
          <a:p>
            <a:pPr lvl="1"/>
            <a:r>
              <a:rPr lang="en-GB" altLang="fr-FR" dirty="0"/>
              <a:t>E.g. multiple password trials</a:t>
            </a:r>
          </a:p>
          <a:p>
            <a:r>
              <a:rPr lang="en-GB" altLang="fr-FR" dirty="0"/>
              <a:t>Unauthorised probe</a:t>
            </a:r>
          </a:p>
          <a:p>
            <a:pPr lvl="1"/>
            <a:r>
              <a:rPr lang="en-GB" altLang="fr-FR" dirty="0"/>
              <a:t>Site scanning</a:t>
            </a:r>
          </a:p>
        </p:txBody>
      </p:sp>
    </p:spTree>
    <p:extLst>
      <p:ext uri="{BB962C8B-B14F-4D97-AF65-F5344CB8AC3E}">
        <p14:creationId xmlns:p14="http://schemas.microsoft.com/office/powerpoint/2010/main" val="240974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9" y="1613935"/>
            <a:ext cx="3319767" cy="171095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6</a:t>
            </a:fld>
            <a:endParaRPr lang="en-US" altLang="fr-FR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4757" y="2615306"/>
            <a:ext cx="3771900" cy="4762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5" y="364389"/>
            <a:ext cx="3600450" cy="21050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2" y="24657"/>
            <a:ext cx="3794562" cy="162334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651" y="5503218"/>
            <a:ext cx="3990405" cy="63154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434" y="3161628"/>
            <a:ext cx="3934837" cy="234159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2" y="4071522"/>
            <a:ext cx="4324350" cy="120015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4619625"/>
            <a:ext cx="2105025" cy="223837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0818" y="6176126"/>
            <a:ext cx="3600450" cy="60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7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5911003"/>
            <a:ext cx="5220071" cy="6863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142516"/>
            <a:ext cx="2350696" cy="24871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9" y="117010"/>
            <a:ext cx="4608512" cy="109583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327777"/>
            <a:ext cx="3623320" cy="241554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3232968"/>
            <a:ext cx="4307385" cy="45201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6170" y="2403698"/>
            <a:ext cx="3486150" cy="32575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410" y="3841997"/>
            <a:ext cx="3424477" cy="2628790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3684240" y="1409482"/>
            <a:ext cx="3912096" cy="5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8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16" y="336528"/>
            <a:ext cx="3863580" cy="9322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3" y="1124744"/>
            <a:ext cx="4989793" cy="907235"/>
          </a:xfrm>
          <a:prstGeom prst="rect">
            <a:avLst/>
          </a:prstGeom>
        </p:spPr>
      </p:pic>
      <p:pic>
        <p:nvPicPr>
          <p:cNvPr id="10" name="Espace réservé du contenu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42900" y="4541362"/>
            <a:ext cx="4229100" cy="214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4362065"/>
            <a:ext cx="2348466" cy="7693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2996952"/>
            <a:ext cx="1743075" cy="5905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631" y="2375652"/>
            <a:ext cx="6191250" cy="15049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4770" y="5611039"/>
            <a:ext cx="3314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52F-00F2-4712-BDDA-3CDA589C5A47}" type="slidenum">
              <a:rPr lang="en-US" altLang="fr-FR"/>
              <a:pPr/>
              <a:t>9</a:t>
            </a:fld>
            <a:endParaRPr lang="en-US" altLang="fr-FR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Methods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Protection</a:t>
            </a:r>
          </a:p>
          <a:p>
            <a:r>
              <a:rPr lang="en-GB" altLang="fr-FR" dirty="0"/>
              <a:t>Detection</a:t>
            </a:r>
          </a:p>
          <a:p>
            <a:r>
              <a:rPr lang="en-GB" altLang="fr-FR" dirty="0"/>
              <a:t>Eradication</a:t>
            </a:r>
          </a:p>
          <a:p>
            <a:r>
              <a:rPr lang="en-GB" altLang="fr-FR" dirty="0"/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149477578"/>
      </p:ext>
    </p:extLst>
  </p:cSld>
  <p:clrMapOvr>
    <a:masterClrMapping/>
  </p:clrMapOvr>
</p:sld>
</file>

<file path=ppt/theme/theme1.xml><?xml version="1.0" encoding="utf-8"?>
<a:theme xmlns:a="http://schemas.openxmlformats.org/drawingml/2006/main" name="Whirlpool.pot">
  <a:themeElements>
    <a:clrScheme name="">
      <a:dk1>
        <a:srgbClr val="3333FF"/>
      </a:dk1>
      <a:lt1>
        <a:srgbClr val="CCECFF"/>
      </a:lt1>
      <a:dk2>
        <a:srgbClr val="6666FF"/>
      </a:dk2>
      <a:lt2>
        <a:srgbClr val="CCFFFF"/>
      </a:lt2>
      <a:accent1>
        <a:srgbClr val="CC99FF"/>
      </a:accent1>
      <a:accent2>
        <a:srgbClr val="9999FF"/>
      </a:accent2>
      <a:accent3>
        <a:srgbClr val="B8B8FF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lnDef>
  </a:objectDefaults>
  <a:extraClrSchemeLst>
    <a:extraClrScheme>
      <a:clrScheme name="Whirlpool.pot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1511</TotalTime>
  <Pages>40</Pages>
  <Words>1078</Words>
  <Application>Microsoft Office PowerPoint</Application>
  <PresentationFormat>Affichage à l'écran (4:3)</PresentationFormat>
  <Paragraphs>271</Paragraphs>
  <Slides>28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Monotype Sorts</vt:lpstr>
      <vt:lpstr>Tahoma</vt:lpstr>
      <vt:lpstr>Times New Roman</vt:lpstr>
      <vt:lpstr>Wingdings</vt:lpstr>
      <vt:lpstr>Whirlpool.pot</vt:lpstr>
      <vt:lpstr>Security.</vt:lpstr>
      <vt:lpstr>Security why?.</vt:lpstr>
      <vt:lpstr>Motivations.</vt:lpstr>
      <vt:lpstr>Incidents classification:  - availability.</vt:lpstr>
      <vt:lpstr>Incidents classification:  – confidentiality &amp; integrity.</vt:lpstr>
      <vt:lpstr>Présentation PowerPoint</vt:lpstr>
      <vt:lpstr>Présentation PowerPoint</vt:lpstr>
      <vt:lpstr>Présentation PowerPoint</vt:lpstr>
      <vt:lpstr>Methods</vt:lpstr>
      <vt:lpstr>Computer threads.</vt:lpstr>
      <vt:lpstr>Network protections.</vt:lpstr>
      <vt:lpstr>Basic protections at facility / systems level.</vt:lpstr>
      <vt:lpstr>Resource protection model.</vt:lpstr>
      <vt:lpstr>Define Policies and mechanisms.</vt:lpstr>
      <vt:lpstr>Basic security mechanisms.</vt:lpstr>
      <vt:lpstr>Authentication.</vt:lpstr>
      <vt:lpstr>Authentication.</vt:lpstr>
      <vt:lpstr>Introduction to Kerberos</vt:lpstr>
      <vt:lpstr>Kerberos: 3 phases of authentication </vt:lpstr>
      <vt:lpstr>User Authentication: session key distribution </vt:lpstr>
      <vt:lpstr>Kerberos: 3 phases of authentication (2) </vt:lpstr>
      <vt:lpstr>Client-Server Authentication: Service tickets distribution. </vt:lpstr>
      <vt:lpstr>Kerberos – Summary </vt:lpstr>
      <vt:lpstr>Internal access authorisation.</vt:lpstr>
      <vt:lpstr>Protection system</vt:lpstr>
      <vt:lpstr>ACL types</vt:lpstr>
      <vt:lpstr>Role based access control (RBAC)</vt:lpstr>
      <vt:lpstr>Cryptography.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(2).</dc:title>
  <dc:subject/>
  <dc:creator>A. Goffi</dc:creator>
  <cp:keywords/>
  <dc:description/>
  <cp:lastModifiedBy>Jean-Paul Colard</cp:lastModifiedBy>
  <cp:revision>109</cp:revision>
  <cp:lastPrinted>1995-09-21T16:21:00Z</cp:lastPrinted>
  <dcterms:created xsi:type="dcterms:W3CDTF">1999-11-28T10:57:17Z</dcterms:created>
  <dcterms:modified xsi:type="dcterms:W3CDTF">2016-12-15T17:56:32Z</dcterms:modified>
</cp:coreProperties>
</file>