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726" r:id="rId2"/>
    <p:sldMasterId id="2147483735" r:id="rId3"/>
  </p:sldMasterIdLst>
  <p:notesMasterIdLst>
    <p:notesMasterId r:id="rId42"/>
  </p:notesMasterIdLst>
  <p:handoutMasterIdLst>
    <p:handoutMasterId r:id="rId43"/>
  </p:handoutMasterIdLst>
  <p:sldIdLst>
    <p:sldId id="308" r:id="rId4"/>
    <p:sldId id="349" r:id="rId5"/>
    <p:sldId id="476" r:id="rId6"/>
    <p:sldId id="472" r:id="rId7"/>
    <p:sldId id="350" r:id="rId8"/>
    <p:sldId id="478" r:id="rId9"/>
    <p:sldId id="471" r:id="rId10"/>
    <p:sldId id="477" r:id="rId11"/>
    <p:sldId id="473" r:id="rId12"/>
    <p:sldId id="480" r:id="rId13"/>
    <p:sldId id="470" r:id="rId14"/>
    <p:sldId id="351" r:id="rId15"/>
    <p:sldId id="491" r:id="rId16"/>
    <p:sldId id="352" r:id="rId17"/>
    <p:sldId id="481" r:id="rId18"/>
    <p:sldId id="482" r:id="rId19"/>
    <p:sldId id="485" r:id="rId20"/>
    <p:sldId id="486" r:id="rId21"/>
    <p:sldId id="490" r:id="rId22"/>
    <p:sldId id="487" r:id="rId23"/>
    <p:sldId id="484" r:id="rId24"/>
    <p:sldId id="488" r:id="rId25"/>
    <p:sldId id="489" r:id="rId26"/>
    <p:sldId id="386" r:id="rId27"/>
    <p:sldId id="492" r:id="rId28"/>
    <p:sldId id="493" r:id="rId29"/>
    <p:sldId id="387" r:id="rId30"/>
    <p:sldId id="421" r:id="rId31"/>
    <p:sldId id="494" r:id="rId32"/>
    <p:sldId id="495" r:id="rId33"/>
    <p:sldId id="501" r:id="rId34"/>
    <p:sldId id="427" r:id="rId35"/>
    <p:sldId id="502" r:id="rId36"/>
    <p:sldId id="498" r:id="rId37"/>
    <p:sldId id="497" r:id="rId38"/>
    <p:sldId id="499" r:id="rId39"/>
    <p:sldId id="503" r:id="rId40"/>
    <p:sldId id="457" r:id="rId41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6600"/>
    <a:srgbClr val="EAEAEA"/>
    <a:srgbClr val="FFCCCC"/>
    <a:srgbClr val="FF9999"/>
    <a:srgbClr val="CCFFFF"/>
    <a:srgbClr val="CCFFCC"/>
    <a:srgbClr val="FFFFCC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5812" autoAdjust="0"/>
  </p:normalViewPr>
  <p:slideViewPr>
    <p:cSldViewPr>
      <p:cViewPr varScale="1">
        <p:scale>
          <a:sx n="75" d="100"/>
          <a:sy n="75" d="100"/>
        </p:scale>
        <p:origin x="2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Master text styles</a:t>
            </a:r>
          </a:p>
          <a:p>
            <a:pPr lvl="0"/>
            <a:r>
              <a:rPr lang="en-GB" altLang="fr-FR"/>
              <a:t>Second level</a:t>
            </a:r>
          </a:p>
          <a:p>
            <a:pPr lvl="0"/>
            <a:r>
              <a:rPr lang="en-GB" altLang="fr-FR"/>
              <a:t>Third level</a:t>
            </a:r>
          </a:p>
          <a:p>
            <a:pPr lvl="0"/>
            <a:r>
              <a:rPr lang="en-GB" altLang="fr-FR"/>
              <a:t>Fourth level</a:t>
            </a:r>
          </a:p>
          <a:p>
            <a:pPr lvl="0"/>
            <a:r>
              <a:rPr lang="en-GB" altLang="fr-F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336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9639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70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7423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8857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0192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658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Disk </a:t>
            </a:r>
            <a:r>
              <a:rPr lang="fr-BE" dirty="0" err="1"/>
              <a:t>arrays</a:t>
            </a:r>
            <a:r>
              <a:rPr lang="fr-BE" dirty="0"/>
              <a:t> – baies de stockage</a:t>
            </a:r>
          </a:p>
        </p:txBody>
      </p:sp>
    </p:spTree>
    <p:extLst>
      <p:ext uri="{BB962C8B-B14F-4D97-AF65-F5344CB8AC3E}">
        <p14:creationId xmlns:p14="http://schemas.microsoft.com/office/powerpoint/2010/main" val="154498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3244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 altLang="fr-FR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5315268E-6070-47C7-996A-A1BA6BE92A5C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68933-EFF6-4C6D-A871-0A490ACEC56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88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5B5A4-9122-4319-B993-D9E08601B9D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4603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ettyImages-539280639_BD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52"/>
          <a:stretch/>
        </p:blipFill>
        <p:spPr>
          <a:xfrm>
            <a:off x="-12990" y="-1"/>
            <a:ext cx="9180000" cy="507884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5948" y="5082368"/>
            <a:ext cx="9180000" cy="177563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5644590"/>
            <a:ext cx="2959614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8" y="5892957"/>
            <a:ext cx="3206503" cy="2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097941" y="4782293"/>
            <a:ext cx="3492000" cy="603328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134920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556840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486916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09268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20" name="Image 19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98" y="3813043"/>
            <a:ext cx="1061952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1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otolia_83882602_XL_BD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31"/>
          <a:stretch/>
        </p:blipFill>
        <p:spPr>
          <a:xfrm>
            <a:off x="0" y="0"/>
            <a:ext cx="9180000" cy="512507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5948" y="5082368"/>
            <a:ext cx="9180000" cy="177563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5644590"/>
            <a:ext cx="2959614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8" y="5892957"/>
            <a:ext cx="3206503" cy="2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097941" y="4782293"/>
            <a:ext cx="3492000" cy="603328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134920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556840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486916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09268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20" name="Image 19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98" y="3813043"/>
            <a:ext cx="1061952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7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ahmy_dot_tk_07_BD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9"/>
          <a:stretch/>
        </p:blipFill>
        <p:spPr>
          <a:xfrm>
            <a:off x="-27352" y="0"/>
            <a:ext cx="9180000" cy="5096469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27352" y="5082368"/>
            <a:ext cx="9180000" cy="177563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5644590"/>
            <a:ext cx="2959614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8" y="5892957"/>
            <a:ext cx="3206503" cy="2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097941" y="4782293"/>
            <a:ext cx="3492000" cy="603328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134920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556840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486916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09268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20" name="Image 19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98" y="3813043"/>
            <a:ext cx="1061952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hutterstock_101172925_BD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0" b="-625"/>
          <a:stretch/>
        </p:blipFill>
        <p:spPr>
          <a:xfrm>
            <a:off x="-27352" y="1"/>
            <a:ext cx="9180000" cy="526749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27352" y="5082368"/>
            <a:ext cx="9180000" cy="177563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5644590"/>
            <a:ext cx="2959614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8" y="5892957"/>
            <a:ext cx="3206503" cy="2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097941" y="4782293"/>
            <a:ext cx="3492000" cy="603328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4" y="255589"/>
            <a:ext cx="5333925" cy="134920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556840"/>
            <a:ext cx="5333925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486916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092680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20" name="Image 19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98" y="3813043"/>
            <a:ext cx="1061952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7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137313"/>
            <a:ext cx="8460000" cy="478512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32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4" y="2161432"/>
            <a:ext cx="5544615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9" y="2084851"/>
            <a:ext cx="632177" cy="8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12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Titre de la présentation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95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7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A6F3B-80EC-4452-8B27-8DCA99FF5F1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12257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300dpi_Courbe_tr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/>
          </p:cNvSpPr>
          <p:nvPr/>
        </p:nvSpPr>
        <p:spPr bwMode="auto">
          <a:xfrm>
            <a:off x="2417763" y="987427"/>
            <a:ext cx="5759450" cy="2106613"/>
          </a:xfrm>
          <a:custGeom>
            <a:avLst/>
            <a:gdLst>
              <a:gd name="T0" fmla="*/ 0 w 3627"/>
              <a:gd name="T1" fmla="*/ 2147483647 h 1327"/>
              <a:gd name="T2" fmla="*/ 2147483647 w 3627"/>
              <a:gd name="T3" fmla="*/ 2147483647 h 1327"/>
              <a:gd name="T4" fmla="*/ 2147483647 w 3627"/>
              <a:gd name="T5" fmla="*/ 0 h 1327"/>
              <a:gd name="T6" fmla="*/ 2147483647 w 3627"/>
              <a:gd name="T7" fmla="*/ 0 h 1327"/>
              <a:gd name="T8" fmla="*/ 2147483647 w 3627"/>
              <a:gd name="T9" fmla="*/ 2147483647 h 1327"/>
              <a:gd name="T10" fmla="*/ 0 w 3627"/>
              <a:gd name="T11" fmla="*/ 2147483647 h 13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7" h="1327">
                <a:moveTo>
                  <a:pt x="0" y="1327"/>
                </a:moveTo>
                <a:lnTo>
                  <a:pt x="2" y="257"/>
                </a:lnTo>
                <a:lnTo>
                  <a:pt x="261" y="0"/>
                </a:lnTo>
                <a:lnTo>
                  <a:pt x="3627" y="0"/>
                </a:lnTo>
                <a:lnTo>
                  <a:pt x="3626" y="1327"/>
                </a:lnTo>
                <a:lnTo>
                  <a:pt x="0" y="1327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lag_Onl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90" y="325440"/>
            <a:ext cx="139858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5829302"/>
            <a:ext cx="9144000" cy="727075"/>
            <a:chOff x="0" y="3644"/>
            <a:chExt cx="5760" cy="458"/>
          </a:xfrm>
        </p:grpSpPr>
        <p:pic>
          <p:nvPicPr>
            <p:cNvPr id="8" name="Picture 17" descr="BM_P1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86"/>
            <a:stretch>
              <a:fillRect/>
            </a:stretch>
          </p:blipFill>
          <p:spPr bwMode="auto">
            <a:xfrm>
              <a:off x="3806" y="3644"/>
              <a:ext cx="195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6" descr="BM_P1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44"/>
              <a:ext cx="5549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0" y="3986215"/>
            <a:ext cx="9144000" cy="996950"/>
            <a:chOff x="0" y="2511"/>
            <a:chExt cx="5760" cy="628"/>
          </a:xfrm>
        </p:grpSpPr>
        <p:sp>
          <p:nvSpPr>
            <p:cNvPr id="11" name="Rectangle 48"/>
            <p:cNvSpPr>
              <a:spLocks noChangeArrowheads="1"/>
            </p:cNvSpPr>
            <p:nvPr userDrawn="1"/>
          </p:nvSpPr>
          <p:spPr bwMode="auto">
            <a:xfrm>
              <a:off x="0" y="2918"/>
              <a:ext cx="5760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fr-FR" alt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51" descr="frise-01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18"/>
              <a:ext cx="576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3" descr="logo-01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" y="2511"/>
              <a:ext cx="62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7964" y="1339850"/>
            <a:ext cx="4598987" cy="894604"/>
          </a:xfrm>
          <a:ln algn="ctr"/>
        </p:spPr>
        <p:txBody>
          <a:bodyPr tIns="0" bIns="0" anchor="t">
            <a:spAutoFit/>
          </a:bodyPr>
          <a:lstStyle>
            <a:lvl1pPr>
              <a:defRPr sz="3200" noProof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noProof="1"/>
              <a:t>Cliquez pour modifier le style du titre</a:t>
            </a:r>
            <a:endParaRPr lang="nl-BE" noProof="1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4788" y="2387600"/>
            <a:ext cx="4602162" cy="384174"/>
          </a:xfrm>
        </p:spPr>
        <p:txBody>
          <a:bodyPr lIns="91430" tIns="45715" bIns="45715" anchor="b"/>
          <a:lstStyle>
            <a:lvl1pPr algn="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3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6" name="Obje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388" y="1360489"/>
            <a:ext cx="8532000" cy="4536000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04800" y="485775"/>
            <a:ext cx="8534400" cy="381000"/>
          </a:xfrm>
        </p:spPr>
        <p:txBody>
          <a:bodyPr anchor="ctr"/>
          <a:lstStyle>
            <a:lvl1pPr marL="0" indent="0" algn="r">
              <a:buNone/>
              <a:defRPr sz="18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5562" indent="0" algn="r">
              <a:buNone/>
              <a:defRPr>
                <a:latin typeface="+mj-lt"/>
              </a:defRPr>
            </a:lvl2pPr>
            <a:lvl3pPr marL="723824" indent="0" algn="r">
              <a:buNone/>
              <a:defRPr>
                <a:latin typeface="+mj-lt"/>
              </a:defRPr>
            </a:lvl3pPr>
            <a:lvl4pPr marL="1149229" indent="0" algn="r">
              <a:buNone/>
              <a:defRPr>
                <a:latin typeface="+mj-lt"/>
              </a:defRPr>
            </a:lvl4pPr>
            <a:lvl5pPr marL="1520664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fr-FR" dirty="0"/>
              <a:t>Modifiez les styles du texte du mas</a:t>
            </a:r>
          </a:p>
        </p:txBody>
      </p:sp>
    </p:spTree>
    <p:extLst>
      <p:ext uri="{BB962C8B-B14F-4D97-AF65-F5344CB8AC3E}">
        <p14:creationId xmlns:p14="http://schemas.microsoft.com/office/powerpoint/2010/main" val="37303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04800" y="485775"/>
            <a:ext cx="8534400" cy="381000"/>
          </a:xfrm>
        </p:spPr>
        <p:txBody>
          <a:bodyPr anchor="ctr"/>
          <a:lstStyle>
            <a:lvl1pPr marL="0" indent="0" algn="r">
              <a:buNone/>
              <a:defRPr sz="18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5562" indent="0" algn="r">
              <a:buNone/>
              <a:defRPr>
                <a:latin typeface="+mj-lt"/>
              </a:defRPr>
            </a:lvl2pPr>
            <a:lvl3pPr marL="723824" indent="0" algn="r">
              <a:buNone/>
              <a:defRPr>
                <a:latin typeface="+mj-lt"/>
              </a:defRPr>
            </a:lvl3pPr>
            <a:lvl4pPr marL="1149229" indent="0" algn="r">
              <a:buNone/>
              <a:defRPr>
                <a:latin typeface="+mj-lt"/>
              </a:defRPr>
            </a:lvl4pPr>
            <a:lvl5pPr marL="1520664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fr-FR" dirty="0"/>
              <a:t>Modifiez les styles du texte du mas</a:t>
            </a:r>
          </a:p>
        </p:txBody>
      </p:sp>
    </p:spTree>
    <p:extLst>
      <p:ext uri="{BB962C8B-B14F-4D97-AF65-F5344CB8AC3E}">
        <p14:creationId xmlns:p14="http://schemas.microsoft.com/office/powerpoint/2010/main" val="37558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 bwMode="auto">
          <a:xfrm>
            <a:off x="2068390" y="1206500"/>
            <a:ext cx="5371961" cy="2709598"/>
          </a:xfrm>
          <a:prstGeom prst="roundRect">
            <a:avLst>
              <a:gd name="adj" fmla="val 371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fr-FR" sz="1400" noProof="1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Latha" pitchFamily="34" charset="0"/>
              </a:rPr>
              <a:t>Plate-forme Cloud</a:t>
            </a:r>
          </a:p>
        </p:txBody>
      </p:sp>
      <p:sp>
        <p:nvSpPr>
          <p:cNvPr id="7" name="Rectangle à coins arrondis 6"/>
          <p:cNvSpPr/>
          <p:nvPr userDrawn="1"/>
        </p:nvSpPr>
        <p:spPr bwMode="auto">
          <a:xfrm>
            <a:off x="4132857" y="2807934"/>
            <a:ext cx="1225232" cy="1023740"/>
          </a:xfrm>
          <a:prstGeom prst="roundRect">
            <a:avLst>
              <a:gd name="adj" fmla="val 10760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fr-FR" sz="1200" noProof="1">
                <a:solidFill>
                  <a:schemeClr val="bg1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Métriques</a:t>
            </a:r>
          </a:p>
        </p:txBody>
      </p:sp>
      <p:sp>
        <p:nvSpPr>
          <p:cNvPr id="8" name="Rectangle à coins arrondis 7"/>
          <p:cNvSpPr/>
          <p:nvPr userDrawn="1"/>
        </p:nvSpPr>
        <p:spPr bwMode="auto">
          <a:xfrm>
            <a:off x="3138161" y="1483512"/>
            <a:ext cx="1732591" cy="1236890"/>
          </a:xfrm>
          <a:prstGeom prst="roundRect">
            <a:avLst>
              <a:gd name="adj" fmla="val 7406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fr-FR" sz="1200" noProof="1">
                <a:solidFill>
                  <a:schemeClr val="bg1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Portails transactionnel</a:t>
            </a:r>
          </a:p>
        </p:txBody>
      </p:sp>
      <p:sp>
        <p:nvSpPr>
          <p:cNvPr id="9" name="Rectangle à coins arrondis 8"/>
          <p:cNvSpPr/>
          <p:nvPr userDrawn="1"/>
        </p:nvSpPr>
        <p:spPr bwMode="auto">
          <a:xfrm>
            <a:off x="4954390" y="1497202"/>
            <a:ext cx="2381188" cy="1223199"/>
          </a:xfrm>
          <a:prstGeom prst="roundRect">
            <a:avLst>
              <a:gd name="adj" fmla="val 7446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fr-FR" sz="1200" noProof="1">
                <a:solidFill>
                  <a:schemeClr val="bg1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Opérations client</a:t>
            </a:r>
          </a:p>
        </p:txBody>
      </p:sp>
      <p:sp>
        <p:nvSpPr>
          <p:cNvPr id="10" name="Rectangle à coins arrondis 9"/>
          <p:cNvSpPr/>
          <p:nvPr userDrawn="1"/>
        </p:nvSpPr>
        <p:spPr bwMode="auto">
          <a:xfrm>
            <a:off x="2168701" y="2807934"/>
            <a:ext cx="1854804" cy="1023740"/>
          </a:xfrm>
          <a:prstGeom prst="roundRect">
            <a:avLst>
              <a:gd name="adj" fmla="val 10760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/>
            <a:r>
              <a:rPr lang="fr-FR" sz="1200" noProof="1">
                <a:solidFill>
                  <a:schemeClr val="bg1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Cœur de plateforme</a:t>
            </a:r>
          </a:p>
        </p:txBody>
      </p:sp>
      <p:sp>
        <p:nvSpPr>
          <p:cNvPr id="11" name="Rectangle à coins arrondis 10"/>
          <p:cNvSpPr/>
          <p:nvPr userDrawn="1"/>
        </p:nvSpPr>
        <p:spPr bwMode="auto">
          <a:xfrm>
            <a:off x="5468631" y="2807933"/>
            <a:ext cx="1856833" cy="1023740"/>
          </a:xfrm>
          <a:prstGeom prst="roundRect">
            <a:avLst>
              <a:gd name="adj" fmla="val 11510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fr-FR" sz="1200" noProof="1">
                <a:solidFill>
                  <a:schemeClr val="bg1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Composition de services</a:t>
            </a:r>
          </a:p>
        </p:txBody>
      </p:sp>
      <p:sp>
        <p:nvSpPr>
          <p:cNvPr id="12" name="Rectangle à coins arrondis 11"/>
          <p:cNvSpPr/>
          <p:nvPr userDrawn="1"/>
        </p:nvSpPr>
        <p:spPr bwMode="auto">
          <a:xfrm>
            <a:off x="1611202" y="4384931"/>
            <a:ext cx="5840798" cy="1749168"/>
          </a:xfrm>
          <a:prstGeom prst="roundRect">
            <a:avLst>
              <a:gd name="adj" fmla="val 411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/>
          <a:lstStyle/>
          <a:p>
            <a:pPr algn="ctr">
              <a:defRPr/>
            </a:pPr>
            <a:r>
              <a:rPr lang="fr-FR" sz="1100" noProof="1">
                <a:solidFill>
                  <a:srgbClr val="1F894C"/>
                </a:solidFill>
                <a:latin typeface="Segoe UI Symbol" pitchFamily="34" charset="0"/>
                <a:ea typeface="Segoe UI Symbol" pitchFamily="34" charset="0"/>
                <a:cs typeface="Latha" pitchFamily="34" charset="0"/>
              </a:rPr>
              <a:t>Infrastructure  dédiée Cloud</a:t>
            </a:r>
          </a:p>
        </p:txBody>
      </p:sp>
      <p:sp>
        <p:nvSpPr>
          <p:cNvPr id="13" name="Rectangle à coins arrondis 12"/>
          <p:cNvSpPr/>
          <p:nvPr userDrawn="1"/>
        </p:nvSpPr>
        <p:spPr bwMode="auto">
          <a:xfrm>
            <a:off x="4280355" y="4479202"/>
            <a:ext cx="1314119" cy="1016223"/>
          </a:xfrm>
          <a:prstGeom prst="roundRect">
            <a:avLst>
              <a:gd name="adj" fmla="val 381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fr-FR" sz="1100" noProof="1">
                <a:solidFill>
                  <a:schemeClr val="bg1"/>
                </a:solidFill>
                <a:latin typeface="Arial" pitchFamily="34" charset="0"/>
                <a:ea typeface="Segoe UI Symbol" pitchFamily="34" charset="0"/>
                <a:cs typeface="Arial" pitchFamily="34" charset="0"/>
              </a:rPr>
              <a:t>Calcul</a:t>
            </a:r>
          </a:p>
        </p:txBody>
      </p:sp>
      <p:sp>
        <p:nvSpPr>
          <p:cNvPr id="14" name="Rectangle à coins arrondis 13"/>
          <p:cNvSpPr/>
          <p:nvPr userDrawn="1"/>
        </p:nvSpPr>
        <p:spPr bwMode="auto">
          <a:xfrm>
            <a:off x="2072964" y="4479816"/>
            <a:ext cx="2107352" cy="1016223"/>
          </a:xfrm>
          <a:prstGeom prst="roundRect">
            <a:avLst>
              <a:gd name="adj" fmla="val 446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fr-FR" sz="1100" noProof="1">
                <a:solidFill>
                  <a:schemeClr val="bg1"/>
                </a:solidFill>
                <a:latin typeface="Arial" pitchFamily="34" charset="0"/>
                <a:ea typeface="Segoe UI Symbol" pitchFamily="34" charset="0"/>
                <a:cs typeface="Arial" pitchFamily="34" charset="0"/>
              </a:rPr>
              <a:t>Services IP (fonctions réseau)</a:t>
            </a:r>
          </a:p>
        </p:txBody>
      </p:sp>
      <p:sp>
        <p:nvSpPr>
          <p:cNvPr id="15" name="Rectangle à coins arrondis 14"/>
          <p:cNvSpPr/>
          <p:nvPr userDrawn="1"/>
        </p:nvSpPr>
        <p:spPr bwMode="auto">
          <a:xfrm>
            <a:off x="5694546" y="4478690"/>
            <a:ext cx="1653438" cy="1017242"/>
          </a:xfrm>
          <a:prstGeom prst="roundRect">
            <a:avLst>
              <a:gd name="adj" fmla="val 4958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fr-FR" sz="1100" noProof="1">
                <a:solidFill>
                  <a:schemeClr val="bg1"/>
                </a:solidFill>
                <a:latin typeface="Arial" pitchFamily="34" charset="0"/>
                <a:ea typeface="Segoe UI Symbol" pitchFamily="34" charset="0"/>
                <a:cs typeface="Arial" pitchFamily="34" charset="0"/>
              </a:rPr>
              <a:t>Stockage</a:t>
            </a:r>
          </a:p>
        </p:txBody>
      </p:sp>
      <p:sp>
        <p:nvSpPr>
          <p:cNvPr id="16" name="Rectangle à coins arrondis 15"/>
          <p:cNvSpPr/>
          <p:nvPr userDrawn="1"/>
        </p:nvSpPr>
        <p:spPr bwMode="auto">
          <a:xfrm>
            <a:off x="2078117" y="5561603"/>
            <a:ext cx="4443893" cy="4926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100" noProof="1">
                <a:solidFill>
                  <a:schemeClr val="bg1"/>
                </a:solidFill>
                <a:latin typeface="Arial" pitchFamily="34" charset="0"/>
                <a:ea typeface="Segoe UI Symbol" pitchFamily="34" charset="0"/>
                <a:cs typeface="Arial" pitchFamily="34" charset="0"/>
              </a:rPr>
              <a:t>Réseau (switchs / routeurs)</a:t>
            </a:r>
          </a:p>
        </p:txBody>
      </p:sp>
      <p:sp>
        <p:nvSpPr>
          <p:cNvPr id="17" name="Rectangle à coins arrondis 16"/>
          <p:cNvSpPr/>
          <p:nvPr userDrawn="1"/>
        </p:nvSpPr>
        <p:spPr bwMode="auto">
          <a:xfrm>
            <a:off x="2154817" y="4559141"/>
            <a:ext cx="601250" cy="7280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Firewall</a:t>
            </a:r>
          </a:p>
        </p:txBody>
      </p:sp>
      <p:sp>
        <p:nvSpPr>
          <p:cNvPr id="18" name="Rectangle à coins arrondis 17"/>
          <p:cNvSpPr/>
          <p:nvPr userDrawn="1"/>
        </p:nvSpPr>
        <p:spPr bwMode="auto">
          <a:xfrm>
            <a:off x="2820060" y="4560942"/>
            <a:ext cx="601250" cy="7289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Load-Balancer</a:t>
            </a:r>
          </a:p>
        </p:txBody>
      </p:sp>
      <p:sp>
        <p:nvSpPr>
          <p:cNvPr id="19" name="Rectangle à coins arrondis 18"/>
          <p:cNvSpPr/>
          <p:nvPr userDrawn="1"/>
        </p:nvSpPr>
        <p:spPr bwMode="auto">
          <a:xfrm>
            <a:off x="3473400" y="4553500"/>
            <a:ext cx="601250" cy="7289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WAF</a:t>
            </a:r>
          </a:p>
        </p:txBody>
      </p:sp>
      <p:sp>
        <p:nvSpPr>
          <p:cNvPr id="20" name="Rectangle à coins arrondis 19"/>
          <p:cNvSpPr/>
          <p:nvPr userDrawn="1"/>
        </p:nvSpPr>
        <p:spPr bwMode="auto">
          <a:xfrm>
            <a:off x="4412808" y="4562343"/>
            <a:ext cx="1013493" cy="710597"/>
          </a:xfrm>
          <a:prstGeom prst="roundRect">
            <a:avLst>
              <a:gd name="adj" fmla="val 141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Serveur</a:t>
            </a:r>
          </a:p>
        </p:txBody>
      </p:sp>
      <p:sp>
        <p:nvSpPr>
          <p:cNvPr id="21" name="Rectangle à coins arrondis 20"/>
          <p:cNvSpPr/>
          <p:nvPr userDrawn="1"/>
        </p:nvSpPr>
        <p:spPr bwMode="auto">
          <a:xfrm>
            <a:off x="6584516" y="5545235"/>
            <a:ext cx="748587" cy="5089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 Symbol" pitchFamily="34" charset="0"/>
                <a:cs typeface="Arial" pitchFamily="34" charset="0"/>
              </a:rPr>
              <a:t>Réseau</a:t>
            </a:r>
          </a:p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 Symbol" pitchFamily="34" charset="0"/>
                <a:cs typeface="Arial" pitchFamily="34" charset="0"/>
              </a:rPr>
              <a:t>SAN</a:t>
            </a:r>
          </a:p>
        </p:txBody>
      </p:sp>
      <p:sp>
        <p:nvSpPr>
          <p:cNvPr id="22" name="Rectangle à coins arrondis 21"/>
          <p:cNvSpPr/>
          <p:nvPr userDrawn="1"/>
        </p:nvSpPr>
        <p:spPr bwMode="auto">
          <a:xfrm>
            <a:off x="6297286" y="4551812"/>
            <a:ext cx="464331" cy="71168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SAN</a:t>
            </a:r>
          </a:p>
        </p:txBody>
      </p:sp>
      <p:sp>
        <p:nvSpPr>
          <p:cNvPr id="23" name="Rectangle à coins arrondis 22"/>
          <p:cNvSpPr/>
          <p:nvPr userDrawn="1"/>
        </p:nvSpPr>
        <p:spPr bwMode="auto">
          <a:xfrm>
            <a:off x="3138613" y="3069940"/>
            <a:ext cx="825141" cy="321427"/>
          </a:xfrm>
          <a:prstGeom prst="roundRect">
            <a:avLst>
              <a:gd name="adj" fmla="val 1151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Référentiel des images</a:t>
            </a:r>
          </a:p>
        </p:txBody>
      </p:sp>
      <p:sp>
        <p:nvSpPr>
          <p:cNvPr id="24" name="Rectangle à coins arrondis 23"/>
          <p:cNvSpPr/>
          <p:nvPr userDrawn="1"/>
        </p:nvSpPr>
        <p:spPr bwMode="auto">
          <a:xfrm>
            <a:off x="5041986" y="2247538"/>
            <a:ext cx="669176" cy="351809"/>
          </a:xfrm>
          <a:prstGeom prst="roundRect">
            <a:avLst>
              <a:gd name="adj" fmla="val 1151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Utilisateurs et profils</a:t>
            </a:r>
          </a:p>
        </p:txBody>
      </p:sp>
      <p:sp>
        <p:nvSpPr>
          <p:cNvPr id="25" name="Rectangle à coins arrondis 24"/>
          <p:cNvSpPr/>
          <p:nvPr userDrawn="1"/>
        </p:nvSpPr>
        <p:spPr bwMode="auto">
          <a:xfrm>
            <a:off x="5051761" y="1806333"/>
            <a:ext cx="658788" cy="351809"/>
          </a:xfrm>
          <a:prstGeom prst="roundRect">
            <a:avLst>
              <a:gd name="adj" fmla="val 1151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Catalogue des offres</a:t>
            </a:r>
          </a:p>
        </p:txBody>
      </p:sp>
      <p:sp>
        <p:nvSpPr>
          <p:cNvPr id="26" name="Rectangle à coins arrondis 25"/>
          <p:cNvSpPr/>
          <p:nvPr userDrawn="1"/>
        </p:nvSpPr>
        <p:spPr bwMode="auto">
          <a:xfrm>
            <a:off x="5770448" y="2448414"/>
            <a:ext cx="733837" cy="265930"/>
          </a:xfrm>
          <a:prstGeom prst="roundRect">
            <a:avLst>
              <a:gd name="adj" fmla="val 1151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Facturation</a:t>
            </a:r>
          </a:p>
        </p:txBody>
      </p:sp>
      <p:sp>
        <p:nvSpPr>
          <p:cNvPr id="27" name="Rectangle à coins arrondis 26"/>
          <p:cNvSpPr/>
          <p:nvPr userDrawn="1"/>
        </p:nvSpPr>
        <p:spPr bwMode="auto">
          <a:xfrm>
            <a:off x="3214361" y="1802125"/>
            <a:ext cx="738707" cy="417371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Gestion des instances de service</a:t>
            </a:r>
          </a:p>
        </p:txBody>
      </p:sp>
      <p:sp>
        <p:nvSpPr>
          <p:cNvPr id="28" name="Rectangle à coins arrondis 27"/>
          <p:cNvSpPr/>
          <p:nvPr userDrawn="1"/>
        </p:nvSpPr>
        <p:spPr bwMode="auto">
          <a:xfrm>
            <a:off x="4046784" y="1790232"/>
            <a:ext cx="737365" cy="429264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0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Gestion des demandes</a:t>
            </a:r>
          </a:p>
        </p:txBody>
      </p:sp>
      <p:sp>
        <p:nvSpPr>
          <p:cNvPr id="29" name="Rectangle à coins arrondis 28"/>
          <p:cNvSpPr/>
          <p:nvPr userDrawn="1"/>
        </p:nvSpPr>
        <p:spPr bwMode="auto">
          <a:xfrm>
            <a:off x="4045507" y="2300022"/>
            <a:ext cx="737365" cy="360365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Dashboard et rapports</a:t>
            </a:r>
          </a:p>
        </p:txBody>
      </p:sp>
      <p:sp>
        <p:nvSpPr>
          <p:cNvPr id="30" name="Rectangle à coins arrondis 29"/>
          <p:cNvSpPr/>
          <p:nvPr userDrawn="1"/>
        </p:nvSpPr>
        <p:spPr bwMode="auto">
          <a:xfrm>
            <a:off x="4470042" y="3068288"/>
            <a:ext cx="569402" cy="314181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000" noProof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Usages</a:t>
            </a:r>
          </a:p>
        </p:txBody>
      </p:sp>
      <p:sp>
        <p:nvSpPr>
          <p:cNvPr id="31" name="Rectangle à coins arrondis 30"/>
          <p:cNvSpPr/>
          <p:nvPr userDrawn="1"/>
        </p:nvSpPr>
        <p:spPr bwMode="auto">
          <a:xfrm>
            <a:off x="597834" y="2518301"/>
            <a:ext cx="1345267" cy="1667080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fr-FR" sz="12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VM instanciée</a:t>
            </a:r>
          </a:p>
        </p:txBody>
      </p:sp>
      <p:sp>
        <p:nvSpPr>
          <p:cNvPr id="32" name="Rectangle à coins arrondis 31"/>
          <p:cNvSpPr/>
          <p:nvPr userDrawn="1"/>
        </p:nvSpPr>
        <p:spPr bwMode="auto">
          <a:xfrm>
            <a:off x="2220790" y="1797050"/>
            <a:ext cx="769320" cy="508178"/>
          </a:xfrm>
          <a:prstGeom prst="roundRect">
            <a:avLst>
              <a:gd name="adj" fmla="val 1151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Portail </a:t>
            </a:r>
            <a:r>
              <a:rPr lang="fr-FR" sz="10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institutionnel</a:t>
            </a:r>
          </a:p>
        </p:txBody>
      </p:sp>
      <p:sp>
        <p:nvSpPr>
          <p:cNvPr id="33" name="Rectangle à coins arrondis 32"/>
          <p:cNvSpPr/>
          <p:nvPr userDrawn="1"/>
        </p:nvSpPr>
        <p:spPr bwMode="auto">
          <a:xfrm>
            <a:off x="5782620" y="2101565"/>
            <a:ext cx="721664" cy="313716"/>
          </a:xfrm>
          <a:prstGeom prst="roundRect">
            <a:avLst>
              <a:gd name="adj" fmla="val 1151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Gestion des SLA</a:t>
            </a:r>
          </a:p>
        </p:txBody>
      </p:sp>
      <p:sp>
        <p:nvSpPr>
          <p:cNvPr id="34" name="Rectangle à coins arrondis 33"/>
          <p:cNvSpPr/>
          <p:nvPr userDrawn="1"/>
        </p:nvSpPr>
        <p:spPr bwMode="auto">
          <a:xfrm>
            <a:off x="3214361" y="2309161"/>
            <a:ext cx="738707" cy="332992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0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Instanciation de service</a:t>
            </a:r>
          </a:p>
        </p:txBody>
      </p:sp>
      <p:sp>
        <p:nvSpPr>
          <p:cNvPr id="35" name="Rectangle à coins arrondis 34"/>
          <p:cNvSpPr/>
          <p:nvPr userDrawn="1"/>
        </p:nvSpPr>
        <p:spPr bwMode="auto">
          <a:xfrm>
            <a:off x="6578502" y="1807859"/>
            <a:ext cx="683504" cy="354804"/>
          </a:xfrm>
          <a:prstGeom prst="roundRect">
            <a:avLst>
              <a:gd name="adj" fmla="val 1151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Contrôle de conformité</a:t>
            </a:r>
          </a:p>
        </p:txBody>
      </p:sp>
      <p:sp>
        <p:nvSpPr>
          <p:cNvPr id="36" name="Rectangle à coins arrondis 35"/>
          <p:cNvSpPr/>
          <p:nvPr userDrawn="1"/>
        </p:nvSpPr>
        <p:spPr bwMode="auto">
          <a:xfrm>
            <a:off x="5782620" y="1719812"/>
            <a:ext cx="721665" cy="354804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Exigences utilisateurs</a:t>
            </a:r>
          </a:p>
        </p:txBody>
      </p:sp>
      <p:sp>
        <p:nvSpPr>
          <p:cNvPr id="37" name="Rectangle à coins arrondis 36"/>
          <p:cNvSpPr/>
          <p:nvPr userDrawn="1"/>
        </p:nvSpPr>
        <p:spPr bwMode="auto">
          <a:xfrm>
            <a:off x="6578926" y="2247224"/>
            <a:ext cx="683037" cy="351809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Problèmes et incidents</a:t>
            </a:r>
          </a:p>
        </p:txBody>
      </p:sp>
      <p:sp>
        <p:nvSpPr>
          <p:cNvPr id="38" name="Rectangle à coins arrondis 37"/>
          <p:cNvSpPr/>
          <p:nvPr userDrawn="1"/>
        </p:nvSpPr>
        <p:spPr bwMode="auto">
          <a:xfrm>
            <a:off x="2237553" y="3466272"/>
            <a:ext cx="825141" cy="327274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Méta-orchestration</a:t>
            </a:r>
          </a:p>
        </p:txBody>
      </p:sp>
      <p:sp>
        <p:nvSpPr>
          <p:cNvPr id="39" name="Rectangle à coins arrondis 38"/>
          <p:cNvSpPr/>
          <p:nvPr userDrawn="1"/>
        </p:nvSpPr>
        <p:spPr bwMode="auto">
          <a:xfrm>
            <a:off x="2235363" y="3063751"/>
            <a:ext cx="824605" cy="331601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Pools de ressources </a:t>
            </a:r>
          </a:p>
        </p:txBody>
      </p:sp>
      <p:sp>
        <p:nvSpPr>
          <p:cNvPr id="40" name="Rectangle à coins arrondis 39"/>
          <p:cNvSpPr/>
          <p:nvPr userDrawn="1"/>
        </p:nvSpPr>
        <p:spPr bwMode="auto">
          <a:xfrm>
            <a:off x="3130382" y="3464039"/>
            <a:ext cx="838619" cy="329507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Evénements et supervision</a:t>
            </a:r>
          </a:p>
        </p:txBody>
      </p:sp>
      <p:sp>
        <p:nvSpPr>
          <p:cNvPr id="41" name="Rectangle à coins arrondis 40"/>
          <p:cNvSpPr/>
          <p:nvPr userDrawn="1"/>
        </p:nvSpPr>
        <p:spPr bwMode="auto">
          <a:xfrm>
            <a:off x="4787533" y="3466275"/>
            <a:ext cx="517474" cy="292677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000" noProof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Infra</a:t>
            </a:r>
          </a:p>
        </p:txBody>
      </p:sp>
      <p:sp>
        <p:nvSpPr>
          <p:cNvPr id="42" name="Rectangle à coins arrondis 41"/>
          <p:cNvSpPr/>
          <p:nvPr userDrawn="1"/>
        </p:nvSpPr>
        <p:spPr bwMode="auto">
          <a:xfrm>
            <a:off x="4214889" y="3464042"/>
            <a:ext cx="517474" cy="292677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000" noProof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Actifs</a:t>
            </a:r>
          </a:p>
        </p:txBody>
      </p:sp>
      <p:sp>
        <p:nvSpPr>
          <p:cNvPr id="43" name="Rectangle à coins arrondis 42"/>
          <p:cNvSpPr/>
          <p:nvPr userDrawn="1"/>
        </p:nvSpPr>
        <p:spPr bwMode="auto">
          <a:xfrm>
            <a:off x="5281249" y="3982982"/>
            <a:ext cx="940299" cy="336115"/>
          </a:xfrm>
          <a:prstGeom prst="roundRect">
            <a:avLst>
              <a:gd name="adj" fmla="val 141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Orchestrateur compute</a:t>
            </a:r>
          </a:p>
        </p:txBody>
      </p:sp>
      <p:sp>
        <p:nvSpPr>
          <p:cNvPr id="44" name="Rectangle à coins arrondis 43"/>
          <p:cNvSpPr/>
          <p:nvPr userDrawn="1"/>
        </p:nvSpPr>
        <p:spPr bwMode="auto">
          <a:xfrm>
            <a:off x="2064081" y="3977264"/>
            <a:ext cx="951410" cy="336115"/>
          </a:xfrm>
          <a:prstGeom prst="roundRect">
            <a:avLst>
              <a:gd name="adj" fmla="val 141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Orchestrateur</a:t>
            </a:r>
          </a:p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firewall</a:t>
            </a:r>
          </a:p>
        </p:txBody>
      </p:sp>
      <p:sp>
        <p:nvSpPr>
          <p:cNvPr id="45" name="Rectangle à coins arrondis 44"/>
          <p:cNvSpPr/>
          <p:nvPr userDrawn="1"/>
        </p:nvSpPr>
        <p:spPr bwMode="auto">
          <a:xfrm>
            <a:off x="3125365" y="3977264"/>
            <a:ext cx="951410" cy="336115"/>
          </a:xfrm>
          <a:prstGeom prst="roundRect">
            <a:avLst>
              <a:gd name="adj" fmla="val 141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Orchestrateur</a:t>
            </a:r>
          </a:p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Load-Balancer</a:t>
            </a:r>
          </a:p>
        </p:txBody>
      </p:sp>
      <p:sp>
        <p:nvSpPr>
          <p:cNvPr id="46" name="Rectangle à coins arrondis 45"/>
          <p:cNvSpPr/>
          <p:nvPr userDrawn="1"/>
        </p:nvSpPr>
        <p:spPr bwMode="auto">
          <a:xfrm>
            <a:off x="4201052" y="3982608"/>
            <a:ext cx="951410" cy="336115"/>
          </a:xfrm>
          <a:prstGeom prst="roundRect">
            <a:avLst>
              <a:gd name="adj" fmla="val 141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Orchestrateur</a:t>
            </a:r>
          </a:p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WAF</a:t>
            </a:r>
          </a:p>
        </p:txBody>
      </p:sp>
      <p:sp>
        <p:nvSpPr>
          <p:cNvPr id="47" name="Rectangle à coins arrondis 46"/>
          <p:cNvSpPr/>
          <p:nvPr userDrawn="1"/>
        </p:nvSpPr>
        <p:spPr bwMode="auto">
          <a:xfrm>
            <a:off x="6360142" y="3982608"/>
            <a:ext cx="951410" cy="336115"/>
          </a:xfrm>
          <a:prstGeom prst="roundRect">
            <a:avLst>
              <a:gd name="adj" fmla="val 141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Orchestrateur</a:t>
            </a:r>
          </a:p>
          <a:p>
            <a:pPr algn="ctr">
              <a:defRPr/>
            </a:pPr>
            <a:r>
              <a:rPr lang="fr-FR" sz="105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Stockage</a:t>
            </a:r>
          </a:p>
        </p:txBody>
      </p:sp>
      <p:sp>
        <p:nvSpPr>
          <p:cNvPr id="48" name="Rectangle à coins arrondis 47"/>
          <p:cNvSpPr/>
          <p:nvPr userDrawn="1"/>
        </p:nvSpPr>
        <p:spPr bwMode="auto">
          <a:xfrm>
            <a:off x="6458621" y="3453047"/>
            <a:ext cx="759550" cy="303670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900" noProof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Composants IaaS</a:t>
            </a:r>
          </a:p>
        </p:txBody>
      </p:sp>
      <p:sp>
        <p:nvSpPr>
          <p:cNvPr id="49" name="Rectangle à coins arrondis 48"/>
          <p:cNvSpPr/>
          <p:nvPr userDrawn="1"/>
        </p:nvSpPr>
        <p:spPr bwMode="auto">
          <a:xfrm>
            <a:off x="5836266" y="3069939"/>
            <a:ext cx="1152198" cy="321427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900" noProof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Templates de service</a:t>
            </a:r>
          </a:p>
        </p:txBody>
      </p:sp>
      <p:sp>
        <p:nvSpPr>
          <p:cNvPr id="50" name="Rectangle à coins arrondis 49"/>
          <p:cNvSpPr/>
          <p:nvPr userDrawn="1"/>
        </p:nvSpPr>
        <p:spPr bwMode="auto">
          <a:xfrm>
            <a:off x="5582551" y="3456747"/>
            <a:ext cx="790332" cy="302202"/>
          </a:xfrm>
          <a:prstGeom prst="roundRect">
            <a:avLst>
              <a:gd name="adj" fmla="val 1076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900" noProof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Composants</a:t>
            </a:r>
          </a:p>
          <a:p>
            <a:pPr algn="ctr"/>
            <a:r>
              <a:rPr lang="fr-FR" sz="900" noProof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Middlewares</a:t>
            </a:r>
          </a:p>
        </p:txBody>
      </p:sp>
      <p:sp>
        <p:nvSpPr>
          <p:cNvPr id="51" name="Rectangle à coins arrondis 50"/>
          <p:cNvSpPr/>
          <p:nvPr userDrawn="1"/>
        </p:nvSpPr>
        <p:spPr bwMode="auto">
          <a:xfrm>
            <a:off x="7567930" y="2415283"/>
            <a:ext cx="1011238" cy="3699769"/>
          </a:xfrm>
          <a:prstGeom prst="roundRect">
            <a:avLst>
              <a:gd name="adj" fmla="val 4936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fr-FR" sz="1200" i="1" noProof="1">
                <a:solidFill>
                  <a:schemeClr val="bg1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Services IT</a:t>
            </a:r>
          </a:p>
          <a:p>
            <a:pPr algn="ctr"/>
            <a:r>
              <a:rPr lang="fr-FR" sz="1000" i="1" noProof="1">
                <a:solidFill>
                  <a:schemeClr val="bg1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(hors plateforme Cloud)</a:t>
            </a:r>
          </a:p>
        </p:txBody>
      </p:sp>
      <p:sp>
        <p:nvSpPr>
          <p:cNvPr id="52" name="Rectangle à coins arrondis 51"/>
          <p:cNvSpPr/>
          <p:nvPr userDrawn="1"/>
        </p:nvSpPr>
        <p:spPr bwMode="auto">
          <a:xfrm>
            <a:off x="7637780" y="4665416"/>
            <a:ext cx="868281" cy="40163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100" i="1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Gestion des accès</a:t>
            </a:r>
          </a:p>
        </p:txBody>
      </p:sp>
      <p:sp>
        <p:nvSpPr>
          <p:cNvPr id="53" name="Rectangle à coins arrondis 52"/>
          <p:cNvSpPr/>
          <p:nvPr userDrawn="1"/>
        </p:nvSpPr>
        <p:spPr bwMode="auto">
          <a:xfrm>
            <a:off x="7637780" y="4174878"/>
            <a:ext cx="868281" cy="4032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100" i="1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Facturation</a:t>
            </a:r>
          </a:p>
        </p:txBody>
      </p:sp>
      <p:sp>
        <p:nvSpPr>
          <p:cNvPr id="54" name="Rectangle à coins arrondis 53"/>
          <p:cNvSpPr/>
          <p:nvPr userDrawn="1"/>
        </p:nvSpPr>
        <p:spPr bwMode="auto">
          <a:xfrm>
            <a:off x="7633018" y="3679578"/>
            <a:ext cx="869950" cy="4032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100" i="1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Référentiels</a:t>
            </a:r>
          </a:p>
        </p:txBody>
      </p:sp>
      <p:sp>
        <p:nvSpPr>
          <p:cNvPr id="55" name="Rectangle à coins arrondis 54"/>
          <p:cNvSpPr/>
          <p:nvPr userDrawn="1"/>
        </p:nvSpPr>
        <p:spPr bwMode="auto">
          <a:xfrm>
            <a:off x="7633018" y="5164714"/>
            <a:ext cx="869950" cy="850299"/>
          </a:xfrm>
          <a:prstGeom prst="roundRect">
            <a:avLst>
              <a:gd name="adj" fmla="val 899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100" i="1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Outils d’exploitation </a:t>
            </a:r>
            <a:r>
              <a:rPr lang="fr-FR" sz="900" i="1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(supervision, sauvegarde, etc.)</a:t>
            </a:r>
          </a:p>
        </p:txBody>
      </p:sp>
      <p:sp>
        <p:nvSpPr>
          <p:cNvPr id="56" name="Rectangle à coins arrondis 55"/>
          <p:cNvSpPr/>
          <p:nvPr userDrawn="1"/>
        </p:nvSpPr>
        <p:spPr bwMode="auto">
          <a:xfrm>
            <a:off x="7638574" y="2976245"/>
            <a:ext cx="869950" cy="622776"/>
          </a:xfrm>
          <a:prstGeom prst="roundRect">
            <a:avLst>
              <a:gd name="adj" fmla="val 10549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1100" i="1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Services d’infra</a:t>
            </a:r>
          </a:p>
          <a:p>
            <a:pPr algn="ctr"/>
            <a:r>
              <a:rPr lang="fr-FR" sz="850" i="1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(DNS, mail, etc.)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46671" y="3393316"/>
            <a:ext cx="1248802" cy="7647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NPP Sans" pitchFamily="50" charset="0"/>
            </a:endParaRP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647653" y="2713497"/>
            <a:ext cx="1248802" cy="63834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NPP Sans" pitchFamily="50" charset="0"/>
            </a:endParaRPr>
          </a:p>
        </p:txBody>
      </p:sp>
      <p:sp>
        <p:nvSpPr>
          <p:cNvPr id="59" name="Rectangle à coins arrondis 58"/>
          <p:cNvSpPr/>
          <p:nvPr userDrawn="1"/>
        </p:nvSpPr>
        <p:spPr bwMode="auto">
          <a:xfrm rot="16200000">
            <a:off x="499401" y="5099971"/>
            <a:ext cx="1749168" cy="319090"/>
          </a:xfrm>
          <a:prstGeom prst="roundRect">
            <a:avLst>
              <a:gd name="adj" fmla="val 21955"/>
            </a:avLst>
          </a:prstGeom>
          <a:pattFill prst="wdDnDiag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Infrastructure Legacy</a:t>
            </a:r>
          </a:p>
          <a:p>
            <a:pPr algn="ctr">
              <a:defRPr/>
            </a:pPr>
            <a:r>
              <a:rPr lang="fr-F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(hors-Cloud)</a:t>
            </a:r>
          </a:p>
        </p:txBody>
      </p:sp>
      <p:sp>
        <p:nvSpPr>
          <p:cNvPr id="60" name="Rectangle à coins arrondis 59"/>
          <p:cNvSpPr/>
          <p:nvPr userDrawn="1"/>
        </p:nvSpPr>
        <p:spPr bwMode="auto">
          <a:xfrm>
            <a:off x="840291" y="3423353"/>
            <a:ext cx="240971" cy="2562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OS</a:t>
            </a:r>
          </a:p>
        </p:txBody>
      </p:sp>
      <p:sp>
        <p:nvSpPr>
          <p:cNvPr id="61" name="Rectangle à coins arrondis 60"/>
          <p:cNvSpPr/>
          <p:nvPr userDrawn="1"/>
        </p:nvSpPr>
        <p:spPr bwMode="auto">
          <a:xfrm>
            <a:off x="1108174" y="3423353"/>
            <a:ext cx="285707" cy="2562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8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SMI</a:t>
            </a:r>
          </a:p>
        </p:txBody>
      </p:sp>
      <p:sp>
        <p:nvSpPr>
          <p:cNvPr id="62" name="Rectangle à coins arrondis 61"/>
          <p:cNvSpPr/>
          <p:nvPr userDrawn="1"/>
        </p:nvSpPr>
        <p:spPr bwMode="auto">
          <a:xfrm>
            <a:off x="848030" y="3011795"/>
            <a:ext cx="564497" cy="3090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8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Middleware</a:t>
            </a:r>
          </a:p>
          <a:p>
            <a:pPr algn="ctr">
              <a:defRPr/>
            </a:pPr>
            <a:r>
              <a:rPr lang="fr-FR" sz="8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applicatif</a:t>
            </a:r>
          </a:p>
        </p:txBody>
      </p:sp>
      <p:sp>
        <p:nvSpPr>
          <p:cNvPr id="63" name="Rectangle à coins arrondis 62"/>
          <p:cNvSpPr/>
          <p:nvPr userDrawn="1"/>
        </p:nvSpPr>
        <p:spPr bwMode="auto">
          <a:xfrm>
            <a:off x="837315" y="3694914"/>
            <a:ext cx="561902" cy="2034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VGroot</a:t>
            </a:r>
          </a:p>
        </p:txBody>
      </p:sp>
      <p:sp>
        <p:nvSpPr>
          <p:cNvPr id="64" name="Rectangle à coins arrondis 63"/>
          <p:cNvSpPr/>
          <p:nvPr userDrawn="1"/>
        </p:nvSpPr>
        <p:spPr bwMode="auto">
          <a:xfrm>
            <a:off x="1451362" y="3694914"/>
            <a:ext cx="411704" cy="203434"/>
          </a:xfrm>
          <a:prstGeom prst="roundRect">
            <a:avLst>
              <a:gd name="adj" fmla="val 123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8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VGApps</a:t>
            </a:r>
          </a:p>
        </p:txBody>
      </p:sp>
      <p:sp>
        <p:nvSpPr>
          <p:cNvPr id="65" name="Rectangle à coins arrondis 64"/>
          <p:cNvSpPr/>
          <p:nvPr userDrawn="1"/>
        </p:nvSpPr>
        <p:spPr bwMode="auto">
          <a:xfrm>
            <a:off x="842076" y="2751752"/>
            <a:ext cx="372360" cy="2330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7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Instance 1</a:t>
            </a:r>
          </a:p>
        </p:txBody>
      </p:sp>
      <p:sp>
        <p:nvSpPr>
          <p:cNvPr id="66" name="Rectangle à coins arrondis 65"/>
          <p:cNvSpPr/>
          <p:nvPr userDrawn="1"/>
        </p:nvSpPr>
        <p:spPr bwMode="auto">
          <a:xfrm>
            <a:off x="840291" y="3938785"/>
            <a:ext cx="1022774" cy="2021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fr-FR" sz="9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vCPU + RAM</a:t>
            </a:r>
          </a:p>
        </p:txBody>
      </p:sp>
      <p:sp>
        <p:nvSpPr>
          <p:cNvPr id="67" name="Rectangle à coins arrondis 66"/>
          <p:cNvSpPr/>
          <p:nvPr userDrawn="1"/>
        </p:nvSpPr>
        <p:spPr bwMode="auto">
          <a:xfrm>
            <a:off x="1451362" y="3423353"/>
            <a:ext cx="411704" cy="256223"/>
          </a:xfrm>
          <a:prstGeom prst="roundRect">
            <a:avLst>
              <a:gd name="adj" fmla="val 12305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8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ToolBox</a:t>
            </a:r>
          </a:p>
        </p:txBody>
      </p:sp>
      <p:sp>
        <p:nvSpPr>
          <p:cNvPr id="68" name="ZoneTexte 67"/>
          <p:cNvSpPr txBox="1"/>
          <p:nvPr userDrawn="1"/>
        </p:nvSpPr>
        <p:spPr>
          <a:xfrm rot="16200000">
            <a:off x="421068" y="3628162"/>
            <a:ext cx="611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IaaS</a:t>
            </a:r>
          </a:p>
        </p:txBody>
      </p:sp>
      <p:sp>
        <p:nvSpPr>
          <p:cNvPr id="69" name="ZoneTexte 68"/>
          <p:cNvSpPr txBox="1"/>
          <p:nvPr userDrawn="1"/>
        </p:nvSpPr>
        <p:spPr>
          <a:xfrm rot="16200000">
            <a:off x="420428" y="2889045"/>
            <a:ext cx="611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PaaS</a:t>
            </a:r>
          </a:p>
        </p:txBody>
      </p:sp>
      <p:sp>
        <p:nvSpPr>
          <p:cNvPr id="70" name="Rectangle à coins arrondis 69"/>
          <p:cNvSpPr/>
          <p:nvPr userDrawn="1"/>
        </p:nvSpPr>
        <p:spPr bwMode="auto">
          <a:xfrm>
            <a:off x="1479343" y="3011795"/>
            <a:ext cx="387929" cy="3090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7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Middle.</a:t>
            </a:r>
          </a:p>
          <a:p>
            <a:pPr algn="ctr">
              <a:defRPr/>
            </a:pPr>
            <a:r>
              <a:rPr lang="fr-FR" sz="7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optionel</a:t>
            </a:r>
          </a:p>
        </p:txBody>
      </p:sp>
      <p:sp>
        <p:nvSpPr>
          <p:cNvPr id="71" name="Rectangle à coins arrondis 70"/>
          <p:cNvSpPr/>
          <p:nvPr userDrawn="1"/>
        </p:nvSpPr>
        <p:spPr bwMode="auto">
          <a:xfrm>
            <a:off x="1289341" y="2752152"/>
            <a:ext cx="371222" cy="2353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700" noProof="1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Instance 2</a:t>
            </a: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342901" y="1206500"/>
            <a:ext cx="8420100" cy="49276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noProof="1">
              <a:solidFill>
                <a:schemeClr val="bg1"/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sp>
        <p:nvSpPr>
          <p:cNvPr id="73" name="Titre 6"/>
          <p:cNvSpPr>
            <a:spLocks noGrp="1"/>
          </p:cNvSpPr>
          <p:nvPr>
            <p:ph type="title"/>
          </p:nvPr>
        </p:nvSpPr>
        <p:spPr>
          <a:xfrm>
            <a:off x="293688" y="68263"/>
            <a:ext cx="8531225" cy="404625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7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04800" y="485775"/>
            <a:ext cx="8534400" cy="381000"/>
          </a:xfrm>
        </p:spPr>
        <p:txBody>
          <a:bodyPr anchor="ctr"/>
          <a:lstStyle>
            <a:lvl1pPr marL="0" indent="0" algn="r">
              <a:buNone/>
              <a:defRPr sz="1800" i="1">
                <a:latin typeface="+mj-lt"/>
              </a:defRPr>
            </a:lvl1pPr>
            <a:lvl2pPr marL="355562" indent="0" algn="r">
              <a:buNone/>
              <a:defRPr>
                <a:latin typeface="+mj-lt"/>
              </a:defRPr>
            </a:lvl2pPr>
            <a:lvl3pPr marL="723824" indent="0" algn="r">
              <a:buNone/>
              <a:defRPr>
                <a:latin typeface="+mj-lt"/>
              </a:defRPr>
            </a:lvl3pPr>
            <a:lvl4pPr marL="1149229" indent="0" algn="r">
              <a:buNone/>
              <a:defRPr>
                <a:latin typeface="+mj-lt"/>
              </a:defRPr>
            </a:lvl4pPr>
            <a:lvl5pPr marL="1520664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fr-FR" dirty="0"/>
              <a:t>Modifiez les styles du texte du mas</a:t>
            </a:r>
          </a:p>
        </p:txBody>
      </p:sp>
    </p:spTree>
    <p:extLst>
      <p:ext uri="{BB962C8B-B14F-4D97-AF65-F5344CB8AC3E}">
        <p14:creationId xmlns:p14="http://schemas.microsoft.com/office/powerpoint/2010/main" val="2847404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04800" y="485775"/>
            <a:ext cx="8534400" cy="381000"/>
          </a:xfrm>
        </p:spPr>
        <p:txBody>
          <a:bodyPr anchor="ctr"/>
          <a:lstStyle>
            <a:lvl1pPr marL="0" indent="0" algn="r">
              <a:buNone/>
              <a:defRPr sz="18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5562" indent="0" algn="r">
              <a:buNone/>
              <a:defRPr>
                <a:latin typeface="+mj-lt"/>
              </a:defRPr>
            </a:lvl2pPr>
            <a:lvl3pPr marL="723824" indent="0" algn="r">
              <a:buNone/>
              <a:defRPr>
                <a:latin typeface="+mj-lt"/>
              </a:defRPr>
            </a:lvl3pPr>
            <a:lvl4pPr marL="1149229" indent="0" algn="r">
              <a:buNone/>
              <a:defRPr>
                <a:latin typeface="+mj-lt"/>
              </a:defRPr>
            </a:lvl4pPr>
            <a:lvl5pPr marL="1520664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fr-FR" noProof="0" dirty="0"/>
              <a:t>Modifiez les styles du texte du mas</a:t>
            </a:r>
          </a:p>
        </p:txBody>
      </p:sp>
    </p:spTree>
    <p:extLst>
      <p:ext uri="{BB962C8B-B14F-4D97-AF65-F5344CB8AC3E}">
        <p14:creationId xmlns:p14="http://schemas.microsoft.com/office/powerpoint/2010/main" val="3338700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388" y="1360489"/>
            <a:ext cx="8532000" cy="4536000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259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1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388" y="1360489"/>
            <a:ext cx="8532000" cy="4536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68263"/>
            <a:ext cx="8532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noProof="1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626835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388" y="1360489"/>
            <a:ext cx="8532000" cy="4536000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 b="0">
                <a:latin typeface="Century Gothic" panose="020B0502020202020204" pitchFamily="34" charset="0"/>
              </a:defRPr>
            </a:lvl2pPr>
            <a:lvl3pPr>
              <a:defRPr b="0">
                <a:latin typeface="Century Gothic" panose="020B0502020202020204" pitchFamily="34" charset="0"/>
              </a:defRPr>
            </a:lvl3pPr>
            <a:lvl4pPr>
              <a:defRPr b="0">
                <a:latin typeface="Century Gothic" panose="020B0502020202020204" pitchFamily="34" charset="0"/>
              </a:defRPr>
            </a:lvl4pPr>
            <a:lvl5pPr>
              <a:defRPr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8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388" y="1360489"/>
            <a:ext cx="8532000" cy="4536000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 b="0">
                <a:latin typeface="Century Gothic" panose="020B0502020202020204" pitchFamily="34" charset="0"/>
              </a:defRPr>
            </a:lvl2pPr>
            <a:lvl3pPr>
              <a:defRPr b="0">
                <a:latin typeface="Century Gothic" panose="020B0502020202020204" pitchFamily="34" charset="0"/>
              </a:defRPr>
            </a:lvl3pPr>
            <a:lvl4pPr>
              <a:defRPr b="0">
                <a:latin typeface="Century Gothic" panose="020B0502020202020204" pitchFamily="34" charset="0"/>
              </a:defRPr>
            </a:lvl4pPr>
            <a:lvl5pPr>
              <a:defRPr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688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F7E26-8F8F-467E-832F-7217FCE5A04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69115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7663" y="6203950"/>
            <a:ext cx="682625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  00/00/0000    |</a:t>
            </a:r>
            <a:endParaRPr lang="fr-F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3925" y="6203950"/>
            <a:ext cx="19177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/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0288" y="6203950"/>
            <a:ext cx="182562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81CB8-B06E-4870-87A6-EB02417C3FD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F93CD-0D37-41FC-8270-835E4C0EAC7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9331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5EBE-0780-420F-8C13-659D7570DA3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820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001BD-0E7D-4BE6-AB4C-21219B6D92FC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4441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EB045-55C9-4C87-B431-EA86116584D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080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71634-B6AB-4A10-BC55-6C8D99360AF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102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5B62-D425-4926-BBE9-E038D4C4F75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51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image" Target="file://localhost/Users/carolinedargein/Documents/BLEND/BLEND_Clients/CLIENTS_OK-2014/BNP%20PARIBAS/ITG/PRESE_ITG/donut-orange.png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8.png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7" Type="http://schemas.openxmlformats.org/officeDocument/2006/relationships/image" Target="../media/image14.jpe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3.emf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fld id="{C568D4AA-15FB-4F06-90E4-C3FFD5A22E80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Titre de la présentation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6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|  00/00/0000  |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1124745"/>
            <a:ext cx="8496622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6252157"/>
            <a:ext cx="1548000" cy="42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6380759"/>
            <a:ext cx="2088000" cy="19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4" y="154682"/>
            <a:ext cx="589467" cy="5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07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13" r:link="rId14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58367"/>
            <a:ext cx="1832084" cy="62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900"/>
            <a:ext cx="9144000" cy="230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34" descr="frise-0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350"/>
            <a:ext cx="91440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8" descr="BM_P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5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68263"/>
            <a:ext cx="8531225" cy="4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5" rIns="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1"/>
              <a:t>Cliquez et modifiez le titre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88" y="1360490"/>
            <a:ext cx="85312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1"/>
              <a:t>Cliquez pour modifier les styles du texte du masque</a:t>
            </a:r>
          </a:p>
          <a:p>
            <a:pPr lvl="1"/>
            <a:r>
              <a:rPr lang="fr-FR" altLang="fr-FR" noProof="1"/>
              <a:t>Deuxième niveau</a:t>
            </a:r>
          </a:p>
          <a:p>
            <a:pPr lvl="2"/>
            <a:r>
              <a:rPr lang="fr-FR" altLang="fr-FR" noProof="1"/>
              <a:t>Troisième niveau</a:t>
            </a:r>
          </a:p>
          <a:p>
            <a:pPr lvl="3"/>
            <a:r>
              <a:rPr lang="fr-FR" altLang="fr-FR" noProof="1"/>
              <a:t>Quatrième niveau</a:t>
            </a:r>
          </a:p>
          <a:p>
            <a:pPr lvl="4"/>
            <a:r>
              <a:rPr lang="fr-FR" altLang="fr-FR" noProof="1"/>
              <a:t>Cinquième niveau</a:t>
            </a:r>
          </a:p>
        </p:txBody>
      </p:sp>
      <p:sp>
        <p:nvSpPr>
          <p:cNvPr id="13" name="Espace réservé de la date 3"/>
          <p:cNvSpPr txBox="1">
            <a:spLocks/>
          </p:cNvSpPr>
          <p:nvPr/>
        </p:nvSpPr>
        <p:spPr>
          <a:xfrm>
            <a:off x="7920850" y="6203950"/>
            <a:ext cx="6826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lvl="0">
              <a:defRPr sz="900" b="1">
                <a:solidFill>
                  <a:srgbClr val="777777"/>
                </a:solidFill>
                <a:latin typeface="Arial Narrow" pitchFamily="34" charset="0"/>
                <a:ea typeface="+mn-ea"/>
              </a:defRPr>
            </a:lvl1pPr>
          </a:lstStyle>
          <a:p>
            <a:pPr lvl="0"/>
            <a:r>
              <a:rPr lang="fr-FR" dirty="0">
                <a:latin typeface="+mn-lt"/>
              </a:rPr>
              <a:t>12/11/2014</a:t>
            </a:r>
            <a:endParaRPr lang="en-GB" dirty="0">
              <a:latin typeface="+mn-lt"/>
            </a:endParaRPr>
          </a:p>
        </p:txBody>
      </p:sp>
      <p:sp>
        <p:nvSpPr>
          <p:cNvPr id="14" name="Espace réservé du pied de page 4"/>
          <p:cNvSpPr txBox="1">
            <a:spLocks/>
          </p:cNvSpPr>
          <p:nvPr/>
        </p:nvSpPr>
        <p:spPr>
          <a:xfrm>
            <a:off x="6010275" y="6203950"/>
            <a:ext cx="1917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>
              <a:defRPr sz="900" b="1">
                <a:solidFill>
                  <a:srgbClr val="777777"/>
                </a:solidFill>
                <a:latin typeface="Arial Narrow" pitchFamily="34" charset="0"/>
                <a:ea typeface="+mn-ea"/>
              </a:defRPr>
            </a:lvl1pPr>
          </a:lstStyle>
          <a:p>
            <a:pPr lvl="0"/>
            <a:r>
              <a:rPr lang="fr-FR" dirty="0">
                <a:latin typeface="+mn-lt"/>
              </a:rPr>
              <a:t>CAI Cloud</a:t>
            </a:r>
          </a:p>
        </p:txBody>
      </p:sp>
      <p:sp>
        <p:nvSpPr>
          <p:cNvPr id="15" name="Espace réservé du pied de page 4"/>
          <p:cNvSpPr txBox="1">
            <a:spLocks/>
          </p:cNvSpPr>
          <p:nvPr userDrawn="1"/>
        </p:nvSpPr>
        <p:spPr>
          <a:xfrm>
            <a:off x="8717278" y="6205220"/>
            <a:ext cx="24701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>
              <a:defRPr sz="900" b="1">
                <a:solidFill>
                  <a:srgbClr val="777777"/>
                </a:solidFill>
                <a:latin typeface="Arial Narrow" pitchFamily="34" charset="0"/>
                <a:ea typeface="+mn-ea"/>
              </a:defRPr>
            </a:lvl1pPr>
          </a:lstStyle>
          <a:p>
            <a:pPr lvl="0"/>
            <a:fld id="{63DF4AFE-E94B-4A2C-B267-2DEAC6ED790C}" type="slidenum">
              <a:rPr lang="fr-FR" smtClean="0">
                <a:latin typeface="+mn-lt"/>
              </a:rPr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00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ＭＳ Ｐゴシック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</a:defRPr>
      </a:lvl5pPr>
      <a:lvl6pPr marL="457152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NPP Sans" pitchFamily="50" charset="0"/>
        </a:defRPr>
      </a:lvl6pPr>
      <a:lvl7pPr marL="914302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NPP Sans" pitchFamily="50" charset="0"/>
        </a:defRPr>
      </a:lvl7pPr>
      <a:lvl8pPr marL="1371455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NPP Sans" pitchFamily="50" charset="0"/>
        </a:defRPr>
      </a:lvl8pPr>
      <a:lvl9pPr marL="1828607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NPP Sans" pitchFamily="50" charset="0"/>
        </a:defRPr>
      </a:lvl9pPr>
    </p:titleStyle>
    <p:bodyStyle>
      <a:lvl1pPr marL="361912" indent="-361912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9BC2"/>
        </a:buClr>
        <a:buFont typeface="Wingdings 2" pitchFamily="18" charset="2"/>
        <a:buChar char="¾"/>
        <a:defRPr sz="2800" b="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717474" indent="-361912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7AB51D"/>
        </a:buClr>
        <a:buFont typeface="Wingdings 2" pitchFamily="18" charset="2"/>
        <a:buChar char="¾"/>
        <a:defRPr sz="2400" b="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1077799" indent="-3539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FC8A1"/>
        </a:buClr>
        <a:buFont typeface="Wingdings 2" pitchFamily="18" charset="2"/>
        <a:buChar char="¾"/>
        <a:defRPr sz="2000" b="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431774" indent="-282545" algn="l" defTabSz="876208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7F7F7F"/>
        </a:buClr>
        <a:buFont typeface="Arial Narrow" pitchFamily="34" charset="0"/>
        <a:buChar char="─"/>
        <a:defRPr b="0">
          <a:solidFill>
            <a:srgbClr val="7F7F7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698446" indent="-177782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600" b="0">
          <a:solidFill>
            <a:srgbClr val="7F7F7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785769" indent="-35397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9B1D1C"/>
        </a:buClr>
        <a:buFont typeface="BNPP Sans" pitchFamily="50" charset="0"/>
        <a:buBlip>
          <a:blip r:embed="rId21"/>
        </a:buBlip>
        <a:defRPr sz="1300">
          <a:solidFill>
            <a:schemeClr val="tx1"/>
          </a:solidFill>
          <a:latin typeface="BNPP Sans Light" pitchFamily="50" charset="0"/>
        </a:defRPr>
      </a:lvl6pPr>
      <a:lvl7pPr marL="3242921" indent="-35397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9B1D1C"/>
        </a:buClr>
        <a:buFont typeface="BNPP Sans" pitchFamily="50" charset="0"/>
        <a:buBlip>
          <a:blip r:embed="rId21"/>
        </a:buBlip>
        <a:defRPr sz="1300">
          <a:solidFill>
            <a:schemeClr val="tx1"/>
          </a:solidFill>
          <a:latin typeface="BNPP Sans Light" pitchFamily="50" charset="0"/>
        </a:defRPr>
      </a:lvl7pPr>
      <a:lvl8pPr marL="3700071" indent="-35397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9B1D1C"/>
        </a:buClr>
        <a:buFont typeface="BNPP Sans" pitchFamily="50" charset="0"/>
        <a:buBlip>
          <a:blip r:embed="rId21"/>
        </a:buBlip>
        <a:defRPr sz="1300">
          <a:solidFill>
            <a:schemeClr val="tx1"/>
          </a:solidFill>
          <a:latin typeface="BNPP Sans Light" pitchFamily="50" charset="0"/>
        </a:defRPr>
      </a:lvl8pPr>
      <a:lvl9pPr marL="4157223" indent="-35397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9B1D1C"/>
        </a:buClr>
        <a:buFont typeface="BNPP Sans" pitchFamily="50" charset="0"/>
        <a:buBlip>
          <a:blip r:embed="rId21"/>
        </a:buBlip>
        <a:defRPr sz="1300">
          <a:solidFill>
            <a:schemeClr val="tx1"/>
          </a:solidFill>
          <a:latin typeface="BNPP Sans Light" pitchFamily="50" charset="0"/>
        </a:defRPr>
      </a:lvl9pPr>
    </p:bodyStyle>
    <p:otherStyle>
      <a:defPPr>
        <a:defRPr lang="fr-FR"/>
      </a:defPPr>
      <a:lvl1pPr marL="0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2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7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0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3" algn="l" defTabSz="914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1.png"/><Relationship Id="rId18" Type="http://schemas.microsoft.com/office/2007/relationships/hdphoto" Target="../media/hdphoto8.wdp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microsoft.com/office/2007/relationships/hdphoto" Target="../media/hdphoto5.wdp"/><Relationship Id="rId17" Type="http://schemas.openxmlformats.org/officeDocument/2006/relationships/image" Target="../media/image63.png"/><Relationship Id="rId2" Type="http://schemas.openxmlformats.org/officeDocument/2006/relationships/image" Target="../media/image55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microsoft.com/office/2007/relationships/hdphoto" Target="../media/hdphoto4.wdp"/><Relationship Id="rId19" Type="http://schemas.openxmlformats.org/officeDocument/2006/relationships/image" Target="../media/image64.png"/><Relationship Id="rId4" Type="http://schemas.microsoft.com/office/2007/relationships/hdphoto" Target="../media/hdphoto1.wdp"/><Relationship Id="rId9" Type="http://schemas.openxmlformats.org/officeDocument/2006/relationships/image" Target="../media/image59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GB" altLang="fr-FR" dirty="0"/>
              <a:t>From virtualisation…</a:t>
            </a:r>
            <a:br>
              <a:rPr lang="en-GB" altLang="fr-FR" dirty="0"/>
            </a:br>
            <a:r>
              <a:rPr lang="en-GB" altLang="fr-FR" dirty="0"/>
              <a:t>					… to the cloud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/>
            <a:endParaRPr lang="fr-FR" altLang="fr-FR" dirty="0"/>
          </a:p>
          <a:p>
            <a:pPr marL="342900" indent="-342900"/>
            <a:endParaRPr lang="fr-FR" altLang="fr-FR" dirty="0"/>
          </a:p>
          <a:p>
            <a:pPr marL="342900" indent="-342900"/>
            <a:r>
              <a:rPr lang="fr-FR" altLang="fr-FR" dirty="0"/>
              <a:t>(part 2)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Internal</a:t>
            </a:r>
            <a:r>
              <a:rPr lang="fr-BE" dirty="0"/>
              <a:t> network </a:t>
            </a:r>
            <a:r>
              <a:rPr lang="fr-BE" dirty="0" err="1"/>
              <a:t>virtualization</a:t>
            </a:r>
            <a:r>
              <a:rPr lang="fr-BE" dirty="0"/>
              <a:t> (Hyper-V)</a:t>
            </a:r>
            <a:br>
              <a:rPr lang="fr-BE" dirty="0"/>
            </a:br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09" y="1412775"/>
            <a:ext cx="8426955" cy="4645629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10</a:t>
            </a:fld>
            <a:endParaRPr lang="en-US" alt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5728487"/>
            <a:ext cx="2660277" cy="491488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 bwMode="auto">
          <a:xfrm>
            <a:off x="4427984" y="5517232"/>
            <a:ext cx="0" cy="21125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Connecteur droit avec flèche 10"/>
          <p:cNvCxnSpPr/>
          <p:nvPr/>
        </p:nvCxnSpPr>
        <p:spPr bwMode="auto">
          <a:xfrm>
            <a:off x="5796136" y="5517232"/>
            <a:ext cx="0" cy="21125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ZoneTexte 11"/>
          <p:cNvSpPr txBox="1"/>
          <p:nvPr/>
        </p:nvSpPr>
        <p:spPr>
          <a:xfrm>
            <a:off x="7020272" y="3341178"/>
            <a:ext cx="1584176" cy="646331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50000">
                <a:srgbClr val="FF9999">
                  <a:shade val="67500"/>
                  <a:satMod val="115000"/>
                </a:srgbClr>
              </a:gs>
              <a:gs pos="100000">
                <a:srgbClr val="FF9999">
                  <a:shade val="100000"/>
                  <a:satMod val="115000"/>
                </a:srgbClr>
              </a:gs>
            </a:gsLst>
            <a:lin ang="5400000" scaled="0"/>
            <a:tileRect/>
          </a:gra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000000"/>
                </a:solidFill>
              </a:rPr>
              <a:t>Hyper-V </a:t>
            </a:r>
            <a:br>
              <a:rPr lang="fr-BE" sz="1200" dirty="0">
                <a:solidFill>
                  <a:srgbClr val="000000"/>
                </a:solidFill>
              </a:rPr>
            </a:br>
            <a:r>
              <a:rPr lang="fr-BE" sz="1200" dirty="0">
                <a:solidFill>
                  <a:srgbClr val="000000"/>
                </a:solidFill>
              </a:rPr>
              <a:t>Abstraction Layer and Virtual Switch</a:t>
            </a:r>
          </a:p>
        </p:txBody>
      </p:sp>
    </p:spTree>
    <p:extLst>
      <p:ext uri="{BB962C8B-B14F-4D97-AF65-F5344CB8AC3E}">
        <p14:creationId xmlns:p14="http://schemas.microsoft.com/office/powerpoint/2010/main" val="1982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Players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External</a:t>
            </a:r>
            <a:endParaRPr lang="fr-BE" dirty="0"/>
          </a:p>
          <a:p>
            <a:pPr lvl="1"/>
            <a:r>
              <a:rPr lang="fr-BE" dirty="0"/>
              <a:t>Cisco</a:t>
            </a:r>
          </a:p>
          <a:p>
            <a:pPr lvl="1"/>
            <a:r>
              <a:rPr lang="fr-BE" dirty="0" err="1"/>
              <a:t>Juniper</a:t>
            </a:r>
            <a:endParaRPr lang="fr-BE" dirty="0"/>
          </a:p>
          <a:p>
            <a:pPr lvl="1"/>
            <a:r>
              <a:rPr lang="fr-BE" dirty="0"/>
              <a:t>Citrix </a:t>
            </a:r>
            <a:r>
              <a:rPr lang="fr-BE" dirty="0" err="1"/>
              <a:t>Netscaler</a:t>
            </a:r>
            <a:endParaRPr lang="fr-BE" dirty="0"/>
          </a:p>
          <a:p>
            <a:pPr lvl="1"/>
            <a:r>
              <a:rPr lang="fr-BE" dirty="0"/>
              <a:t>…</a:t>
            </a:r>
          </a:p>
          <a:p>
            <a:r>
              <a:rPr lang="fr-BE" dirty="0" err="1"/>
              <a:t>Internal</a:t>
            </a:r>
            <a:endParaRPr lang="fr-BE" dirty="0"/>
          </a:p>
          <a:p>
            <a:pPr lvl="1"/>
            <a:r>
              <a:rPr lang="fr-BE" dirty="0"/>
              <a:t>VMware NSX</a:t>
            </a:r>
          </a:p>
          <a:p>
            <a:pPr lvl="1"/>
            <a:r>
              <a:rPr lang="fr-BE" dirty="0"/>
              <a:t>Microsoft Virtual Server &amp; Hyper-V</a:t>
            </a:r>
          </a:p>
          <a:p>
            <a:pPr lvl="1"/>
            <a:r>
              <a:rPr lang="fr-BE" dirty="0"/>
              <a:t>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3487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600" dirty="0"/>
              <a:t>Storage virtualisation</a:t>
            </a:r>
          </a:p>
          <a:p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5831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virtualisation</a:t>
            </a:r>
            <a:br>
              <a:rPr lang="en-GB" dirty="0"/>
            </a:br>
            <a:r>
              <a:rPr lang="en-GB" dirty="0"/>
              <a:t>	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13</a:t>
            </a:fld>
            <a:endParaRPr lang="en-US" altLang="fr-FR"/>
          </a:p>
        </p:txBody>
      </p:sp>
      <p:pic>
        <p:nvPicPr>
          <p:cNvPr id="6" name="Picture 2" descr="https://mikelloydtech.files.wordpress.com/2011/10/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7244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438353"/>
            <a:ext cx="2724475" cy="942975"/>
          </a:xfrm>
          <a:prstGeom prst="rect">
            <a:avLst/>
          </a:prstGeom>
        </p:spPr>
      </p:pic>
      <p:pic>
        <p:nvPicPr>
          <p:cNvPr id="8" name="Picture 2" descr="https://mikelloydtech.files.wordpress.com/2011/10/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1" y="332656"/>
            <a:ext cx="27244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3" y="4447456"/>
            <a:ext cx="1793625" cy="19145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730775" y="4795654"/>
            <a:ext cx="1091650" cy="369332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50000">
                <a:srgbClr val="FF9999">
                  <a:shade val="67500"/>
                  <a:satMod val="115000"/>
                </a:srgbClr>
              </a:gs>
              <a:gs pos="100000">
                <a:srgbClr val="FF9999">
                  <a:shade val="100000"/>
                  <a:satMod val="115000"/>
                </a:srgbClr>
              </a:gs>
            </a:gsLst>
            <a:lin ang="5400000" scaled="0"/>
            <a:tileRect/>
          </a:gra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fr-BE" sz="1800" dirty="0">
                <a:solidFill>
                  <a:srgbClr val="EAEAEA"/>
                </a:solidFill>
              </a:rPr>
              <a:t>Storage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447456"/>
            <a:ext cx="2398266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architectures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44824"/>
            <a:ext cx="7990656" cy="4114800"/>
          </a:xfrm>
        </p:spPr>
        <p:txBody>
          <a:bodyPr/>
          <a:lstStyle/>
          <a:p>
            <a:r>
              <a:rPr lang="fr-BE" dirty="0"/>
              <a:t>DAS: Direct </a:t>
            </a:r>
            <a:r>
              <a:rPr lang="fr-BE" dirty="0" err="1"/>
              <a:t>Attached</a:t>
            </a:r>
            <a:r>
              <a:rPr lang="fr-BE" dirty="0"/>
              <a:t> Storage</a:t>
            </a:r>
          </a:p>
          <a:p>
            <a:pPr lvl="1"/>
            <a:r>
              <a:rPr lang="fr-BE" dirty="0" err="1"/>
              <a:t>Disks</a:t>
            </a:r>
            <a:r>
              <a:rPr lang="fr-BE" dirty="0"/>
              <a:t> (</a:t>
            </a:r>
            <a:r>
              <a:rPr lang="fr-BE" dirty="0" err="1"/>
              <a:t>arrays</a:t>
            </a:r>
            <a:r>
              <a:rPr lang="fr-BE" dirty="0"/>
              <a:t>) </a:t>
            </a:r>
            <a:r>
              <a:rPr lang="fr-BE" dirty="0" err="1"/>
              <a:t>directly</a:t>
            </a:r>
            <a:r>
              <a:rPr lang="fr-BE" dirty="0"/>
              <a:t> </a:t>
            </a:r>
            <a:r>
              <a:rPr lang="fr-BE" dirty="0" err="1"/>
              <a:t>connected</a:t>
            </a:r>
            <a:r>
              <a:rPr lang="fr-BE" dirty="0"/>
              <a:t> to a server</a:t>
            </a:r>
          </a:p>
          <a:p>
            <a:r>
              <a:rPr lang="fr-BE" dirty="0"/>
              <a:t>NAS: Network </a:t>
            </a:r>
            <a:r>
              <a:rPr lang="fr-BE" dirty="0" err="1"/>
              <a:t>Attached</a:t>
            </a:r>
            <a:r>
              <a:rPr lang="fr-BE" dirty="0"/>
              <a:t> Storage</a:t>
            </a:r>
          </a:p>
          <a:p>
            <a:pPr lvl="1"/>
            <a:r>
              <a:rPr lang="fr-BE" dirty="0"/>
              <a:t>Storage </a:t>
            </a:r>
            <a:r>
              <a:rPr lang="fr-BE" dirty="0" err="1"/>
              <a:t>devices</a:t>
            </a:r>
            <a:r>
              <a:rPr lang="fr-BE" dirty="0"/>
              <a:t> </a:t>
            </a:r>
            <a:r>
              <a:rPr lang="fr-BE" dirty="0" err="1"/>
              <a:t>directly</a:t>
            </a:r>
            <a:r>
              <a:rPr lang="fr-BE" dirty="0"/>
              <a:t> </a:t>
            </a:r>
            <a:r>
              <a:rPr lang="fr-BE" dirty="0" err="1"/>
              <a:t>connected</a:t>
            </a:r>
            <a:r>
              <a:rPr lang="fr-BE" dirty="0"/>
              <a:t> to the network</a:t>
            </a:r>
          </a:p>
          <a:p>
            <a:pPr lvl="1"/>
            <a:r>
              <a:rPr lang="fr-BE" dirty="0" err="1"/>
              <a:t>Directly</a:t>
            </a:r>
            <a:r>
              <a:rPr lang="fr-BE" dirty="0"/>
              <a:t> accessible </a:t>
            </a:r>
            <a:r>
              <a:rPr lang="fr-BE" dirty="0" err="1"/>
              <a:t>from</a:t>
            </a:r>
            <a:r>
              <a:rPr lang="fr-BE" dirty="0"/>
              <a:t> all </a:t>
            </a:r>
            <a:r>
              <a:rPr lang="fr-BE" dirty="0" err="1"/>
              <a:t>devices</a:t>
            </a:r>
            <a:r>
              <a:rPr lang="fr-BE" dirty="0"/>
              <a:t> on </a:t>
            </a:r>
            <a:r>
              <a:rPr lang="fr-BE" dirty="0" err="1"/>
              <a:t>this</a:t>
            </a:r>
            <a:r>
              <a:rPr lang="fr-BE" dirty="0"/>
              <a:t> network</a:t>
            </a:r>
          </a:p>
          <a:p>
            <a:r>
              <a:rPr lang="fr-BE" dirty="0"/>
              <a:t>SAN: Storage Area Network</a:t>
            </a:r>
          </a:p>
          <a:p>
            <a:pPr lvl="1"/>
            <a:r>
              <a:rPr lang="fr-BE" dirty="0"/>
              <a:t>A network </a:t>
            </a:r>
            <a:r>
              <a:rPr lang="fr-BE" dirty="0" err="1"/>
              <a:t>dedicated</a:t>
            </a:r>
            <a:r>
              <a:rPr lang="fr-BE" dirty="0"/>
              <a:t> to the </a:t>
            </a:r>
            <a:r>
              <a:rPr lang="fr-BE" dirty="0" err="1"/>
              <a:t>storage</a:t>
            </a:r>
            <a:r>
              <a:rPr lang="fr-BE" dirty="0"/>
              <a:t> </a:t>
            </a:r>
            <a:r>
              <a:rPr lang="fr-BE" dirty="0" err="1"/>
              <a:t>devices</a:t>
            </a:r>
            <a:endParaRPr lang="fr-BE" dirty="0"/>
          </a:p>
          <a:p>
            <a:r>
              <a:rPr lang="fr-BE" dirty="0" err="1"/>
              <a:t>Typical</a:t>
            </a:r>
            <a:r>
              <a:rPr lang="fr-BE" dirty="0"/>
              <a:t> </a:t>
            </a:r>
            <a:r>
              <a:rPr lang="fr-BE" dirty="0" err="1"/>
              <a:t>suppliers</a:t>
            </a:r>
            <a:r>
              <a:rPr lang="fr-BE" dirty="0"/>
              <a:t>: Dell/EMC, HP, IBM, </a:t>
            </a:r>
            <a:r>
              <a:rPr lang="fr-BE" dirty="0" err="1"/>
              <a:t>NetApp</a:t>
            </a:r>
            <a:r>
              <a:rPr lang="fr-BE" dirty="0"/>
              <a:t>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127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architectures – DAS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Limited </a:t>
            </a:r>
            <a:r>
              <a:rPr lang="fr-BE" dirty="0" err="1"/>
              <a:t>access</a:t>
            </a:r>
            <a:r>
              <a:rPr lang="fr-BE" dirty="0"/>
              <a:t> and sharing</a:t>
            </a:r>
          </a:p>
          <a:p>
            <a:r>
              <a:rPr lang="fr-BE" dirty="0" err="1"/>
              <a:t>Distributed</a:t>
            </a:r>
            <a:r>
              <a:rPr lang="fr-BE" dirty="0"/>
              <a:t> management, back-up…</a:t>
            </a:r>
          </a:p>
          <a:p>
            <a:r>
              <a:rPr lang="fr-BE" dirty="0" err="1"/>
              <a:t>Examples</a:t>
            </a:r>
            <a:r>
              <a:rPr lang="fr-BE" dirty="0"/>
              <a:t>:</a:t>
            </a:r>
          </a:p>
          <a:p>
            <a:pPr lvl="1"/>
            <a:r>
              <a:rPr lang="fr-BE" dirty="0"/>
              <a:t>USB Hard </a:t>
            </a:r>
            <a:r>
              <a:rPr lang="fr-BE" dirty="0" err="1"/>
              <a:t>disk</a:t>
            </a:r>
            <a:r>
              <a:rPr lang="fr-BE" dirty="0"/>
              <a:t> on a PC</a:t>
            </a:r>
          </a:p>
          <a:p>
            <a:pPr lvl="1"/>
            <a:r>
              <a:rPr lang="fr-BE" dirty="0"/>
              <a:t>RAID </a:t>
            </a:r>
            <a:r>
              <a:rPr lang="fr-BE" dirty="0" err="1"/>
              <a:t>arrays</a:t>
            </a:r>
            <a:endParaRPr lang="fr-BE" dirty="0"/>
          </a:p>
          <a:p>
            <a:pPr lvl="1"/>
            <a:r>
              <a:rPr lang="fr-BE" dirty="0"/>
              <a:t>SCSI or </a:t>
            </a:r>
            <a:r>
              <a:rPr lang="fr-BE" dirty="0" err="1"/>
              <a:t>Fiber</a:t>
            </a:r>
            <a:r>
              <a:rPr lang="fr-BE" dirty="0"/>
              <a:t> Channel </a:t>
            </a:r>
            <a:r>
              <a:rPr lang="fr-BE" dirty="0" err="1"/>
              <a:t>based</a:t>
            </a:r>
            <a:endParaRPr lang="fr-BE" dirty="0"/>
          </a:p>
          <a:p>
            <a:pPr lvl="1"/>
            <a:r>
              <a:rPr lang="fr-BE" dirty="0" err="1"/>
              <a:t>Low</a:t>
            </a:r>
            <a:r>
              <a:rPr lang="fr-BE" dirty="0"/>
              <a:t> </a:t>
            </a:r>
            <a:r>
              <a:rPr lang="fr-BE" dirty="0" err="1"/>
              <a:t>cost</a:t>
            </a:r>
            <a:r>
              <a:rPr lang="fr-BE" dirty="0"/>
              <a:t> </a:t>
            </a:r>
            <a:r>
              <a:rPr lang="fr-BE" dirty="0" err="1"/>
              <a:t>storage</a:t>
            </a:r>
            <a:r>
              <a:rPr lang="fr-BE" dirty="0"/>
              <a:t> </a:t>
            </a:r>
            <a:r>
              <a:rPr lang="fr-BE" dirty="0" err="1"/>
              <a:t>bays</a:t>
            </a:r>
            <a:endParaRPr lang="fr-BE" dirty="0"/>
          </a:p>
          <a:p>
            <a:pPr lvl="1"/>
            <a:r>
              <a:rPr lang="fr-BE" dirty="0"/>
              <a:t>File Servers, Mail servers …</a:t>
            </a:r>
          </a:p>
          <a:p>
            <a:pPr lvl="1"/>
            <a:r>
              <a:rPr lang="fr-BE" dirty="0"/>
              <a:t>… </a:t>
            </a:r>
            <a:r>
              <a:rPr lang="fr-BE" dirty="0" err="1"/>
              <a:t>limits</a:t>
            </a:r>
            <a:r>
              <a:rPr lang="fr-BE" dirty="0"/>
              <a:t> for high performance, DB servers…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15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180975"/>
            <a:ext cx="3209469" cy="19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architectures – NAS &amp; SAN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Easier</a:t>
            </a:r>
            <a:r>
              <a:rPr lang="fr-BE" dirty="0"/>
              <a:t> and more efficient </a:t>
            </a:r>
            <a:r>
              <a:rPr lang="fr-BE" dirty="0" err="1"/>
              <a:t>capacity</a:t>
            </a:r>
            <a:r>
              <a:rPr lang="fr-BE" dirty="0"/>
              <a:t> management</a:t>
            </a:r>
          </a:p>
          <a:p>
            <a:r>
              <a:rPr lang="fr-BE" dirty="0" err="1"/>
              <a:t>Simplified</a:t>
            </a:r>
            <a:r>
              <a:rPr lang="fr-BE" dirty="0"/>
              <a:t> administration</a:t>
            </a:r>
          </a:p>
          <a:p>
            <a:r>
              <a:rPr lang="fr-BE" dirty="0"/>
              <a:t>Sharing</a:t>
            </a:r>
          </a:p>
          <a:p>
            <a:r>
              <a:rPr lang="fr-BE" dirty="0"/>
              <a:t>Data </a:t>
            </a:r>
            <a:r>
              <a:rPr lang="fr-BE" dirty="0" err="1"/>
              <a:t>replication</a:t>
            </a:r>
            <a:r>
              <a:rPr lang="fr-BE" dirty="0"/>
              <a:t>, business </a:t>
            </a:r>
            <a:r>
              <a:rPr lang="fr-BE" dirty="0" err="1"/>
              <a:t>continuity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766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architectures – NAS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Integrated file system, </a:t>
            </a:r>
            <a:r>
              <a:rPr lang="fr-BE" dirty="0" err="1"/>
              <a:t>based</a:t>
            </a:r>
            <a:r>
              <a:rPr lang="fr-BE" dirty="0"/>
              <a:t> on SMB/CIFS (Common Internet File System) for Windows and/or NFS (Network File System) for Unix/Linux. </a:t>
            </a:r>
          </a:p>
          <a:p>
            <a:r>
              <a:rPr lang="fr-BE" dirty="0"/>
              <a:t>Access at the </a:t>
            </a:r>
            <a:r>
              <a:rPr lang="fr-BE" dirty="0" err="1"/>
              <a:t>level</a:t>
            </a:r>
            <a:r>
              <a:rPr lang="fr-BE" dirty="0"/>
              <a:t> of the file, </a:t>
            </a:r>
            <a:r>
              <a:rPr lang="fr-BE" dirty="0" err="1"/>
              <a:t>usually</a:t>
            </a:r>
            <a:r>
              <a:rPr lang="fr-BE" dirty="0"/>
              <a:t> </a:t>
            </a:r>
            <a:r>
              <a:rPr lang="fr-BE" dirty="0" err="1"/>
              <a:t>supporting</a:t>
            </a:r>
            <a:r>
              <a:rPr lang="fr-BE" dirty="0"/>
              <a:t> concurrent </a:t>
            </a:r>
            <a:r>
              <a:rPr lang="fr-BE" dirty="0" err="1"/>
              <a:t>access</a:t>
            </a:r>
            <a:r>
              <a:rPr lang="fr-BE" dirty="0"/>
              <a:t>…</a:t>
            </a:r>
          </a:p>
          <a:p>
            <a:r>
              <a:rPr lang="fr-BE" dirty="0"/>
              <a:t>Support FTP, http</a:t>
            </a:r>
          </a:p>
          <a:p>
            <a:r>
              <a:rPr lang="fr-BE" dirty="0" err="1"/>
              <a:t>Typical</a:t>
            </a:r>
            <a:r>
              <a:rPr lang="fr-BE" dirty="0"/>
              <a:t> in SME</a:t>
            </a:r>
          </a:p>
          <a:p>
            <a:r>
              <a:rPr lang="fr-BE" dirty="0"/>
              <a:t>File servers…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17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50" y="227374"/>
            <a:ext cx="3124224" cy="14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architectures – SAN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More at the hardware </a:t>
            </a:r>
            <a:r>
              <a:rPr lang="fr-BE" dirty="0" err="1"/>
              <a:t>level</a:t>
            </a:r>
            <a:endParaRPr lang="fr-BE" dirty="0"/>
          </a:p>
          <a:p>
            <a:pPr lvl="1"/>
            <a:r>
              <a:rPr lang="fr-BE" dirty="0"/>
              <a:t>Shows « LUNS » (*) to the servers, as a collection of blocks</a:t>
            </a:r>
          </a:p>
          <a:p>
            <a:pPr lvl="1"/>
            <a:r>
              <a:rPr lang="fr-BE" dirty="0" err="1"/>
              <a:t>considered</a:t>
            </a:r>
            <a:r>
              <a:rPr lang="fr-BE" dirty="0"/>
              <a:t> by </a:t>
            </a:r>
            <a:r>
              <a:rPr lang="fr-BE" dirty="0" err="1"/>
              <a:t>these</a:t>
            </a:r>
            <a:r>
              <a:rPr lang="fr-BE" dirty="0"/>
              <a:t> as local </a:t>
            </a:r>
            <a:r>
              <a:rPr lang="fr-BE" dirty="0" err="1"/>
              <a:t>disks</a:t>
            </a:r>
            <a:r>
              <a:rPr lang="fr-BE" dirty="0"/>
              <a:t>, </a:t>
            </a:r>
            <a:r>
              <a:rPr lang="fr-BE" dirty="0" err="1"/>
              <a:t>so</a:t>
            </a:r>
            <a:r>
              <a:rPr lang="fr-BE" dirty="0"/>
              <a:t> file system </a:t>
            </a:r>
            <a:r>
              <a:rPr lang="fr-BE" dirty="0" err="1"/>
              <a:t>managed</a:t>
            </a:r>
            <a:r>
              <a:rPr lang="fr-BE" dirty="0"/>
              <a:t> by the server</a:t>
            </a:r>
          </a:p>
          <a:p>
            <a:pPr lvl="1"/>
            <a:r>
              <a:rPr lang="fr-BE" dirty="0"/>
              <a:t>No sharing / </a:t>
            </a:r>
            <a:r>
              <a:rPr lang="fr-BE" dirty="0" err="1"/>
              <a:t>limited</a:t>
            </a:r>
            <a:r>
              <a:rPr lang="fr-BE" dirty="0"/>
              <a:t> </a:t>
            </a:r>
            <a:r>
              <a:rPr lang="fr-BE" dirty="0" err="1"/>
              <a:t>read</a:t>
            </a:r>
            <a:r>
              <a:rPr lang="fr-BE" dirty="0"/>
              <a:t> sharing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(*) LUNs are a reference to specific storage in a SAN. A LUN can represent a hard disk drive (HDD), a portion of an HDD or even a full storage array. </a:t>
            </a:r>
            <a:endParaRPr lang="fr-BE" sz="2000" dirty="0"/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18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32" y="188640"/>
            <a:ext cx="300494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architectures – SAN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Dedicated</a:t>
            </a:r>
            <a:r>
              <a:rPr lang="fr-BE" dirty="0"/>
              <a:t> high speed </a:t>
            </a:r>
            <a:r>
              <a:rPr lang="fr-BE" dirty="0" err="1"/>
              <a:t>fiber</a:t>
            </a:r>
            <a:r>
              <a:rPr lang="fr-BE" dirty="0"/>
              <a:t> </a:t>
            </a:r>
            <a:r>
              <a:rPr lang="fr-BE" dirty="0" err="1"/>
              <a:t>optics</a:t>
            </a:r>
            <a:r>
              <a:rPr lang="fr-BE" dirty="0"/>
              <a:t> network</a:t>
            </a:r>
          </a:p>
          <a:p>
            <a:r>
              <a:rPr lang="fr-BE" dirty="0"/>
              <a:t>Can host more </a:t>
            </a:r>
            <a:r>
              <a:rPr lang="fr-BE" dirty="0" err="1"/>
              <a:t>than</a:t>
            </a:r>
            <a:r>
              <a:rPr lang="fr-BE" dirty="0"/>
              <a:t> « </a:t>
            </a:r>
            <a:r>
              <a:rPr lang="fr-BE" dirty="0" err="1"/>
              <a:t>disks</a:t>
            </a:r>
            <a:r>
              <a:rPr lang="fr-BE" dirty="0"/>
              <a:t> »</a:t>
            </a:r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 tape </a:t>
            </a:r>
            <a:r>
              <a:rPr lang="fr-BE" dirty="0" err="1">
                <a:sym typeface="Wingdings" panose="05000000000000000000" pitchFamily="2" charset="2"/>
              </a:rPr>
              <a:t>libraries</a:t>
            </a:r>
            <a:r>
              <a:rPr lang="fr-BE" dirty="0">
                <a:sym typeface="Wingdings" panose="05000000000000000000" pitchFamily="2" charset="2"/>
              </a:rPr>
              <a:t>, </a:t>
            </a:r>
            <a:r>
              <a:rPr lang="fr-BE" dirty="0" err="1">
                <a:sym typeface="Wingdings" panose="05000000000000000000" pitchFamily="2" charset="2"/>
              </a:rPr>
              <a:t>archiving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systems</a:t>
            </a:r>
            <a:r>
              <a:rPr lang="fr-BE" dirty="0">
                <a:sym typeface="Wingdings" panose="05000000000000000000" pitchFamily="2" charset="2"/>
              </a:rPr>
              <a:t>…</a:t>
            </a:r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specialised</a:t>
            </a:r>
            <a:r>
              <a:rPr lang="fr-BE" dirty="0">
                <a:sym typeface="Wingdings" panose="05000000000000000000" pitchFamily="2" charset="2"/>
              </a:rPr>
              <a:t> servers (back-up, </a:t>
            </a:r>
            <a:r>
              <a:rPr lang="fr-BE" dirty="0" err="1">
                <a:sym typeface="Wingdings" panose="05000000000000000000" pitchFamily="2" charset="2"/>
              </a:rPr>
              <a:t>indexing</a:t>
            </a:r>
            <a:r>
              <a:rPr lang="fr-BE" dirty="0">
                <a:sym typeface="Wingdings" panose="05000000000000000000" pitchFamily="2" charset="2"/>
              </a:rPr>
              <a:t>, </a:t>
            </a:r>
            <a:r>
              <a:rPr lang="fr-BE" dirty="0" err="1">
                <a:sym typeface="Wingdings" panose="05000000000000000000" pitchFamily="2" charset="2"/>
              </a:rPr>
              <a:t>search</a:t>
            </a:r>
            <a:r>
              <a:rPr lang="fr-BE" dirty="0">
                <a:sym typeface="Wingdings" panose="05000000000000000000" pitchFamily="2" charset="2"/>
              </a:rPr>
              <a:t>…)</a:t>
            </a:r>
            <a:endParaRPr lang="fr-BE" dirty="0"/>
          </a:p>
          <a:p>
            <a:r>
              <a:rPr lang="fr-BE" dirty="0"/>
              <a:t>No interaction </a:t>
            </a:r>
            <a:r>
              <a:rPr lang="fr-BE" dirty="0" err="1"/>
              <a:t>with</a:t>
            </a:r>
            <a:r>
              <a:rPr lang="fr-BE" dirty="0"/>
              <a:t> the </a:t>
            </a:r>
            <a:r>
              <a:rPr lang="fr-BE" dirty="0" err="1"/>
              <a:t>LANs</a:t>
            </a:r>
            <a:r>
              <a:rPr lang="fr-BE" dirty="0"/>
              <a:t> (back-ups…)</a:t>
            </a:r>
          </a:p>
          <a:p>
            <a:r>
              <a:rPr lang="fr-BE" dirty="0"/>
              <a:t>More efficient, but more </a:t>
            </a:r>
            <a:r>
              <a:rPr lang="fr-BE" dirty="0" err="1"/>
              <a:t>complex</a:t>
            </a:r>
            <a:r>
              <a:rPr lang="fr-BE" dirty="0"/>
              <a:t> and </a:t>
            </a:r>
            <a:r>
              <a:rPr lang="fr-BE" dirty="0" err="1"/>
              <a:t>expensive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19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946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600" dirty="0"/>
              <a:t>Network virtualisation</a:t>
            </a:r>
          </a:p>
          <a:p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14922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DAS / NAS / SAN basic architectures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20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83" y="1895475"/>
            <a:ext cx="5514975" cy="42767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84" y="5337108"/>
            <a:ext cx="994032" cy="6449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006" y="4002330"/>
            <a:ext cx="495300" cy="1114425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endCxn id="10" idx="1"/>
          </p:cNvCxnSpPr>
          <p:nvPr/>
        </p:nvCxnSpPr>
        <p:spPr bwMode="auto">
          <a:xfrm>
            <a:off x="7098294" y="4509120"/>
            <a:ext cx="709712" cy="5042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>
            <a:endCxn id="9" idx="1"/>
          </p:cNvCxnSpPr>
          <p:nvPr/>
        </p:nvCxnSpPr>
        <p:spPr bwMode="auto">
          <a:xfrm>
            <a:off x="7150085" y="4516183"/>
            <a:ext cx="353899" cy="114341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071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SAN vs. NAS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01" y="2060848"/>
            <a:ext cx="7764031" cy="3888432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163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Great </a:t>
            </a:r>
            <a:r>
              <a:rPr lang="fr-BE" dirty="0" err="1"/>
              <a:t>variety</a:t>
            </a:r>
            <a:r>
              <a:rPr lang="fr-BE" dirty="0"/>
              <a:t> of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ym typeface="Wingdings" panose="05000000000000000000" pitchFamily="2" charset="2"/>
              </a:rPr>
              <a:t>Some</a:t>
            </a:r>
            <a:r>
              <a:rPr lang="fr-BE" dirty="0">
                <a:sym typeface="Wingdings" panose="05000000000000000000" pitchFamily="2" charset="2"/>
              </a:rPr>
              <a:t> TB  500 TB – 4 PB</a:t>
            </a:r>
          </a:p>
          <a:p>
            <a:r>
              <a:rPr lang="fr-BE" dirty="0">
                <a:sym typeface="Wingdings" panose="05000000000000000000" pitchFamily="2" charset="2"/>
              </a:rPr>
              <a:t>Flash memory </a:t>
            </a:r>
            <a:r>
              <a:rPr lang="fr-BE" dirty="0" err="1">
                <a:sym typeface="Wingdings" panose="05000000000000000000" pitchFamily="2" charset="2"/>
              </a:rPr>
              <a:t>based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systems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>
                <a:sym typeface="Wingdings" panose="05000000000000000000" pitchFamily="2" charset="2"/>
              </a:rPr>
              <a:t>Low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cost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disks</a:t>
            </a:r>
            <a:r>
              <a:rPr lang="fr-BE" dirty="0">
                <a:sym typeface="Wingdings" panose="05000000000000000000" pitchFamily="2" charset="2"/>
              </a:rPr>
              <a:t> for </a:t>
            </a:r>
            <a:r>
              <a:rPr lang="fr-BE" dirty="0" err="1">
                <a:sym typeface="Wingdings" panose="05000000000000000000" pitchFamily="2" charset="2"/>
              </a:rPr>
              <a:t>archiving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>
                <a:sym typeface="Wingdings" panose="05000000000000000000" pitchFamily="2" charset="2"/>
              </a:rPr>
              <a:t>Hierarchical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storage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>
                <a:sym typeface="Wingdings" panose="05000000000000000000" pitchFamily="2" charset="2"/>
              </a:rPr>
              <a:t>…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22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81" y="3717033"/>
            <a:ext cx="4482851" cy="29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" y="4707955"/>
            <a:ext cx="5213944" cy="175324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23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058"/>
            <a:ext cx="1449438" cy="8455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74" y="1175379"/>
            <a:ext cx="2376264" cy="71287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0" y="2303090"/>
            <a:ext cx="1102557" cy="182583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79811"/>
            <a:ext cx="1968500" cy="36195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2" y="976051"/>
            <a:ext cx="3936508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51109"/>
            <a:ext cx="8503277" cy="2160240"/>
          </a:xfrm>
        </p:spPr>
        <p:txBody>
          <a:bodyPr/>
          <a:lstStyle/>
          <a:p>
            <a:pPr marL="0" indent="0">
              <a:buNone/>
            </a:pPr>
            <a:r>
              <a:rPr lang="en-GB" sz="6000" dirty="0"/>
              <a:t>Converged infrastructure</a:t>
            </a:r>
            <a:br>
              <a:rPr lang="en-GB" sz="6600" dirty="0"/>
            </a:br>
            <a:r>
              <a:rPr lang="en-GB" sz="6600" dirty="0"/>
              <a:t> </a:t>
            </a:r>
            <a:r>
              <a:rPr lang="en-GB" sz="6600" dirty="0">
                <a:sym typeface="Wingdings" panose="05000000000000000000" pitchFamily="2" charset="2"/>
              </a:rPr>
              <a:t> Cloud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24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" y="188640"/>
            <a:ext cx="8913262" cy="1262608"/>
          </a:xfrm>
          <a:prstGeom prst="rect">
            <a:avLst/>
          </a:prstGeom>
        </p:spPr>
      </p:pic>
      <p:pic>
        <p:nvPicPr>
          <p:cNvPr id="7" name="Espace réservé du conten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40" y="4202558"/>
            <a:ext cx="7772400" cy="232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7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Converged</a:t>
            </a:r>
            <a:r>
              <a:rPr lang="fr-BE" dirty="0"/>
              <a:t> infrastructure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US" dirty="0"/>
              <a:t>Grouping multiple IT components into a single, optimized computing package. </a:t>
            </a:r>
          </a:p>
          <a:p>
            <a:pPr lvl="1"/>
            <a:r>
              <a:rPr lang="en-US" dirty="0"/>
              <a:t>servers, </a:t>
            </a:r>
          </a:p>
          <a:p>
            <a:pPr lvl="1"/>
            <a:r>
              <a:rPr lang="en-US" dirty="0"/>
              <a:t>data storage devices, </a:t>
            </a:r>
          </a:p>
          <a:p>
            <a:pPr lvl="1"/>
            <a:r>
              <a:rPr lang="en-US" dirty="0"/>
              <a:t>networking equipment</a:t>
            </a:r>
          </a:p>
          <a:p>
            <a:pPr lvl="1"/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25</a:t>
            </a:fld>
            <a:endParaRPr lang="en-US" alt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7824" y="4134564"/>
            <a:ext cx="4866593" cy="27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355976" y="2564904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Char char="–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software for infra</a:t>
            </a: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management, automation and orchestration</a:t>
            </a: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…</a:t>
            </a:r>
            <a:endParaRPr lang="fr-BE" dirty="0"/>
          </a:p>
        </p:txBody>
      </p:sp>
      <p:sp>
        <p:nvSpPr>
          <p:cNvPr id="8" name="Croix 7"/>
          <p:cNvSpPr/>
          <p:nvPr/>
        </p:nvSpPr>
        <p:spPr bwMode="auto">
          <a:xfrm>
            <a:off x="4572000" y="2953836"/>
            <a:ext cx="432048" cy="432048"/>
          </a:xfrm>
          <a:prstGeom prst="plus">
            <a:avLst>
              <a:gd name="adj" fmla="val 37305"/>
            </a:avLst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63880" cy="1143000"/>
          </a:xfrm>
        </p:spPr>
        <p:txBody>
          <a:bodyPr/>
          <a:lstStyle/>
          <a:p>
            <a:r>
              <a:rPr lang="fr-BE" dirty="0" err="1"/>
              <a:t>Converged</a:t>
            </a:r>
            <a:r>
              <a:rPr lang="fr-BE" dirty="0"/>
              <a:t> infrastructure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/>
              <a:t>Way</a:t>
            </a:r>
            <a:r>
              <a:rPr lang="fr-BE" dirty="0"/>
              <a:t> to the cloud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8206680" cy="4114800"/>
          </a:xfrm>
        </p:spPr>
        <p:txBody>
          <a:bodyPr/>
          <a:lstStyle/>
          <a:p>
            <a:r>
              <a:rPr lang="en-US" dirty="0"/>
              <a:t>Enabling platform for </a:t>
            </a:r>
            <a:r>
              <a:rPr lang="en-US" b="1" dirty="0"/>
              <a:t>private and public </a:t>
            </a:r>
            <a:r>
              <a:rPr lang="en-US" dirty="0"/>
              <a:t>cloud computing services</a:t>
            </a:r>
          </a:p>
          <a:p>
            <a:pPr lvl="1"/>
            <a:r>
              <a:rPr lang="en-US" dirty="0"/>
              <a:t>Infrastructure as a Service (IaaS), </a:t>
            </a:r>
          </a:p>
          <a:p>
            <a:pPr lvl="1"/>
            <a:r>
              <a:rPr lang="en-US" dirty="0"/>
              <a:t>Platform as a Service (PaaS), </a:t>
            </a:r>
          </a:p>
          <a:p>
            <a:pPr lvl="1"/>
            <a:r>
              <a:rPr lang="en-US" dirty="0"/>
              <a:t>Software as a Service (SaaS).</a:t>
            </a:r>
          </a:p>
          <a:p>
            <a:r>
              <a:rPr lang="en-US" dirty="0"/>
              <a:t>Characteristics well suited to cloud deployments: </a:t>
            </a:r>
          </a:p>
          <a:p>
            <a:pPr lvl="1"/>
            <a:r>
              <a:rPr lang="en-US" dirty="0"/>
              <a:t>pool IT resources</a:t>
            </a:r>
          </a:p>
          <a:p>
            <a:pPr lvl="1"/>
            <a:r>
              <a:rPr lang="en-US" dirty="0"/>
              <a:t>automate resource provisioning</a:t>
            </a:r>
          </a:p>
          <a:p>
            <a:pPr lvl="1"/>
            <a:r>
              <a:rPr lang="en-US" dirty="0"/>
              <a:t>scale up and down capacity quickly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634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Converged</a:t>
            </a:r>
            <a:r>
              <a:rPr lang="fr-BE" dirty="0"/>
              <a:t> infrastructure solutions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r>
              <a:rPr lang="en-GB" dirty="0"/>
              <a:t>Converged systems</a:t>
            </a:r>
          </a:p>
          <a:p>
            <a:pPr lvl="1"/>
            <a:r>
              <a:rPr lang="en-GB" dirty="0"/>
              <a:t>Dell / VCE(*) </a:t>
            </a:r>
            <a:r>
              <a:rPr lang="en-GB" dirty="0" err="1"/>
              <a:t>Vblock</a:t>
            </a:r>
            <a:endParaRPr lang="en-GB" dirty="0"/>
          </a:p>
          <a:p>
            <a:pPr lvl="1"/>
            <a:r>
              <a:rPr lang="en-GB" dirty="0"/>
              <a:t>IBM PureFlex</a:t>
            </a:r>
          </a:p>
          <a:p>
            <a:pPr lvl="1"/>
            <a:r>
              <a:rPr lang="en-GB" dirty="0"/>
              <a:t>Hitachi </a:t>
            </a:r>
          </a:p>
          <a:p>
            <a:pPr lvl="1"/>
            <a:r>
              <a:rPr lang="en-GB" dirty="0"/>
              <a:t>HP </a:t>
            </a:r>
            <a:r>
              <a:rPr lang="en-GB" dirty="0" err="1"/>
              <a:t>Helion</a:t>
            </a:r>
            <a:r>
              <a:rPr lang="en-GB" dirty="0"/>
              <a:t> </a:t>
            </a:r>
            <a:r>
              <a:rPr lang="en-GB" dirty="0" err="1"/>
              <a:t>CloudSystem</a:t>
            </a:r>
            <a:endParaRPr lang="en-GB" dirty="0"/>
          </a:p>
          <a:p>
            <a:pPr lvl="1"/>
            <a:r>
              <a:rPr lang="en-GB" dirty="0"/>
              <a:t>NetApp</a:t>
            </a:r>
          </a:p>
          <a:p>
            <a:pPr lvl="1"/>
            <a:r>
              <a:rPr lang="en-GB" dirty="0"/>
              <a:t>Oracle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VCE = VMware / Cisco / EMC consortium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 dirty="0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27</a:t>
            </a:fld>
            <a:endParaRPr lang="en-US" alt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90" y="4342552"/>
            <a:ext cx="3124030" cy="23630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6671"/>
            <a:ext cx="4435439" cy="2495804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 bwMode="auto">
          <a:xfrm flipV="1">
            <a:off x="4283968" y="2276872"/>
            <a:ext cx="406896" cy="4320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277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" y="1153751"/>
            <a:ext cx="9120915" cy="51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Dell / VCE </a:t>
            </a:r>
            <a:r>
              <a:rPr lang="en-GB" dirty="0" err="1"/>
              <a:t>Vblock</a:t>
            </a:r>
            <a:br>
              <a:rPr lang="en-GB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28</a:t>
            </a:fld>
            <a:endParaRPr lang="en-US" alt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2839549" y="3027627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Administration matérielle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39550" y="2980126"/>
            <a:ext cx="6100618" cy="238087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Administration matérielle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39549" y="2621562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Gestion des versions / patching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39549" y="4198321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39549" y="4604386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Serveur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39549" y="5010451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39549" y="5416516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Virtu stockage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39549" y="5822580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Stockage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39549" y="1354393"/>
            <a:ext cx="5993740" cy="236901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Orchestration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839550" y="1761931"/>
            <a:ext cx="6053116" cy="233124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Inventaire et conformité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39549" y="2167996"/>
            <a:ext cx="6064992" cy="254570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Virtual Infra et Monitoring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839549" y="3383109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Administration hyperviseur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39549" y="3792256"/>
            <a:ext cx="6088743" cy="181015"/>
          </a:xfrm>
          <a:prstGeom prst="rect">
            <a:avLst/>
          </a:prstGeom>
          <a:solidFill>
            <a:srgbClr val="97D2B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0" rIns="0" bIns="0" rtlCol="0" anchor="ctr"/>
          <a:lstStyle/>
          <a:p>
            <a:pPr marL="3600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Hypervision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72991" y="1108195"/>
            <a:ext cx="2873410" cy="5099149"/>
          </a:xfrm>
          <a:prstGeom prst="rect">
            <a:avLst/>
          </a:prstGeom>
          <a:solidFill>
            <a:srgbClr val="E1E3EB">
              <a:alpha val="92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Vblock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733573" y="1390393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VCO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738908" y="1797931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VCM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38908" y="2208666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VCOPS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738908" y="2574061"/>
            <a:ext cx="2358111" cy="285283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Infra : VISION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VM : UM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738908" y="3016126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UCSD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738908" y="3828256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ESXi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738908" y="3422191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Vcenter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738908" y="4234321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Nexus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738908" y="5046451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MDS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738908" y="4640386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FI / UCS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738908" y="5858580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VNX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38908" y="5452516"/>
            <a:ext cx="2358111" cy="213962"/>
          </a:xfrm>
          <a:prstGeom prst="rect">
            <a:avLst/>
          </a:prstGeom>
          <a:solidFill>
            <a:srgbClr val="9B9EA5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VPLEX / PRA</a:t>
            </a:r>
          </a:p>
        </p:txBody>
      </p:sp>
      <p:sp>
        <p:nvSpPr>
          <p:cNvPr id="32" name="Trapèze 31"/>
          <p:cNvSpPr/>
          <p:nvPr/>
        </p:nvSpPr>
        <p:spPr bwMode="auto">
          <a:xfrm rot="16200000">
            <a:off x="-251340" y="3585444"/>
            <a:ext cx="4720188" cy="258082"/>
          </a:xfrm>
          <a:prstGeom prst="trapezoid">
            <a:avLst>
              <a:gd name="adj" fmla="val 755754"/>
            </a:avLst>
          </a:prstGeom>
          <a:solidFill>
            <a:srgbClr val="E1E3EB">
              <a:alpha val="92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909858\Desktop\Design - icones - Logos\Icones Flat\cosmo_mini\medicine\051.png"/>
          <p:cNvPicPr>
            <a:picLocks noChangeAspect="1" noChangeArrowheads="1"/>
          </p:cNvPicPr>
          <p:nvPr/>
        </p:nvPicPr>
        <p:blipFill>
          <a:blip r:embed="rId3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66" y="2546580"/>
            <a:ext cx="323912" cy="3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909858\Desktop\Design - icones - Logos\Icones Flat\cosmo_mini\multimedia\011.png"/>
          <p:cNvPicPr>
            <a:picLocks noChangeAspect="1" noChangeArrowheads="1"/>
          </p:cNvPicPr>
          <p:nvPr/>
        </p:nvPicPr>
        <p:blipFill>
          <a:blip r:embed="rId5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22" y="2922976"/>
            <a:ext cx="345000" cy="3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909858\Desktop\Design - icones - Logos\Icones Flat\WindowsIcons-master\light\appbar.book.open.text.image.png"/>
          <p:cNvPicPr>
            <a:picLocks noChangeAspect="1" noChangeArrowheads="1"/>
          </p:cNvPicPr>
          <p:nvPr/>
        </p:nvPicPr>
        <p:blipFill>
          <a:blip r:embed="rId7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78" y="1574662"/>
            <a:ext cx="643488" cy="6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C:\Users\909858\Desktop\Design - icones - Logos\Icones Flat\WPZOOM_Developer_Icon_Set\gear.png"/>
          <p:cNvPicPr>
            <a:picLocks noChangeAspect="1" noChangeArrowheads="1"/>
          </p:cNvPicPr>
          <p:nvPr/>
        </p:nvPicPr>
        <p:blipFill>
          <a:blip r:embed="rId9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86" y="1329656"/>
            <a:ext cx="301473" cy="30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0" descr="C:\Users\Damien André\Desktop\Icones Flat\WindowsIcons-master\light\appbar.database.png"/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110000"/>
                    </a14:imgEffect>
                    <a14:imgEffect>
                      <a14:brightnessContrast bright="37000" contras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70092" y="5321601"/>
            <a:ext cx="540060" cy="438799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9" descr="C:\Users\Damien André\Desktop\Icones Flat\Icones\Network.png"/>
          <p:cNvPicPr>
            <a:picLocks noChangeAspect="1" noChangeArrowheads="1"/>
          </p:cNvPicPr>
          <p:nvPr/>
        </p:nvPicPr>
        <p:blipFill>
          <a:blip r:embed="rId13" cstate="print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61008" y="4133065"/>
            <a:ext cx="358228" cy="358228"/>
          </a:xfrm>
          <a:prstGeom prst="rect">
            <a:avLst/>
          </a:prstGeom>
          <a:noFill/>
        </p:spPr>
      </p:pic>
      <p:pic>
        <p:nvPicPr>
          <p:cNvPr id="39" name="Picture 21" descr="C:\Users\Damien André\Desktop\Icones Flat\Icones\server.png"/>
          <p:cNvPicPr>
            <a:picLocks noChangeAspect="1" noChangeArrowheads="1"/>
          </p:cNvPicPr>
          <p:nvPr/>
        </p:nvPicPr>
        <p:blipFill>
          <a:blip r:embed="rId15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2000" contras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407159" y="4595396"/>
            <a:ext cx="265926" cy="265926"/>
          </a:xfrm>
          <a:prstGeom prst="rect">
            <a:avLst/>
          </a:prstGeom>
          <a:noFill/>
        </p:spPr>
      </p:pic>
      <p:sp>
        <p:nvSpPr>
          <p:cNvPr id="40" name="Freeform 79"/>
          <p:cNvSpPr>
            <a:spLocks noEditPoints="1"/>
          </p:cNvSpPr>
          <p:nvPr/>
        </p:nvSpPr>
        <p:spPr bwMode="black">
          <a:xfrm>
            <a:off x="2410968" y="5782380"/>
            <a:ext cx="258309" cy="323821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>
            <a:noFill/>
          </a:ln>
        </p:spPr>
        <p:txBody>
          <a:bodyPr lIns="0" tIns="41153" rIns="82305" bIns="41153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BNPP Sans" pitchFamily="50" charset="0"/>
              <a:cs typeface="Arial" panose="020B0604020202020204" pitchFamily="34" charset="0"/>
            </a:endParaRPr>
          </a:p>
        </p:txBody>
      </p:sp>
      <p:pic>
        <p:nvPicPr>
          <p:cNvPr id="41" name="Picture 11" descr="C:\Users\909858\Desktop\Design - icones - Logos\Icones Flat\WindowsIcons-master\light\appbar.layer.png"/>
          <p:cNvPicPr>
            <a:picLocks noChangeAspect="1" noChangeArrowheads="1"/>
          </p:cNvPicPr>
          <p:nvPr/>
        </p:nvPicPr>
        <p:blipFill>
          <a:blip r:embed="rId17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100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62" y="3628666"/>
            <a:ext cx="565721" cy="5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C:\Users\909858\Desktop\Design - icones - Logos\Icones Flat\WindowsIcons-master\light\appbar.tools.png"/>
          <p:cNvPicPr>
            <a:picLocks noChangeAspect="1" noChangeArrowheads="1"/>
          </p:cNvPicPr>
          <p:nvPr/>
        </p:nvPicPr>
        <p:blipFill>
          <a:blip r:embed="rId19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49" y="3248451"/>
            <a:ext cx="553147" cy="5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e 42"/>
          <p:cNvGrpSpPr>
            <a:grpSpLocks noChangeAspect="1"/>
          </p:cNvGrpSpPr>
          <p:nvPr/>
        </p:nvGrpSpPr>
        <p:grpSpPr>
          <a:xfrm>
            <a:off x="2380241" y="4992581"/>
            <a:ext cx="319762" cy="266383"/>
            <a:chOff x="138687" y="1994243"/>
            <a:chExt cx="306864" cy="255638"/>
          </a:xfrm>
        </p:grpSpPr>
        <p:sp>
          <p:nvSpPr>
            <p:cNvPr id="44" name="Ellipse 43"/>
            <p:cNvSpPr/>
            <p:nvPr/>
          </p:nvSpPr>
          <p:spPr bwMode="auto">
            <a:xfrm>
              <a:off x="138687" y="2141881"/>
              <a:ext cx="108963" cy="108000"/>
            </a:xfrm>
            <a:prstGeom prst="ellipse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336588" y="2141881"/>
              <a:ext cx="108963" cy="108000"/>
            </a:xfrm>
            <a:prstGeom prst="ellipse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238670" y="1994243"/>
              <a:ext cx="108963" cy="108000"/>
            </a:xfrm>
            <a:prstGeom prst="ellipse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 pitchFamily="50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 bwMode="auto">
            <a:xfrm flipV="1">
              <a:off x="213970" y="2087278"/>
              <a:ext cx="54162" cy="71270"/>
            </a:xfrm>
            <a:prstGeom prst="line">
              <a:avLst/>
            </a:prstGeom>
            <a:solidFill>
              <a:srgbClr val="009966"/>
            </a:solidFill>
            <a:ln w="254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Connecteur droit 47"/>
            <p:cNvCxnSpPr/>
            <p:nvPr/>
          </p:nvCxnSpPr>
          <p:spPr bwMode="auto">
            <a:xfrm flipH="1" flipV="1">
              <a:off x="315412" y="2092040"/>
              <a:ext cx="56638" cy="71270"/>
            </a:xfrm>
            <a:prstGeom prst="line">
              <a:avLst/>
            </a:prstGeom>
            <a:solidFill>
              <a:srgbClr val="009966"/>
            </a:solidFill>
            <a:ln w="254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Connecteur droit 48"/>
            <p:cNvCxnSpPr/>
            <p:nvPr/>
          </p:nvCxnSpPr>
          <p:spPr bwMode="auto">
            <a:xfrm flipH="1" flipV="1">
              <a:off x="212186" y="2206004"/>
              <a:ext cx="178883" cy="1"/>
            </a:xfrm>
            <a:prstGeom prst="line">
              <a:avLst/>
            </a:prstGeom>
            <a:solidFill>
              <a:srgbClr val="009966"/>
            </a:solidFill>
            <a:ln w="254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0" name="Picture 14" descr="C:\Users\909858\Desktop\Design - icones - Logos\Icones Flat\gemicon\32x32\row 1\14.png"/>
          <p:cNvPicPr>
            <a:picLocks noChangeAspect="1" noChangeArrowheads="1"/>
          </p:cNvPicPr>
          <p:nvPr/>
        </p:nvPicPr>
        <p:blipFill>
          <a:blip r:embed="rId21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22" y="2150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vblock_solo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379314" y="2362355"/>
            <a:ext cx="2799587" cy="2727171"/>
          </a:xfrm>
          <a:prstGeom prst="rect">
            <a:avLst/>
          </a:prstGeom>
        </p:spPr>
      </p:pic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370848" y="6358777"/>
            <a:ext cx="8462441" cy="469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Vblock</a:t>
            </a:r>
            <a:r>
              <a:rPr lang="en-GB" sz="2400" dirty="0"/>
              <a:t> 340 with 56 servers, 1000 disks for 660 TB efficient</a:t>
            </a:r>
          </a:p>
        </p:txBody>
      </p:sp>
    </p:spTree>
    <p:extLst>
      <p:ext uri="{BB962C8B-B14F-4D97-AF65-F5344CB8AC3E}">
        <p14:creationId xmlns:p14="http://schemas.microsoft.com/office/powerpoint/2010/main" val="5815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0" grpId="0" animBg="1"/>
      <p:bldP spid="5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Cloud </a:t>
            </a:r>
            <a:r>
              <a:rPr lang="fr-BE" dirty="0" err="1"/>
              <a:t>computing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shared computer services, processing resources and data to computers and other devices on demand</a:t>
            </a:r>
          </a:p>
          <a:p>
            <a:r>
              <a:rPr lang="en-US" dirty="0"/>
              <a:t>Keywords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dirty="0"/>
              <a:t>Rapidly</a:t>
            </a:r>
          </a:p>
          <a:p>
            <a:pPr lvl="1"/>
            <a:r>
              <a:rPr lang="en-US" dirty="0"/>
              <a:t>Minimal management effort</a:t>
            </a:r>
          </a:p>
          <a:p>
            <a:pPr lvl="1"/>
            <a:r>
              <a:rPr lang="en-US" dirty="0"/>
              <a:t>IaaS, PaaS, SaaS</a:t>
            </a:r>
          </a:p>
          <a:p>
            <a:r>
              <a:rPr lang="en-US" sz="2400" dirty="0"/>
              <a:t>Amazon (2006), Microsoft Azure (2010), Google…</a:t>
            </a:r>
            <a:endParaRPr lang="fr-BE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29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11452"/>
            <a:ext cx="3026668" cy="28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virtualisation</a:t>
            </a:r>
            <a:br>
              <a:rPr lang="en-GB" dirty="0"/>
            </a:br>
            <a:r>
              <a:rPr lang="en-GB" dirty="0"/>
              <a:t>	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</a:t>
            </a:fld>
            <a:endParaRPr lang="en-US" altLang="fr-FR"/>
          </a:p>
        </p:txBody>
      </p:sp>
      <p:pic>
        <p:nvPicPr>
          <p:cNvPr id="6" name="Picture 2" descr="https://mikelloydtech.files.wordpress.com/2011/10/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1" y="1196752"/>
            <a:ext cx="27244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1" y="5438353"/>
            <a:ext cx="2724475" cy="942975"/>
          </a:xfrm>
          <a:prstGeom prst="rect">
            <a:avLst/>
          </a:prstGeom>
        </p:spPr>
      </p:pic>
      <p:pic>
        <p:nvPicPr>
          <p:cNvPr id="8" name="Picture 2" descr="https://mikelloydtech.files.wordpress.com/2011/10/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20" y="332656"/>
            <a:ext cx="27244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120" y="4447456"/>
            <a:ext cx="2724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9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Cloud </a:t>
            </a:r>
            <a:r>
              <a:rPr lang="fr-BE" dirty="0" err="1"/>
              <a:t>computing</a:t>
            </a:r>
            <a:r>
              <a:rPr lang="fr-BE" dirty="0"/>
              <a:t> in </a:t>
            </a:r>
            <a:r>
              <a:rPr lang="fr-BE" dirty="0" err="1"/>
              <a:t>big</a:t>
            </a:r>
            <a:r>
              <a:rPr lang="fr-BE" dirty="0"/>
              <a:t> </a:t>
            </a:r>
            <a:r>
              <a:rPr lang="fr-BE" dirty="0" err="1"/>
              <a:t>companies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principles can be implemented internally in an enterprise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Private cloud</a:t>
            </a:r>
          </a:p>
          <a:p>
            <a:r>
              <a:rPr lang="en-US" dirty="0"/>
              <a:t>Dedicated to a single organization</a:t>
            </a:r>
          </a:p>
          <a:p>
            <a:r>
              <a:rPr lang="en-US" dirty="0"/>
              <a:t>Total control on</a:t>
            </a:r>
          </a:p>
          <a:p>
            <a:pPr lvl="1"/>
            <a:r>
              <a:rPr lang="en-US" dirty="0"/>
              <a:t>Data localization</a:t>
            </a:r>
          </a:p>
          <a:p>
            <a:pPr lvl="1"/>
            <a:r>
              <a:rPr lang="en-US" dirty="0"/>
              <a:t>Data access – Security</a:t>
            </a:r>
          </a:p>
          <a:p>
            <a:pPr lvl="1"/>
            <a:r>
              <a:rPr lang="en-US" dirty="0"/>
              <a:t>…</a:t>
            </a:r>
          </a:p>
          <a:p>
            <a:pPr marL="1371600" lvl="3" indent="0">
              <a:buNone/>
            </a:pPr>
            <a:r>
              <a:rPr lang="en-US" dirty="0"/>
              <a:t>		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30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10" y="3861048"/>
            <a:ext cx="425431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068960"/>
            <a:ext cx="3561531" cy="37658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/>
              <a:t>delivery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From 5 months to…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… 5 weeks with virtualization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… 5 days with standardization</a:t>
            </a:r>
            <a:br>
              <a:rPr lang="en-US" sz="2800" dirty="0"/>
            </a:br>
            <a:r>
              <a:rPr lang="en-US" sz="2800" dirty="0"/>
              <a:t>and industrialization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… 5 hours of effective work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… later 50’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… or even 5’ ???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31</a:t>
            </a:fld>
            <a:endParaRPr lang="en-US" altLang="fr-FR"/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5868144" y="3356992"/>
            <a:ext cx="21602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02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n-lt"/>
              </a:rPr>
              <a:t>Présentation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générale</a:t>
            </a:r>
            <a:endParaRPr lang="en-GB" b="0" i="1" dirty="0">
              <a:latin typeface="+mn-lt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Comment </a:t>
            </a:r>
            <a:r>
              <a:rPr lang="en-GB" dirty="0" err="1"/>
              <a:t>ça</a:t>
            </a:r>
            <a:r>
              <a:rPr lang="en-GB" dirty="0"/>
              <a:t> </a:t>
            </a:r>
            <a:r>
              <a:rPr lang="en-GB" dirty="0" err="1"/>
              <a:t>marche</a:t>
            </a:r>
            <a:r>
              <a:rPr lang="en-GB" dirty="0"/>
              <a:t> 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872">
            <a:off x="857306" y="1753560"/>
            <a:ext cx="7490435" cy="385340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57" y="1165036"/>
            <a:ext cx="4390824" cy="49714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58367"/>
            <a:ext cx="1832084" cy="62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137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More efficient </a:t>
            </a:r>
            <a:r>
              <a:rPr lang="fr-BE" dirty="0" err="1"/>
              <a:t>delivery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1050776"/>
          </a:xfrm>
        </p:spPr>
        <p:txBody>
          <a:bodyPr/>
          <a:lstStyle/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More than 90% of requests implemented in less than 5 hours of work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/>
              <a:t>x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 dirty="0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33</a:t>
            </a:fld>
            <a:endParaRPr lang="en-US" alt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79724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Datacenter management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Transparent failover between </a:t>
            </a:r>
            <a:r>
              <a:rPr lang="en-US" sz="2800" dirty="0" err="1"/>
              <a:t>Vblocks</a:t>
            </a:r>
            <a:endParaRPr lang="en-US" sz="2800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More than 11000 transfers of VMs between </a:t>
            </a:r>
            <a:r>
              <a:rPr lang="en-US" dirty="0" err="1"/>
              <a:t>Vblock</a:t>
            </a:r>
            <a:r>
              <a:rPr lang="en-US" dirty="0"/>
              <a:t> realized manually or automatically (initiated by the system)</a:t>
            </a:r>
          </a:p>
          <a:p>
            <a:pPr lvl="1">
              <a:buSzTx/>
              <a:buFont typeface="Arial" pitchFamily="34" charset="0"/>
              <a:buChar char="–"/>
              <a:defRPr/>
            </a:pP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34</a:t>
            </a:fld>
            <a:endParaRPr lang="en-US" altLang="fr-FR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4329160"/>
            <a:ext cx="2963377" cy="126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6088" y="4321024"/>
            <a:ext cx="2963377" cy="126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double flèche horizontale 8"/>
          <p:cNvSpPr/>
          <p:nvPr/>
        </p:nvSpPr>
        <p:spPr bwMode="auto">
          <a:xfrm>
            <a:off x="3788688" y="4645868"/>
            <a:ext cx="1587664" cy="610392"/>
          </a:xfrm>
          <a:prstGeom prst="leftRightArrow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Support </a:t>
            </a:r>
            <a:r>
              <a:rPr lang="fr-BE" dirty="0" err="1"/>
              <a:t>datacenters</a:t>
            </a:r>
            <a:r>
              <a:rPr lang="fr-BE" dirty="0"/>
              <a:t> </a:t>
            </a:r>
            <a:r>
              <a:rPr lang="fr-BE" dirty="0" err="1"/>
              <a:t>evolution</a:t>
            </a:r>
            <a:r>
              <a:rPr lang="fr-BE" dirty="0"/>
              <a:t> – moves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75000"/>
              <a:buFont typeface="Monotype Sorts" pitchFamily="2" charset="2"/>
              <a:buChar char="n"/>
              <a:defRPr/>
            </a:pPr>
            <a:r>
              <a:rPr lang="en-US" sz="2800" dirty="0"/>
              <a:t>Migration using </a:t>
            </a:r>
            <a:r>
              <a:rPr lang="en-US" sz="2800" dirty="0" err="1"/>
              <a:t>Vsphere</a:t>
            </a:r>
            <a:r>
              <a:rPr lang="en-US" sz="2800" dirty="0"/>
              <a:t> Replication Appliance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Around 3000 VMs production and non production moved in intra site from ESX servers to </a:t>
            </a:r>
            <a:r>
              <a:rPr lang="en-US" dirty="0" err="1"/>
              <a:t>Vblock</a:t>
            </a:r>
            <a:r>
              <a:rPr lang="en-US" dirty="0"/>
              <a:t> without IP address change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Around 600 VM relocated between </a:t>
            </a:r>
            <a:r>
              <a:rPr lang="en-US" dirty="0" err="1"/>
              <a:t>datacentres</a:t>
            </a:r>
            <a:r>
              <a:rPr lang="en-US" dirty="0"/>
              <a:t> without IP address change  (100% successfully)</a:t>
            </a:r>
          </a:p>
          <a:p>
            <a:pPr lvl="1">
              <a:buFont typeface="Arial" pitchFamily="34" charset="0"/>
              <a:buChar char="–"/>
              <a:defRPr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959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ESX to </a:t>
            </a:r>
            <a:r>
              <a:rPr lang="en-US" dirty="0" err="1"/>
              <a:t>Vblock</a:t>
            </a:r>
            <a:r>
              <a:rPr lang="en-US" dirty="0"/>
              <a:t> within new </a:t>
            </a:r>
            <a:r>
              <a:rPr lang="en-US" dirty="0" err="1"/>
              <a:t>Datacentres</a:t>
            </a:r>
            <a:r>
              <a:rPr lang="en-US" dirty="0"/>
              <a:t> : 3 scenarios possible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 dirty="0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36</a:t>
            </a:fld>
            <a:endParaRPr lang="en-US" altLang="fr-FR"/>
          </a:p>
        </p:txBody>
      </p:sp>
      <p:sp>
        <p:nvSpPr>
          <p:cNvPr id="7" name="Rectangle 6"/>
          <p:cNvSpPr/>
          <p:nvPr/>
        </p:nvSpPr>
        <p:spPr bwMode="auto">
          <a:xfrm>
            <a:off x="712928" y="3630692"/>
            <a:ext cx="3644506" cy="2202688"/>
          </a:xfrm>
          <a:prstGeom prst="rect">
            <a:avLst/>
          </a:prstGeom>
          <a:solidFill>
            <a:srgbClr val="A2CEB9">
              <a:alpha val="84000"/>
            </a:srgbClr>
          </a:solidFill>
          <a:ln w="9525" algn="ctr">
            <a:noFill/>
            <a:round/>
            <a:headEnd/>
            <a:tailEnd/>
          </a:ln>
        </p:spPr>
        <p:txBody>
          <a:bodyPr lIns="72000" anchor="ctr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fr-FR" sz="900" b="1" dirty="0">
              <a:solidFill>
                <a:srgbClr val="336699"/>
              </a:solidFill>
              <a:effectLst/>
              <a:latin typeface="BNPP Sans" pitchFamily="50" charset="0"/>
              <a:cs typeface="Arial" panose="020B0604020202020204" pitchFamily="34" charset="0"/>
            </a:endParaRPr>
          </a:p>
        </p:txBody>
      </p:sp>
      <p:sp>
        <p:nvSpPr>
          <p:cNvPr id="8" name="Rounded Rectangle 106"/>
          <p:cNvSpPr/>
          <p:nvPr/>
        </p:nvSpPr>
        <p:spPr bwMode="auto">
          <a:xfrm>
            <a:off x="759884" y="3675142"/>
            <a:ext cx="1570140" cy="1331620"/>
          </a:xfrm>
          <a:prstGeom prst="roundRect">
            <a:avLst>
              <a:gd name="adj" fmla="val 2557"/>
            </a:avLst>
          </a:prstGeom>
          <a:solidFill>
            <a:srgbClr val="FFFFFF"/>
          </a:solidFill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rIns="3600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BNPP Sans" pitchFamily="50" charset="0"/>
              <a:cs typeface="Arial" pitchFamily="34" charset="0"/>
            </a:endParaRPr>
          </a:p>
        </p:txBody>
      </p:sp>
      <p:grpSp>
        <p:nvGrpSpPr>
          <p:cNvPr id="9" name="Group 189"/>
          <p:cNvGrpSpPr/>
          <p:nvPr/>
        </p:nvGrpSpPr>
        <p:grpSpPr>
          <a:xfrm>
            <a:off x="1106946" y="3895234"/>
            <a:ext cx="929284" cy="708783"/>
            <a:chOff x="702666" y="3145667"/>
            <a:chExt cx="1333774" cy="1268507"/>
          </a:xfrm>
        </p:grpSpPr>
        <p:pic>
          <p:nvPicPr>
            <p:cNvPr id="10" name="Picture 7" descr="C:\Users\Abject-3D\Desktop\VMWare Files\FINAL diagrams\Basic Virtualization\3D PNGs\VMW_09Q3_DGRM_SRM_StorageReplication_Comm_1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39481" y="3894615"/>
              <a:ext cx="655772" cy="519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ounded Rectangle 181"/>
            <p:cNvSpPr/>
            <p:nvPr/>
          </p:nvSpPr>
          <p:spPr bwMode="auto">
            <a:xfrm>
              <a:off x="704234" y="3375841"/>
              <a:ext cx="1331454" cy="252234"/>
            </a:xfrm>
            <a:prstGeom prst="roundRect">
              <a:avLst>
                <a:gd name="adj" fmla="val 14837"/>
              </a:avLst>
            </a:prstGeom>
            <a:gradFill rotWithShape="1">
              <a:gsLst>
                <a:gs pos="0">
                  <a:srgbClr val="037BB1"/>
                </a:gs>
                <a:gs pos="83000">
                  <a:srgbClr val="0383BD">
                    <a:alpha val="64000"/>
                  </a:srgbClr>
                </a:gs>
              </a:gsLst>
              <a:lin ang="16200000" scaled="0"/>
            </a:gradFill>
            <a:ln w="12700" cap="flat" cmpd="sng" algn="ctr">
              <a:solidFill>
                <a:srgbClr val="009966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NPP Sans"/>
                  <a:ea typeface="+mn-ea"/>
                  <a:cs typeface="+mn-cs"/>
                </a:rPr>
                <a:t>VMware vSphere</a:t>
              </a:r>
            </a:p>
          </p:txBody>
        </p:sp>
        <p:pic>
          <p:nvPicPr>
            <p:cNvPr id="12" name="Picture 13" descr="C:\Users\Abject-3D\Desktop\VMWare Files\FINAL diagrams\Basic Virtualization\3D PNGs\VMW_09Q3_DGRM_SRM_StorageReplication_Comm_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8693" y="3630093"/>
              <a:ext cx="1239298" cy="27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 descr="C:\Users\Abject-3D\Desktop\VMWare Files\FINAL diagrams\Basic Virtualization\3D PNGs\VMW_09Q3_DGRM_SRM_StorageReplication_Comm_1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2666" y="3145667"/>
              <a:ext cx="1333774" cy="204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ZoneTexte 115"/>
          <p:cNvSpPr txBox="1"/>
          <p:nvPr/>
        </p:nvSpPr>
        <p:spPr>
          <a:xfrm>
            <a:off x="1292632" y="3621932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1050" dirty="0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DC 1</a:t>
            </a:r>
          </a:p>
        </p:txBody>
      </p:sp>
      <p:sp>
        <p:nvSpPr>
          <p:cNvPr id="15" name="ZoneTexte 115"/>
          <p:cNvSpPr txBox="1"/>
          <p:nvPr/>
        </p:nvSpPr>
        <p:spPr>
          <a:xfrm>
            <a:off x="1366038" y="434633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dirty="0"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ESX</a:t>
            </a:r>
          </a:p>
        </p:txBody>
      </p:sp>
      <p:sp>
        <p:nvSpPr>
          <p:cNvPr id="16" name="Flowchart: Magnetic Disk 192"/>
          <p:cNvSpPr/>
          <p:nvPr/>
        </p:nvSpPr>
        <p:spPr bwMode="auto">
          <a:xfrm>
            <a:off x="1471080" y="4705617"/>
            <a:ext cx="209550" cy="247650"/>
          </a:xfrm>
          <a:prstGeom prst="flowChartMagneticDisk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cxnSp>
        <p:nvCxnSpPr>
          <p:cNvPr id="17" name="Straight Connector 195"/>
          <p:cNvCxnSpPr>
            <a:stCxn id="15" idx="2"/>
            <a:endCxn id="16" idx="1"/>
          </p:cNvCxnSpPr>
          <p:nvPr/>
        </p:nvCxnSpPr>
        <p:spPr bwMode="auto">
          <a:xfrm rot="16200000" flipH="1">
            <a:off x="1509564" y="4641394"/>
            <a:ext cx="128446" cy="0"/>
          </a:xfrm>
          <a:prstGeom prst="line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06"/>
          <p:cNvSpPr/>
          <p:nvPr/>
        </p:nvSpPr>
        <p:spPr bwMode="auto">
          <a:xfrm>
            <a:off x="2728384" y="3678597"/>
            <a:ext cx="1570140" cy="1342796"/>
          </a:xfrm>
          <a:prstGeom prst="roundRect">
            <a:avLst>
              <a:gd name="adj" fmla="val 2557"/>
            </a:avLst>
          </a:prstGeom>
          <a:solidFill>
            <a:srgbClr val="FFFFFF"/>
          </a:solidFill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rIns="3600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BNPP Sans" pitchFamily="50" charset="0"/>
              <a:cs typeface="Arial" pitchFamily="34" charset="0"/>
            </a:endParaRPr>
          </a:p>
        </p:txBody>
      </p:sp>
      <p:grpSp>
        <p:nvGrpSpPr>
          <p:cNvPr id="19" name="Group 198"/>
          <p:cNvGrpSpPr/>
          <p:nvPr/>
        </p:nvGrpSpPr>
        <p:grpSpPr>
          <a:xfrm>
            <a:off x="3075446" y="3895234"/>
            <a:ext cx="929284" cy="708783"/>
            <a:chOff x="702666" y="3145667"/>
            <a:chExt cx="1333774" cy="1268507"/>
          </a:xfrm>
        </p:grpSpPr>
        <p:pic>
          <p:nvPicPr>
            <p:cNvPr id="20" name="Picture 7" descr="C:\Users\Abject-3D\Desktop\VMWare Files\FINAL diagrams\Basic Virtualization\3D PNGs\VMW_09Q3_DGRM_SRM_StorageReplication_Comm_1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39481" y="3894615"/>
              <a:ext cx="655772" cy="519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ounded Rectangle 201"/>
            <p:cNvSpPr/>
            <p:nvPr/>
          </p:nvSpPr>
          <p:spPr bwMode="auto">
            <a:xfrm>
              <a:off x="704234" y="3375841"/>
              <a:ext cx="1331454" cy="252234"/>
            </a:xfrm>
            <a:prstGeom prst="roundRect">
              <a:avLst>
                <a:gd name="adj" fmla="val 14837"/>
              </a:avLst>
            </a:prstGeom>
            <a:gradFill rotWithShape="1">
              <a:gsLst>
                <a:gs pos="0">
                  <a:srgbClr val="037BB1"/>
                </a:gs>
                <a:gs pos="83000">
                  <a:srgbClr val="0383BD">
                    <a:alpha val="64000"/>
                  </a:srgbClr>
                </a:gs>
              </a:gsLst>
              <a:lin ang="16200000" scaled="0"/>
            </a:gradFill>
            <a:ln w="12700" cap="flat" cmpd="sng" algn="ctr">
              <a:solidFill>
                <a:srgbClr val="009966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NPP Sans"/>
                  <a:ea typeface="+mn-ea"/>
                  <a:cs typeface="+mn-cs"/>
                </a:rPr>
                <a:t>VMware vSphere</a:t>
              </a:r>
            </a:p>
          </p:txBody>
        </p:sp>
        <p:pic>
          <p:nvPicPr>
            <p:cNvPr id="22" name="Picture 13" descr="C:\Users\Abject-3D\Desktop\VMWare Files\FINAL diagrams\Basic Virtualization\3D PNGs\VMW_09Q3_DGRM_SRM_StorageReplication_Comm_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8693" y="3630093"/>
              <a:ext cx="1239298" cy="27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5" descr="C:\Users\Abject-3D\Desktop\VMWare Files\FINAL diagrams\Basic Virtualization\3D PNGs\VMW_09Q3_DGRM_SRM_StorageReplication_Comm_1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2666" y="3145667"/>
              <a:ext cx="1333774" cy="204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ZoneTexte 115"/>
          <p:cNvSpPr txBox="1"/>
          <p:nvPr/>
        </p:nvSpPr>
        <p:spPr>
          <a:xfrm>
            <a:off x="3364998" y="3654495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1050" dirty="0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DC 2</a:t>
            </a:r>
            <a:endParaRPr kumimoji="0" lang="fr-FR" sz="1000" dirty="0">
              <a:solidFill>
                <a:srgbClr val="000000"/>
              </a:solidFill>
              <a:effectLst/>
              <a:latin typeface="BNPP Sans" pitchFamily="50" charset="0"/>
              <a:cs typeface="Arial" charset="0"/>
            </a:endParaRPr>
          </a:p>
        </p:txBody>
      </p:sp>
      <p:sp>
        <p:nvSpPr>
          <p:cNvPr id="25" name="ZoneTexte 115"/>
          <p:cNvSpPr txBox="1"/>
          <p:nvPr/>
        </p:nvSpPr>
        <p:spPr>
          <a:xfrm>
            <a:off x="3334538" y="43497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dirty="0"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ESX</a:t>
            </a:r>
          </a:p>
        </p:txBody>
      </p:sp>
      <p:sp>
        <p:nvSpPr>
          <p:cNvPr id="26" name="Flowchart: Magnetic Disk 208"/>
          <p:cNvSpPr/>
          <p:nvPr/>
        </p:nvSpPr>
        <p:spPr bwMode="auto">
          <a:xfrm>
            <a:off x="3439580" y="4709072"/>
            <a:ext cx="209550" cy="247650"/>
          </a:xfrm>
          <a:prstGeom prst="flowChartMagneticDisk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cxnSp>
        <p:nvCxnSpPr>
          <p:cNvPr id="27" name="Straight Connector 210"/>
          <p:cNvCxnSpPr>
            <a:stCxn id="25" idx="2"/>
            <a:endCxn id="26" idx="1"/>
          </p:cNvCxnSpPr>
          <p:nvPr/>
        </p:nvCxnSpPr>
        <p:spPr bwMode="auto">
          <a:xfrm rot="16200000" flipH="1">
            <a:off x="3479098" y="4643815"/>
            <a:ext cx="128446" cy="2068"/>
          </a:xfrm>
          <a:prstGeom prst="line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11"/>
          <p:cNvCxnSpPr>
            <a:stCxn id="26" idx="2"/>
            <a:endCxn id="16" idx="4"/>
          </p:cNvCxnSpPr>
          <p:nvPr/>
        </p:nvCxnSpPr>
        <p:spPr bwMode="auto">
          <a:xfrm rot="10800000">
            <a:off x="1680630" y="4832897"/>
            <a:ext cx="1758950" cy="0"/>
          </a:xfrm>
          <a:prstGeom prst="line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Left-Right Arrow 215"/>
          <p:cNvSpPr/>
          <p:nvPr/>
        </p:nvSpPr>
        <p:spPr bwMode="auto">
          <a:xfrm>
            <a:off x="2099474" y="4033847"/>
            <a:ext cx="943646" cy="80462"/>
          </a:xfrm>
          <a:prstGeom prst="leftRightArrow">
            <a:avLst/>
          </a:prstGeom>
          <a:solidFill>
            <a:srgbClr val="FFCC00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sp>
        <p:nvSpPr>
          <p:cNvPr id="30" name="ZoneTexte 115"/>
          <p:cNvSpPr txBox="1"/>
          <p:nvPr/>
        </p:nvSpPr>
        <p:spPr>
          <a:xfrm>
            <a:off x="2209204" y="3868217"/>
            <a:ext cx="77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b="1" i="1" dirty="0" err="1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VMotion</a:t>
            </a:r>
            <a:endParaRPr kumimoji="0" lang="fr-FR" sz="900" b="1" i="1" dirty="0">
              <a:solidFill>
                <a:srgbClr val="000000"/>
              </a:solidFill>
              <a:effectLst/>
              <a:latin typeface="BNPP Sans" pitchFamily="50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88685" y="3629474"/>
            <a:ext cx="3644506" cy="2247798"/>
          </a:xfrm>
          <a:prstGeom prst="rect">
            <a:avLst/>
          </a:prstGeom>
          <a:solidFill>
            <a:srgbClr val="A2CEB9">
              <a:alpha val="84000"/>
            </a:srgbClr>
          </a:solidFill>
          <a:ln w="9525" algn="ctr">
            <a:noFill/>
            <a:round/>
            <a:headEnd/>
            <a:tailEnd/>
          </a:ln>
        </p:spPr>
        <p:txBody>
          <a:bodyPr lIns="72000" anchor="ctr"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fr-FR" sz="900" b="1" dirty="0">
              <a:solidFill>
                <a:srgbClr val="336699"/>
              </a:solidFill>
              <a:effectLst/>
              <a:latin typeface="BNPP Sans" pitchFamily="50" charset="0"/>
              <a:cs typeface="Arial" panose="020B0604020202020204" pitchFamily="34" charset="0"/>
            </a:endParaRPr>
          </a:p>
        </p:txBody>
      </p:sp>
      <p:sp>
        <p:nvSpPr>
          <p:cNvPr id="32" name="Rounded Rectangle 106"/>
          <p:cNvSpPr/>
          <p:nvPr/>
        </p:nvSpPr>
        <p:spPr bwMode="auto">
          <a:xfrm>
            <a:off x="4935640" y="3659293"/>
            <a:ext cx="1570140" cy="2093620"/>
          </a:xfrm>
          <a:prstGeom prst="roundRect">
            <a:avLst>
              <a:gd name="adj" fmla="val 2557"/>
            </a:avLst>
          </a:prstGeom>
          <a:solidFill>
            <a:srgbClr val="FFFFFF"/>
          </a:solidFill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rIns="3600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BNPP Sans" pitchFamily="50" charset="0"/>
              <a:cs typeface="Arial" pitchFamily="34" charset="0"/>
            </a:endParaRPr>
          </a:p>
        </p:txBody>
      </p:sp>
      <p:sp>
        <p:nvSpPr>
          <p:cNvPr id="33" name="ZoneTexte 115"/>
          <p:cNvSpPr txBox="1"/>
          <p:nvPr/>
        </p:nvSpPr>
        <p:spPr>
          <a:xfrm>
            <a:off x="5145592" y="3642661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1050" dirty="0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DC 3</a:t>
            </a:r>
          </a:p>
        </p:txBody>
      </p:sp>
      <p:sp>
        <p:nvSpPr>
          <p:cNvPr id="34" name="Rounded Rectangle 106"/>
          <p:cNvSpPr/>
          <p:nvPr/>
        </p:nvSpPr>
        <p:spPr bwMode="auto">
          <a:xfrm>
            <a:off x="6904140" y="3662748"/>
            <a:ext cx="1570140" cy="2017013"/>
          </a:xfrm>
          <a:prstGeom prst="roundRect">
            <a:avLst>
              <a:gd name="adj" fmla="val 2557"/>
            </a:avLst>
          </a:prstGeom>
          <a:solidFill>
            <a:srgbClr val="FFFFFF"/>
          </a:solidFill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rIns="3600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BNPP Sans" pitchFamily="50" charset="0"/>
              <a:cs typeface="Arial" pitchFamily="34" charset="0"/>
            </a:endParaRPr>
          </a:p>
        </p:txBody>
      </p:sp>
      <p:sp>
        <p:nvSpPr>
          <p:cNvPr id="35" name="Left-Right Arrow 240"/>
          <p:cNvSpPr/>
          <p:nvPr/>
        </p:nvSpPr>
        <p:spPr bwMode="auto">
          <a:xfrm>
            <a:off x="6042355" y="5481029"/>
            <a:ext cx="1389888" cy="89004"/>
          </a:xfrm>
          <a:prstGeom prst="leftRightArrow">
            <a:avLst/>
          </a:prstGeom>
          <a:solidFill>
            <a:srgbClr val="FFCC00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sp>
        <p:nvSpPr>
          <p:cNvPr id="36" name="ZoneTexte 115"/>
          <p:cNvSpPr txBox="1"/>
          <p:nvPr/>
        </p:nvSpPr>
        <p:spPr>
          <a:xfrm>
            <a:off x="6355698" y="3830415"/>
            <a:ext cx="77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b="1" i="1" dirty="0" err="1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VMotion</a:t>
            </a:r>
            <a:endParaRPr kumimoji="0" lang="fr-FR" sz="900" b="1" i="1" dirty="0">
              <a:solidFill>
                <a:srgbClr val="000000"/>
              </a:solidFill>
              <a:effectLst/>
              <a:latin typeface="BNPP Sans" pitchFamily="50" charset="0"/>
              <a:cs typeface="Arial" charset="0"/>
            </a:endParaRPr>
          </a:p>
        </p:txBody>
      </p:sp>
      <p:pic>
        <p:nvPicPr>
          <p:cNvPr id="37" name="Pictur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0836" y="5076208"/>
            <a:ext cx="716422" cy="7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ZoneTexte 115"/>
          <p:cNvSpPr txBox="1"/>
          <p:nvPr/>
        </p:nvSpPr>
        <p:spPr>
          <a:xfrm>
            <a:off x="7112162" y="365607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1050" dirty="0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DC 4</a:t>
            </a:r>
          </a:p>
        </p:txBody>
      </p:sp>
      <p:grpSp>
        <p:nvGrpSpPr>
          <p:cNvPr id="39" name="Group 244"/>
          <p:cNvGrpSpPr/>
          <p:nvPr/>
        </p:nvGrpSpPr>
        <p:grpSpPr>
          <a:xfrm>
            <a:off x="5238814" y="3872073"/>
            <a:ext cx="929284" cy="708783"/>
            <a:chOff x="702666" y="3145667"/>
            <a:chExt cx="1333774" cy="1268507"/>
          </a:xfrm>
        </p:grpSpPr>
        <p:pic>
          <p:nvPicPr>
            <p:cNvPr id="40" name="Picture 7" descr="C:\Users\Abject-3D\Desktop\VMWare Files\FINAL diagrams\Basic Virtualization\3D PNGs\VMW_09Q3_DGRM_SRM_StorageReplication_Comm_1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39481" y="3894615"/>
              <a:ext cx="655772" cy="519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ounded Rectangle 246"/>
            <p:cNvSpPr/>
            <p:nvPr/>
          </p:nvSpPr>
          <p:spPr bwMode="auto">
            <a:xfrm>
              <a:off x="704234" y="3375841"/>
              <a:ext cx="1331454" cy="252234"/>
            </a:xfrm>
            <a:prstGeom prst="roundRect">
              <a:avLst>
                <a:gd name="adj" fmla="val 14837"/>
              </a:avLst>
            </a:prstGeom>
            <a:gradFill rotWithShape="1">
              <a:gsLst>
                <a:gs pos="0">
                  <a:srgbClr val="037BB1"/>
                </a:gs>
                <a:gs pos="83000">
                  <a:srgbClr val="0383BD">
                    <a:alpha val="64000"/>
                  </a:srgbClr>
                </a:gs>
              </a:gsLst>
              <a:lin ang="16200000" scaled="0"/>
            </a:gradFill>
            <a:ln w="12700" cap="flat" cmpd="sng" algn="ctr">
              <a:solidFill>
                <a:srgbClr val="009966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NPP Sans"/>
                  <a:ea typeface="+mn-ea"/>
                  <a:cs typeface="+mn-cs"/>
                </a:rPr>
                <a:t>VMware vSphere</a:t>
              </a:r>
            </a:p>
          </p:txBody>
        </p:sp>
        <p:pic>
          <p:nvPicPr>
            <p:cNvPr id="42" name="Picture 13" descr="C:\Users\Abject-3D\Desktop\VMWare Files\FINAL diagrams\Basic Virtualization\3D PNGs\VMW_09Q3_DGRM_SRM_StorageReplication_Comm_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8693" y="3630093"/>
              <a:ext cx="1239298" cy="27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5" descr="C:\Users\Abject-3D\Desktop\VMWare Files\FINAL diagrams\Basic Virtualization\3D PNGs\VMW_09Q3_DGRM_SRM_StorageReplication_Comm_1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2666" y="3145667"/>
              <a:ext cx="1333774" cy="204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ZoneTexte 115"/>
          <p:cNvSpPr txBox="1"/>
          <p:nvPr/>
        </p:nvSpPr>
        <p:spPr>
          <a:xfrm>
            <a:off x="5497906" y="432317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dirty="0"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ESX</a:t>
            </a:r>
          </a:p>
        </p:txBody>
      </p:sp>
      <p:sp>
        <p:nvSpPr>
          <p:cNvPr id="45" name="Flowchart: Magnetic Disk 250"/>
          <p:cNvSpPr/>
          <p:nvPr/>
        </p:nvSpPr>
        <p:spPr bwMode="auto">
          <a:xfrm>
            <a:off x="5602948" y="4682456"/>
            <a:ext cx="209550" cy="247650"/>
          </a:xfrm>
          <a:prstGeom prst="flowChartMagneticDisk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cxnSp>
        <p:nvCxnSpPr>
          <p:cNvPr id="46" name="Straight Connector 251"/>
          <p:cNvCxnSpPr>
            <a:stCxn id="44" idx="2"/>
            <a:endCxn id="45" idx="1"/>
          </p:cNvCxnSpPr>
          <p:nvPr/>
        </p:nvCxnSpPr>
        <p:spPr bwMode="auto">
          <a:xfrm rot="16200000" flipH="1">
            <a:off x="5641432" y="4618233"/>
            <a:ext cx="128446" cy="0"/>
          </a:xfrm>
          <a:prstGeom prst="line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252"/>
          <p:cNvGrpSpPr/>
          <p:nvPr/>
        </p:nvGrpSpPr>
        <p:grpSpPr>
          <a:xfrm>
            <a:off x="7265125" y="3894018"/>
            <a:ext cx="929284" cy="708783"/>
            <a:chOff x="702666" y="3145667"/>
            <a:chExt cx="1333774" cy="1268507"/>
          </a:xfrm>
        </p:grpSpPr>
        <p:pic>
          <p:nvPicPr>
            <p:cNvPr id="48" name="Picture 7" descr="C:\Users\Abject-3D\Desktop\VMWare Files\FINAL diagrams\Basic Virtualization\3D PNGs\VMW_09Q3_DGRM_SRM_StorageReplication_Comm_1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39481" y="3894615"/>
              <a:ext cx="655772" cy="519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ounded Rectangle 254"/>
            <p:cNvSpPr/>
            <p:nvPr/>
          </p:nvSpPr>
          <p:spPr bwMode="auto">
            <a:xfrm>
              <a:off x="704234" y="3375841"/>
              <a:ext cx="1331454" cy="252234"/>
            </a:xfrm>
            <a:prstGeom prst="roundRect">
              <a:avLst>
                <a:gd name="adj" fmla="val 14837"/>
              </a:avLst>
            </a:prstGeom>
            <a:gradFill rotWithShape="1">
              <a:gsLst>
                <a:gs pos="0">
                  <a:srgbClr val="037BB1"/>
                </a:gs>
                <a:gs pos="83000">
                  <a:srgbClr val="0383BD">
                    <a:alpha val="64000"/>
                  </a:srgbClr>
                </a:gs>
              </a:gsLst>
              <a:lin ang="16200000" scaled="0"/>
            </a:gradFill>
            <a:ln w="12700" cap="flat" cmpd="sng" algn="ctr">
              <a:solidFill>
                <a:srgbClr val="009966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NPP Sans"/>
                  <a:ea typeface="+mn-ea"/>
                  <a:cs typeface="+mn-cs"/>
                </a:rPr>
                <a:t>VMware vSphere</a:t>
              </a:r>
            </a:p>
          </p:txBody>
        </p:sp>
        <p:pic>
          <p:nvPicPr>
            <p:cNvPr id="50" name="Picture 13" descr="C:\Users\Abject-3D\Desktop\VMWare Files\FINAL diagrams\Basic Virtualization\3D PNGs\VMW_09Q3_DGRM_SRM_StorageReplication_Comm_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8693" y="3630093"/>
              <a:ext cx="1239298" cy="27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15" descr="C:\Users\Abject-3D\Desktop\VMWare Files\FINAL diagrams\Basic Virtualization\3D PNGs\VMW_09Q3_DGRM_SRM_StorageReplication_Comm_1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2666" y="3145667"/>
              <a:ext cx="1333774" cy="204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ZoneTexte 115"/>
          <p:cNvSpPr txBox="1"/>
          <p:nvPr/>
        </p:nvSpPr>
        <p:spPr>
          <a:xfrm>
            <a:off x="7524217" y="434512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dirty="0"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ESX</a:t>
            </a:r>
          </a:p>
        </p:txBody>
      </p:sp>
      <p:sp>
        <p:nvSpPr>
          <p:cNvPr id="53" name="Flowchart: Magnetic Disk 258"/>
          <p:cNvSpPr/>
          <p:nvPr/>
        </p:nvSpPr>
        <p:spPr bwMode="auto">
          <a:xfrm>
            <a:off x="7629259" y="4704401"/>
            <a:ext cx="209550" cy="247650"/>
          </a:xfrm>
          <a:prstGeom prst="flowChartMagneticDisk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cxnSp>
        <p:nvCxnSpPr>
          <p:cNvPr id="54" name="Straight Connector 259"/>
          <p:cNvCxnSpPr>
            <a:stCxn id="52" idx="2"/>
            <a:endCxn id="53" idx="1"/>
          </p:cNvCxnSpPr>
          <p:nvPr/>
        </p:nvCxnSpPr>
        <p:spPr bwMode="auto">
          <a:xfrm rot="16200000" flipH="1">
            <a:off x="7667743" y="4640178"/>
            <a:ext cx="128446" cy="0"/>
          </a:xfrm>
          <a:prstGeom prst="line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Bent Arrow 260"/>
          <p:cNvSpPr/>
          <p:nvPr/>
        </p:nvSpPr>
        <p:spPr bwMode="auto">
          <a:xfrm flipH="1" flipV="1">
            <a:off x="6020409" y="4245982"/>
            <a:ext cx="197510" cy="1163117"/>
          </a:xfrm>
          <a:prstGeom prst="bentArrow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sp>
        <p:nvSpPr>
          <p:cNvPr id="56" name="Left-Right Arrow 261"/>
          <p:cNvSpPr/>
          <p:nvPr/>
        </p:nvSpPr>
        <p:spPr bwMode="auto">
          <a:xfrm>
            <a:off x="6275231" y="4017990"/>
            <a:ext cx="893663" cy="89004"/>
          </a:xfrm>
          <a:prstGeom prst="leftRightArrow">
            <a:avLst/>
          </a:prstGeom>
          <a:solidFill>
            <a:srgbClr val="FFCC00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pic>
        <p:nvPicPr>
          <p:cNvPr id="57" name="Pictur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6122" y="5023783"/>
            <a:ext cx="716422" cy="7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115"/>
          <p:cNvSpPr txBox="1"/>
          <p:nvPr/>
        </p:nvSpPr>
        <p:spPr>
          <a:xfrm>
            <a:off x="6391055" y="5299551"/>
            <a:ext cx="77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b="1" i="1" dirty="0" err="1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VMotion</a:t>
            </a:r>
            <a:endParaRPr kumimoji="0" lang="fr-FR" sz="900" b="1" i="1" dirty="0">
              <a:solidFill>
                <a:srgbClr val="000000"/>
              </a:solidFill>
              <a:effectLst/>
              <a:latin typeface="BNPP Sans" pitchFamily="50" charset="0"/>
              <a:cs typeface="Arial" charset="0"/>
            </a:endParaRPr>
          </a:p>
        </p:txBody>
      </p:sp>
      <p:sp>
        <p:nvSpPr>
          <p:cNvPr id="59" name="ZoneTexte 115"/>
          <p:cNvSpPr txBox="1"/>
          <p:nvPr/>
        </p:nvSpPr>
        <p:spPr>
          <a:xfrm rot="16200000">
            <a:off x="5879104" y="4542786"/>
            <a:ext cx="93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i="1" dirty="0" err="1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Vsphere</a:t>
            </a:r>
            <a:r>
              <a:rPr kumimoji="0" lang="fr-FR" sz="900" i="1" dirty="0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  </a:t>
            </a:r>
            <a:r>
              <a:rPr kumimoji="0" lang="fr-FR" sz="900" i="1" dirty="0" err="1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Replication</a:t>
            </a:r>
            <a:endParaRPr kumimoji="0" lang="fr-FR" sz="900" i="1" dirty="0">
              <a:solidFill>
                <a:srgbClr val="000000"/>
              </a:solidFill>
              <a:effectLst/>
              <a:latin typeface="BNPP Sans" pitchFamily="50" charset="0"/>
              <a:cs typeface="Arial" charset="0"/>
            </a:endParaRPr>
          </a:p>
        </p:txBody>
      </p:sp>
      <p:cxnSp>
        <p:nvCxnSpPr>
          <p:cNvPr id="60" name="Straight Connector 265"/>
          <p:cNvCxnSpPr/>
          <p:nvPr/>
        </p:nvCxnSpPr>
        <p:spPr bwMode="auto">
          <a:xfrm rot="10800000">
            <a:off x="5812499" y="4795101"/>
            <a:ext cx="1758950" cy="0"/>
          </a:xfrm>
          <a:prstGeom prst="line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ZoneTexte 115"/>
          <p:cNvSpPr txBox="1"/>
          <p:nvPr/>
        </p:nvSpPr>
        <p:spPr>
          <a:xfrm>
            <a:off x="6536411" y="4622893"/>
            <a:ext cx="398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i="1" dirty="0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FC</a:t>
            </a:r>
          </a:p>
        </p:txBody>
      </p:sp>
      <p:sp>
        <p:nvSpPr>
          <p:cNvPr id="62" name="Bent Arrow 266"/>
          <p:cNvSpPr/>
          <p:nvPr/>
        </p:nvSpPr>
        <p:spPr bwMode="auto">
          <a:xfrm rot="16200000" flipH="1" flipV="1">
            <a:off x="4384851" y="4263656"/>
            <a:ext cx="512064" cy="1530098"/>
          </a:xfrm>
          <a:prstGeom prst="bentArrow">
            <a:avLst>
              <a:gd name="adj1" fmla="val 9449"/>
              <a:gd name="adj2" fmla="val 25000"/>
              <a:gd name="adj3" fmla="val 23704"/>
              <a:gd name="adj4" fmla="val 43750"/>
            </a:avLst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sp>
        <p:nvSpPr>
          <p:cNvPr id="63" name="ZoneTexte 115"/>
          <p:cNvSpPr txBox="1"/>
          <p:nvPr/>
        </p:nvSpPr>
        <p:spPr>
          <a:xfrm>
            <a:off x="4158813" y="4768338"/>
            <a:ext cx="93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fr-FR" sz="900" i="1" dirty="0" err="1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Vsphere</a:t>
            </a:r>
            <a:r>
              <a:rPr kumimoji="0" lang="fr-FR" sz="900" i="1" dirty="0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  </a:t>
            </a:r>
            <a:r>
              <a:rPr kumimoji="0" lang="fr-FR" sz="900" i="1" dirty="0" err="1">
                <a:solidFill>
                  <a:srgbClr val="000000"/>
                </a:solidFill>
                <a:effectLst/>
                <a:latin typeface="BNPP Sans" pitchFamily="50" charset="0"/>
                <a:cs typeface="Arial" charset="0"/>
              </a:rPr>
              <a:t>Replication</a:t>
            </a:r>
            <a:endParaRPr kumimoji="0" lang="fr-FR" sz="900" i="1" dirty="0">
              <a:solidFill>
                <a:srgbClr val="000000"/>
              </a:solidFill>
              <a:effectLst/>
              <a:latin typeface="BNPP Sans" pitchFamily="50" charset="0"/>
              <a:cs typeface="Arial" charset="0"/>
            </a:endParaRPr>
          </a:p>
        </p:txBody>
      </p:sp>
      <p:sp>
        <p:nvSpPr>
          <p:cNvPr id="64" name="Dodecagon 269"/>
          <p:cNvSpPr/>
          <p:nvPr/>
        </p:nvSpPr>
        <p:spPr bwMode="auto">
          <a:xfrm>
            <a:off x="4520794" y="4641003"/>
            <a:ext cx="175565" cy="160934"/>
          </a:xfrm>
          <a:prstGeom prst="dodecagon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 pitchFamily="50" charset="0"/>
                <a:cs typeface="Arial" charset="0"/>
              </a:rPr>
              <a:t>1</a:t>
            </a:r>
          </a:p>
        </p:txBody>
      </p:sp>
      <p:sp>
        <p:nvSpPr>
          <p:cNvPr id="65" name="Right Arrow 270"/>
          <p:cNvSpPr/>
          <p:nvPr/>
        </p:nvSpPr>
        <p:spPr bwMode="auto">
          <a:xfrm>
            <a:off x="4169664" y="4048471"/>
            <a:ext cx="907085" cy="80467"/>
          </a:xfrm>
          <a:prstGeom prst="rightArrow">
            <a:avLst/>
          </a:prstGeom>
          <a:solidFill>
            <a:srgbClr val="0099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" pitchFamily="50" charset="0"/>
              <a:cs typeface="Arial" charset="0"/>
            </a:endParaRPr>
          </a:p>
        </p:txBody>
      </p:sp>
      <p:sp>
        <p:nvSpPr>
          <p:cNvPr id="66" name="Dodecagon 271"/>
          <p:cNvSpPr/>
          <p:nvPr/>
        </p:nvSpPr>
        <p:spPr bwMode="auto">
          <a:xfrm>
            <a:off x="4497629" y="3900948"/>
            <a:ext cx="175565" cy="160934"/>
          </a:xfrm>
          <a:prstGeom prst="dodecagon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 pitchFamily="50" charset="0"/>
                <a:cs typeface="Arial" charset="0"/>
              </a:rPr>
              <a:t>2</a:t>
            </a:r>
          </a:p>
        </p:txBody>
      </p:sp>
      <p:sp>
        <p:nvSpPr>
          <p:cNvPr id="67" name="Dodecagon 273"/>
          <p:cNvSpPr/>
          <p:nvPr/>
        </p:nvSpPr>
        <p:spPr bwMode="auto">
          <a:xfrm>
            <a:off x="6168729" y="4244180"/>
            <a:ext cx="175565" cy="160934"/>
          </a:xfrm>
          <a:prstGeom prst="dodecagon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" pitchFamily="50" charset="0"/>
                <a:cs typeface="Arial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4706" y="1628800"/>
            <a:ext cx="7198395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latinLnBrk="0">
              <a:lnSpc>
                <a:spcPct val="100000"/>
              </a:lnSpc>
              <a:buSzTx/>
              <a:buFont typeface="+mj-lt"/>
              <a:buAutoNum type="arabicPeriod"/>
              <a:tabLst/>
              <a:defRPr/>
            </a:pP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Move directly to </a:t>
            </a:r>
            <a:r>
              <a:rPr lang="en-GB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Vblock</a:t>
            </a: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during the Data centre move</a:t>
            </a:r>
          </a:p>
          <a:p>
            <a:pPr marL="914400" marR="0" lvl="1" indent="-457200" algn="l" defTabSz="914400" latinLnBrk="0">
              <a:lnSpc>
                <a:spcPct val="100000"/>
              </a:lnSpc>
              <a:buSzTx/>
              <a:buFont typeface="+mj-lt"/>
              <a:buAutoNum type="arabicPeriod"/>
              <a:tabLst/>
              <a:defRPr/>
            </a:pP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Move to </a:t>
            </a:r>
            <a:r>
              <a:rPr lang="en-GB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Vblock</a:t>
            </a: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during the Data centre move, using 2 steps migration method</a:t>
            </a:r>
          </a:p>
          <a:p>
            <a:pPr marL="1371600" lvl="2" indent="-457200" algn="l">
              <a:buSzTx/>
              <a:buFont typeface="+mj-lt"/>
              <a:buAutoNum type="alphaUcPeriod"/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Move ESX form DC 1&amp;2 to temporary ESX in DC 3&amp;4</a:t>
            </a:r>
          </a:p>
          <a:p>
            <a:pPr marL="1371600" lvl="2" indent="-457200" algn="l">
              <a:buSzTx/>
              <a:buFont typeface="+mj-lt"/>
              <a:buAutoNum type="alphaUcPeriod"/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Move temporary ESX to </a:t>
            </a:r>
            <a:r>
              <a:rPr lang="en-GB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Vblock</a:t>
            </a:r>
            <a:r>
              <a:rPr lang="en-GB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within the same data centre  </a:t>
            </a:r>
          </a:p>
          <a:p>
            <a:pPr marL="914400" marR="0" lvl="1" indent="-457200" algn="l" defTabSz="914400" latinLnBrk="0">
              <a:lnSpc>
                <a:spcPct val="100000"/>
              </a:lnSpc>
              <a:buSzTx/>
              <a:buFont typeface="+mj-lt"/>
              <a:buAutoNum type="arabicPeriod"/>
              <a:tabLst/>
              <a:defRPr/>
            </a:pP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Move to </a:t>
            </a:r>
            <a:r>
              <a:rPr lang="en-GB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Vblock</a:t>
            </a: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after the Data centre move project</a:t>
            </a:r>
          </a:p>
        </p:txBody>
      </p:sp>
      <p:sp>
        <p:nvSpPr>
          <p:cNvPr id="69" name="TextBox 272"/>
          <p:cNvSpPr txBox="1">
            <a:spLocks noGrp="1"/>
          </p:cNvSpPr>
          <p:nvPr>
            <p:ph idx="1"/>
          </p:nvPr>
        </p:nvSpPr>
        <p:spPr>
          <a:xfrm>
            <a:off x="685800" y="5613486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marR="0" lvl="1" indent="-68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Constraint: DRP compliancy before, during and after the move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831739" y="5877272"/>
            <a:ext cx="760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Without</a:t>
            </a:r>
            <a:r>
              <a:rPr lang="fr-FR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transformation </a:t>
            </a:r>
            <a:r>
              <a:rPr lang="fr-FR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inside</a:t>
            </a:r>
            <a:r>
              <a:rPr lang="fr-FR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VM </a:t>
            </a:r>
            <a:r>
              <a:rPr lang="fr-FR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even</a:t>
            </a:r>
            <a:r>
              <a:rPr lang="fr-FR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backup / </a:t>
            </a:r>
            <a:r>
              <a:rPr lang="fr-FR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scheduling</a:t>
            </a:r>
            <a:r>
              <a:rPr lang="fr-FR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/ SMI agent.</a:t>
            </a:r>
          </a:p>
        </p:txBody>
      </p:sp>
    </p:spTree>
    <p:extLst>
      <p:ext uri="{BB962C8B-B14F-4D97-AF65-F5344CB8AC3E}">
        <p14:creationId xmlns:p14="http://schemas.microsoft.com/office/powerpoint/2010/main" val="20745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 animBg="1"/>
      <p:bldP spid="18" grpId="0" animBg="1"/>
      <p:bldP spid="25" grpId="0"/>
      <p:bldP spid="26" grpId="0" animBg="1"/>
      <p:bldP spid="29" grpId="0" animBg="1"/>
      <p:bldP spid="30" grpId="0"/>
      <p:bldP spid="31" grpId="0" animBg="1"/>
      <p:bldP spid="32" grpId="0" animBg="1"/>
      <p:bldP spid="34" grpId="0" animBg="1"/>
      <p:bldP spid="35" grpId="0" animBg="1"/>
      <p:bldP spid="36" grpId="0"/>
      <p:bldP spid="44" grpId="0"/>
      <p:bldP spid="45" grpId="0" animBg="1"/>
      <p:bldP spid="52" grpId="0"/>
      <p:bldP spid="53" grpId="0" animBg="1"/>
      <p:bldP spid="55" grpId="0" animBg="1"/>
      <p:bldP spid="56" grpId="0" animBg="1"/>
      <p:bldP spid="58" grpId="0"/>
      <p:bldP spid="59" grpId="0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9" grpId="0" build="p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benefits of server virtualization</a:t>
            </a:r>
            <a:br>
              <a:rPr lang="en-GB" dirty="0"/>
            </a:br>
            <a:r>
              <a:rPr lang="en-GB" dirty="0"/>
              <a:t>(InfoWorld)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8245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Help moving things to the cloud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Extend the life of older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Isolate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Improve disaster recovery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Increase uptime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Reduce hardware vendor lock-in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Faster server provisioning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QA/lab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Reduce the data </a:t>
            </a:r>
            <a:r>
              <a:rPr lang="en-GB" sz="2400" dirty="0" err="1"/>
              <a:t>center</a:t>
            </a:r>
            <a:r>
              <a:rPr lang="en-GB" sz="2400" dirty="0"/>
              <a:t> footprint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Save energy, go green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1742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6604000" cy="40767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38</a:t>
            </a:fld>
            <a:endParaRPr lang="en-US" alt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6"/>
            <a:ext cx="9144000" cy="68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and network </a:t>
            </a:r>
            <a:r>
              <a:rPr lang="fr-BE" dirty="0" err="1"/>
              <a:t>virtualization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26903" y="6401544"/>
            <a:ext cx="3312368" cy="304056"/>
          </a:xfrm>
        </p:spPr>
        <p:txBody>
          <a:bodyPr/>
          <a:lstStyle/>
          <a:p>
            <a:r>
              <a:rPr lang="fr-BE" sz="2000" dirty="0"/>
              <a:t>Source: Brad </a:t>
            </a:r>
            <a:r>
              <a:rPr lang="fr-BE" sz="2000" dirty="0" err="1"/>
              <a:t>Hedlund</a:t>
            </a:r>
            <a:endParaRPr lang="fr-BE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4</a:t>
            </a:fld>
            <a:endParaRPr lang="en-US" alt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" y="1139982"/>
            <a:ext cx="8979733" cy="52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</a:t>
            </a:r>
            <a:br>
              <a:rPr lang="en-GB" dirty="0"/>
            </a:br>
            <a:r>
              <a:rPr lang="en-GB" dirty="0"/>
              <a:t>virtualisation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2122512"/>
            <a:ext cx="4750296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logical,</a:t>
            </a:r>
            <a:br>
              <a:rPr lang="en-US" dirty="0"/>
            </a:br>
            <a:r>
              <a:rPr lang="en-US" dirty="0"/>
              <a:t>virtual networks </a:t>
            </a:r>
            <a:br>
              <a:rPr lang="en-US" dirty="0"/>
            </a:br>
            <a:r>
              <a:rPr lang="en-US" dirty="0"/>
              <a:t>decoupled from </a:t>
            </a:r>
            <a:br>
              <a:rPr lang="en-US" dirty="0"/>
            </a:br>
            <a:r>
              <a:rPr lang="en-US" dirty="0"/>
              <a:t>the underlying network hardware to ensure the network can better integrate with and support increasingly virtual environments.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 dirty="0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5</a:t>
            </a:fld>
            <a:endParaRPr lang="en-US" altLang="fr-FR"/>
          </a:p>
        </p:txBody>
      </p:sp>
      <p:pic>
        <p:nvPicPr>
          <p:cNvPr id="6" name="Picture 5" descr="ESX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63488"/>
            <a:ext cx="3168352" cy="30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 bwMode="auto">
          <a:xfrm>
            <a:off x="6666196" y="4826173"/>
            <a:ext cx="360040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074132" y="4810740"/>
            <a:ext cx="360040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335688" y="6010200"/>
            <a:ext cx="764704" cy="6591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09" y="124135"/>
            <a:ext cx="5781339" cy="32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virtualisation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r>
              <a:rPr lang="en-US" dirty="0"/>
              <a:t>Combine hardware and software network resources and functionality into a single, software-based administrative entity, a virtual network</a:t>
            </a:r>
          </a:p>
          <a:p>
            <a:r>
              <a:rPr lang="en-US" dirty="0"/>
              <a:t>Create a logical software-based view of the hardware and software networking resources (switches, routers, load balancers, firewalls, etc.).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 dirty="0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911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virtualisation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Combine many networks or parts of networks into a virtual network </a:t>
            </a:r>
          </a:p>
          <a:p>
            <a:r>
              <a:rPr lang="en-US" dirty="0"/>
              <a:t>Subdivide one or more local area networks (LAN) into virtual networks (VLAN) to improve a large network’s or datacenter's efficiency</a:t>
            </a:r>
          </a:p>
          <a:p>
            <a:pPr marL="742950" lvl="2" indent="-342900">
              <a:buSzPct val="75000"/>
            </a:pPr>
            <a:r>
              <a:rPr lang="en-US" sz="2400" dirty="0"/>
              <a:t>Split the available bandwidth into independent channels, assigned to different servers and devices, independently secured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7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04" y="76200"/>
            <a:ext cx="3943100" cy="22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virtualisation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pPr marL="342900" lvl="2" indent="-342900">
              <a:buSzPct val="75000"/>
            </a:pPr>
            <a:endParaRPr lang="en-US" sz="2800" dirty="0"/>
          </a:p>
          <a:p>
            <a:pPr marL="342900" lvl="2" indent="-342900">
              <a:buSzPct val="75000"/>
            </a:pPr>
            <a:r>
              <a:rPr lang="en-US" sz="2800" dirty="0"/>
              <a:t>Provides network-like functionality to software containers on a single network server</a:t>
            </a:r>
          </a:p>
          <a:p>
            <a:pPr marL="342900" lvl="2" indent="-342900">
              <a:buSzPct val="75000"/>
            </a:pPr>
            <a:r>
              <a:rPr lang="en-US" sz="2800" dirty="0"/>
              <a:t>Configures a single system with software containers, or pseudo-interfaces, to emulate a physical network with software. This can improve a single system's efficiency by isolating applications to separate containers or pseudo-interfaces.</a:t>
            </a:r>
            <a:endParaRPr lang="fr-BE" sz="2800" dirty="0"/>
          </a:p>
          <a:p>
            <a:pPr marL="342900" lvl="2" indent="-342900">
              <a:buSzPct val="75000"/>
            </a:pPr>
            <a:endParaRPr lang="fr-BE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8</a:t>
            </a:fld>
            <a:endParaRPr lang="en-US" alt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16632"/>
            <a:ext cx="302056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Internal</a:t>
            </a:r>
            <a:r>
              <a:rPr lang="fr-BE" dirty="0"/>
              <a:t> network </a:t>
            </a:r>
            <a:r>
              <a:rPr lang="fr-BE" dirty="0" err="1"/>
              <a:t>virtualization</a:t>
            </a:r>
            <a:r>
              <a:rPr lang="fr-BE" dirty="0"/>
              <a:t> (VMware)</a:t>
            </a:r>
            <a:br>
              <a:rPr lang="fr-BE" dirty="0"/>
            </a:br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72" y="1772816"/>
            <a:ext cx="6552728" cy="4189899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F3B-80EC-4452-8B27-8DCA99FF5F12}" type="slidenum">
              <a:rPr lang="en-US" altLang="fr-FR" smtClean="0"/>
              <a:pPr/>
              <a:t>9</a:t>
            </a:fld>
            <a:endParaRPr lang="en-US" alt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226903" y="6401544"/>
            <a:ext cx="3312368" cy="3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/>
              <a:t>Source: VMware ESX</a:t>
            </a:r>
          </a:p>
        </p:txBody>
      </p:sp>
    </p:spTree>
    <p:extLst>
      <p:ext uri="{BB962C8B-B14F-4D97-AF65-F5344CB8AC3E}">
        <p14:creationId xmlns:p14="http://schemas.microsoft.com/office/powerpoint/2010/main" val="40047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rlpool.pot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ITG_paysage visuels_16-9_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BNPPF-Bank-EN">
  <a:themeElements>
    <a:clrScheme name="BNPPF-Bank-EN 14">
      <a:dk1>
        <a:srgbClr val="000000"/>
      </a:dk1>
      <a:lt1>
        <a:srgbClr val="FFFFFF"/>
      </a:lt1>
      <a:dk2>
        <a:srgbClr val="FFCC00"/>
      </a:dk2>
      <a:lt2>
        <a:srgbClr val="808080"/>
      </a:lt2>
      <a:accent1>
        <a:srgbClr val="009966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B8"/>
      </a:accent5>
      <a:accent6>
        <a:srgbClr val="8AB900"/>
      </a:accent6>
      <a:hlink>
        <a:srgbClr val="993366"/>
      </a:hlink>
      <a:folHlink>
        <a:srgbClr val="E2A8C5"/>
      </a:folHlink>
    </a:clrScheme>
    <a:fontScheme name="BNPPF-Bank-EN">
      <a:majorFont>
        <a:latin typeface="BNPP Sans"/>
        <a:ea typeface=""/>
        <a:cs typeface=""/>
      </a:majorFont>
      <a:minorFont>
        <a:latin typeface="BNPP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NPP Sans" pitchFamily="5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NPP Sans" pitchFamily="50" charset="0"/>
          </a:defRPr>
        </a:defPPr>
      </a:lstStyle>
    </a:lnDef>
  </a:objectDefaults>
  <a:extraClrSchemeLst>
    <a:extraClrScheme>
      <a:clrScheme name="BNPPF-Bank-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NPPF-Bank-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NPPF-Bank-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NPPF-Bank-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NPPF-Bank-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NPPF-Bank-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NPPF-Bank-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NPPF-Bank-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NPPF-Bank-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NPPF-Bank-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NPPF-Bank-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NPPF-Bank-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NPPF-Bank-EN 13">
        <a:dk1>
          <a:srgbClr val="58585A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4A4C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NPPF-Bank-EN 14">
        <a:dk1>
          <a:srgbClr val="000000"/>
        </a:dk1>
        <a:lt1>
          <a:srgbClr val="FFFFFF"/>
        </a:lt1>
        <a:dk2>
          <a:srgbClr val="FFCC00"/>
        </a:dk2>
        <a:lt2>
          <a:srgbClr val="808080"/>
        </a:lt2>
        <a:accent1>
          <a:srgbClr val="009966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B8"/>
        </a:accent5>
        <a:accent6>
          <a:srgbClr val="8AB900"/>
        </a:accent6>
        <a:hlink>
          <a:srgbClr val="993366"/>
        </a:hlink>
        <a:folHlink>
          <a:srgbClr val="E2A8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3519</TotalTime>
  <Pages>40</Pages>
  <Words>1128</Words>
  <Application>Microsoft Office PowerPoint</Application>
  <PresentationFormat>Affichage à l'écran (4:3)</PresentationFormat>
  <Paragraphs>295</Paragraphs>
  <Slides>38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58" baseType="lpstr">
      <vt:lpstr>ＭＳ Ｐゴシック</vt:lpstr>
      <vt:lpstr>Arial</vt:lpstr>
      <vt:lpstr>Arial Narrow</vt:lpstr>
      <vt:lpstr>BNPP Sans</vt:lpstr>
      <vt:lpstr>BNPP Sans Light</vt:lpstr>
      <vt:lpstr>Calibri</vt:lpstr>
      <vt:lpstr>Century Gothic</vt:lpstr>
      <vt:lpstr>Latha</vt:lpstr>
      <vt:lpstr>Lucida Grande</vt:lpstr>
      <vt:lpstr>Monotype Sorts</vt:lpstr>
      <vt:lpstr>Segoe UI</vt:lpstr>
      <vt:lpstr>Segoe UI Symbol</vt:lpstr>
      <vt:lpstr>Tahoma</vt:lpstr>
      <vt:lpstr>Times New Roman</vt:lpstr>
      <vt:lpstr>Wingdings</vt:lpstr>
      <vt:lpstr>Wingdings 2</vt:lpstr>
      <vt:lpstr>Whirlpool.pot</vt:lpstr>
      <vt:lpstr>TEMPLATE ITG_paysage visuels_16-9_FR</vt:lpstr>
      <vt:lpstr>2_BNPPF-Bank-EN</vt:lpstr>
      <vt:lpstr>Diapositive think-cell</vt:lpstr>
      <vt:lpstr>From virtualisation…      … to the cloud</vt:lpstr>
      <vt:lpstr>Présentation PowerPoint</vt:lpstr>
      <vt:lpstr>Network virtualisation  </vt:lpstr>
      <vt:lpstr>Server and network virtualization </vt:lpstr>
      <vt:lpstr>Network  virtualisation </vt:lpstr>
      <vt:lpstr>Network virtualisation </vt:lpstr>
      <vt:lpstr>External virtualisation </vt:lpstr>
      <vt:lpstr>Internal virtualisation </vt:lpstr>
      <vt:lpstr>Internal network virtualization (VMware) </vt:lpstr>
      <vt:lpstr>Internal network virtualization (Hyper-V) </vt:lpstr>
      <vt:lpstr>Players</vt:lpstr>
      <vt:lpstr>Présentation PowerPoint</vt:lpstr>
      <vt:lpstr>Storage virtualisation  </vt:lpstr>
      <vt:lpstr>Storage architectures</vt:lpstr>
      <vt:lpstr>Storage architectures – DAS </vt:lpstr>
      <vt:lpstr>Storage architectures – NAS &amp; SAN </vt:lpstr>
      <vt:lpstr>Storage architectures – NAS</vt:lpstr>
      <vt:lpstr>Storage architectures – SAN </vt:lpstr>
      <vt:lpstr>Storage architectures – SAN </vt:lpstr>
      <vt:lpstr>DAS / NAS / SAN basic architectures</vt:lpstr>
      <vt:lpstr>SAN vs. NAS</vt:lpstr>
      <vt:lpstr>Great variety of solutions</vt:lpstr>
      <vt:lpstr>Présentation PowerPoint</vt:lpstr>
      <vt:lpstr>Présentation PowerPoint</vt:lpstr>
      <vt:lpstr>Converged infrastructure</vt:lpstr>
      <vt:lpstr>Converged infrastructure  Way to the cloud</vt:lpstr>
      <vt:lpstr>Converged infrastructure solutions</vt:lpstr>
      <vt:lpstr>Example: Dell / VCE Vblock </vt:lpstr>
      <vt:lpstr>Cloud computing</vt:lpstr>
      <vt:lpstr>Cloud computing in big companies</vt:lpstr>
      <vt:lpstr>Faster delivery</vt:lpstr>
      <vt:lpstr>Présentation générale</vt:lpstr>
      <vt:lpstr>More efficient delivery</vt:lpstr>
      <vt:lpstr>Datacenter management</vt:lpstr>
      <vt:lpstr>Support datacenters evolution – moves </vt:lpstr>
      <vt:lpstr>Migration ESX to Vblock within new Datacentres : 3 scenarios possible</vt:lpstr>
      <vt:lpstr>Top 10 benefits of server virtualization (InfoWorld)</vt:lpstr>
      <vt:lpstr>Présentation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(2).</dc:title>
  <dc:subject/>
  <dc:creator>A. Goffi</dc:creator>
  <cp:keywords/>
  <dc:description/>
  <cp:lastModifiedBy>Jean-Paul Colard</cp:lastModifiedBy>
  <cp:revision>243</cp:revision>
  <cp:lastPrinted>1995-09-21T16:21:00Z</cp:lastPrinted>
  <dcterms:created xsi:type="dcterms:W3CDTF">1999-11-28T10:57:17Z</dcterms:created>
  <dcterms:modified xsi:type="dcterms:W3CDTF">2016-12-20T09:42:41Z</dcterms:modified>
</cp:coreProperties>
</file>