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07" r:id="rId2"/>
    <p:sldId id="344" r:id="rId3"/>
    <p:sldId id="345" r:id="rId4"/>
    <p:sldId id="346" r:id="rId5"/>
    <p:sldId id="347" r:id="rId6"/>
    <p:sldId id="348" r:id="rId7"/>
    <p:sldId id="349" r:id="rId8"/>
    <p:sldId id="316" r:id="rId9"/>
    <p:sldId id="315" r:id="rId10"/>
    <p:sldId id="351" r:id="rId11"/>
    <p:sldId id="317" r:id="rId12"/>
    <p:sldId id="318" r:id="rId13"/>
    <p:sldId id="320" r:id="rId14"/>
    <p:sldId id="319" r:id="rId15"/>
    <p:sldId id="353" r:id="rId16"/>
    <p:sldId id="321" r:id="rId17"/>
    <p:sldId id="355" r:id="rId18"/>
    <p:sldId id="322" r:id="rId19"/>
    <p:sldId id="369" r:id="rId20"/>
    <p:sldId id="356" r:id="rId21"/>
    <p:sldId id="357" r:id="rId22"/>
    <p:sldId id="358" r:id="rId23"/>
    <p:sldId id="359" r:id="rId24"/>
    <p:sldId id="370" r:id="rId25"/>
    <p:sldId id="371" r:id="rId26"/>
    <p:sldId id="372" r:id="rId27"/>
    <p:sldId id="373" r:id="rId28"/>
    <p:sldId id="374" r:id="rId29"/>
    <p:sldId id="375" r:id="rId30"/>
    <p:sldId id="368" r:id="rId31"/>
    <p:sldId id="329" r:id="rId32"/>
    <p:sldId id="330" r:id="rId33"/>
    <p:sldId id="336" r:id="rId34"/>
    <p:sldId id="364" r:id="rId35"/>
    <p:sldId id="365" r:id="rId36"/>
    <p:sldId id="341" r:id="rId37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FF66CC"/>
    <a:srgbClr val="FF0000"/>
    <a:srgbClr val="FF0066"/>
    <a:srgbClr val="9966FF"/>
    <a:srgbClr val="000000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6" autoAdjust="0"/>
  </p:normalViewPr>
  <p:slideViewPr>
    <p:cSldViewPr>
      <p:cViewPr varScale="1">
        <p:scale>
          <a:sx n="56" d="100"/>
          <a:sy n="56" d="100"/>
        </p:scale>
        <p:origin x="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/>
              <a:t>Click to edit Master text styles</a:t>
            </a:r>
          </a:p>
          <a:p>
            <a:pPr lvl="0"/>
            <a:r>
              <a:rPr lang="en-GB" altLang="fr-FR" noProof="0"/>
              <a:t>Second level</a:t>
            </a:r>
          </a:p>
          <a:p>
            <a:pPr lvl="0"/>
            <a:r>
              <a:rPr lang="en-GB" altLang="fr-FR" noProof="0"/>
              <a:t>Third level</a:t>
            </a:r>
          </a:p>
          <a:p>
            <a:pPr lvl="0"/>
            <a:r>
              <a:rPr lang="en-GB" altLang="fr-FR" noProof="0"/>
              <a:t>Fourth level</a:t>
            </a:r>
          </a:p>
          <a:p>
            <a:pPr lvl="0"/>
            <a:r>
              <a:rPr lang="en-GB" altLang="fr-FR" noProof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0532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fr-FR" dirty="0" err="1"/>
              <a:t>L’efficacité</a:t>
            </a:r>
            <a:r>
              <a:rPr lang="en-GB" altLang="fr-FR" dirty="0"/>
              <a:t> d’un cache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mesurée</a:t>
            </a:r>
            <a:r>
              <a:rPr lang="en-GB" altLang="fr-FR" dirty="0"/>
              <a:t> par le “Hit Ratio”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lepourcentage</a:t>
            </a:r>
            <a:r>
              <a:rPr lang="en-GB" altLang="fr-FR" dirty="0"/>
              <a:t> de </a:t>
            </a:r>
            <a:r>
              <a:rPr lang="en-GB" altLang="fr-FR" dirty="0" err="1"/>
              <a:t>référence</a:t>
            </a:r>
            <a:r>
              <a:rPr lang="en-GB" altLang="fr-FR" dirty="0"/>
              <a:t> </a:t>
            </a:r>
            <a:r>
              <a:rPr lang="en-GB" altLang="fr-FR" dirty="0" err="1"/>
              <a:t>satisfaites</a:t>
            </a:r>
            <a:r>
              <a:rPr lang="en-GB" altLang="fr-FR" dirty="0"/>
              <a:t> par un </a:t>
            </a:r>
            <a:r>
              <a:rPr lang="en-GB" altLang="fr-FR" dirty="0" err="1"/>
              <a:t>accès</a:t>
            </a:r>
            <a:r>
              <a:rPr lang="en-GB" altLang="fr-FR" dirty="0"/>
              <a:t> au cache sans devoir </a:t>
            </a:r>
            <a:r>
              <a:rPr lang="en-GB" altLang="fr-FR" dirty="0" err="1"/>
              <a:t>accéder</a:t>
            </a:r>
            <a:r>
              <a:rPr lang="en-GB" altLang="fr-FR" dirty="0"/>
              <a:t> la </a:t>
            </a:r>
            <a:r>
              <a:rPr lang="en-GB" altLang="fr-FR" dirty="0" err="1"/>
              <a:t>mémoire</a:t>
            </a:r>
            <a:r>
              <a:rPr lang="en-GB" altLang="fr-FR" dirty="0"/>
              <a:t> </a:t>
            </a:r>
            <a:r>
              <a:rPr lang="en-GB" altLang="fr-FR" dirty="0" err="1"/>
              <a:t>centrale</a:t>
            </a:r>
            <a:r>
              <a:rPr lang="en-GB" altLang="fr-FR" dirty="0"/>
              <a:t>. Ce ratio se </a:t>
            </a:r>
            <a:r>
              <a:rPr lang="en-GB" altLang="fr-FR" dirty="0" err="1"/>
              <a:t>retrouve</a:t>
            </a:r>
            <a:r>
              <a:rPr lang="en-GB" altLang="fr-FR" dirty="0"/>
              <a:t> à </a:t>
            </a:r>
            <a:r>
              <a:rPr lang="en-GB" altLang="fr-FR" dirty="0" err="1"/>
              <a:t>tous</a:t>
            </a:r>
            <a:r>
              <a:rPr lang="en-GB" altLang="fr-FR" dirty="0"/>
              <a:t> </a:t>
            </a:r>
            <a:r>
              <a:rPr lang="en-GB" altLang="fr-FR" dirty="0" err="1"/>
              <a:t>lesniveaux</a:t>
            </a:r>
            <a:r>
              <a:rPr lang="en-GB" altLang="fr-FR" dirty="0"/>
              <a:t> de la </a:t>
            </a:r>
            <a:r>
              <a:rPr lang="en-GB" altLang="fr-FR" dirty="0" err="1"/>
              <a:t>hiérarchie</a:t>
            </a:r>
            <a:r>
              <a:rPr lang="en-GB" altLang="fr-FR" dirty="0"/>
              <a:t> mutatis mutandis.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général</a:t>
            </a:r>
            <a:r>
              <a:rPr lang="en-GB" altLang="fr-FR" dirty="0"/>
              <a:t>, le buffer hit ratio </a:t>
            </a:r>
            <a:r>
              <a:rPr lang="en-GB" altLang="fr-FR" dirty="0" err="1"/>
              <a:t>s’étale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range </a:t>
            </a:r>
            <a:r>
              <a:rPr lang="en-GB" altLang="fr-FR" dirty="0" err="1"/>
              <a:t>allant</a:t>
            </a:r>
            <a:r>
              <a:rPr lang="en-GB" altLang="fr-FR" dirty="0"/>
              <a:t> de 96 à 98 </a:t>
            </a:r>
            <a:r>
              <a:rPr lang="en-GB" altLang="fr-FR" dirty="0" err="1"/>
              <a:t>pourcents</a:t>
            </a:r>
            <a:r>
              <a:rPr lang="en-GB" altLang="fr-FR" dirty="0"/>
              <a:t>, des </a:t>
            </a:r>
            <a:r>
              <a:rPr lang="en-GB" altLang="fr-FR" dirty="0" err="1"/>
              <a:t>améliorations</a:t>
            </a:r>
            <a:r>
              <a:rPr lang="en-GB" altLang="fr-FR" dirty="0"/>
              <a:t> </a:t>
            </a:r>
            <a:r>
              <a:rPr lang="en-GB" altLang="fr-FR" dirty="0" err="1"/>
              <a:t>apportées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ce</a:t>
            </a:r>
            <a:r>
              <a:rPr lang="en-GB" altLang="fr-FR" dirty="0"/>
              <a:t> range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d’importance</a:t>
            </a:r>
            <a:r>
              <a:rPr lang="en-GB" altLang="fr-FR" dirty="0"/>
              <a:t>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effet</a:t>
            </a:r>
            <a:r>
              <a:rPr lang="en-GB" altLang="fr-FR" dirty="0"/>
              <a:t> le </a:t>
            </a:r>
            <a:r>
              <a:rPr lang="en-GB" altLang="fr-FR" dirty="0" err="1"/>
              <a:t>nombre</a:t>
            </a:r>
            <a:r>
              <a:rPr lang="en-GB" altLang="fr-FR" dirty="0"/>
              <a:t> de “miss”.</a:t>
            </a:r>
          </a:p>
          <a:p>
            <a:r>
              <a:rPr lang="en-GB" altLang="fr-FR" dirty="0"/>
              <a:t>Passer </a:t>
            </a:r>
            <a:r>
              <a:rPr lang="en-GB" altLang="fr-FR" dirty="0" err="1"/>
              <a:t>alors</a:t>
            </a:r>
            <a:r>
              <a:rPr lang="en-GB" altLang="fr-FR" dirty="0"/>
              <a:t> de 4 à 2 </a:t>
            </a:r>
            <a:r>
              <a:rPr lang="en-GB" altLang="fr-FR" dirty="0" err="1"/>
              <a:t>pourcent</a:t>
            </a:r>
            <a:r>
              <a:rPr lang="en-GB" altLang="fr-FR" dirty="0"/>
              <a:t>, </a:t>
            </a:r>
            <a:r>
              <a:rPr lang="en-GB" altLang="fr-FR" dirty="0" err="1"/>
              <a:t>soit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diminution de 50% des </a:t>
            </a:r>
            <a:r>
              <a:rPr lang="en-GB" altLang="fr-FR" dirty="0" err="1"/>
              <a:t>attentes</a:t>
            </a:r>
            <a:r>
              <a:rPr lang="en-GB" altLang="fr-FR" dirty="0"/>
              <a:t> du </a:t>
            </a:r>
            <a:r>
              <a:rPr lang="en-GB" altLang="fr-FR" dirty="0" err="1"/>
              <a:t>processeur</a:t>
            </a:r>
            <a:r>
              <a:rPr lang="en-GB" altLang="fr-FR" dirty="0"/>
              <a:t> pour des </a:t>
            </a:r>
            <a:r>
              <a:rPr lang="en-GB" altLang="fr-FR" dirty="0" err="1"/>
              <a:t>accès</a:t>
            </a:r>
            <a:r>
              <a:rPr lang="en-GB" altLang="fr-FR" dirty="0"/>
              <a:t> à la </a:t>
            </a:r>
            <a:r>
              <a:rPr lang="en-GB" altLang="fr-FR" dirty="0" err="1"/>
              <a:t>mémoire</a:t>
            </a:r>
            <a:r>
              <a:rPr lang="en-GB" altLang="fr-FR" dirty="0"/>
              <a:t>. </a:t>
            </a:r>
          </a:p>
          <a:p>
            <a:endParaRPr lang="en-GB" altLang="fr-FR" dirty="0"/>
          </a:p>
          <a:p>
            <a:r>
              <a:rPr lang="en-GB" altLang="fr-FR" dirty="0"/>
              <a:t>Il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</a:t>
            </a:r>
            <a:r>
              <a:rPr lang="en-GB" altLang="fr-FR" dirty="0" err="1"/>
              <a:t>préférable</a:t>
            </a:r>
            <a:r>
              <a:rPr lang="en-GB" altLang="fr-FR" dirty="0"/>
              <a:t> pour </a:t>
            </a:r>
            <a:r>
              <a:rPr lang="en-GB" altLang="fr-FR" dirty="0" err="1"/>
              <a:t>rendre</a:t>
            </a:r>
            <a:r>
              <a:rPr lang="en-GB" altLang="fr-FR" dirty="0"/>
              <a:t> les choses plus </a:t>
            </a:r>
            <a:r>
              <a:rPr lang="en-GB" altLang="fr-FR" dirty="0" err="1"/>
              <a:t>réalistes</a:t>
            </a:r>
            <a:r>
              <a:rPr lang="en-GB" altLang="fr-FR" dirty="0"/>
              <a:t> de </a:t>
            </a:r>
            <a:r>
              <a:rPr lang="en-GB" altLang="fr-FR" dirty="0" err="1"/>
              <a:t>définir</a:t>
            </a:r>
            <a:r>
              <a:rPr lang="en-GB" altLang="fr-FR" dirty="0"/>
              <a:t> le “Miss Ratio” </a:t>
            </a:r>
            <a:r>
              <a:rPr lang="en-GB" altLang="fr-FR" dirty="0" err="1"/>
              <a:t>comme</a:t>
            </a:r>
            <a:r>
              <a:rPr lang="en-GB" altLang="fr-FR" dirty="0"/>
              <a:t> </a:t>
            </a:r>
            <a:r>
              <a:rPr lang="en-GB" altLang="fr-FR" dirty="0" err="1"/>
              <a:t>étant</a:t>
            </a:r>
            <a:r>
              <a:rPr lang="en-GB" altLang="fr-FR" dirty="0"/>
              <a:t> le </a:t>
            </a:r>
            <a:r>
              <a:rPr lang="en-GB" altLang="fr-FR" dirty="0" err="1"/>
              <a:t>pourcentage</a:t>
            </a:r>
            <a:r>
              <a:rPr lang="en-GB" altLang="fr-FR" dirty="0"/>
              <a:t> de </a:t>
            </a:r>
            <a:r>
              <a:rPr lang="en-GB" altLang="fr-FR" dirty="0" err="1"/>
              <a:t>références</a:t>
            </a:r>
            <a:r>
              <a:rPr lang="en-GB" altLang="fr-FR" dirty="0"/>
              <a:t> </a:t>
            </a:r>
            <a:r>
              <a:rPr lang="en-GB" altLang="fr-FR" dirty="0" err="1"/>
              <a:t>insatisfaites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du </a:t>
            </a:r>
            <a:r>
              <a:rPr lang="en-GB" altLang="fr-FR" dirty="0" err="1"/>
              <a:t>niveau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question et qui </a:t>
            </a:r>
            <a:r>
              <a:rPr lang="en-GB" altLang="fr-FR" dirty="0" err="1"/>
              <a:t>ont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</a:t>
            </a:r>
            <a:r>
              <a:rPr lang="en-GB" altLang="fr-FR" dirty="0" err="1"/>
              <a:t>dû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satisfaites</a:t>
            </a:r>
            <a:r>
              <a:rPr lang="en-GB" altLang="fr-FR" dirty="0"/>
              <a:t> par un </a:t>
            </a:r>
            <a:r>
              <a:rPr lang="en-GB" altLang="fr-FR" dirty="0" err="1"/>
              <a:t>accès</a:t>
            </a:r>
            <a:r>
              <a:rPr lang="en-GB" altLang="fr-FR" dirty="0"/>
              <a:t> à un des </a:t>
            </a:r>
            <a:r>
              <a:rPr lang="en-GB" altLang="fr-FR" dirty="0" err="1"/>
              <a:t>niveaux</a:t>
            </a:r>
            <a:r>
              <a:rPr lang="en-GB" altLang="fr-FR" dirty="0"/>
              <a:t> </a:t>
            </a:r>
            <a:r>
              <a:rPr lang="en-GB" altLang="fr-FR" dirty="0" err="1"/>
              <a:t>inférieurs</a:t>
            </a:r>
            <a:r>
              <a:rPr lang="en-GB" altLang="fr-FR" dirty="0"/>
              <a:t>.</a:t>
            </a:r>
          </a:p>
          <a:p>
            <a:endParaRPr lang="en-GB" altLang="fr-FR" dirty="0"/>
          </a:p>
          <a:p>
            <a:endParaRPr lang="en-GB" altLang="fr-FR" dirty="0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fr-FR" dirty="0" err="1"/>
              <a:t>Supposons</a:t>
            </a:r>
            <a:r>
              <a:rPr lang="en-GB" altLang="fr-FR" dirty="0"/>
              <a:t> un temps </a:t>
            </a:r>
            <a:r>
              <a:rPr lang="en-GB" altLang="fr-FR" dirty="0" err="1"/>
              <a:t>d’accès</a:t>
            </a:r>
            <a:r>
              <a:rPr lang="en-GB" altLang="fr-FR" dirty="0"/>
              <a:t> de 100 </a:t>
            </a:r>
            <a:r>
              <a:rPr lang="en-GB" altLang="fr-FR" dirty="0" err="1"/>
              <a:t>nanosecondes</a:t>
            </a:r>
            <a:r>
              <a:rPr lang="en-GB" altLang="fr-FR" dirty="0"/>
              <a:t> et un </a:t>
            </a:r>
            <a:r>
              <a:rPr lang="en-GB" altLang="fr-FR" dirty="0" err="1"/>
              <a:t>processeur</a:t>
            </a:r>
            <a:r>
              <a:rPr lang="en-GB" altLang="fr-FR" dirty="0"/>
              <a:t> capable </a:t>
            </a:r>
            <a:r>
              <a:rPr lang="en-GB" altLang="fr-FR" dirty="0" err="1"/>
              <a:t>d’exécuter</a:t>
            </a:r>
            <a:r>
              <a:rPr lang="en-GB" altLang="fr-FR" dirty="0"/>
              <a:t> 50 millions </a:t>
            </a:r>
            <a:r>
              <a:rPr lang="en-GB" altLang="fr-FR" dirty="0" err="1"/>
              <a:t>d’instructions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seconde</a:t>
            </a:r>
            <a:r>
              <a:rPr lang="en-GB" altLang="fr-FR" dirty="0"/>
              <a:t>. </a:t>
            </a:r>
          </a:p>
          <a:p>
            <a:endParaRPr lang="en-GB" altLang="fr-FR" dirty="0"/>
          </a:p>
          <a:p>
            <a:r>
              <a:rPr lang="en-GB" altLang="fr-FR" dirty="0"/>
              <a:t>	50 10**6 X 100 10**-9=5 </a:t>
            </a:r>
          </a:p>
          <a:p>
            <a:endParaRPr lang="en-GB" altLang="fr-FR" dirty="0"/>
          </a:p>
          <a:p>
            <a:r>
              <a:rPr lang="en-GB" altLang="fr-FR" dirty="0"/>
              <a:t>le </a:t>
            </a:r>
            <a:r>
              <a:rPr lang="en-GB" altLang="fr-FR" dirty="0" err="1"/>
              <a:t>processeur</a:t>
            </a:r>
            <a:r>
              <a:rPr lang="en-GB" altLang="fr-FR" dirty="0"/>
              <a:t> </a:t>
            </a:r>
            <a:r>
              <a:rPr lang="en-GB" altLang="fr-FR" dirty="0" err="1"/>
              <a:t>aurait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le temps </a:t>
            </a:r>
            <a:r>
              <a:rPr lang="en-GB" altLang="fr-FR" dirty="0" err="1"/>
              <a:t>d’exécuter</a:t>
            </a:r>
            <a:r>
              <a:rPr lang="en-GB" altLang="fr-FR" dirty="0"/>
              <a:t> 5 instructions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recevoir</a:t>
            </a:r>
            <a:r>
              <a:rPr lang="en-GB" altLang="fr-FR" dirty="0"/>
              <a:t> </a:t>
            </a:r>
            <a:r>
              <a:rPr lang="en-GB" altLang="fr-FR" dirty="0" err="1"/>
              <a:t>ses</a:t>
            </a:r>
            <a:r>
              <a:rPr lang="en-GB" altLang="fr-FR" dirty="0"/>
              <a:t> </a:t>
            </a:r>
            <a:r>
              <a:rPr lang="en-GB" altLang="fr-FR" dirty="0" err="1"/>
              <a:t>données</a:t>
            </a:r>
            <a:r>
              <a:rPr lang="en-GB" altLang="fr-FR" dirty="0"/>
              <a:t>.</a:t>
            </a:r>
          </a:p>
          <a:p>
            <a:endParaRPr lang="en-GB" altLang="fr-FR" dirty="0"/>
          </a:p>
          <a:p>
            <a:r>
              <a:rPr lang="en-GB" altLang="fr-FR" dirty="0"/>
              <a:t>Pour </a:t>
            </a:r>
            <a:r>
              <a:rPr lang="en-GB" altLang="fr-FR" dirty="0" err="1"/>
              <a:t>illustrer</a:t>
            </a:r>
            <a:r>
              <a:rPr lang="en-GB" altLang="fr-FR" dirty="0"/>
              <a:t> </a:t>
            </a:r>
            <a:r>
              <a:rPr lang="en-GB" altLang="fr-FR" dirty="0" err="1"/>
              <a:t>l’importance</a:t>
            </a:r>
            <a:r>
              <a:rPr lang="en-GB" altLang="fr-FR" dirty="0"/>
              <a:t> du “Miss ratio”, </a:t>
            </a:r>
            <a:r>
              <a:rPr lang="en-GB" altLang="fr-FR" dirty="0" err="1"/>
              <a:t>reprenons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err="1"/>
              <a:t>processeurpour</a:t>
            </a:r>
            <a:r>
              <a:rPr lang="en-GB" altLang="fr-FR" dirty="0"/>
              <a:t> </a:t>
            </a:r>
            <a:r>
              <a:rPr lang="en-GB" altLang="fr-FR" dirty="0" err="1"/>
              <a:t>lequel</a:t>
            </a:r>
            <a:r>
              <a:rPr lang="en-GB" altLang="fr-FR" dirty="0"/>
              <a:t> le temps </a:t>
            </a:r>
            <a:r>
              <a:rPr lang="en-GB" altLang="fr-FR" dirty="0" err="1"/>
              <a:t>d’accès</a:t>
            </a:r>
            <a:r>
              <a:rPr lang="en-GB" altLang="fr-FR" dirty="0"/>
              <a:t> du Cache </a:t>
            </a:r>
            <a:r>
              <a:rPr lang="en-GB" altLang="fr-FR" dirty="0" err="1"/>
              <a:t>est</a:t>
            </a:r>
            <a:r>
              <a:rPr lang="en-GB" altLang="fr-FR" dirty="0"/>
              <a:t> de 10 </a:t>
            </a:r>
            <a:r>
              <a:rPr lang="en-GB" altLang="fr-FR" dirty="0" err="1"/>
              <a:t>nanosecondes</a:t>
            </a:r>
            <a:r>
              <a:rPr lang="en-GB" altLang="fr-FR" dirty="0"/>
              <a:t>, </a:t>
            </a:r>
            <a:r>
              <a:rPr lang="en-GB" altLang="fr-FR" dirty="0" err="1"/>
              <a:t>tandis</a:t>
            </a:r>
            <a:r>
              <a:rPr lang="en-GB" altLang="fr-FR" dirty="0"/>
              <a:t> que le temps </a:t>
            </a:r>
            <a:r>
              <a:rPr lang="en-GB" altLang="fr-FR" dirty="0" err="1"/>
              <a:t>d’accès</a:t>
            </a:r>
            <a:r>
              <a:rPr lang="en-GB" altLang="fr-FR" dirty="0"/>
              <a:t> de la </a:t>
            </a:r>
            <a:r>
              <a:rPr lang="en-GB" altLang="fr-FR" dirty="0" err="1"/>
              <a:t>mémoire</a:t>
            </a:r>
            <a:r>
              <a:rPr lang="en-GB" altLang="fr-FR" dirty="0"/>
              <a:t> </a:t>
            </a:r>
            <a:r>
              <a:rPr lang="en-GB" altLang="fr-FR" dirty="0" err="1"/>
              <a:t>centrale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de 100 </a:t>
            </a:r>
            <a:r>
              <a:rPr lang="en-GB" altLang="fr-FR" dirty="0" err="1"/>
              <a:t>nanosecondes</a:t>
            </a:r>
            <a:r>
              <a:rPr lang="en-GB" altLang="fr-FR" dirty="0"/>
              <a:t>.</a:t>
            </a:r>
          </a:p>
          <a:p>
            <a:endParaRPr lang="en-GB" altLang="fr-FR" dirty="0"/>
          </a:p>
          <a:p>
            <a:r>
              <a:rPr lang="en-GB" altLang="fr-FR" dirty="0"/>
              <a:t>Un Hit Ratio de 96% </a:t>
            </a:r>
            <a:r>
              <a:rPr lang="en-GB" altLang="fr-FR" dirty="0" err="1"/>
              <a:t>soit</a:t>
            </a:r>
            <a:r>
              <a:rPr lang="en-GB" altLang="fr-FR" dirty="0"/>
              <a:t> un Miss Ratio de 4% </a:t>
            </a:r>
            <a:r>
              <a:rPr lang="en-GB" altLang="fr-FR" dirty="0" err="1"/>
              <a:t>signifie</a:t>
            </a:r>
            <a:r>
              <a:rPr lang="en-GB" altLang="fr-FR" dirty="0"/>
              <a:t> que 4 </a:t>
            </a:r>
            <a:r>
              <a:rPr lang="en-GB" altLang="fr-FR" dirty="0" err="1"/>
              <a:t>accès</a:t>
            </a:r>
            <a:r>
              <a:rPr lang="en-GB" altLang="fr-FR" dirty="0"/>
              <a:t> sur 100 </a:t>
            </a:r>
            <a:r>
              <a:rPr lang="en-GB" altLang="fr-FR" dirty="0" err="1"/>
              <a:t>ont</a:t>
            </a:r>
            <a:r>
              <a:rPr lang="en-GB" altLang="fr-FR" dirty="0"/>
              <a:t> un temps de </a:t>
            </a:r>
            <a:r>
              <a:rPr lang="en-GB" altLang="fr-FR" dirty="0" err="1"/>
              <a:t>réponse</a:t>
            </a:r>
            <a:r>
              <a:rPr lang="en-GB" altLang="fr-FR" dirty="0"/>
              <a:t> de 100 </a:t>
            </a:r>
            <a:r>
              <a:rPr lang="en-GB" altLang="fr-FR" dirty="0" err="1"/>
              <a:t>nanosecondes</a:t>
            </a:r>
            <a:r>
              <a:rPr lang="en-GB" altLang="fr-FR" dirty="0"/>
              <a:t> </a:t>
            </a:r>
            <a:r>
              <a:rPr lang="en-GB" altLang="fr-FR" dirty="0" err="1"/>
              <a:t>soit</a:t>
            </a:r>
            <a:r>
              <a:rPr lang="en-GB" altLang="fr-FR" dirty="0"/>
              <a:t> 5 instructions non </a:t>
            </a:r>
            <a:r>
              <a:rPr lang="en-GB" altLang="fr-FR" dirty="0" err="1"/>
              <a:t>déroulées</a:t>
            </a:r>
            <a:r>
              <a:rPr lang="en-GB" altLang="fr-FR" dirty="0"/>
              <a:t>. Les </a:t>
            </a:r>
            <a:r>
              <a:rPr lang="en-GB" altLang="fr-FR" dirty="0" err="1"/>
              <a:t>autres</a:t>
            </a:r>
            <a:r>
              <a:rPr lang="en-GB" altLang="fr-FR" dirty="0"/>
              <a:t> </a:t>
            </a:r>
            <a:r>
              <a:rPr lang="en-GB" altLang="fr-FR" dirty="0" err="1"/>
              <a:t>compatnt</a:t>
            </a:r>
            <a:r>
              <a:rPr lang="en-GB" altLang="fr-FR" dirty="0"/>
              <a:t> pour 0.5 instructions non </a:t>
            </a:r>
            <a:r>
              <a:rPr lang="en-GB" altLang="fr-FR" dirty="0" err="1"/>
              <a:t>déroulées</a:t>
            </a:r>
            <a:r>
              <a:rPr lang="en-GB" altLang="fr-FR" dirty="0"/>
              <a:t>. Au total, nous </a:t>
            </a:r>
            <a:r>
              <a:rPr lang="en-GB" altLang="fr-FR" dirty="0" err="1"/>
              <a:t>atteignons</a:t>
            </a:r>
            <a:r>
              <a:rPr lang="en-GB" altLang="fr-FR" dirty="0"/>
              <a:t> 96*0.5+4*5=68 instructions non </a:t>
            </a:r>
            <a:r>
              <a:rPr lang="en-GB" altLang="fr-FR" dirty="0" err="1"/>
              <a:t>déroulées</a:t>
            </a:r>
            <a:r>
              <a:rPr lang="en-GB" altLang="fr-FR" dirty="0"/>
              <a:t>. 98% de Hit Ratio </a:t>
            </a:r>
            <a:r>
              <a:rPr lang="en-GB" altLang="fr-FR" dirty="0" err="1"/>
              <a:t>soit</a:t>
            </a:r>
            <a:r>
              <a:rPr lang="en-GB" altLang="fr-FR" dirty="0"/>
              <a:t> 2% de miss ratio nous </a:t>
            </a:r>
            <a:r>
              <a:rPr lang="en-GB" altLang="fr-FR" dirty="0" err="1"/>
              <a:t>coûtearit</a:t>
            </a:r>
            <a:r>
              <a:rPr lang="en-GB" altLang="fr-FR" dirty="0"/>
              <a:t> 98*0.5+2*5=59 instructions </a:t>
            </a:r>
            <a:r>
              <a:rPr lang="en-GB" altLang="fr-FR" dirty="0" err="1"/>
              <a:t>soit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amélioration</a:t>
            </a:r>
            <a:r>
              <a:rPr lang="en-GB" altLang="fr-FR" dirty="0"/>
              <a:t> de 13.24 %</a:t>
            </a:r>
          </a:p>
          <a:p>
            <a:endParaRPr lang="en-GB" altLang="fr-FR" dirty="0"/>
          </a:p>
          <a:p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configuration </a:t>
            </a:r>
            <a:r>
              <a:rPr lang="en-GB" altLang="fr-FR" dirty="0" err="1"/>
              <a:t>pareille</a:t>
            </a:r>
            <a:r>
              <a:rPr lang="en-GB" altLang="fr-FR" dirty="0"/>
              <a:t>, le </a:t>
            </a:r>
            <a:r>
              <a:rPr lang="en-GB" altLang="fr-FR" dirty="0" err="1"/>
              <a:t>processeur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capable de </a:t>
            </a:r>
            <a:r>
              <a:rPr lang="en-GB" altLang="fr-FR" dirty="0" err="1"/>
              <a:t>traiter</a:t>
            </a:r>
            <a:r>
              <a:rPr lang="en-GB" altLang="fr-FR" dirty="0"/>
              <a:t> 50 millions </a:t>
            </a:r>
            <a:r>
              <a:rPr lang="en-GB" altLang="fr-FR" dirty="0" err="1"/>
              <a:t>d’accès</a:t>
            </a:r>
            <a:r>
              <a:rPr lang="en-GB" altLang="fr-FR" dirty="0"/>
              <a:t> par </a:t>
            </a:r>
            <a:r>
              <a:rPr lang="en-GB" altLang="fr-FR" dirty="0" err="1"/>
              <a:t>seconde</a:t>
            </a:r>
            <a:r>
              <a:rPr lang="en-GB" altLang="fr-FR" dirty="0"/>
              <a:t>,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mémoire</a:t>
            </a:r>
            <a:r>
              <a:rPr lang="en-GB" altLang="fr-FR" dirty="0"/>
              <a:t> Cache </a:t>
            </a:r>
            <a:r>
              <a:rPr lang="en-GB" altLang="fr-FR" dirty="0" err="1"/>
              <a:t>dont</a:t>
            </a:r>
            <a:r>
              <a:rPr lang="en-GB" altLang="fr-FR" dirty="0"/>
              <a:t> le temps </a:t>
            </a:r>
            <a:r>
              <a:rPr lang="en-GB" altLang="fr-FR" dirty="0" err="1"/>
              <a:t>d’accès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de 50 </a:t>
            </a:r>
            <a:r>
              <a:rPr lang="en-GB" altLang="fr-FR" dirty="0" err="1"/>
              <a:t>nanosecondes</a:t>
            </a:r>
            <a:r>
              <a:rPr lang="en-GB" altLang="fr-FR" dirty="0"/>
              <a:t>, ne </a:t>
            </a:r>
            <a:r>
              <a:rPr lang="en-GB" altLang="fr-FR" dirty="0" err="1"/>
              <a:t>permettrait</a:t>
            </a:r>
            <a:r>
              <a:rPr lang="en-GB" altLang="fr-FR" dirty="0"/>
              <a:t> à </a:t>
            </a:r>
            <a:r>
              <a:rPr lang="en-GB" altLang="fr-FR" dirty="0" err="1"/>
              <a:t>ce</a:t>
            </a:r>
            <a:r>
              <a:rPr lang="en-GB" altLang="fr-FR" dirty="0"/>
              <a:t> </a:t>
            </a:r>
            <a:r>
              <a:rPr lang="en-GB" altLang="fr-FR" dirty="0" err="1"/>
              <a:t>processeur</a:t>
            </a:r>
            <a:r>
              <a:rPr lang="en-GB" altLang="fr-FR" dirty="0"/>
              <a:t> </a:t>
            </a:r>
            <a:r>
              <a:rPr lang="en-GB" altLang="fr-FR" dirty="0" err="1"/>
              <a:t>d’atteindre</a:t>
            </a:r>
            <a:r>
              <a:rPr lang="en-GB" altLang="fr-FR" dirty="0"/>
              <a:t> </a:t>
            </a:r>
            <a:r>
              <a:rPr lang="en-GB" altLang="fr-FR" dirty="0" err="1"/>
              <a:t>moins</a:t>
            </a:r>
            <a:r>
              <a:rPr lang="en-GB" altLang="fr-FR" dirty="0"/>
              <a:t> de la </a:t>
            </a:r>
            <a:r>
              <a:rPr lang="en-GB" altLang="fr-FR" dirty="0" err="1"/>
              <a:t>moitié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vitesse</a:t>
            </a:r>
            <a:r>
              <a:rPr lang="en-GB" altLang="fr-FR" dirty="0"/>
              <a:t> </a:t>
            </a:r>
            <a:r>
              <a:rPr lang="en-GB" altLang="fr-FR" dirty="0" err="1"/>
              <a:t>théorique</a:t>
            </a:r>
            <a:r>
              <a:rPr lang="en-GB" altLang="fr-FR" dirty="0"/>
              <a:t> </a:t>
            </a:r>
            <a:r>
              <a:rPr lang="en-GB" altLang="fr-FR" dirty="0" err="1"/>
              <a:t>soit</a:t>
            </a:r>
            <a:r>
              <a:rPr lang="en-GB" altLang="fr-FR" dirty="0"/>
              <a:t> 20 millions </a:t>
            </a:r>
            <a:r>
              <a:rPr lang="en-GB" altLang="fr-FR" dirty="0" err="1"/>
              <a:t>d’instructions</a:t>
            </a:r>
            <a:r>
              <a:rPr lang="en-GB" altLang="fr-FR" dirty="0"/>
              <a:t>.</a:t>
            </a:r>
          </a:p>
          <a:p>
            <a:endParaRPr lang="en-GB" altLang="fr-FR" dirty="0"/>
          </a:p>
          <a:p>
            <a:r>
              <a:rPr lang="en-GB" altLang="fr-FR" dirty="0"/>
              <a:t>Pour rappel,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mémoire</a:t>
            </a:r>
            <a:r>
              <a:rPr lang="en-GB" altLang="fr-FR" dirty="0"/>
              <a:t> </a:t>
            </a:r>
            <a:r>
              <a:rPr lang="en-GB" altLang="fr-FR" dirty="0" err="1"/>
              <a:t>principale</a:t>
            </a:r>
            <a:r>
              <a:rPr lang="en-GB" altLang="fr-FR" dirty="0"/>
              <a:t> </a:t>
            </a:r>
            <a:r>
              <a:rPr lang="en-GB" altLang="fr-FR" dirty="0" err="1"/>
              <a:t>s’étend</a:t>
            </a:r>
            <a:r>
              <a:rPr lang="en-GB" altLang="fr-FR" dirty="0"/>
              <a:t> de la </a:t>
            </a:r>
            <a:r>
              <a:rPr lang="en-GB" altLang="fr-FR" dirty="0" err="1"/>
              <a:t>dizaine</a:t>
            </a:r>
            <a:r>
              <a:rPr lang="en-GB" altLang="fr-FR" dirty="0"/>
              <a:t> de </a:t>
            </a:r>
            <a:r>
              <a:rPr lang="en-GB" altLang="fr-FR" dirty="0" err="1"/>
              <a:t>Mégabytes</a:t>
            </a:r>
            <a:r>
              <a:rPr lang="en-GB" altLang="fr-FR" dirty="0"/>
              <a:t> ( 2**20 ) à </a:t>
            </a:r>
            <a:r>
              <a:rPr lang="en-GB" altLang="fr-FR" dirty="0" err="1"/>
              <a:t>quelques</a:t>
            </a:r>
            <a:r>
              <a:rPr lang="en-GB" altLang="fr-FR" dirty="0"/>
              <a:t> Gigabytes ( 2**30 ).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général</a:t>
            </a:r>
            <a:r>
              <a:rPr lang="en-GB" altLang="fr-FR" dirty="0"/>
              <a:t>, </a:t>
            </a:r>
            <a:r>
              <a:rPr lang="en-GB" altLang="fr-FR" dirty="0" err="1"/>
              <a:t>ces</a:t>
            </a:r>
            <a:r>
              <a:rPr lang="en-GB" altLang="fr-FR" dirty="0"/>
              <a:t>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des </a:t>
            </a:r>
            <a:r>
              <a:rPr lang="en-GB" altLang="fr-FR" dirty="0" err="1"/>
              <a:t>multaiple</a:t>
            </a:r>
            <a:r>
              <a:rPr lang="en-GB" altLang="fr-FR" dirty="0"/>
              <a:t> de 4096 </a:t>
            </a:r>
            <a:r>
              <a:rPr lang="en-GB" altLang="fr-FR" dirty="0" err="1"/>
              <a:t>ou</a:t>
            </a:r>
            <a:r>
              <a:rPr lang="en-GB" altLang="fr-FR" dirty="0"/>
              <a:t> 4K </a:t>
            </a:r>
            <a:r>
              <a:rPr lang="en-GB" altLang="fr-FR" dirty="0" err="1"/>
              <a:t>ou</a:t>
            </a:r>
            <a:r>
              <a:rPr lang="en-GB" altLang="fr-FR" dirty="0"/>
              <a:t> 4*2**10. Une </a:t>
            </a:r>
            <a:r>
              <a:rPr lang="en-GB" altLang="fr-FR" dirty="0" err="1"/>
              <a:t>méoire</a:t>
            </a:r>
            <a:r>
              <a:rPr lang="en-GB" altLang="fr-FR" dirty="0"/>
              <a:t> </a:t>
            </a:r>
            <a:r>
              <a:rPr lang="en-GB" altLang="fr-FR" dirty="0" err="1"/>
              <a:t>centrale</a:t>
            </a:r>
            <a:r>
              <a:rPr lang="en-GB" altLang="fr-FR" dirty="0"/>
              <a:t> de 256 MB </a:t>
            </a:r>
            <a:r>
              <a:rPr lang="en-GB" altLang="fr-FR" dirty="0" err="1"/>
              <a:t>contient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256 2**20/4*2**10=64*2*10=65536.</a:t>
            </a:r>
          </a:p>
          <a:p>
            <a:endParaRPr lang="en-GB" altLang="fr-FR" dirty="0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fr-FR" dirty="0"/>
              <a:t>· </a:t>
            </a:r>
            <a:r>
              <a:rPr lang="en-GB" altLang="fr-FR" dirty="0" err="1"/>
              <a:t>têtes</a:t>
            </a:r>
            <a:r>
              <a:rPr lang="en-GB" altLang="fr-FR" dirty="0"/>
              <a:t> de lecture </a:t>
            </a:r>
            <a:r>
              <a:rPr lang="en-GB" altLang="fr-FR" dirty="0" err="1"/>
              <a:t>placées</a:t>
            </a:r>
            <a:r>
              <a:rPr lang="en-GB" altLang="fr-FR" dirty="0"/>
              <a:t> sur un bars </a:t>
            </a:r>
            <a:r>
              <a:rPr lang="en-GB" altLang="fr-FR" dirty="0" err="1"/>
              <a:t>articulé</a:t>
            </a:r>
            <a:endParaRPr lang="en-GB" altLang="fr-FR" dirty="0"/>
          </a:p>
          <a:p>
            <a:r>
              <a:rPr lang="en-GB" altLang="fr-FR" dirty="0"/>
              <a:t>· </a:t>
            </a:r>
            <a:r>
              <a:rPr lang="en-GB" altLang="fr-FR" dirty="0" err="1"/>
              <a:t>disques</a:t>
            </a:r>
            <a:r>
              <a:rPr lang="en-GB" altLang="fr-FR" dirty="0"/>
              <a:t> support du </a:t>
            </a:r>
            <a:r>
              <a:rPr lang="en-GB" altLang="fr-FR" dirty="0" err="1"/>
              <a:t>composant</a:t>
            </a:r>
            <a:r>
              <a:rPr lang="en-GB" altLang="fr-FR" dirty="0"/>
              <a:t> </a:t>
            </a:r>
            <a:r>
              <a:rPr lang="en-GB" altLang="fr-FR" dirty="0" err="1"/>
              <a:t>magnétique</a:t>
            </a:r>
            <a:r>
              <a:rPr lang="en-GB" altLang="fr-FR" dirty="0"/>
              <a:t> ( thin film )</a:t>
            </a:r>
          </a:p>
          <a:p>
            <a:r>
              <a:rPr lang="en-GB" altLang="fr-FR" dirty="0"/>
              <a:t>· </a:t>
            </a:r>
            <a:r>
              <a:rPr lang="en-GB" altLang="fr-FR" dirty="0" err="1"/>
              <a:t>chaque</a:t>
            </a:r>
            <a:r>
              <a:rPr lang="en-GB" altLang="fr-FR" dirty="0"/>
              <a:t> </a:t>
            </a:r>
            <a:r>
              <a:rPr lang="en-GB" altLang="fr-FR" dirty="0" err="1"/>
              <a:t>disque</a:t>
            </a:r>
            <a:r>
              <a:rPr lang="en-GB" altLang="fr-FR" dirty="0"/>
              <a:t> =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piste</a:t>
            </a:r>
            <a:endParaRPr lang="en-GB" altLang="fr-FR" dirty="0"/>
          </a:p>
          <a:p>
            <a:r>
              <a:rPr lang="en-GB" altLang="fr-FR" dirty="0"/>
              <a:t>· </a:t>
            </a:r>
            <a:r>
              <a:rPr lang="en-GB" altLang="fr-FR" dirty="0" err="1"/>
              <a:t>chaque</a:t>
            </a:r>
            <a:r>
              <a:rPr lang="en-GB" altLang="fr-FR" dirty="0"/>
              <a:t> </a:t>
            </a:r>
            <a:r>
              <a:rPr lang="en-GB" altLang="fr-FR" dirty="0" err="1"/>
              <a:t>piste</a:t>
            </a:r>
            <a:r>
              <a:rPr lang="en-GB" altLang="fr-FR" dirty="0"/>
              <a:t> </a:t>
            </a:r>
            <a:r>
              <a:rPr lang="en-GB" altLang="fr-FR" dirty="0" err="1"/>
              <a:t>séparée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secteurs</a:t>
            </a:r>
            <a:endParaRPr lang="en-GB" altLang="fr-FR" dirty="0"/>
          </a:p>
          <a:p>
            <a:r>
              <a:rPr lang="en-GB" altLang="fr-FR" dirty="0"/>
              <a:t>· </a:t>
            </a:r>
            <a:r>
              <a:rPr lang="en-GB" altLang="fr-FR" dirty="0" err="1"/>
              <a:t>chaque</a:t>
            </a:r>
            <a:r>
              <a:rPr lang="en-GB" altLang="fr-FR" dirty="0"/>
              <a:t> </a:t>
            </a:r>
            <a:r>
              <a:rPr lang="en-GB" altLang="fr-FR" dirty="0" err="1"/>
              <a:t>disque</a:t>
            </a:r>
            <a:r>
              <a:rPr lang="en-GB" altLang="fr-FR" dirty="0"/>
              <a:t> </a:t>
            </a:r>
            <a:r>
              <a:rPr lang="en-GB" altLang="fr-FR" dirty="0" err="1"/>
              <a:t>partagé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cylindres</a:t>
            </a:r>
            <a:endParaRPr lang="en-GB" altLang="fr-FR" dirty="0"/>
          </a:p>
          <a:p>
            <a:endParaRPr lang="en-GB" altLang="fr-FR" dirty="0"/>
          </a:p>
          <a:p>
            <a:r>
              <a:rPr lang="en-GB" altLang="fr-FR" dirty="0"/>
              <a:t>· </a:t>
            </a:r>
            <a:r>
              <a:rPr lang="en-GB" altLang="fr-FR" dirty="0" err="1"/>
              <a:t>mouvement</a:t>
            </a:r>
            <a:r>
              <a:rPr lang="en-GB" altLang="fr-FR" dirty="0"/>
              <a:t> du bras: seek time</a:t>
            </a:r>
          </a:p>
          <a:p>
            <a:r>
              <a:rPr lang="en-GB" altLang="fr-FR" dirty="0"/>
              <a:t>· </a:t>
            </a:r>
            <a:r>
              <a:rPr lang="en-GB" altLang="fr-FR" dirty="0" err="1"/>
              <a:t>mouvement</a:t>
            </a:r>
            <a:r>
              <a:rPr lang="en-GB" altLang="fr-FR" dirty="0"/>
              <a:t> de rotation: latency.</a:t>
            </a:r>
          </a:p>
          <a:p>
            <a:endParaRPr lang="en-GB" altLang="fr-FR" dirty="0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fr-FR"/>
              <a:t>Pour info: tête magnéto-résistive. Très petit, matériau dont la résistance varie en fonction du champ magnétique  donc j’applique U, je mesure I=U/R</a:t>
            </a: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  <a:p>
            <a:r>
              <a:rPr lang="en-GB" altLang="fr-FR" dirty="0"/>
              <a:t>	Population= Residency time*arrival rate.</a:t>
            </a:r>
          </a:p>
          <a:p>
            <a:endParaRPr lang="en-GB" altLang="fr-FR" dirty="0"/>
          </a:p>
          <a:p>
            <a:r>
              <a:rPr lang="en-GB" altLang="fr-FR" dirty="0" err="1"/>
              <a:t>Comparaison</a:t>
            </a:r>
            <a:r>
              <a:rPr lang="en-GB" altLang="fr-FR" dirty="0"/>
              <a:t> population: </a:t>
            </a:r>
            <a:r>
              <a:rPr lang="en-GB" altLang="fr-FR" dirty="0" err="1"/>
              <a:t>taille</a:t>
            </a:r>
            <a:r>
              <a:rPr lang="en-GB" altLang="fr-FR" dirty="0"/>
              <a:t> </a:t>
            </a:r>
            <a:r>
              <a:rPr lang="en-GB" altLang="fr-FR" dirty="0" err="1"/>
              <a:t>dépend</a:t>
            </a:r>
            <a:r>
              <a:rPr lang="en-GB" altLang="fr-FR" dirty="0"/>
              <a:t> de </a:t>
            </a:r>
            <a:r>
              <a:rPr lang="en-GB" altLang="fr-FR" dirty="0" err="1"/>
              <a:t>l’âge</a:t>
            </a:r>
            <a:r>
              <a:rPr lang="en-GB" altLang="fr-FR" dirty="0"/>
              <a:t> et de la </a:t>
            </a:r>
            <a:r>
              <a:rPr lang="en-GB" altLang="fr-FR" dirty="0" err="1"/>
              <a:t>rapidité</a:t>
            </a:r>
            <a:r>
              <a:rPr lang="en-GB" altLang="fr-FR" dirty="0"/>
              <a:t> de reproduction. Ex: Les chinois: 1.800.000.000=60*3600*365*24*Arrival rate</a:t>
            </a:r>
          </a:p>
          <a:p>
            <a:endParaRPr lang="en-GB" altLang="fr-FR" dirty="0"/>
          </a:p>
          <a:p>
            <a:r>
              <a:rPr lang="en-GB" altLang="fr-FR" dirty="0"/>
              <a:t>Il y a 31536000 </a:t>
            </a:r>
            <a:r>
              <a:rPr lang="en-GB" altLang="fr-FR" dirty="0" err="1"/>
              <a:t>secondes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an, </a:t>
            </a:r>
            <a:r>
              <a:rPr lang="en-GB" altLang="fr-FR" dirty="0" err="1"/>
              <a:t>simplifions</a:t>
            </a:r>
            <a:r>
              <a:rPr lang="en-GB" altLang="fr-FR" dirty="0"/>
              <a:t> par 60</a:t>
            </a:r>
          </a:p>
          <a:p>
            <a:r>
              <a:rPr lang="en-GB" altLang="fr-FR" dirty="0" err="1"/>
              <a:t>Reste</a:t>
            </a:r>
            <a:r>
              <a:rPr lang="en-GB" altLang="fr-FR" dirty="0"/>
              <a:t> 30000000 </a:t>
            </a:r>
            <a:r>
              <a:rPr lang="en-GB" altLang="fr-FR" dirty="0" err="1"/>
              <a:t>soit</a:t>
            </a:r>
            <a:r>
              <a:rPr lang="en-GB" altLang="fr-FR" dirty="0"/>
              <a:t> un chinois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secondes</a:t>
            </a:r>
            <a:r>
              <a:rPr lang="en-GB" altLang="fr-FR" dirty="0"/>
              <a:t>.</a:t>
            </a:r>
          </a:p>
          <a:p>
            <a:endParaRPr lang="en-GB" altLang="fr-FR" dirty="0"/>
          </a:p>
          <a:p>
            <a:r>
              <a:rPr lang="en-GB" altLang="fr-FR" dirty="0"/>
              <a:t>Idem avec le cache</a:t>
            </a:r>
          </a:p>
          <a:p>
            <a:r>
              <a:rPr lang="en-GB" altLang="fr-FR" dirty="0"/>
              <a:t>Le Hit ratio=( </a:t>
            </a:r>
            <a:r>
              <a:rPr lang="en-GB" altLang="fr-FR" dirty="0" err="1"/>
              <a:t>Nbre</a:t>
            </a:r>
            <a:r>
              <a:rPr lang="en-GB" altLang="fr-FR" dirty="0"/>
              <a:t> de </a:t>
            </a:r>
            <a:r>
              <a:rPr lang="en-GB" altLang="fr-FR" dirty="0" err="1"/>
              <a:t>référence-Nbr</a:t>
            </a:r>
            <a:r>
              <a:rPr lang="en-GB" altLang="fr-FR" dirty="0"/>
              <a:t> de staging)/</a:t>
            </a:r>
            <a:r>
              <a:rPr lang="en-GB" altLang="fr-FR" dirty="0" err="1"/>
              <a:t>Nbre</a:t>
            </a:r>
            <a:r>
              <a:rPr lang="en-GB" altLang="fr-FR" dirty="0"/>
              <a:t> de </a:t>
            </a:r>
            <a:r>
              <a:rPr lang="en-GB" altLang="fr-FR" dirty="0" err="1"/>
              <a:t>références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endParaRPr lang="en-GB" altLang="fr-FR" dirty="0"/>
          </a:p>
          <a:p>
            <a:r>
              <a:rPr lang="en-GB" altLang="fr-FR" dirty="0" err="1"/>
              <a:t>Nbr</a:t>
            </a:r>
            <a:r>
              <a:rPr lang="en-GB" altLang="fr-FR" dirty="0"/>
              <a:t> de staging= ( 1-Hit ratio )*</a:t>
            </a:r>
            <a:r>
              <a:rPr lang="en-GB" altLang="fr-FR" dirty="0" err="1"/>
              <a:t>Nbr</a:t>
            </a:r>
            <a:r>
              <a:rPr lang="en-GB" altLang="fr-FR" dirty="0"/>
              <a:t> de </a:t>
            </a:r>
            <a:r>
              <a:rPr lang="en-GB" altLang="fr-FR" dirty="0" err="1"/>
              <a:t>références</a:t>
            </a:r>
            <a:r>
              <a:rPr lang="en-GB" altLang="fr-FR" dirty="0"/>
              <a:t> </a:t>
            </a: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fr-BE" alt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fr-BE" altLang="fr-F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pied de pag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" name="Espace réservé du numéro de diapositiv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B495F787-96DC-400F-AB0D-02D6682B30A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190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1F48D-5A6B-40BE-9A61-587720F9E21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4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343650" y="457200"/>
            <a:ext cx="2038350" cy="5562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5962650" cy="5562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67F3-0161-4C5E-85E3-382432CAF72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584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fr-BE" alt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2738E-F7EB-4F4E-A2D0-1725E4EF697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0669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 autoUpdateAnimBg="0" advAuto="5000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80A7-E20C-44EC-8342-592857E3461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9848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1B50F-84E7-4CF9-91D4-A510A4ED749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886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E935-9106-49A5-861C-59CC424BFD5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949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A3EC-CFA7-4F8F-93B6-E40050D73F3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338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CBD07-7790-4F8D-A81F-38CCF17734D9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427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E1870-E266-48A2-9F89-54181A7C66E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026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58D5-D7C3-4251-84C4-9CF42305FB0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604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3BAF5F26-B05A-4938-ACEF-4B28222B529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fr-BE" alt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build="p" autoUpdateAnimBg="0" advAuto="5000">
        <p:tmplLst>
          <p:tmpl lvl="1">
            <p:tnLst>
              <p:par>
                <p:cTn presetID="2" presetClass="entr" presetSubtype="8" fill="hold" nodeType="after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924" grpId="0" autoUpdateAnimBg="0"/>
      <p:bldP spid="81925" grpId="0" autoUpdateAnimBg="0"/>
      <p:bldP spid="81926" grpId="0" autoUpdateAnimBg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KFAXta8M5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pattrsn/252F96/Lecture1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tep.org/" TargetMode="External"/><Relationship Id="rId2" Type="http://schemas.openxmlformats.org/officeDocument/2006/relationships/hyperlink" Target="http://pages.cs.wisc.edu/~remzi/OSTEP/vm-tlb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Memory hierarchy.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84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8CCF76A-7D2E-4D11-8B0D-57AAD09FAC1E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HSB / Cache management.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Fetch policy: when do I load a block of data in cache </a:t>
            </a:r>
          </a:p>
          <a:p>
            <a:pPr>
              <a:defRPr/>
            </a:pPr>
            <a:r>
              <a:rPr lang="en-GB" altLang="fr-FR"/>
              <a:t>Replacement policy: which block will I replace</a:t>
            </a:r>
          </a:p>
          <a:p>
            <a:pPr>
              <a:defRPr/>
            </a:pPr>
            <a:r>
              <a:rPr lang="en-GB" altLang="fr-FR"/>
              <a:t>Write policy: How do I keep main memory and cache coherent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1" grpId="0" build="p" autoUpdateAnimBg="0" advAuto="7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94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FBE7994-1347-41B4-9E79-6894C601371E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HSB / Cache management: fetch policy.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Demand Fetch.</a:t>
            </a:r>
          </a:p>
          <a:p>
            <a:pPr lvl="1">
              <a:defRPr/>
            </a:pPr>
            <a:r>
              <a:rPr lang="en-GB" altLang="fr-FR" dirty="0"/>
              <a:t>Wait until a block of data is required before loading it in the cache.</a:t>
            </a:r>
          </a:p>
          <a:p>
            <a:pPr>
              <a:defRPr/>
            </a:pPr>
            <a:r>
              <a:rPr lang="en-GB" altLang="fr-FR" dirty="0" err="1"/>
              <a:t>Prefetch</a:t>
            </a:r>
            <a:endParaRPr lang="en-GB" altLang="fr-FR" dirty="0"/>
          </a:p>
          <a:p>
            <a:pPr lvl="1">
              <a:defRPr/>
            </a:pPr>
            <a:r>
              <a:rPr lang="en-GB" altLang="fr-FR" dirty="0"/>
              <a:t>Fetch blocks before they are requested. Promote (i+1) and demote ( i-1 ).</a:t>
            </a:r>
          </a:p>
          <a:p>
            <a:pPr>
              <a:defRPr/>
            </a:pPr>
            <a:r>
              <a:rPr lang="en-GB" altLang="fr-FR" dirty="0"/>
              <a:t>Selective Fetch</a:t>
            </a:r>
          </a:p>
          <a:p>
            <a:pPr lvl="1">
              <a:defRPr/>
            </a:pPr>
            <a:r>
              <a:rPr lang="en-GB" altLang="fr-FR" dirty="0"/>
              <a:t>Do not always fetch blocks based on some defined criterion. E.g. : shareable data in multi-procs.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build="p" autoUpdateAnimBg="0" advAuto="7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04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982C2D-3178-484F-9AAE-F5D6C4FDFB5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HSB / Cache management: write policy.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Write-tru ( Store-tru,..)</a:t>
            </a:r>
          </a:p>
          <a:p>
            <a:pPr lvl="1">
              <a:defRPr/>
            </a:pPr>
            <a:r>
              <a:rPr lang="en-GB" altLang="fr-FR"/>
              <a:t>Every write operation to the cache is synchronously repeated to the main memory</a:t>
            </a:r>
          </a:p>
          <a:p>
            <a:pPr>
              <a:defRPr/>
            </a:pPr>
            <a:r>
              <a:rPr lang="en-GB" altLang="fr-FR"/>
              <a:t>Write-back ( Store-in,..)</a:t>
            </a:r>
          </a:p>
          <a:p>
            <a:pPr lvl="1">
              <a:defRPr/>
            </a:pPr>
            <a:r>
              <a:rPr lang="en-GB" altLang="fr-FR"/>
              <a:t>Write operation to the main memory is only done at block replacement 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5" grpId="0" build="p" autoUpdateAnimBg="0" advAuto="7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15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608D509-EB57-4A08-98F7-148B83B3687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Access time: write-</a:t>
            </a:r>
            <a:r>
              <a:rPr lang="en-GB" altLang="fr-FR" dirty="0" err="1"/>
              <a:t>tru</a:t>
            </a:r>
            <a:r>
              <a:rPr lang="en-GB" altLang="fr-FR" dirty="0"/>
              <a:t>.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i="1"/>
              <a:t>w</a:t>
            </a:r>
            <a:r>
              <a:rPr lang="en-GB" altLang="fr-FR"/>
              <a:t> is the ratio between the number of write and read operations.</a:t>
            </a:r>
          </a:p>
        </p:txBody>
      </p:sp>
      <p:grpSp>
        <p:nvGrpSpPr>
          <p:cNvPr id="128033" name="Group 33"/>
          <p:cNvGrpSpPr>
            <a:grpSpLocks/>
          </p:cNvGrpSpPr>
          <p:nvPr/>
        </p:nvGrpSpPr>
        <p:grpSpPr bwMode="auto">
          <a:xfrm>
            <a:off x="1219200" y="2895600"/>
            <a:ext cx="4246563" cy="466725"/>
            <a:chOff x="884" y="1752"/>
            <a:chExt cx="2675" cy="294"/>
          </a:xfrm>
        </p:grpSpPr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884" y="177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1436" y="1776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1589" y="177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2238" y="1776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2628" y="177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2760" y="177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3181" y="1776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wt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934" y="1902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13"/>
            <p:cNvSpPr>
              <a:spLocks noChangeArrowheads="1"/>
            </p:cNvSpPr>
            <p:nvPr/>
          </p:nvSpPr>
          <p:spPr bwMode="auto">
            <a:xfrm>
              <a:off x="1638" y="1902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0" name="Rectangle 14"/>
            <p:cNvSpPr>
              <a:spLocks noChangeArrowheads="1"/>
            </p:cNvSpPr>
            <p:nvPr/>
          </p:nvSpPr>
          <p:spPr bwMode="auto">
            <a:xfrm>
              <a:off x="2809" y="1902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1" name="Rectangle 15"/>
            <p:cNvSpPr>
              <a:spLocks noChangeArrowheads="1"/>
            </p:cNvSpPr>
            <p:nvPr/>
          </p:nvSpPr>
          <p:spPr bwMode="auto">
            <a:xfrm>
              <a:off x="3331" y="1902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2" name="Rectangle 16"/>
            <p:cNvSpPr>
              <a:spLocks noChangeArrowheads="1"/>
            </p:cNvSpPr>
            <p:nvPr/>
          </p:nvSpPr>
          <p:spPr bwMode="auto">
            <a:xfrm>
              <a:off x="1072" y="175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3" name="Rectangle 17"/>
            <p:cNvSpPr>
              <a:spLocks noChangeArrowheads="1"/>
            </p:cNvSpPr>
            <p:nvPr/>
          </p:nvSpPr>
          <p:spPr bwMode="auto">
            <a:xfrm>
              <a:off x="1322" y="175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4" name="Rectangle 18"/>
            <p:cNvSpPr>
              <a:spLocks noChangeArrowheads="1"/>
            </p:cNvSpPr>
            <p:nvPr/>
          </p:nvSpPr>
          <p:spPr bwMode="auto">
            <a:xfrm>
              <a:off x="1882" y="175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5" name="Rectangle 19"/>
            <p:cNvSpPr>
              <a:spLocks noChangeArrowheads="1"/>
            </p:cNvSpPr>
            <p:nvPr/>
          </p:nvSpPr>
          <p:spPr bwMode="auto">
            <a:xfrm>
              <a:off x="2124" y="175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2519" y="175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7" name="Rectangle 21"/>
            <p:cNvSpPr>
              <a:spLocks noChangeArrowheads="1"/>
            </p:cNvSpPr>
            <p:nvPr/>
          </p:nvSpPr>
          <p:spPr bwMode="auto">
            <a:xfrm>
              <a:off x="3067" y="175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8" name="Rectangle 22"/>
            <p:cNvSpPr>
              <a:spLocks noChangeArrowheads="1"/>
            </p:cNvSpPr>
            <p:nvPr/>
          </p:nvSpPr>
          <p:spPr bwMode="auto">
            <a:xfrm>
              <a:off x="1190" y="177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29" name="Rectangle 23"/>
            <p:cNvSpPr>
              <a:spLocks noChangeArrowheads="1"/>
            </p:cNvSpPr>
            <p:nvPr/>
          </p:nvSpPr>
          <p:spPr bwMode="auto">
            <a:xfrm>
              <a:off x="1535" y="177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0" name="Rectangle 24"/>
            <p:cNvSpPr>
              <a:spLocks noChangeArrowheads="1"/>
            </p:cNvSpPr>
            <p:nvPr/>
          </p:nvSpPr>
          <p:spPr bwMode="auto">
            <a:xfrm>
              <a:off x="1992" y="177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1" name="Rectangle 25"/>
            <p:cNvSpPr>
              <a:spLocks noChangeArrowheads="1"/>
            </p:cNvSpPr>
            <p:nvPr/>
          </p:nvSpPr>
          <p:spPr bwMode="auto">
            <a:xfrm>
              <a:off x="2337" y="1776"/>
              <a:ext cx="1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2" name="Rectangle 26"/>
            <p:cNvSpPr>
              <a:spLocks noChangeArrowheads="1"/>
            </p:cNvSpPr>
            <p:nvPr/>
          </p:nvSpPr>
          <p:spPr bwMode="auto">
            <a:xfrm>
              <a:off x="2706" y="177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3" name="Rectangle 27"/>
            <p:cNvSpPr>
              <a:spLocks noChangeArrowheads="1"/>
            </p:cNvSpPr>
            <p:nvPr/>
          </p:nvSpPr>
          <p:spPr bwMode="auto">
            <a:xfrm>
              <a:off x="1234" y="177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4" name="Rectangle 28"/>
            <p:cNvSpPr>
              <a:spLocks noChangeArrowheads="1"/>
            </p:cNvSpPr>
            <p:nvPr/>
          </p:nvSpPr>
          <p:spPr bwMode="auto">
            <a:xfrm>
              <a:off x="2036" y="177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5" name="Rectangle 29"/>
            <p:cNvSpPr>
              <a:spLocks noChangeArrowheads="1"/>
            </p:cNvSpPr>
            <p:nvPr/>
          </p:nvSpPr>
          <p:spPr bwMode="auto">
            <a:xfrm>
              <a:off x="2431" y="177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6" name="Rectangle 30"/>
            <p:cNvSpPr>
              <a:spLocks noChangeArrowheads="1"/>
            </p:cNvSpPr>
            <p:nvPr/>
          </p:nvSpPr>
          <p:spPr bwMode="auto">
            <a:xfrm>
              <a:off x="1801" y="190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7" name="Rectangle 31"/>
            <p:cNvSpPr>
              <a:spLocks noChangeArrowheads="1"/>
            </p:cNvSpPr>
            <p:nvPr/>
          </p:nvSpPr>
          <p:spPr bwMode="auto">
            <a:xfrm>
              <a:off x="2977" y="190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38" name="Rectangle 32"/>
            <p:cNvSpPr>
              <a:spLocks noChangeArrowheads="1"/>
            </p:cNvSpPr>
            <p:nvPr/>
          </p:nvSpPr>
          <p:spPr bwMode="auto">
            <a:xfrm>
              <a:off x="3499" y="190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25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C5DB882-6BF0-4030-B63F-2E3CE5F528B0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Write-</a:t>
            </a:r>
            <a:r>
              <a:rPr lang="en-GB" altLang="fr-FR" dirty="0" err="1"/>
              <a:t>tru</a:t>
            </a:r>
            <a:r>
              <a:rPr lang="en-GB" altLang="fr-FR" dirty="0"/>
              <a:t> with buffer: illustration.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429000" y="1600200"/>
            <a:ext cx="1371600" cy="914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CPU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3429000" y="2895600"/>
            <a:ext cx="1371600" cy="9144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 dirty="0"/>
              <a:t>Cache</a:t>
            </a:r>
            <a:endParaRPr kumimoji="0" lang="en-GB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3429000" y="5257800"/>
            <a:ext cx="1371600" cy="9144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Main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Memory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419600" y="4191000"/>
            <a:ext cx="1371600" cy="6858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Buffers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4038600" y="2514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cxnSp>
        <p:nvCxnSpPr>
          <p:cNvPr id="126985" name="AutoShape 9"/>
          <p:cNvCxnSpPr>
            <a:cxnSpLocks noChangeShapeType="1"/>
            <a:stCxn id="126982" idx="0"/>
            <a:endCxn id="126981" idx="2"/>
          </p:cNvCxnSpPr>
          <p:nvPr/>
        </p:nvCxnSpPr>
        <p:spPr bwMode="auto">
          <a:xfrm flipV="1">
            <a:off x="4114800" y="3810000"/>
            <a:ext cx="0" cy="1447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6" name="AutoShape 10"/>
          <p:cNvCxnSpPr>
            <a:cxnSpLocks noChangeShapeType="1"/>
            <a:stCxn id="126983" idx="2"/>
            <a:endCxn id="126982" idx="3"/>
          </p:cNvCxnSpPr>
          <p:nvPr/>
        </p:nvCxnSpPr>
        <p:spPr bwMode="auto">
          <a:xfrm rot="5400000">
            <a:off x="4533900" y="5143500"/>
            <a:ext cx="838200" cy="3048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7" name="AutoShape 11"/>
          <p:cNvCxnSpPr>
            <a:cxnSpLocks noChangeShapeType="1"/>
            <a:stCxn id="126981" idx="3"/>
            <a:endCxn id="126983" idx="0"/>
          </p:cNvCxnSpPr>
          <p:nvPr/>
        </p:nvCxnSpPr>
        <p:spPr bwMode="auto">
          <a:xfrm>
            <a:off x="4800600" y="3352800"/>
            <a:ext cx="304800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2" name="Rectangle 1"/>
          <p:cNvSpPr>
            <a:spLocks noChangeArrowheads="1"/>
          </p:cNvSpPr>
          <p:nvPr/>
        </p:nvSpPr>
        <p:spPr bwMode="auto">
          <a:xfrm>
            <a:off x="3468688" y="6497638"/>
            <a:ext cx="5675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r>
              <a:rPr kumimoji="0" lang="fr-BE" altLang="fr-FR" sz="1000" u="sng">
                <a:latin typeface="Times New Roman" panose="02020603050405020304" pitchFamily="18" charset="0"/>
                <a:hlinkClick r:id="rId2"/>
              </a:rPr>
              <a:t>https://www.youtube.com/watch?v=SKFAXta8M5Y</a:t>
            </a:r>
            <a:endParaRPr kumimoji="0" lang="fr-BE" altLang="fr-FR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 autoUpdateAnimBg="0"/>
      <p:bldP spid="126981" grpId="0" animBg="1" autoUpdateAnimBg="0"/>
      <p:bldP spid="126982" grpId="0" animBg="1" autoUpdateAnimBg="0"/>
      <p:bldP spid="12698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35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93D13EB-035D-441C-895A-91E1343436C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Access time: write-back.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Each cache modified block is written back at miss time. </a:t>
            </a:r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1295400" y="3048000"/>
            <a:ext cx="3575050" cy="466725"/>
            <a:chOff x="884" y="2662"/>
            <a:chExt cx="2252" cy="294"/>
          </a:xfrm>
        </p:grpSpPr>
        <p:sp>
          <p:nvSpPr>
            <p:cNvPr id="23584" name="Rectangle 5"/>
            <p:cNvSpPr>
              <a:spLocks noChangeArrowheads="1"/>
            </p:cNvSpPr>
            <p:nvPr/>
          </p:nvSpPr>
          <p:spPr bwMode="auto">
            <a:xfrm>
              <a:off x="884" y="268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5" name="Rectangle 6"/>
            <p:cNvSpPr>
              <a:spLocks noChangeArrowheads="1"/>
            </p:cNvSpPr>
            <p:nvPr/>
          </p:nvSpPr>
          <p:spPr bwMode="auto">
            <a:xfrm>
              <a:off x="1190" y="268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6" name="Rectangle 7"/>
            <p:cNvSpPr>
              <a:spLocks noChangeArrowheads="1"/>
            </p:cNvSpPr>
            <p:nvPr/>
          </p:nvSpPr>
          <p:spPr bwMode="auto">
            <a:xfrm>
              <a:off x="1834" y="268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7" name="Rectangle 8"/>
            <p:cNvSpPr>
              <a:spLocks noChangeArrowheads="1"/>
            </p:cNvSpPr>
            <p:nvPr/>
          </p:nvSpPr>
          <p:spPr bwMode="auto">
            <a:xfrm>
              <a:off x="1965" y="268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8" name="Rectangle 9"/>
            <p:cNvSpPr>
              <a:spLocks noChangeArrowheads="1"/>
            </p:cNvSpPr>
            <p:nvPr/>
          </p:nvSpPr>
          <p:spPr bwMode="auto">
            <a:xfrm>
              <a:off x="2386" y="2686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9" name="Rectangle 10"/>
            <p:cNvSpPr>
              <a:spLocks noChangeArrowheads="1"/>
            </p:cNvSpPr>
            <p:nvPr/>
          </p:nvSpPr>
          <p:spPr bwMode="auto">
            <a:xfrm>
              <a:off x="2727" y="268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0" name="Rectangle 11"/>
            <p:cNvSpPr>
              <a:spLocks noChangeArrowheads="1"/>
            </p:cNvSpPr>
            <p:nvPr/>
          </p:nvSpPr>
          <p:spPr bwMode="auto">
            <a:xfrm>
              <a:off x="2859" y="268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1" name="Rectangle 12"/>
            <p:cNvSpPr>
              <a:spLocks noChangeArrowheads="1"/>
            </p:cNvSpPr>
            <p:nvPr/>
          </p:nvSpPr>
          <p:spPr bwMode="auto">
            <a:xfrm>
              <a:off x="934" y="2812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2" name="Rectangle 13"/>
            <p:cNvSpPr>
              <a:spLocks noChangeArrowheads="1"/>
            </p:cNvSpPr>
            <p:nvPr/>
          </p:nvSpPr>
          <p:spPr bwMode="auto">
            <a:xfrm>
              <a:off x="1239" y="2812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3" name="Rectangle 14"/>
            <p:cNvSpPr>
              <a:spLocks noChangeArrowheads="1"/>
            </p:cNvSpPr>
            <p:nvPr/>
          </p:nvSpPr>
          <p:spPr bwMode="auto">
            <a:xfrm>
              <a:off x="2015" y="2812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4" name="Rectangle 15"/>
            <p:cNvSpPr>
              <a:spLocks noChangeArrowheads="1"/>
            </p:cNvSpPr>
            <p:nvPr/>
          </p:nvSpPr>
          <p:spPr bwMode="auto">
            <a:xfrm>
              <a:off x="2908" y="2812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5" name="Rectangle 16"/>
            <p:cNvSpPr>
              <a:spLocks noChangeArrowheads="1"/>
            </p:cNvSpPr>
            <p:nvPr/>
          </p:nvSpPr>
          <p:spPr bwMode="auto">
            <a:xfrm>
              <a:off x="1072" y="266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6" name="Rectangle 17"/>
            <p:cNvSpPr>
              <a:spLocks noChangeArrowheads="1"/>
            </p:cNvSpPr>
            <p:nvPr/>
          </p:nvSpPr>
          <p:spPr bwMode="auto">
            <a:xfrm>
              <a:off x="1483" y="266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7" name="Rectangle 18"/>
            <p:cNvSpPr>
              <a:spLocks noChangeArrowheads="1"/>
            </p:cNvSpPr>
            <p:nvPr/>
          </p:nvSpPr>
          <p:spPr bwMode="auto">
            <a:xfrm>
              <a:off x="1725" y="266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8" name="Rectangle 19"/>
            <p:cNvSpPr>
              <a:spLocks noChangeArrowheads="1"/>
            </p:cNvSpPr>
            <p:nvPr/>
          </p:nvSpPr>
          <p:spPr bwMode="auto">
            <a:xfrm>
              <a:off x="2273" y="266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99" name="Rectangle 20"/>
            <p:cNvSpPr>
              <a:spLocks noChangeArrowheads="1"/>
            </p:cNvSpPr>
            <p:nvPr/>
          </p:nvSpPr>
          <p:spPr bwMode="auto">
            <a:xfrm>
              <a:off x="2618" y="266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0" name="Rectangle 21"/>
            <p:cNvSpPr>
              <a:spLocks noChangeArrowheads="1"/>
            </p:cNvSpPr>
            <p:nvPr/>
          </p:nvSpPr>
          <p:spPr bwMode="auto">
            <a:xfrm>
              <a:off x="1402" y="281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1" name="Rectangle 22"/>
            <p:cNvSpPr>
              <a:spLocks noChangeArrowheads="1"/>
            </p:cNvSpPr>
            <p:nvPr/>
          </p:nvSpPr>
          <p:spPr bwMode="auto">
            <a:xfrm>
              <a:off x="2183" y="281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2" name="Rectangle 23"/>
            <p:cNvSpPr>
              <a:spLocks noChangeArrowheads="1"/>
            </p:cNvSpPr>
            <p:nvPr/>
          </p:nvSpPr>
          <p:spPr bwMode="auto">
            <a:xfrm>
              <a:off x="3076" y="281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3" name="Rectangle 24"/>
            <p:cNvSpPr>
              <a:spLocks noChangeArrowheads="1"/>
            </p:cNvSpPr>
            <p:nvPr/>
          </p:nvSpPr>
          <p:spPr bwMode="auto">
            <a:xfrm>
              <a:off x="1637" y="268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4" name="Rectangle 25"/>
            <p:cNvSpPr>
              <a:spLocks noChangeArrowheads="1"/>
            </p:cNvSpPr>
            <p:nvPr/>
          </p:nvSpPr>
          <p:spPr bwMode="auto">
            <a:xfrm>
              <a:off x="2530" y="268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5" name="Rectangle 26"/>
            <p:cNvSpPr>
              <a:spLocks noChangeArrowheads="1"/>
            </p:cNvSpPr>
            <p:nvPr/>
          </p:nvSpPr>
          <p:spPr bwMode="auto">
            <a:xfrm>
              <a:off x="1592" y="268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6" name="Rectangle 27"/>
            <p:cNvSpPr>
              <a:spLocks noChangeArrowheads="1"/>
            </p:cNvSpPr>
            <p:nvPr/>
          </p:nvSpPr>
          <p:spPr bwMode="auto">
            <a:xfrm>
              <a:off x="1911" y="268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7" name="Rectangle 28"/>
            <p:cNvSpPr>
              <a:spLocks noChangeArrowheads="1"/>
            </p:cNvSpPr>
            <p:nvPr/>
          </p:nvSpPr>
          <p:spPr bwMode="auto">
            <a:xfrm>
              <a:off x="2485" y="268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608" name="Rectangle 29"/>
            <p:cNvSpPr>
              <a:spLocks noChangeArrowheads="1"/>
            </p:cNvSpPr>
            <p:nvPr/>
          </p:nvSpPr>
          <p:spPr bwMode="auto">
            <a:xfrm>
              <a:off x="2805" y="2686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9230" name="Group 30"/>
          <p:cNvGrpSpPr>
            <a:grpSpLocks/>
          </p:cNvGrpSpPr>
          <p:nvPr/>
        </p:nvGrpSpPr>
        <p:grpSpPr bwMode="auto">
          <a:xfrm>
            <a:off x="1295400" y="3810000"/>
            <a:ext cx="3409950" cy="466725"/>
            <a:chOff x="884" y="2223"/>
            <a:chExt cx="2148" cy="294"/>
          </a:xfrm>
        </p:grpSpPr>
        <p:sp>
          <p:nvSpPr>
            <p:cNvPr id="23560" name="Rectangle 31"/>
            <p:cNvSpPr>
              <a:spLocks noChangeArrowheads="1"/>
            </p:cNvSpPr>
            <p:nvPr/>
          </p:nvSpPr>
          <p:spPr bwMode="auto">
            <a:xfrm>
              <a:off x="884" y="2247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1" name="Rectangle 32"/>
            <p:cNvSpPr>
              <a:spLocks noChangeArrowheads="1"/>
            </p:cNvSpPr>
            <p:nvPr/>
          </p:nvSpPr>
          <p:spPr bwMode="auto">
            <a:xfrm>
              <a:off x="1189" y="2247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2" name="Rectangle 33"/>
            <p:cNvSpPr>
              <a:spLocks noChangeArrowheads="1"/>
            </p:cNvSpPr>
            <p:nvPr/>
          </p:nvSpPr>
          <p:spPr bwMode="auto">
            <a:xfrm>
              <a:off x="1833" y="224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3" name="Rectangle 34"/>
            <p:cNvSpPr>
              <a:spLocks noChangeArrowheads="1"/>
            </p:cNvSpPr>
            <p:nvPr/>
          </p:nvSpPr>
          <p:spPr bwMode="auto">
            <a:xfrm>
              <a:off x="1965" y="2247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4" name="Rectangle 35"/>
            <p:cNvSpPr>
              <a:spLocks noChangeArrowheads="1"/>
            </p:cNvSpPr>
            <p:nvPr/>
          </p:nvSpPr>
          <p:spPr bwMode="auto">
            <a:xfrm>
              <a:off x="2623" y="224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5" name="Rectangle 36"/>
            <p:cNvSpPr>
              <a:spLocks noChangeArrowheads="1"/>
            </p:cNvSpPr>
            <p:nvPr/>
          </p:nvSpPr>
          <p:spPr bwMode="auto">
            <a:xfrm>
              <a:off x="2755" y="2247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6" name="Rectangle 37"/>
            <p:cNvSpPr>
              <a:spLocks noChangeArrowheads="1"/>
            </p:cNvSpPr>
            <p:nvPr/>
          </p:nvSpPr>
          <p:spPr bwMode="auto">
            <a:xfrm>
              <a:off x="933" y="2373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7" name="Rectangle 38"/>
            <p:cNvSpPr>
              <a:spLocks noChangeArrowheads="1"/>
            </p:cNvSpPr>
            <p:nvPr/>
          </p:nvSpPr>
          <p:spPr bwMode="auto">
            <a:xfrm>
              <a:off x="1239" y="2373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8" name="Rectangle 39"/>
            <p:cNvSpPr>
              <a:spLocks noChangeArrowheads="1"/>
            </p:cNvSpPr>
            <p:nvPr/>
          </p:nvSpPr>
          <p:spPr bwMode="auto">
            <a:xfrm>
              <a:off x="2014" y="2373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69" name="Rectangle 40"/>
            <p:cNvSpPr>
              <a:spLocks noChangeArrowheads="1"/>
            </p:cNvSpPr>
            <p:nvPr/>
          </p:nvSpPr>
          <p:spPr bwMode="auto">
            <a:xfrm>
              <a:off x="2804" y="2373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mem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0" name="Rectangle 41"/>
            <p:cNvSpPr>
              <a:spLocks noChangeArrowheads="1"/>
            </p:cNvSpPr>
            <p:nvPr/>
          </p:nvSpPr>
          <p:spPr bwMode="auto">
            <a:xfrm>
              <a:off x="1072" y="2223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1" name="Rectangle 42"/>
            <p:cNvSpPr>
              <a:spLocks noChangeArrowheads="1"/>
            </p:cNvSpPr>
            <p:nvPr/>
          </p:nvSpPr>
          <p:spPr bwMode="auto">
            <a:xfrm>
              <a:off x="1483" y="2223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2" name="Rectangle 43"/>
            <p:cNvSpPr>
              <a:spLocks noChangeArrowheads="1"/>
            </p:cNvSpPr>
            <p:nvPr/>
          </p:nvSpPr>
          <p:spPr bwMode="auto">
            <a:xfrm>
              <a:off x="1725" y="2223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3" name="Rectangle 44"/>
            <p:cNvSpPr>
              <a:spLocks noChangeArrowheads="1"/>
            </p:cNvSpPr>
            <p:nvPr/>
          </p:nvSpPr>
          <p:spPr bwMode="auto">
            <a:xfrm>
              <a:off x="2272" y="2223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4" name="Rectangle 45"/>
            <p:cNvSpPr>
              <a:spLocks noChangeArrowheads="1"/>
            </p:cNvSpPr>
            <p:nvPr/>
          </p:nvSpPr>
          <p:spPr bwMode="auto">
            <a:xfrm>
              <a:off x="2514" y="2223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5" name="Rectangle 46"/>
            <p:cNvSpPr>
              <a:spLocks noChangeArrowheads="1"/>
            </p:cNvSpPr>
            <p:nvPr/>
          </p:nvSpPr>
          <p:spPr bwMode="auto">
            <a:xfrm>
              <a:off x="1401" y="237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6" name="Rectangle 47"/>
            <p:cNvSpPr>
              <a:spLocks noChangeArrowheads="1"/>
            </p:cNvSpPr>
            <p:nvPr/>
          </p:nvSpPr>
          <p:spPr bwMode="auto">
            <a:xfrm>
              <a:off x="2183" y="237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7" name="Rectangle 48"/>
            <p:cNvSpPr>
              <a:spLocks noChangeArrowheads="1"/>
            </p:cNvSpPr>
            <p:nvPr/>
          </p:nvSpPr>
          <p:spPr bwMode="auto">
            <a:xfrm>
              <a:off x="2972" y="237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8" name="Rectangle 49"/>
            <p:cNvSpPr>
              <a:spLocks noChangeArrowheads="1"/>
            </p:cNvSpPr>
            <p:nvPr/>
          </p:nvSpPr>
          <p:spPr bwMode="auto">
            <a:xfrm>
              <a:off x="1637" y="224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79" name="Rectangle 50"/>
            <p:cNvSpPr>
              <a:spLocks noChangeArrowheads="1"/>
            </p:cNvSpPr>
            <p:nvPr/>
          </p:nvSpPr>
          <p:spPr bwMode="auto">
            <a:xfrm>
              <a:off x="2426" y="224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0" name="Rectangle 51"/>
            <p:cNvSpPr>
              <a:spLocks noChangeArrowheads="1"/>
            </p:cNvSpPr>
            <p:nvPr/>
          </p:nvSpPr>
          <p:spPr bwMode="auto">
            <a:xfrm>
              <a:off x="1592" y="2247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1" name="Rectangle 52"/>
            <p:cNvSpPr>
              <a:spLocks noChangeArrowheads="1"/>
            </p:cNvSpPr>
            <p:nvPr/>
          </p:nvSpPr>
          <p:spPr bwMode="auto">
            <a:xfrm>
              <a:off x="1911" y="2247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2" name="Rectangle 53"/>
            <p:cNvSpPr>
              <a:spLocks noChangeArrowheads="1"/>
            </p:cNvSpPr>
            <p:nvPr/>
          </p:nvSpPr>
          <p:spPr bwMode="auto">
            <a:xfrm>
              <a:off x="2381" y="2247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3583" name="Rectangle 54"/>
            <p:cNvSpPr>
              <a:spLocks noChangeArrowheads="1"/>
            </p:cNvSpPr>
            <p:nvPr/>
          </p:nvSpPr>
          <p:spPr bwMode="auto">
            <a:xfrm>
              <a:off x="2701" y="2247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fr-FR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0" lang="en-GB" altLang="fr-FR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45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B06E69D-2218-48E2-B4F4-4347E2054E9B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Write policy with multi-processors.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Write </a:t>
            </a:r>
            <a:r>
              <a:rPr lang="en-GB" altLang="fr-FR" dirty="0" err="1"/>
              <a:t>tru</a:t>
            </a:r>
            <a:r>
              <a:rPr lang="en-GB" altLang="fr-FR" dirty="0"/>
              <a:t> is not enough to ensure cache coherence.</a:t>
            </a:r>
          </a:p>
          <a:p>
            <a:pPr lvl="1">
              <a:defRPr/>
            </a:pPr>
            <a:r>
              <a:rPr lang="en-GB" altLang="fr-FR" dirty="0"/>
              <a:t>CPU1 and CPU2 read the same data</a:t>
            </a:r>
          </a:p>
          <a:p>
            <a:pPr lvl="1">
              <a:defRPr/>
            </a:pPr>
            <a:r>
              <a:rPr lang="en-GB" altLang="fr-FR" dirty="0"/>
              <a:t>CPU1  modifies data so right value is stored in cache1 and main memory ( write-</a:t>
            </a:r>
            <a:r>
              <a:rPr lang="en-GB" altLang="fr-FR" dirty="0" err="1"/>
              <a:t>tru</a:t>
            </a:r>
            <a:r>
              <a:rPr lang="en-GB" altLang="fr-FR" dirty="0"/>
              <a:t> ).</a:t>
            </a:r>
          </a:p>
          <a:p>
            <a:pPr lvl="1">
              <a:defRPr/>
            </a:pPr>
            <a:r>
              <a:rPr lang="en-GB" altLang="fr-FR" dirty="0"/>
              <a:t>CPU2 will still read data from his cache2 so it reads an old value.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560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339C8B4-E716-4B25-B0EF-80807375B0B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Write policy with multi-processors.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We need a technique that ensures cache coherence.</a:t>
            </a:r>
          </a:p>
          <a:p>
            <a:pPr lvl="1">
              <a:defRPr/>
            </a:pPr>
            <a:r>
              <a:rPr lang="en-GB" altLang="fr-FR" dirty="0"/>
              <a:t>Shared cache</a:t>
            </a:r>
          </a:p>
          <a:p>
            <a:pPr lvl="1">
              <a:defRPr/>
            </a:pPr>
            <a:r>
              <a:rPr lang="en-GB" altLang="fr-FR" dirty="0"/>
              <a:t>Non-cacheable items</a:t>
            </a:r>
          </a:p>
          <a:p>
            <a:pPr lvl="1">
              <a:defRPr/>
            </a:pPr>
            <a:r>
              <a:rPr lang="en-GB" altLang="fr-FR" dirty="0"/>
              <a:t>Snoop bus mechanism</a:t>
            </a:r>
          </a:p>
          <a:p>
            <a:pPr lvl="1">
              <a:defRPr/>
            </a:pPr>
            <a:r>
              <a:rPr lang="en-GB" altLang="fr-FR" dirty="0"/>
              <a:t>Broadcast write mechanisms</a:t>
            </a:r>
          </a:p>
          <a:p>
            <a:pPr lvl="1">
              <a:defRPr/>
            </a:pPr>
            <a:r>
              <a:rPr lang="en-GB" altLang="fr-FR" dirty="0"/>
              <a:t>Directory methods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66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EC9581A-1802-4507-9224-549B02DDBB14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Snoop bus.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Cache access </a:t>
            </a:r>
            <a:r>
              <a:rPr lang="en-GB" altLang="fr-FR" dirty="0" err="1"/>
              <a:t>tru</a:t>
            </a:r>
            <a:r>
              <a:rPr lang="en-GB" altLang="fr-FR" dirty="0"/>
              <a:t> a local bus. Each cache controller monitors the bus.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371600" y="3276600"/>
            <a:ext cx="1219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CPU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3657600" y="3276600"/>
            <a:ext cx="1219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Cache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Controller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5791200" y="3276600"/>
            <a:ext cx="1219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Cache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1371600" y="53340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Bus I/F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cxnSp>
        <p:nvCxnSpPr>
          <p:cNvPr id="26634" name="AutoShape 8"/>
          <p:cNvCxnSpPr>
            <a:cxnSpLocks noChangeShapeType="1"/>
            <a:stCxn id="26630" idx="3"/>
            <a:endCxn id="26631" idx="1"/>
          </p:cNvCxnSpPr>
          <p:nvPr/>
        </p:nvCxnSpPr>
        <p:spPr bwMode="auto">
          <a:xfrm>
            <a:off x="2590800" y="3695700"/>
            <a:ext cx="1066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5" name="Rectangle 9"/>
          <p:cNvSpPr>
            <a:spLocks noChangeArrowheads="1"/>
          </p:cNvSpPr>
          <p:nvPr/>
        </p:nvSpPr>
        <p:spPr bwMode="auto">
          <a:xfrm flipV="1">
            <a:off x="1981200" y="4648200"/>
            <a:ext cx="44196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fr-BE" altLang="fr-FR" sz="2400">
              <a:latin typeface="Times New Roman" panose="02020603050405020304" pitchFamily="18" charset="0"/>
            </a:endParaRPr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1981200" y="6248400"/>
            <a:ext cx="55626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fr-BE" altLang="fr-FR" sz="2400">
              <a:latin typeface="Times New Roman" panose="02020603050405020304" pitchFamily="18" charset="0"/>
            </a:endParaRPr>
          </a:p>
        </p:txBody>
      </p:sp>
      <p:cxnSp>
        <p:nvCxnSpPr>
          <p:cNvPr id="26637" name="AutoShape 11"/>
          <p:cNvCxnSpPr>
            <a:cxnSpLocks noChangeShapeType="1"/>
            <a:stCxn id="26631" idx="3"/>
            <a:endCxn id="26632" idx="1"/>
          </p:cNvCxnSpPr>
          <p:nvPr/>
        </p:nvCxnSpPr>
        <p:spPr bwMode="auto">
          <a:xfrm>
            <a:off x="4876800" y="3695700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12"/>
          <p:cNvCxnSpPr>
            <a:cxnSpLocks noChangeShapeType="1"/>
            <a:stCxn id="26630" idx="2"/>
            <a:endCxn id="26633" idx="0"/>
          </p:cNvCxnSpPr>
          <p:nvPr/>
        </p:nvCxnSpPr>
        <p:spPr bwMode="auto">
          <a:xfrm>
            <a:off x="1981200" y="4114800"/>
            <a:ext cx="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3"/>
          <p:cNvCxnSpPr>
            <a:cxnSpLocks noChangeShapeType="1"/>
            <a:stCxn id="26631" idx="1"/>
            <a:endCxn id="26633" idx="3"/>
          </p:cNvCxnSpPr>
          <p:nvPr/>
        </p:nvCxnSpPr>
        <p:spPr bwMode="auto">
          <a:xfrm rot="10800000" flipV="1">
            <a:off x="2590800" y="3695700"/>
            <a:ext cx="1066800" cy="18669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0" name="AutoShape 14"/>
          <p:cNvCxnSpPr>
            <a:cxnSpLocks noChangeShapeType="1"/>
            <a:stCxn id="26633" idx="2"/>
            <a:endCxn id="26636" idx="1"/>
          </p:cNvCxnSpPr>
          <p:nvPr/>
        </p:nvCxnSpPr>
        <p:spPr bwMode="auto">
          <a:xfrm>
            <a:off x="1981200" y="5791200"/>
            <a:ext cx="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9"/>
          <p:cNvCxnSpPr>
            <a:cxnSpLocks noChangeShapeType="1"/>
            <a:stCxn id="26636" idx="0"/>
            <a:endCxn id="26631" idx="2"/>
          </p:cNvCxnSpPr>
          <p:nvPr/>
        </p:nvCxnSpPr>
        <p:spPr bwMode="auto">
          <a:xfrm rot="5400000" flipH="1">
            <a:off x="3448050" y="4933950"/>
            <a:ext cx="2133600" cy="495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20"/>
          <p:cNvCxnSpPr>
            <a:cxnSpLocks noChangeShapeType="1"/>
            <a:stCxn id="26631" idx="2"/>
            <a:endCxn id="26635" idx="2"/>
          </p:cNvCxnSpPr>
          <p:nvPr/>
        </p:nvCxnSpPr>
        <p:spPr bwMode="auto">
          <a:xfrm flipH="1">
            <a:off x="4189413" y="4114800"/>
            <a:ext cx="777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21"/>
          <p:cNvCxnSpPr>
            <a:cxnSpLocks noChangeShapeType="1"/>
            <a:stCxn id="26632" idx="2"/>
            <a:endCxn id="26635" idx="3"/>
          </p:cNvCxnSpPr>
          <p:nvPr/>
        </p:nvCxnSpPr>
        <p:spPr bwMode="auto">
          <a:xfrm flipH="1">
            <a:off x="6399213" y="4114800"/>
            <a:ext cx="1587" cy="57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76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0296F23-73E0-4267-AD96-E0E6CEA0AB0C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Snoop bus.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3 bits per cache line: “Valid/Clean/Shared”, “Dirty/Exclusive”, “Invalid” (variants!)</a:t>
            </a:r>
          </a:p>
          <a:p>
            <a:pPr>
              <a:defRPr/>
            </a:pPr>
            <a:r>
              <a:rPr lang="en-GB" altLang="fr-FR" dirty="0"/>
              <a:t>Read miss </a:t>
            </a:r>
            <a:r>
              <a:rPr lang="en-GB" altLang="fr-FR" dirty="0">
                <a:sym typeface="Wingdings" panose="05000000000000000000" pitchFamily="2" charset="2"/>
              </a:rPr>
              <a:t> broadcast on the bus</a:t>
            </a:r>
            <a:r>
              <a:rPr lang="en-GB" altLang="fr-FR" dirty="0"/>
              <a:t>:</a:t>
            </a:r>
          </a:p>
          <a:p>
            <a:pPr lvl="1">
              <a:defRPr/>
            </a:pPr>
            <a:r>
              <a:rPr lang="en-GB" altLang="fr-FR" dirty="0"/>
              <a:t>1</a:t>
            </a:r>
            <a:r>
              <a:rPr lang="en-GB" altLang="fr-FR" baseline="30000" dirty="0"/>
              <a:t>st</a:t>
            </a:r>
            <a:r>
              <a:rPr lang="en-GB" altLang="fr-FR" dirty="0"/>
              <a:t>: copy in cache, Valid = “1”</a:t>
            </a:r>
          </a:p>
          <a:p>
            <a:pPr lvl="1">
              <a:defRPr/>
            </a:pPr>
            <a:r>
              <a:rPr lang="en-GB" altLang="fr-FR" dirty="0"/>
              <a:t>Later: ask others</a:t>
            </a:r>
          </a:p>
          <a:p>
            <a:pPr>
              <a:defRPr/>
            </a:pPr>
            <a:r>
              <a:rPr lang="en-GB" altLang="fr-FR" dirty="0"/>
              <a:t>Write: local cache “Dirty = 1” + broadcast to invalidate others</a:t>
            </a:r>
          </a:p>
          <a:p>
            <a:pPr>
              <a:defRPr/>
            </a:pPr>
            <a:r>
              <a:rPr lang="en-GB" altLang="fr-FR" dirty="0"/>
              <a:t>The most common, but doesn’t scale well</a:t>
            </a:r>
          </a:p>
          <a:p>
            <a:pPr>
              <a:defRPr/>
            </a:pPr>
            <a:r>
              <a:rPr lang="en-GB" altLang="fr-FR" dirty="0"/>
              <a:t>Example: </a:t>
            </a:r>
            <a:r>
              <a:rPr lang="en-GB" altLang="fr-FR" dirty="0" err="1">
                <a:hlinkClick r:id="rId2"/>
              </a:rPr>
              <a:t>edu.Berkeley</a:t>
            </a:r>
            <a:r>
              <a:rPr lang="en-GB" altLang="fr-FR" dirty="0">
                <a:hlinkClick r:id="rId2"/>
              </a:rPr>
              <a:t> p.24 </a:t>
            </a:r>
            <a:r>
              <a:rPr lang="en-GB" altLang="fr-FR" dirty="0" err="1">
                <a:hlinkClick r:id="rId2"/>
              </a:rPr>
              <a:t>sqq</a:t>
            </a:r>
            <a:endParaRPr lang="en-GB" altLang="fr-F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61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CF49EE2-D039-4C49-BF56-E091E8AD321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Hardware components.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057400" y="5029200"/>
            <a:ext cx="2362200" cy="60960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Tapes and K7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4419600" y="5029200"/>
            <a:ext cx="2362200" cy="609600"/>
          </a:xfrm>
          <a:prstGeom prst="rect">
            <a:avLst/>
          </a:prstGeom>
          <a:solidFill>
            <a:srgbClr val="99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Optical Storage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590800" y="4419600"/>
            <a:ext cx="36576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DASD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3200400" y="3810000"/>
            <a:ext cx="2590800" cy="6096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Cache and NVS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505200" y="3200400"/>
            <a:ext cx="1905000" cy="6096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Extended Storage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886200" y="2590800"/>
            <a:ext cx="1143000" cy="6096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Central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Storage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191000" y="1981200"/>
            <a:ext cx="6096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 dirty="0">
                <a:latin typeface="Times New Roman" panose="02020603050405020304" pitchFamily="18" charset="0"/>
              </a:rPr>
              <a:t>HSB</a:t>
            </a:r>
            <a:endParaRPr kumimoji="0" lang="en-GB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05400" y="2060848"/>
            <a:ext cx="3276600" cy="52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r>
              <a:rPr lang="en-US" altLang="fr-FR" sz="2000"/>
              <a:t>=cache </a:t>
            </a:r>
            <a:r>
              <a:rPr lang="en-US" alt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2" grpId="0" animBg="1" autoUpdateAnimBg="0"/>
      <p:bldP spid="165893" grpId="0" animBg="1" autoUpdateAnimBg="0"/>
      <p:bldP spid="165894" grpId="0" animBg="1" autoUpdateAnimBg="0"/>
      <p:bldP spid="165895" grpId="0" animBg="1" autoUpdateAnimBg="0"/>
      <p:bldP spid="165896" grpId="0" animBg="1" autoUpdateAnimBg="0"/>
      <p:bldP spid="165897" grpId="0" animBg="1" autoUpdateAnimBg="0"/>
      <p:bldP spid="165898" grpId="0" animBg="1" autoUpdateAnimBg="0"/>
      <p:bldP spid="14" grpId="0" build="p" autoUpdateAnimBg="0" advAuto="3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86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530EC4D-18CA-49FB-A918-1604CF160DF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Other techniques.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Broadcast write </a:t>
            </a:r>
          </a:p>
          <a:p>
            <a:pPr lvl="1">
              <a:defRPr/>
            </a:pPr>
            <a:r>
              <a:rPr lang="en-GB" altLang="fr-FR" dirty="0"/>
              <a:t>every cache write is sent to all other caches</a:t>
            </a:r>
          </a:p>
          <a:p>
            <a:pPr>
              <a:defRPr/>
            </a:pPr>
            <a:r>
              <a:rPr lang="en-GB" altLang="fr-FR" dirty="0"/>
              <a:t>Directory method</a:t>
            </a:r>
          </a:p>
          <a:p>
            <a:pPr lvl="1">
              <a:defRPr/>
            </a:pPr>
            <a:r>
              <a:rPr lang="en-GB" altLang="fr-FR" dirty="0"/>
              <a:t>Directory of bits, one bit per cache and a modified bit</a:t>
            </a:r>
          </a:p>
          <a:p>
            <a:pPr lvl="1">
              <a:defRPr/>
            </a:pPr>
            <a:r>
              <a:rPr lang="en-GB" altLang="fr-FR" dirty="0"/>
              <a:t>If block is altered, modified bit is on, block can only be present in one cache</a:t>
            </a:r>
          </a:p>
          <a:p>
            <a:pPr lvl="1">
              <a:defRPr/>
            </a:pPr>
            <a:r>
              <a:rPr lang="en-GB" altLang="fr-FR" dirty="0"/>
              <a:t>One bit in the cache to indicate cache contains the only valid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build="p" autoUpdateAnimBg="0" advAuto="7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96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5B3C3DE-6466-4638-88AB-1E8991337A75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Directory: details.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Cache2 miss: check modified bit, only valid copy is in cache0.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1295400" y="29718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1  Cache0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3429000" y="3276600"/>
          <a:ext cx="342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Worksheet" r:id="rId3" imgW="3057763" imgH="333613" progId="Excel.Sheet.8">
                  <p:embed/>
                </p:oleObj>
              </mc:Choice>
              <mc:Fallback>
                <p:oleObj name="Worksheet" r:id="rId3" imgW="3057763" imgH="333613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3429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1295400" y="45720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   Cache2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5354" name="AutoShape 10"/>
          <p:cNvSpPr>
            <a:spLocks noChangeArrowheads="1"/>
          </p:cNvSpPr>
          <p:nvPr/>
        </p:nvSpPr>
        <p:spPr bwMode="auto">
          <a:xfrm>
            <a:off x="1295400" y="29718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1  Cache0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build="p" autoUpdateAnimBg="0" advAuto="0"/>
      <p:bldP spid="185349" grpId="0" animBg="1" autoUpdateAnimBg="0"/>
      <p:bldP spid="185352" grpId="0" animBg="1" autoUpdateAnimBg="0"/>
      <p:bldP spid="18535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07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94E73E5-5172-4C32-A448-6FE63F2DAF80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Directory: details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Cache2 miss: modified bit is reset after copy of block in main memory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l"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fr-FR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fr-FR"/>
          </a:p>
        </p:txBody>
      </p:sp>
      <p:sp>
        <p:nvSpPr>
          <p:cNvPr id="186374" name="AutoShape 6"/>
          <p:cNvSpPr>
            <a:spLocks noChangeArrowheads="1"/>
          </p:cNvSpPr>
          <p:nvPr/>
        </p:nvSpPr>
        <p:spPr bwMode="auto">
          <a:xfrm>
            <a:off x="1295400" y="29718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1  Cache0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3429000" y="3276600"/>
          <a:ext cx="342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Worksheet" r:id="rId3" imgW="3057763" imgH="333613" progId="Excel.Sheet.8">
                  <p:embed/>
                </p:oleObj>
              </mc:Choice>
              <mc:Fallback>
                <p:oleObj name="Worksheet" r:id="rId3" imgW="3057763" imgH="333613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3429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AutoShape 8"/>
          <p:cNvSpPr>
            <a:spLocks noChangeArrowheads="1"/>
          </p:cNvSpPr>
          <p:nvPr/>
        </p:nvSpPr>
        <p:spPr bwMode="auto">
          <a:xfrm>
            <a:off x="1295400" y="45720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0  Cache2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6377" name="AutoShape 9"/>
          <p:cNvSpPr>
            <a:spLocks noChangeArrowheads="1"/>
          </p:cNvSpPr>
          <p:nvPr/>
        </p:nvSpPr>
        <p:spPr bwMode="auto">
          <a:xfrm>
            <a:off x="1295400" y="29718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0  Cache0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73" grpId="0" build="p" autoUpdateAnimBg="0" advAuto="0"/>
      <p:bldP spid="186374" grpId="0" animBg="1" autoUpdateAnimBg="0"/>
      <p:bldP spid="186376" grpId="0" animBg="1" autoUpdateAnimBg="0"/>
      <p:bldP spid="18637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17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332C661-9C19-482B-BB6E-B2FD1FC7888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Directory: details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Write2 hit: check if only valid copy is in cache 2, if not invalidate in cache 0.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429000" y="3276600"/>
          <a:ext cx="342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Worksheet" r:id="rId3" imgW="3057763" imgH="333613" progId="Excel.Sheet.8">
                  <p:embed/>
                </p:oleObj>
              </mc:Choice>
              <mc:Fallback>
                <p:oleObj name="Worksheet" r:id="rId3" imgW="3057763" imgH="33361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3429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1295400" y="45720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0  Cache2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1295400" y="2971800"/>
            <a:ext cx="1447800" cy="1066800"/>
          </a:xfrm>
          <a:prstGeom prst="flowChartInternal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0  Cache0</a:t>
            </a:r>
            <a:r>
              <a:rPr kumimoji="0" lang="en-GB" altLang="fr-FR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 autoUpdateAnimBg="0"/>
      <p:bldP spid="18739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27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59BDAF5-630B-46E5-8329-D2C40FFFE16F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Translation Look-aside Buffer.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fr-FR" dirty="0"/>
              <a:t>Page Table &amp; Dynamic Address Translation</a:t>
            </a:r>
          </a:p>
          <a:p>
            <a:pPr>
              <a:defRPr/>
            </a:pPr>
            <a:r>
              <a:rPr lang="en-US" altLang="fr-FR" dirty="0"/>
              <a:t>2 steps to address memory</a:t>
            </a:r>
          </a:p>
          <a:p>
            <a:pPr lvl="1">
              <a:defRPr/>
            </a:pPr>
            <a:r>
              <a:rPr lang="en-US" altLang="fr-FR" dirty="0"/>
              <a:t>Translate virtual to physical…</a:t>
            </a:r>
          </a:p>
          <a:p>
            <a:pPr lvl="1">
              <a:defRPr/>
            </a:pPr>
            <a:r>
              <a:rPr lang="en-US" altLang="fr-FR" dirty="0"/>
              <a:t>Access memory</a:t>
            </a:r>
          </a:p>
          <a:p>
            <a:pPr>
              <a:defRPr/>
            </a:pPr>
            <a:r>
              <a:rPr lang="en-US" altLang="fr-FR" dirty="0"/>
              <a:t>Page Table Entries cached like</a:t>
            </a:r>
            <a:br>
              <a:rPr lang="en-US" altLang="fr-FR" dirty="0"/>
            </a:br>
            <a:r>
              <a:rPr lang="en-US" altLang="fr-FR" dirty="0"/>
              <a:t>any other data reference</a:t>
            </a:r>
          </a:p>
          <a:p>
            <a:pPr>
              <a:defRPr/>
            </a:pPr>
            <a:r>
              <a:rPr lang="en-US" altLang="fr-FR" dirty="0"/>
              <a:t>Add a small “TLB” cache optimized for </a:t>
            </a:r>
            <a:br>
              <a:rPr lang="en-US" altLang="fr-FR" dirty="0"/>
            </a:br>
            <a:r>
              <a:rPr lang="en-US" altLang="fr-FR" dirty="0"/>
              <a:t>page table entries look-up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593013" y="1089025"/>
            <a:ext cx="1371600" cy="914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CPU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593013" y="2384425"/>
            <a:ext cx="13716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fr-FR" dirty="0">
                <a:latin typeface="Tahoma" panose="020B0604030504040204" pitchFamily="34" charset="0"/>
              </a:rPr>
              <a:t>MMU</a:t>
            </a:r>
            <a:endParaRPr lang="en-GB" altLang="fr-FR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593013" y="4746625"/>
            <a:ext cx="1371600" cy="9144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Main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Memory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8202613" y="20034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cxnSp>
        <p:nvCxnSpPr>
          <p:cNvPr id="22" name="AutoShape 9"/>
          <p:cNvCxnSpPr>
            <a:cxnSpLocks noChangeShapeType="1"/>
            <a:stCxn id="19" idx="0"/>
            <a:endCxn id="18" idx="2"/>
          </p:cNvCxnSpPr>
          <p:nvPr/>
        </p:nvCxnSpPr>
        <p:spPr bwMode="auto">
          <a:xfrm flipV="1">
            <a:off x="8278813" y="3298825"/>
            <a:ext cx="0" cy="1447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7593013" y="3527425"/>
            <a:ext cx="1371600" cy="9144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 dirty="0"/>
              <a:t>Cache</a:t>
            </a:r>
            <a:endParaRPr kumimoji="0" lang="en-GB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6153150" y="2889250"/>
            <a:ext cx="1371600" cy="52705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TLB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cxnSp>
        <p:nvCxnSpPr>
          <p:cNvPr id="28" name="AutoShape 34"/>
          <p:cNvCxnSpPr>
            <a:cxnSpLocks noChangeShapeType="1"/>
            <a:endCxn id="26" idx="1"/>
          </p:cNvCxnSpPr>
          <p:nvPr/>
        </p:nvCxnSpPr>
        <p:spPr bwMode="auto">
          <a:xfrm rot="16200000" flipH="1">
            <a:off x="6897688" y="3289300"/>
            <a:ext cx="592137" cy="7985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5"/>
          <p:cNvCxnSpPr>
            <a:cxnSpLocks noChangeShapeType="1"/>
          </p:cNvCxnSpPr>
          <p:nvPr/>
        </p:nvCxnSpPr>
        <p:spPr bwMode="auto">
          <a:xfrm rot="5400000" flipH="1" flipV="1">
            <a:off x="7121525" y="2393950"/>
            <a:ext cx="144463" cy="7985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nimBg="1" autoUpdateAnimBg="0"/>
      <p:bldP spid="19" grpId="0" animBg="1" autoUpdateAnimBg="0"/>
      <p:bldP spid="26" grpId="0" animBg="1" autoUpdateAnimBg="0"/>
      <p:bldP spid="2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37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4CDEB31-1A18-4789-B2EF-3953122E6C1D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Combinations.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Page table access</a:t>
            </a:r>
          </a:p>
          <a:p>
            <a:pPr lvl="1">
              <a:defRPr/>
            </a:pPr>
            <a:r>
              <a:rPr lang="en-GB" altLang="fr-FR" dirty="0"/>
              <a:t>DAT hit TLB</a:t>
            </a:r>
          </a:p>
          <a:p>
            <a:pPr lvl="1">
              <a:defRPr/>
            </a:pPr>
            <a:r>
              <a:rPr lang="en-GB" altLang="fr-FR" dirty="0"/>
              <a:t>DAT miss TLB </a:t>
            </a:r>
            <a:r>
              <a:rPr lang="en-GB" altLang="fr-FR" dirty="0">
                <a:sym typeface="Wingdings" panose="05000000000000000000" pitchFamily="2" charset="2"/>
              </a:rPr>
              <a:t> page table walk, multi-level page tables…</a:t>
            </a:r>
            <a:endParaRPr lang="en-GB" altLang="fr-FR" dirty="0"/>
          </a:p>
          <a:p>
            <a:pPr>
              <a:defRPr/>
            </a:pPr>
            <a:r>
              <a:rPr lang="en-GB" altLang="fr-FR" dirty="0"/>
              <a:t>Data access</a:t>
            </a:r>
          </a:p>
          <a:p>
            <a:pPr lvl="1">
              <a:defRPr/>
            </a:pPr>
            <a:r>
              <a:rPr lang="en-GB" altLang="fr-FR" dirty="0"/>
              <a:t>Data hit cache</a:t>
            </a:r>
          </a:p>
          <a:p>
            <a:pPr lvl="1">
              <a:defRPr/>
            </a:pPr>
            <a:r>
              <a:rPr lang="en-GB" altLang="fr-FR" dirty="0"/>
              <a:t>Data miss cache</a:t>
            </a:r>
          </a:p>
          <a:p>
            <a:pPr lvl="1">
              <a:defRPr/>
            </a:pPr>
            <a:r>
              <a:rPr lang="en-GB" altLang="fr-FR" dirty="0"/>
              <a:t>Data miss RAM </a:t>
            </a:r>
            <a:r>
              <a:rPr lang="en-GB" altLang="fr-FR" dirty="0">
                <a:sym typeface="Wingdings" panose="05000000000000000000" pitchFamily="2" charset="2"/>
              </a:rPr>
              <a:t> page fault</a:t>
            </a:r>
            <a:endParaRPr lang="en-GB" altLang="fr-FR" dirty="0"/>
          </a:p>
          <a:p>
            <a:pPr>
              <a:defRPr/>
            </a:pPr>
            <a:r>
              <a:rPr lang="en-GB" altLang="fr-FR" dirty="0">
                <a:sym typeface="Wingdings" panose="05000000000000000000" pitchFamily="2" charset="2"/>
              </a:rPr>
              <a:t>Multi-level TLB…</a:t>
            </a:r>
          </a:p>
          <a:p>
            <a:pPr>
              <a:defRPr/>
            </a:pPr>
            <a:endParaRPr lang="en-GB" altLang="fr-FR" sz="1800" dirty="0">
              <a:sym typeface="Wingdings" panose="05000000000000000000" pitchFamily="2" charset="2"/>
            </a:endParaRPr>
          </a:p>
          <a:p>
            <a:pPr marL="0" indent="0" algn="r">
              <a:buNone/>
              <a:defRPr/>
            </a:pPr>
            <a:r>
              <a:rPr lang="en-GB" altLang="fr-FR" sz="1800" dirty="0">
                <a:solidFill>
                  <a:srgbClr val="FFFF00"/>
                </a:solidFill>
                <a:sym typeface="Wingdings" panose="05000000000000000000" pitchFamily="2" charset="2"/>
              </a:rPr>
              <a:t>More info? See David Black-Schaffer presentations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 uiExpand="1" build="p" autoUpdateAnimBg="0" advAuto="7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fr-FR" sz="1400"/>
              <a:t>Operating Systems II</a:t>
            </a:r>
          </a:p>
        </p:txBody>
      </p:sp>
      <p:sp>
        <p:nvSpPr>
          <p:cNvPr id="327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F62EDE0-0A5B-4417-9932-1DA42AB9B04C}" type="slidenum">
              <a:rPr lang="en-US" altLang="fr-FR" sz="1400"/>
              <a:pPr algn="r"/>
              <a:t>26</a:t>
            </a:fld>
            <a:endParaRPr lang="en-US" altLang="fr-FR" sz="140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Figures.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TLB access time = 25 ns</a:t>
            </a:r>
          </a:p>
          <a:p>
            <a:pPr>
              <a:defRPr/>
            </a:pPr>
            <a:r>
              <a:rPr lang="en-GB" altLang="fr-FR" dirty="0"/>
              <a:t>Cache access time = 25 ns</a:t>
            </a:r>
          </a:p>
          <a:p>
            <a:pPr>
              <a:defRPr/>
            </a:pPr>
            <a:r>
              <a:rPr lang="en-GB" altLang="fr-FR" dirty="0"/>
              <a:t>Main memory access time = 200 ns</a:t>
            </a:r>
          </a:p>
          <a:p>
            <a:pPr>
              <a:defRPr/>
            </a:pPr>
            <a:r>
              <a:rPr lang="en-GB" altLang="fr-FR" dirty="0"/>
              <a:t>TLB hit ratio = 90%</a:t>
            </a:r>
          </a:p>
          <a:p>
            <a:pPr>
              <a:defRPr/>
            </a:pPr>
            <a:r>
              <a:rPr lang="en-GB" altLang="fr-FR" dirty="0"/>
              <a:t>Cache hit ratio = 95%</a:t>
            </a:r>
          </a:p>
        </p:txBody>
      </p:sp>
    </p:spTree>
    <p:extLst>
      <p:ext uri="{BB962C8B-B14F-4D97-AF65-F5344CB8AC3E}">
        <p14:creationId xmlns:p14="http://schemas.microsoft.com/office/powerpoint/2010/main" val="709096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fr-FR" sz="1400"/>
              <a:t>Operating Systems II</a:t>
            </a:r>
          </a:p>
        </p:txBody>
      </p:sp>
      <p:sp>
        <p:nvSpPr>
          <p:cNvPr id="337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844B68E-710E-4ACD-A444-5A312AD97818}" type="slidenum">
              <a:rPr lang="en-US" altLang="fr-FR" sz="1400"/>
              <a:pPr algn="r"/>
              <a:t>27</a:t>
            </a:fld>
            <a:endParaRPr lang="en-US" altLang="fr-FR" sz="140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DAT hit TLB and data hit cache.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fr-FR" dirty="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429000" y="1600200"/>
            <a:ext cx="1371600" cy="914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>
                <a:latin typeface="Tahoma" panose="020B0604030504040204" pitchFamily="34" charset="0"/>
              </a:rPr>
              <a:t>DAT</a:t>
            </a:r>
            <a:endParaRPr lang="en-GB" altLang="fr-FR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3429000" y="2895600"/>
            <a:ext cx="1371600" cy="9144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 dirty="0">
                <a:latin typeface="Tahoma" panose="020B0604030504040204" pitchFamily="34" charset="0"/>
              </a:rPr>
              <a:t>Cache</a:t>
            </a:r>
          </a:p>
          <a:p>
            <a:r>
              <a:rPr lang="en-GB" altLang="fr-FR" dirty="0">
                <a:latin typeface="Tahoma" panose="020B0604030504040204" pitchFamily="34" charset="0"/>
              </a:rPr>
              <a:t>25 ns .95</a:t>
            </a:r>
            <a:endParaRPr lang="en-GB" altLang="fr-FR" dirty="0"/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4038600" y="2514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1798638" y="2895600"/>
            <a:ext cx="1371600" cy="9144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>
                <a:latin typeface="Tahoma" panose="020B0604030504040204" pitchFamily="34" charset="0"/>
              </a:rPr>
              <a:t>TLB</a:t>
            </a:r>
          </a:p>
          <a:p>
            <a:r>
              <a:rPr lang="en-GB" altLang="fr-FR">
                <a:latin typeface="Tahoma" panose="020B0604030504040204" pitchFamily="34" charset="0"/>
              </a:rPr>
              <a:t>25 ns .90</a:t>
            </a:r>
            <a:endParaRPr lang="en-GB" altLang="fr-FR"/>
          </a:p>
        </p:txBody>
      </p:sp>
      <p:cxnSp>
        <p:nvCxnSpPr>
          <p:cNvPr id="190472" name="AutoShape 8"/>
          <p:cNvCxnSpPr>
            <a:cxnSpLocks noChangeShapeType="1"/>
            <a:stCxn id="190471" idx="0"/>
            <a:endCxn id="190468" idx="1"/>
          </p:cNvCxnSpPr>
          <p:nvPr/>
        </p:nvCxnSpPr>
        <p:spPr bwMode="auto">
          <a:xfrm rot="-5400000">
            <a:off x="2537619" y="2004219"/>
            <a:ext cx="838200" cy="9445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1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 autoUpdateAnimBg="0"/>
      <p:bldP spid="190469" grpId="0" animBg="1" autoUpdateAnimBg="0"/>
      <p:bldP spid="19047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fr-FR" sz="1400"/>
              <a:t>Operating Systems II</a:t>
            </a:r>
          </a:p>
        </p:txBody>
      </p:sp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03B06DE-E519-43CA-BFD9-54344590D904}" type="slidenum">
              <a:rPr lang="en-US" altLang="fr-FR" sz="1400"/>
              <a:pPr algn="r"/>
              <a:t>28</a:t>
            </a:fld>
            <a:endParaRPr lang="en-US" altLang="fr-FR" sz="1400" dirty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DAT miss cache and data hit cache.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fr-FR" dirty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429000" y="1600200"/>
            <a:ext cx="1371600" cy="914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>
                <a:latin typeface="Tahoma" panose="020B0604030504040204" pitchFamily="34" charset="0"/>
              </a:rPr>
              <a:t>DAT</a:t>
            </a:r>
            <a:endParaRPr lang="en-GB" altLang="fr-FR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3429000" y="2895600"/>
            <a:ext cx="1371600" cy="9144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 dirty="0">
                <a:latin typeface="Tahoma" panose="020B0604030504040204" pitchFamily="34" charset="0"/>
              </a:rPr>
              <a:t>Cache</a:t>
            </a:r>
          </a:p>
          <a:p>
            <a:r>
              <a:rPr lang="en-GB" altLang="fr-FR" dirty="0">
                <a:latin typeface="Tahoma" panose="020B0604030504040204" pitchFamily="34" charset="0"/>
              </a:rPr>
              <a:t>25 ns .95</a:t>
            </a:r>
            <a:endParaRPr lang="en-GB" altLang="fr-FR" dirty="0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038600" y="2514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1798638" y="2895600"/>
            <a:ext cx="1371600" cy="9144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>
                <a:latin typeface="Tahoma" panose="020B0604030504040204" pitchFamily="34" charset="0"/>
              </a:rPr>
              <a:t>TLB</a:t>
            </a:r>
          </a:p>
          <a:p>
            <a:r>
              <a:rPr lang="en-GB" altLang="fr-FR">
                <a:latin typeface="Tahoma" panose="020B0604030504040204" pitchFamily="34" charset="0"/>
              </a:rPr>
              <a:t>25 ns .10</a:t>
            </a:r>
            <a:endParaRPr lang="en-GB" altLang="fr-FR"/>
          </a:p>
        </p:txBody>
      </p:sp>
      <p:cxnSp>
        <p:nvCxnSpPr>
          <p:cNvPr id="191496" name="AutoShape 8"/>
          <p:cNvCxnSpPr>
            <a:cxnSpLocks noChangeShapeType="1"/>
            <a:stCxn id="191495" idx="0"/>
            <a:endCxn id="191492" idx="1"/>
          </p:cNvCxnSpPr>
          <p:nvPr/>
        </p:nvCxnSpPr>
        <p:spPr bwMode="auto">
          <a:xfrm rot="-5400000">
            <a:off x="2537619" y="2004219"/>
            <a:ext cx="838200" cy="9445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3429000" y="5257800"/>
            <a:ext cx="1371600" cy="9144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fr-FR">
                <a:latin typeface="Tahoma" panose="020B0604030504040204" pitchFamily="34" charset="0"/>
              </a:rPr>
              <a:t> Memory</a:t>
            </a:r>
          </a:p>
          <a:p>
            <a:r>
              <a:rPr lang="en-GB" altLang="fr-FR">
                <a:latin typeface="Tahoma" panose="020B0604030504040204" pitchFamily="34" charset="0"/>
              </a:rPr>
              <a:t>200 ns .10x.05</a:t>
            </a:r>
          </a:p>
        </p:txBody>
      </p:sp>
      <p:cxnSp>
        <p:nvCxnSpPr>
          <p:cNvPr id="191498" name="AutoShape 10"/>
          <p:cNvCxnSpPr>
            <a:cxnSpLocks noChangeShapeType="1"/>
          </p:cNvCxnSpPr>
          <p:nvPr/>
        </p:nvCxnSpPr>
        <p:spPr bwMode="auto">
          <a:xfrm rot="16200000" flipH="1">
            <a:off x="2766219" y="3528219"/>
            <a:ext cx="838200" cy="14017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endCxn id="191497" idx="0"/>
          </p:cNvCxnSpPr>
          <p:nvPr/>
        </p:nvCxnSpPr>
        <p:spPr bwMode="auto">
          <a:xfrm>
            <a:off x="4114800" y="3810000"/>
            <a:ext cx="0" cy="1447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0" name="Oval 12"/>
          <p:cNvSpPr>
            <a:spLocks noChangeArrowheads="1"/>
          </p:cNvSpPr>
          <p:nvPr/>
        </p:nvSpPr>
        <p:spPr bwMode="auto">
          <a:xfrm>
            <a:off x="3886200" y="44196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7164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 autoUpdateAnimBg="0"/>
      <p:bldP spid="191493" grpId="0" animBg="1" autoUpdateAnimBg="0"/>
      <p:bldP spid="191495" grpId="0" animBg="1" autoUpdateAnimBg="0"/>
      <p:bldP spid="19149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fr-FR" sz="1400"/>
              <a:t>Operating Systems II</a:t>
            </a:r>
          </a:p>
        </p:txBody>
      </p:sp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3312637-7F5C-4CF2-AF9A-F5C675B61D99}" type="slidenum">
              <a:rPr lang="en-US" altLang="fr-FR" sz="1400"/>
              <a:pPr algn="r"/>
              <a:t>29</a:t>
            </a:fld>
            <a:endParaRPr lang="en-US" altLang="fr-FR" sz="140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Access time and probability.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dirty="0"/>
          </a:p>
          <a:p>
            <a:pPr>
              <a:defRPr/>
            </a:pPr>
            <a:endParaRPr lang="en-US" altLang="fr-FR" sz="1800" dirty="0"/>
          </a:p>
          <a:p>
            <a:pPr marL="0" indent="0">
              <a:buNone/>
              <a:defRPr/>
            </a:pPr>
            <a:r>
              <a:rPr lang="en-US" altLang="fr-FR" sz="1800" dirty="0"/>
              <a:t>Note: illustrative, DAT usually requires multiple accesses to page table</a:t>
            </a:r>
          </a:p>
        </p:txBody>
      </p:sp>
      <p:graphicFrame>
        <p:nvGraphicFramePr>
          <p:cNvPr id="35846" name="Object 4"/>
          <p:cNvGraphicFramePr>
            <a:graphicFrameLocks noChangeAspect="1"/>
          </p:cNvGraphicFramePr>
          <p:nvPr>
            <p:extLst/>
          </p:nvPr>
        </p:nvGraphicFramePr>
        <p:xfrm>
          <a:off x="386750" y="2132856"/>
          <a:ext cx="80200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Worksheet" r:id="rId3" imgW="7734538" imgH="2429113" progId="Excel.Sheet.8">
                  <p:embed/>
                </p:oleObj>
              </mc:Choice>
              <mc:Fallback>
                <p:oleObj name="Worksheet" r:id="rId3" imgW="7734538" imgH="2429113" progId="Excel.Sheet.8">
                  <p:embed/>
                  <p:pic>
                    <p:nvPicPr>
                      <p:cNvPr id="358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50" y="2132856"/>
                        <a:ext cx="80200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94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D490863-1793-46A5-8B8F-BACAB4881F24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Hierarchy objective.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Attain the highest possible level of performance at an acceptable economic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BE" dirty="0"/>
              <a:t>TLB sizes and miss </a:t>
            </a:r>
            <a:r>
              <a:rPr lang="fr-BE" dirty="0" err="1"/>
              <a:t>costs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05000"/>
            <a:ext cx="8283575" cy="4114800"/>
          </a:xfrm>
        </p:spPr>
        <p:txBody>
          <a:bodyPr/>
          <a:lstStyle/>
          <a:p>
            <a:pPr>
              <a:defRPr/>
            </a:pPr>
            <a:endParaRPr lang="fr-BE" dirty="0"/>
          </a:p>
          <a:p>
            <a:pPr>
              <a:defRPr/>
            </a:pPr>
            <a:endParaRPr lang="fr-BE" dirty="0"/>
          </a:p>
          <a:p>
            <a:pPr>
              <a:defRPr/>
            </a:pPr>
            <a:endParaRPr lang="fr-BE" dirty="0"/>
          </a:p>
          <a:p>
            <a:pPr>
              <a:defRPr/>
            </a:pPr>
            <a:endParaRPr lang="fr-BE" dirty="0"/>
          </a:p>
          <a:p>
            <a:pPr>
              <a:defRPr/>
            </a:pPr>
            <a:endParaRPr lang="fr-BE" dirty="0"/>
          </a:p>
          <a:p>
            <a:pPr marL="0" indent="0">
              <a:buFont typeface="Monotype Sorts" pitchFamily="2" charset="2"/>
              <a:buNone/>
              <a:defRPr/>
            </a:pPr>
            <a:endParaRPr lang="fr-BE" sz="1200" dirty="0"/>
          </a:p>
          <a:p>
            <a:pPr marL="0" indent="0">
              <a:buFont typeface="Monotype Sorts" pitchFamily="2" charset="2"/>
              <a:buNone/>
              <a:defRPr/>
            </a:pPr>
            <a:endParaRPr lang="fr-BE" sz="1200" dirty="0"/>
          </a:p>
          <a:p>
            <a:pPr marL="0" indent="0">
              <a:buFont typeface="Monotype Sorts" pitchFamily="2" charset="2"/>
              <a:buNone/>
              <a:defRPr/>
            </a:pPr>
            <a:endParaRPr lang="fr-BE" sz="1200" dirty="0"/>
          </a:p>
          <a:p>
            <a:pPr marL="0" indent="0">
              <a:buFont typeface="Monotype Sorts" pitchFamily="2" charset="2"/>
              <a:buNone/>
              <a:defRPr/>
            </a:pPr>
            <a:endParaRPr lang="fr-BE" sz="1200" dirty="0"/>
          </a:p>
          <a:p>
            <a:pPr marL="0" indent="0">
              <a:buFont typeface="Monotype Sorts" pitchFamily="2" charset="2"/>
              <a:buNone/>
              <a:defRPr/>
            </a:pPr>
            <a:endParaRPr lang="fr-BE" sz="1200" dirty="0"/>
          </a:p>
          <a:p>
            <a:pPr marL="0" indent="0">
              <a:buFont typeface="Monotype Sorts" pitchFamily="2" charset="2"/>
              <a:buNone/>
              <a:defRPr/>
            </a:pPr>
            <a:endParaRPr lang="fr-BE" sz="12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BE" sz="1200" dirty="0"/>
              <a:t>Source: </a:t>
            </a:r>
            <a:r>
              <a:rPr lang="fr-BE" sz="1200" u="sng" dirty="0">
                <a:effectLst/>
                <a:hlinkClick r:id="rId2"/>
              </a:rPr>
              <a:t>http://pages.cs.wisc.edu/~remzi/OSTEP/vm-tlbs.pdf</a:t>
            </a:r>
            <a:r>
              <a:rPr lang="fr-BE" sz="1200" u="sng" dirty="0">
                <a:effectLst/>
              </a:rPr>
              <a:t> - </a:t>
            </a:r>
            <a:r>
              <a:rPr lang="fr-BE" sz="1200" dirty="0">
                <a:hlinkClick r:id="rId3"/>
              </a:rPr>
              <a:t>www.ostep.org</a:t>
            </a:r>
            <a:r>
              <a:rPr lang="fr-BE" sz="1200" dirty="0"/>
              <a:t> – Operating </a:t>
            </a:r>
            <a:r>
              <a:rPr lang="fr-BE" sz="1200" dirty="0" err="1"/>
              <a:t>Systems</a:t>
            </a:r>
            <a:r>
              <a:rPr lang="fr-BE" sz="1200" dirty="0"/>
              <a:t> [Version 0.91]</a:t>
            </a:r>
          </a:p>
        </p:txBody>
      </p:sp>
      <p:sp>
        <p:nvSpPr>
          <p:cNvPr id="37892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789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0E019E3-25BD-45C7-B9C5-7AC0E6D7185D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pic>
        <p:nvPicPr>
          <p:cNvPr id="37894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2036763"/>
            <a:ext cx="34385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89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450A1C4-94C8-40F1-9F67-7C079A72C33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Internal design DASD control Unit.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09600" y="2133600"/>
            <a:ext cx="2819400" cy="1066800"/>
          </a:xfrm>
          <a:prstGeom prst="rec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Channel Attachment	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5486400" y="2133600"/>
            <a:ext cx="2819400" cy="1066800"/>
          </a:xfrm>
          <a:prstGeom prst="rec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Channel Attachment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755650" y="3810000"/>
            <a:ext cx="1066800" cy="838200"/>
          </a:xfrm>
          <a:prstGeom prst="rec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Storage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Path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159000" y="3810000"/>
            <a:ext cx="1066800" cy="838200"/>
          </a:xfrm>
          <a:prstGeom prst="rec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Storage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Path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39000" y="3810000"/>
            <a:ext cx="1066800" cy="838200"/>
          </a:xfrm>
          <a:prstGeom prst="rec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Storage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Path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5867400" y="3810000"/>
            <a:ext cx="1066800" cy="838200"/>
          </a:xfrm>
          <a:prstGeom prst="rec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Storage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 Path</a:t>
            </a:r>
          </a:p>
        </p:txBody>
      </p:sp>
      <p:sp>
        <p:nvSpPr>
          <p:cNvPr id="140298" name="AutoShape 10"/>
          <p:cNvSpPr>
            <a:spLocks noChangeArrowheads="1"/>
          </p:cNvSpPr>
          <p:nvPr/>
        </p:nvSpPr>
        <p:spPr bwMode="auto">
          <a:xfrm>
            <a:off x="3886200" y="5257800"/>
            <a:ext cx="1295400" cy="1295400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fr-FR" sz="240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581400" y="4038600"/>
            <a:ext cx="762000" cy="533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Cache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4648200" y="4038600"/>
            <a:ext cx="762000" cy="533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NVS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cxnSp>
        <p:nvCxnSpPr>
          <p:cNvPr id="140301" name="AutoShape 13"/>
          <p:cNvCxnSpPr>
            <a:cxnSpLocks noChangeShapeType="1"/>
            <a:stCxn id="140292" idx="2"/>
            <a:endCxn id="140294" idx="0"/>
          </p:cNvCxnSpPr>
          <p:nvPr/>
        </p:nvCxnSpPr>
        <p:spPr bwMode="auto">
          <a:xfrm rot="5400000">
            <a:off x="1349375" y="3140075"/>
            <a:ext cx="609600" cy="7302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2" name="AutoShape 14"/>
          <p:cNvCxnSpPr>
            <a:cxnSpLocks noChangeShapeType="1"/>
            <a:stCxn id="140292" idx="2"/>
            <a:endCxn id="140295" idx="0"/>
          </p:cNvCxnSpPr>
          <p:nvPr/>
        </p:nvCxnSpPr>
        <p:spPr bwMode="auto">
          <a:xfrm rot="16200000" flipH="1">
            <a:off x="2051050" y="3168650"/>
            <a:ext cx="609600" cy="673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4" name="AutoShape 16"/>
          <p:cNvCxnSpPr>
            <a:cxnSpLocks noChangeShapeType="1"/>
            <a:stCxn id="140293" idx="2"/>
            <a:endCxn id="140297" idx="0"/>
          </p:cNvCxnSpPr>
          <p:nvPr/>
        </p:nvCxnSpPr>
        <p:spPr bwMode="auto">
          <a:xfrm rot="5400000">
            <a:off x="6343650" y="3257550"/>
            <a:ext cx="609600" cy="495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5" name="AutoShape 17"/>
          <p:cNvCxnSpPr>
            <a:cxnSpLocks noChangeShapeType="1"/>
            <a:stCxn id="140293" idx="2"/>
            <a:endCxn id="140296" idx="0"/>
          </p:cNvCxnSpPr>
          <p:nvPr/>
        </p:nvCxnSpPr>
        <p:spPr bwMode="auto">
          <a:xfrm rot="16200000" flipH="1">
            <a:off x="7029450" y="3067050"/>
            <a:ext cx="609600" cy="876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6" name="AutoShape 18"/>
          <p:cNvCxnSpPr>
            <a:cxnSpLocks noChangeShapeType="1"/>
            <a:stCxn id="140292" idx="2"/>
            <a:endCxn id="140299" idx="0"/>
          </p:cNvCxnSpPr>
          <p:nvPr/>
        </p:nvCxnSpPr>
        <p:spPr bwMode="auto">
          <a:xfrm rot="16200000" flipH="1">
            <a:off x="2571750" y="2647950"/>
            <a:ext cx="838200" cy="1943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7" name="AutoShape 19"/>
          <p:cNvCxnSpPr>
            <a:cxnSpLocks noChangeShapeType="1"/>
            <a:stCxn id="140292" idx="2"/>
            <a:endCxn id="140300" idx="0"/>
          </p:cNvCxnSpPr>
          <p:nvPr/>
        </p:nvCxnSpPr>
        <p:spPr bwMode="auto">
          <a:xfrm rot="16200000" flipH="1">
            <a:off x="3105150" y="2114550"/>
            <a:ext cx="838200" cy="30099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8" name="AutoShape 20"/>
          <p:cNvCxnSpPr>
            <a:cxnSpLocks noChangeShapeType="1"/>
            <a:stCxn id="140293" idx="2"/>
            <a:endCxn id="140299" idx="0"/>
          </p:cNvCxnSpPr>
          <p:nvPr/>
        </p:nvCxnSpPr>
        <p:spPr bwMode="auto">
          <a:xfrm rot="5400000">
            <a:off x="5010150" y="2152650"/>
            <a:ext cx="838200" cy="29337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9" name="AutoShape 21"/>
          <p:cNvCxnSpPr>
            <a:cxnSpLocks noChangeShapeType="1"/>
            <a:stCxn id="140294" idx="2"/>
            <a:endCxn id="140298" idx="2"/>
          </p:cNvCxnSpPr>
          <p:nvPr/>
        </p:nvCxnSpPr>
        <p:spPr bwMode="auto">
          <a:xfrm rot="16200000" flipH="1">
            <a:off x="1958975" y="3978275"/>
            <a:ext cx="1257300" cy="25971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10" name="AutoShape 22"/>
          <p:cNvCxnSpPr>
            <a:cxnSpLocks noChangeShapeType="1"/>
            <a:stCxn id="140295" idx="2"/>
            <a:endCxn id="140298" idx="1"/>
          </p:cNvCxnSpPr>
          <p:nvPr/>
        </p:nvCxnSpPr>
        <p:spPr bwMode="auto">
          <a:xfrm rot="16200000" flipH="1">
            <a:off x="3308350" y="4032250"/>
            <a:ext cx="609600" cy="1841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11" name="AutoShape 23"/>
          <p:cNvCxnSpPr>
            <a:cxnSpLocks noChangeShapeType="1"/>
            <a:stCxn id="140297" idx="2"/>
            <a:endCxn id="140298" idx="1"/>
          </p:cNvCxnSpPr>
          <p:nvPr/>
        </p:nvCxnSpPr>
        <p:spPr bwMode="auto">
          <a:xfrm rot="5400000">
            <a:off x="5162550" y="4019550"/>
            <a:ext cx="609600" cy="18669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12" name="AutoShape 24"/>
          <p:cNvCxnSpPr>
            <a:cxnSpLocks noChangeShapeType="1"/>
            <a:stCxn id="140296" idx="2"/>
            <a:endCxn id="140298" idx="4"/>
          </p:cNvCxnSpPr>
          <p:nvPr/>
        </p:nvCxnSpPr>
        <p:spPr bwMode="auto">
          <a:xfrm rot="5400000">
            <a:off x="5848350" y="3981450"/>
            <a:ext cx="1257300" cy="25908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17" name="AutoShape 29"/>
          <p:cNvCxnSpPr>
            <a:cxnSpLocks noChangeShapeType="1"/>
            <a:stCxn id="140298" idx="1"/>
            <a:endCxn id="140299" idx="2"/>
          </p:cNvCxnSpPr>
          <p:nvPr/>
        </p:nvCxnSpPr>
        <p:spPr bwMode="auto">
          <a:xfrm rot="5400000" flipH="1">
            <a:off x="3905250" y="4629150"/>
            <a:ext cx="685800" cy="571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18" name="AutoShape 30"/>
          <p:cNvCxnSpPr>
            <a:cxnSpLocks noChangeShapeType="1"/>
            <a:stCxn id="140300" idx="2"/>
            <a:endCxn id="140298" idx="1"/>
          </p:cNvCxnSpPr>
          <p:nvPr/>
        </p:nvCxnSpPr>
        <p:spPr bwMode="auto">
          <a:xfrm rot="5400000">
            <a:off x="4438650" y="4667250"/>
            <a:ext cx="685800" cy="495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 autoUpdateAnimBg="0"/>
      <p:bldP spid="140293" grpId="0" animBg="1" autoUpdateAnimBg="0"/>
      <p:bldP spid="140294" grpId="0" animBg="1" autoUpdateAnimBg="0"/>
      <p:bldP spid="140295" grpId="0" animBg="1" autoUpdateAnimBg="0"/>
      <p:bldP spid="140296" grpId="0" animBg="1" autoUpdateAnimBg="0"/>
      <p:bldP spid="140297" grpId="0" animBg="1" autoUpdateAnimBg="0"/>
      <p:bldP spid="140298" grpId="0" animBg="1" autoUpdateAnimBg="0"/>
      <p:bldP spid="140299" grpId="0" animBg="1" autoUpdateAnimBg="0"/>
      <p:bldP spid="14030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09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A833857-8F4F-4CD5-80E7-E3CE0DA989E5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Cache and NVS management.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Like other level of the storage hierarchy:</a:t>
            </a:r>
          </a:p>
          <a:p>
            <a:pPr lvl="1">
              <a:defRPr/>
            </a:pPr>
            <a:r>
              <a:rPr lang="en-GB" altLang="fr-FR" dirty="0"/>
              <a:t>Fetch policy</a:t>
            </a:r>
          </a:p>
          <a:p>
            <a:pPr lvl="2">
              <a:defRPr/>
            </a:pPr>
            <a:r>
              <a:rPr lang="en-GB" altLang="fr-FR" dirty="0"/>
              <a:t>On demand</a:t>
            </a:r>
          </a:p>
          <a:p>
            <a:pPr lvl="2">
              <a:defRPr/>
            </a:pPr>
            <a:r>
              <a:rPr lang="en-GB" altLang="fr-FR" dirty="0" err="1"/>
              <a:t>Prefetch</a:t>
            </a:r>
            <a:endParaRPr lang="en-GB" altLang="fr-FR" dirty="0"/>
          </a:p>
          <a:p>
            <a:pPr lvl="2">
              <a:defRPr/>
            </a:pPr>
            <a:r>
              <a:rPr lang="en-GB" altLang="fr-FR" dirty="0"/>
              <a:t>Selective</a:t>
            </a:r>
          </a:p>
          <a:p>
            <a:pPr lvl="1">
              <a:defRPr/>
            </a:pPr>
            <a:r>
              <a:rPr lang="en-GB" altLang="fr-FR" dirty="0"/>
              <a:t>Replacement policy: typically LRU</a:t>
            </a:r>
          </a:p>
          <a:p>
            <a:pPr lvl="1">
              <a:defRPr/>
            </a:pPr>
            <a:r>
              <a:rPr lang="en-GB" altLang="fr-FR" dirty="0"/>
              <a:t>Write policy: </a:t>
            </a:r>
          </a:p>
          <a:p>
            <a:pPr lvl="2">
              <a:defRPr/>
            </a:pPr>
            <a:r>
              <a:rPr lang="en-GB" altLang="fr-FR" dirty="0"/>
              <a:t>NVS management, when do I </a:t>
            </a:r>
            <a:r>
              <a:rPr lang="en-GB" altLang="fr-FR" dirty="0" err="1"/>
              <a:t>destage</a:t>
            </a:r>
            <a:r>
              <a:rPr lang="en-GB" altLang="fr-FR" dirty="0"/>
              <a:t> information</a:t>
            </a:r>
          </a:p>
          <a:p>
            <a:pPr lvl="2">
              <a:defRPr/>
            </a:pPr>
            <a:r>
              <a:rPr lang="en-GB" altLang="fr-FR" dirty="0"/>
              <a:t>Suppose you are filling one disk, those disk data will fill the NVS, so NVS response time will be equal to DASD response time!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30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467D29D-5A95-4114-B939-7EC6F5935D4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Cache residency.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buFont typeface="Monotype Sorts" pitchFamily="2" charset="2"/>
              <a:buNone/>
              <a:defRPr/>
            </a:pPr>
            <a:r>
              <a:rPr lang="en-GB" altLang="fr-FR" i="1" dirty="0"/>
              <a:t>	</a:t>
            </a:r>
            <a:r>
              <a:rPr lang="en-GB" alt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S=T*(1-h)*r</a:t>
            </a:r>
            <a:endParaRPr lang="en-GB" altLang="fr-FR" i="1" dirty="0"/>
          </a:p>
          <a:p>
            <a:pPr>
              <a:defRPr/>
            </a:pPr>
            <a:r>
              <a:rPr lang="en-GB" altLang="fr-FR" dirty="0"/>
              <a:t> With:</a:t>
            </a:r>
          </a:p>
          <a:p>
            <a:pPr lvl="1">
              <a:defRPr/>
            </a:pPr>
            <a:r>
              <a:rPr lang="en-GB" altLang="fr-FR" i="1" dirty="0"/>
              <a:t>S</a:t>
            </a:r>
            <a:r>
              <a:rPr lang="en-GB" altLang="fr-FR" dirty="0"/>
              <a:t> = cache size in </a:t>
            </a:r>
            <a:r>
              <a:rPr lang="en-GB" altLang="fr-FR" dirty="0" err="1"/>
              <a:t>slots,records</a:t>
            </a:r>
            <a:r>
              <a:rPr lang="en-GB" altLang="fr-FR" dirty="0"/>
              <a:t>,..</a:t>
            </a:r>
          </a:p>
          <a:p>
            <a:pPr lvl="1">
              <a:defRPr/>
            </a:pPr>
            <a:r>
              <a:rPr lang="en-GB" altLang="fr-FR" i="1" dirty="0"/>
              <a:t>T</a:t>
            </a:r>
            <a:r>
              <a:rPr lang="en-GB" altLang="fr-FR" dirty="0"/>
              <a:t> = Cache residency time</a:t>
            </a:r>
          </a:p>
          <a:p>
            <a:pPr lvl="1">
              <a:defRPr/>
            </a:pPr>
            <a:r>
              <a:rPr lang="en-GB" altLang="fr-FR" i="1" dirty="0"/>
              <a:t>h</a:t>
            </a:r>
            <a:r>
              <a:rPr lang="en-GB" altLang="fr-FR" dirty="0"/>
              <a:t> = hit ratio</a:t>
            </a:r>
          </a:p>
          <a:p>
            <a:pPr lvl="1">
              <a:defRPr/>
            </a:pPr>
            <a:r>
              <a:rPr lang="en-GB" altLang="fr-FR" i="1" dirty="0"/>
              <a:t>r</a:t>
            </a:r>
            <a:r>
              <a:rPr lang="en-GB" altLang="fr-FR" dirty="0"/>
              <a:t> = Number of I/O per time unit.</a:t>
            </a:r>
          </a:p>
          <a:p>
            <a:pPr>
              <a:defRPr/>
            </a:pPr>
            <a:r>
              <a:rPr lang="en-GB" altLang="fr-FR" dirty="0"/>
              <a:t>Example: Population = Age*Arrival rate</a:t>
            </a:r>
          </a:p>
          <a:p>
            <a:pPr lvl="1">
              <a:defRPr/>
            </a:pPr>
            <a:r>
              <a:rPr lang="en-GB" altLang="fr-FR" dirty="0"/>
              <a:t>Age is similar to T</a:t>
            </a:r>
          </a:p>
          <a:p>
            <a:pPr lvl="1">
              <a:defRPr/>
            </a:pPr>
            <a:r>
              <a:rPr lang="en-GB" altLang="fr-FR" dirty="0"/>
              <a:t>Arrival rate = Number of I/O times miss ratio.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build="p" autoUpdateAnimBg="0" advAuto="7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50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94DD53A-3778-4413-8B90-32309D57F671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Cache residency.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Residency: time interval between staging and purge</a:t>
            </a:r>
          </a:p>
          <a:p>
            <a:pPr>
              <a:defRPr/>
            </a:pPr>
            <a:r>
              <a:rPr lang="en-GB" altLang="fr-FR"/>
              <a:t>Holding time: time interval between the last reference and the actual purge.</a:t>
            </a:r>
          </a:p>
          <a:p>
            <a:pPr>
              <a:defRPr/>
            </a:pPr>
            <a:r>
              <a:rPr lang="en-GB" altLang="fr-FR"/>
              <a:t>Figures:</a:t>
            </a:r>
          </a:p>
          <a:p>
            <a:pPr lvl="1">
              <a:defRPr/>
            </a:pPr>
            <a:r>
              <a:rPr lang="en-GB" altLang="fr-FR"/>
              <a:t>r = 70 I/O per second</a:t>
            </a:r>
          </a:p>
          <a:p>
            <a:pPr lvl="1">
              <a:defRPr/>
            </a:pPr>
            <a:r>
              <a:rPr lang="en-GB" altLang="fr-FR"/>
              <a:t>S = 336 Slots</a:t>
            </a:r>
          </a:p>
          <a:p>
            <a:pPr lvl="1">
              <a:defRPr/>
            </a:pPr>
            <a:r>
              <a:rPr lang="en-GB" altLang="fr-FR"/>
              <a:t>h = 85%</a:t>
            </a:r>
          </a:p>
          <a:p>
            <a:pPr lvl="1">
              <a:defRPr/>
            </a:pPr>
            <a:r>
              <a:rPr lang="en-GB" altLang="fr-FR"/>
              <a:t>T= 336/(1-0.85)*70= 32 seconds.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60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FEE2725-4F6B-4C35-B918-E006F81E4EB7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Cost and access time.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731838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95655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81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013A3FB-583C-4617-96B6-D73B6E9711C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Hierarchical Storage Manager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Software component working with Access methods.</a:t>
            </a:r>
          </a:p>
          <a:p>
            <a:pPr>
              <a:defRPr/>
            </a:pPr>
            <a:r>
              <a:rPr lang="en-GB" altLang="fr-FR" dirty="0"/>
              <a:t>Manage at dataset level: migration/recall.</a:t>
            </a:r>
          </a:p>
          <a:p>
            <a:pPr>
              <a:defRPr/>
            </a:pPr>
            <a:r>
              <a:rPr lang="en-GB" altLang="fr-FR" dirty="0"/>
              <a:t>Migrate/recall from a level 1 (</a:t>
            </a:r>
            <a:r>
              <a:rPr lang="en-GB" altLang="fr-FR" dirty="0" err="1"/>
              <a:t>Dasd</a:t>
            </a:r>
            <a:r>
              <a:rPr lang="en-GB" altLang="fr-FR" dirty="0"/>
              <a:t>) and/or level 2 (K7).</a:t>
            </a:r>
          </a:p>
          <a:p>
            <a:pPr>
              <a:defRPr/>
            </a:pPr>
            <a:r>
              <a:rPr lang="en-GB" altLang="fr-FR" dirty="0"/>
              <a:t>Migrate is performed following a general politic defined by the storage admin. </a:t>
            </a:r>
          </a:p>
          <a:p>
            <a:pPr>
              <a:defRPr/>
            </a:pPr>
            <a:r>
              <a:rPr lang="en-GB" altLang="fr-FR" dirty="0"/>
              <a:t>Recall is automatic, if dataset needs to be accessed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19" grpId="0" build="p" autoUpdateAnimBg="0" advAuto="7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81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6A04E21-C56C-42B3-BFC5-B2E1A29860C0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Cost and access time</a:t>
            </a:r>
          </a:p>
        </p:txBody>
      </p:sp>
      <p:sp>
        <p:nvSpPr>
          <p:cNvPr id="167939" name="Rectangle 1027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graphicFrame>
        <p:nvGraphicFramePr>
          <p:cNvPr id="167940" name="Object 1028"/>
          <p:cNvGraphicFramePr>
            <a:graphicFrameLocks noChangeAspect="1"/>
          </p:cNvGraphicFramePr>
          <p:nvPr/>
        </p:nvGraphicFramePr>
        <p:xfrm>
          <a:off x="1981200" y="2057400"/>
          <a:ext cx="6097588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Chart" r:id="rId4" imgW="6096238" imgH="4067413" progId="MSGraph.Chart.8">
                  <p:embed followColorScheme="full"/>
                </p:oleObj>
              </mc:Choice>
              <mc:Fallback>
                <p:oleObj name="Chart" r:id="rId4" imgW="6096238" imgH="4067413" progId="MSGraph.Chart.8">
                  <p:embed followColorScheme="full"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6097588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build="p" autoUpdateAnimBg="0" advAuto="5000"/>
      <p:bldOleChart spid="167940" grpId="0" 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02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B2AF999-110F-483F-8BD3-FB6254055BD4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Data Flow.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 altLang="fr-FR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5240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CPU 0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55626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CPU 2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35814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CPU 1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524000" y="3200400"/>
            <a:ext cx="990600" cy="7620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Central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 Storage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5562600" y="3200400"/>
            <a:ext cx="990600" cy="762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Expanded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Storage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3200400" y="3200400"/>
            <a:ext cx="1752600" cy="7620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System Control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Element</a:t>
            </a:r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3581400" y="4343400"/>
            <a:ext cx="990600" cy="6096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Channels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1676400" y="5105400"/>
            <a:ext cx="990600" cy="7620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Cache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5638800" y="5181600"/>
            <a:ext cx="990600" cy="7620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Cache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55" name="AutoShape 13"/>
          <p:cNvSpPr>
            <a:spLocks noChangeArrowheads="1"/>
          </p:cNvSpPr>
          <p:nvPr/>
        </p:nvSpPr>
        <p:spPr bwMode="auto">
          <a:xfrm>
            <a:off x="1981200" y="6248400"/>
            <a:ext cx="457200" cy="609600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DASD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0256" name="AutoShape 14"/>
          <p:cNvSpPr>
            <a:spLocks noChangeArrowheads="1"/>
          </p:cNvSpPr>
          <p:nvPr/>
        </p:nvSpPr>
        <p:spPr bwMode="auto">
          <a:xfrm>
            <a:off x="5943600" y="6248400"/>
            <a:ext cx="457200" cy="609600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>
                <a:latin typeface="Times New Roman" panose="02020603050405020304" pitchFamily="18" charset="0"/>
              </a:rPr>
              <a:t>DASD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cxnSp>
        <p:nvCxnSpPr>
          <p:cNvPr id="169999" name="AutoShape 15"/>
          <p:cNvCxnSpPr>
            <a:cxnSpLocks noChangeShapeType="1"/>
            <a:stCxn id="10253" idx="2"/>
            <a:endCxn id="10255" idx="1"/>
          </p:cNvCxnSpPr>
          <p:nvPr/>
        </p:nvCxnSpPr>
        <p:spPr bwMode="auto">
          <a:xfrm rot="16200000" flipH="1">
            <a:off x="2000250" y="6038850"/>
            <a:ext cx="38100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0" name="AutoShape 16"/>
          <p:cNvCxnSpPr>
            <a:cxnSpLocks noChangeShapeType="1"/>
            <a:stCxn id="10256" idx="1"/>
            <a:endCxn id="10254" idx="2"/>
          </p:cNvCxnSpPr>
          <p:nvPr/>
        </p:nvCxnSpPr>
        <p:spPr bwMode="auto">
          <a:xfrm rot="5400000" flipH="1">
            <a:off x="6000750" y="6076950"/>
            <a:ext cx="30480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1" name="AutoShape 17"/>
          <p:cNvCxnSpPr>
            <a:cxnSpLocks noChangeShapeType="1"/>
            <a:stCxn id="10253" idx="0"/>
            <a:endCxn id="10252" idx="1"/>
          </p:cNvCxnSpPr>
          <p:nvPr/>
        </p:nvCxnSpPr>
        <p:spPr bwMode="auto">
          <a:xfrm rot="-5400000">
            <a:off x="2647950" y="4171950"/>
            <a:ext cx="457200" cy="1409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2" name="AutoShape 18"/>
          <p:cNvCxnSpPr>
            <a:cxnSpLocks noChangeShapeType="1"/>
            <a:stCxn id="10254" idx="0"/>
            <a:endCxn id="10252" idx="3"/>
          </p:cNvCxnSpPr>
          <p:nvPr/>
        </p:nvCxnSpPr>
        <p:spPr bwMode="auto">
          <a:xfrm rot="5400000" flipH="1">
            <a:off x="5086350" y="4133850"/>
            <a:ext cx="533400" cy="1562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3" name="AutoShape 19"/>
          <p:cNvCxnSpPr>
            <a:cxnSpLocks noChangeShapeType="1"/>
            <a:stCxn id="10252" idx="0"/>
            <a:endCxn id="10251" idx="2"/>
          </p:cNvCxnSpPr>
          <p:nvPr/>
        </p:nvCxnSpPr>
        <p:spPr bwMode="auto">
          <a:xfrm rot="-5400000">
            <a:off x="3886200" y="4152900"/>
            <a:ext cx="381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4" name="AutoShape 20"/>
          <p:cNvCxnSpPr>
            <a:cxnSpLocks noChangeShapeType="1"/>
            <a:stCxn id="10251" idx="1"/>
            <a:endCxn id="10249" idx="3"/>
          </p:cNvCxnSpPr>
          <p:nvPr/>
        </p:nvCxnSpPr>
        <p:spPr bwMode="auto">
          <a:xfrm flipH="1">
            <a:off x="2514600" y="35814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5" name="AutoShape 21"/>
          <p:cNvCxnSpPr>
            <a:cxnSpLocks noChangeShapeType="1"/>
            <a:stCxn id="10251" idx="3"/>
            <a:endCxn id="10250" idx="1"/>
          </p:cNvCxnSpPr>
          <p:nvPr/>
        </p:nvCxnSpPr>
        <p:spPr bwMode="auto">
          <a:xfrm>
            <a:off x="4953000" y="35814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6" name="AutoShape 22"/>
          <p:cNvCxnSpPr>
            <a:cxnSpLocks noChangeShapeType="1"/>
            <a:stCxn id="10251" idx="0"/>
            <a:endCxn id="10248" idx="2"/>
          </p:cNvCxnSpPr>
          <p:nvPr/>
        </p:nvCxnSpPr>
        <p:spPr bwMode="auto">
          <a:xfrm flipV="1">
            <a:off x="4076700" y="28194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7" name="AutoShape 23"/>
          <p:cNvCxnSpPr>
            <a:cxnSpLocks noChangeShapeType="1"/>
            <a:stCxn id="10251" idx="0"/>
            <a:endCxn id="10246" idx="2"/>
          </p:cNvCxnSpPr>
          <p:nvPr/>
        </p:nvCxnSpPr>
        <p:spPr bwMode="auto">
          <a:xfrm rot="5400000" flipH="1">
            <a:off x="2857500" y="1981200"/>
            <a:ext cx="381000" cy="20574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8" name="AutoShape 24"/>
          <p:cNvCxnSpPr>
            <a:cxnSpLocks noChangeShapeType="1"/>
            <a:stCxn id="10251" idx="0"/>
            <a:endCxn id="10247" idx="2"/>
          </p:cNvCxnSpPr>
          <p:nvPr/>
        </p:nvCxnSpPr>
        <p:spPr bwMode="auto">
          <a:xfrm rot="-5400000">
            <a:off x="4876800" y="2019300"/>
            <a:ext cx="381000" cy="1981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22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AD2625E-8605-4384-88D5-40905FF2640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Hit Ratio.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Probability to find a data at a certain level of the hierarchy.</a:t>
            </a: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676400" y="2719388"/>
          <a:ext cx="5638800" cy="376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Chart" r:id="rId4" imgW="6096238" imgH="4067413" progId="MSGraph.Chart.8">
                  <p:embed followColorScheme="full"/>
                </p:oleObj>
              </mc:Choice>
              <mc:Fallback>
                <p:oleObj name="Chart" r:id="rId4" imgW="6096238" imgH="4067413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19388"/>
                        <a:ext cx="5638800" cy="376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5" grpId="0" build="p" autoUpdateAnimBg="0" advAuto="1000"/>
      <p:bldOleChart spid="1720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43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CF68759-2F16-4215-9841-765A89F01F8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Access Time.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Access time depends on:</a:t>
            </a:r>
          </a:p>
          <a:p>
            <a:pPr lvl="1">
              <a:defRPr/>
            </a:pPr>
            <a:r>
              <a:rPr lang="en-GB" altLang="fr-FR"/>
              <a:t>Hit ratio</a:t>
            </a:r>
          </a:p>
          <a:p>
            <a:pPr lvl="1">
              <a:defRPr/>
            </a:pPr>
            <a:r>
              <a:rPr lang="en-GB" altLang="fr-FR"/>
              <a:t>Access to main memory mandatory (2) or not (1)</a:t>
            </a:r>
          </a:p>
        </p:txBody>
      </p:sp>
      <p:pic>
        <p:nvPicPr>
          <p:cNvPr id="17408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7848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3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53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37D92AB-D5FB-4CED-A6E9-8AD2CDF74DA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Access time.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i="1"/>
              <a:t>K</a:t>
            </a:r>
            <a:r>
              <a:rPr lang="en-GB" altLang="fr-FR"/>
              <a:t> is the ratio between access times. If </a:t>
            </a:r>
            <a:r>
              <a:rPr lang="en-GB" altLang="fr-FR" i="1"/>
              <a:t>k</a:t>
            </a:r>
            <a:r>
              <a:rPr lang="en-GB" altLang="fr-FR"/>
              <a:t> is high, influence of </a:t>
            </a:r>
            <a:r>
              <a:rPr lang="en-GB" altLang="fr-FR" i="1"/>
              <a:t>h</a:t>
            </a:r>
            <a:r>
              <a:rPr lang="en-GB" altLang="fr-FR"/>
              <a:t> on access time is critical.   </a:t>
            </a:r>
          </a:p>
        </p:txBody>
      </p:sp>
      <p:pic>
        <p:nvPicPr>
          <p:cNvPr id="12390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39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63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17BFC4D-D63A-4274-AD78-C59D8B1B91D8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Figures.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828800" y="3810000"/>
          <a:ext cx="4800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Worksheet" r:id="rId4" imgW="3095863" imgH="1790938" progId="Excel.Sheet.8">
                  <p:embed/>
                </p:oleObj>
              </mc:Choice>
              <mc:Fallback>
                <p:oleObj name="Worksheet" r:id="rId4" imgW="3095863" imgH="179093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4800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2743200" cy="1066800"/>
          </a:xfr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buFont typeface="Monotype Sorts" pitchFamily="2" charset="2"/>
              <a:buNone/>
              <a:defRPr/>
            </a:pPr>
            <a:r>
              <a:rPr lang="en-GB" altLang="fr-FR" sz="2400"/>
              <a:t>Main Memory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400"/>
              <a:t>100 nano</a:t>
            </a:r>
          </a:p>
        </p:txBody>
      </p:sp>
      <p:sp>
        <p:nvSpPr>
          <p:cNvPr id="121865" name="AutoShape 9"/>
          <p:cNvSpPr>
            <a:spLocks noChangeArrowheads="1"/>
          </p:cNvSpPr>
          <p:nvPr/>
        </p:nvSpPr>
        <p:spPr bwMode="auto">
          <a:xfrm>
            <a:off x="3505200" y="609600"/>
            <a:ext cx="1295400" cy="533400"/>
          </a:xfrm>
          <a:prstGeom prst="flowChartProcess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/>
              <a:t>50 MIPS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21866" name="AutoShape 10"/>
          <p:cNvSpPr>
            <a:spLocks noChangeArrowheads="1"/>
          </p:cNvSpPr>
          <p:nvPr/>
        </p:nvSpPr>
        <p:spPr bwMode="auto">
          <a:xfrm>
            <a:off x="3505200" y="1143000"/>
            <a:ext cx="1295400" cy="1219200"/>
          </a:xfrm>
          <a:prstGeom prst="flowChartProcess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 dirty="0"/>
              <a:t>Cache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 dirty="0"/>
              <a:t>20 </a:t>
            </a:r>
            <a:r>
              <a:rPr kumimoji="0" lang="en-GB" altLang="fr-FR" sz="2400" dirty="0" err="1"/>
              <a:t>nano</a:t>
            </a:r>
            <a:endParaRPr kumimoji="0" lang="en-GB" altLang="fr-FR" sz="24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400" dirty="0"/>
              <a:t>96%</a:t>
            </a:r>
            <a:endParaRPr kumimoji="0" lang="en-GB" altLang="fr-FR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4" grpId="0" build="p" autoUpdateAnimBg="0" advAuto="0"/>
      <p:bldP spid="121865" grpId="0" animBg="1" autoUpdateAnimBg="0"/>
      <p:bldP spid="121866" grpId="0" animBg="1" autoUpdateAnimBg="0"/>
    </p:bldLst>
  </p:timing>
</p:sld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8788837</TotalTime>
  <Pages>40</Pages>
  <Words>1497</Words>
  <Application>Microsoft Office PowerPoint</Application>
  <PresentationFormat>Affichage à l'écran (4:3)</PresentationFormat>
  <Paragraphs>420</Paragraphs>
  <Slides>36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Monotype Sorts</vt:lpstr>
      <vt:lpstr>Symbol</vt:lpstr>
      <vt:lpstr>Tahoma</vt:lpstr>
      <vt:lpstr>Times New Roman</vt:lpstr>
      <vt:lpstr>Wingdings</vt:lpstr>
      <vt:lpstr>Whirlpool.pot</vt:lpstr>
      <vt:lpstr>Chart</vt:lpstr>
      <vt:lpstr>Worksheet</vt:lpstr>
      <vt:lpstr>Memory hierarchy.</vt:lpstr>
      <vt:lpstr>Hardware components.</vt:lpstr>
      <vt:lpstr>Hierarchy objective.</vt:lpstr>
      <vt:lpstr>Cost and access time</vt:lpstr>
      <vt:lpstr>Data Flow.</vt:lpstr>
      <vt:lpstr>Hit Ratio.</vt:lpstr>
      <vt:lpstr>Access Time.</vt:lpstr>
      <vt:lpstr>Access time.</vt:lpstr>
      <vt:lpstr>Figures.</vt:lpstr>
      <vt:lpstr>HSB / Cache management.</vt:lpstr>
      <vt:lpstr>HSB / Cache management: fetch policy.</vt:lpstr>
      <vt:lpstr>HSB / Cache management: write policy.</vt:lpstr>
      <vt:lpstr>Access time: write-tru.</vt:lpstr>
      <vt:lpstr>Write-tru with buffer: illustration.</vt:lpstr>
      <vt:lpstr>Access time: write-back.</vt:lpstr>
      <vt:lpstr>Write policy with multi-processors.</vt:lpstr>
      <vt:lpstr>Write policy with multi-processors.</vt:lpstr>
      <vt:lpstr>Snoop bus.</vt:lpstr>
      <vt:lpstr>Snoop bus.</vt:lpstr>
      <vt:lpstr>Other techniques.</vt:lpstr>
      <vt:lpstr>Directory: details.</vt:lpstr>
      <vt:lpstr>Directory: details</vt:lpstr>
      <vt:lpstr>Directory: details</vt:lpstr>
      <vt:lpstr>Translation Look-aside Buffer.</vt:lpstr>
      <vt:lpstr>Combinations.</vt:lpstr>
      <vt:lpstr>Figures.</vt:lpstr>
      <vt:lpstr>DAT hit TLB and data hit cache.</vt:lpstr>
      <vt:lpstr>DAT miss cache and data hit cache.</vt:lpstr>
      <vt:lpstr>Access time and probability.</vt:lpstr>
      <vt:lpstr>TLB sizes and miss costs</vt:lpstr>
      <vt:lpstr>Internal design DASD control Unit.</vt:lpstr>
      <vt:lpstr>Cache and NVS management.</vt:lpstr>
      <vt:lpstr>Cache residency.</vt:lpstr>
      <vt:lpstr>Cache residency.</vt:lpstr>
      <vt:lpstr>Cost and access time.</vt:lpstr>
      <vt:lpstr>Hierarchical Storage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 2ème Info</dc:title>
  <dc:subject/>
  <dc:creator>Générale de Banque</dc:creator>
  <cp:keywords/>
  <dc:description/>
  <cp:lastModifiedBy>Jean-Paul Colard</cp:lastModifiedBy>
  <cp:revision>75</cp:revision>
  <cp:lastPrinted>1995-09-21T16:21:00Z</cp:lastPrinted>
  <dcterms:created xsi:type="dcterms:W3CDTF">1995-09-21T03:50:00Z</dcterms:created>
  <dcterms:modified xsi:type="dcterms:W3CDTF">2016-11-01T21:58:04Z</dcterms:modified>
</cp:coreProperties>
</file>