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37"/>
  </p:notesMasterIdLst>
  <p:handoutMasterIdLst>
    <p:handoutMasterId r:id="rId38"/>
  </p:handoutMasterIdLst>
  <p:sldIdLst>
    <p:sldId id="308" r:id="rId2"/>
    <p:sldId id="345" r:id="rId3"/>
    <p:sldId id="346" r:id="rId4"/>
    <p:sldId id="309" r:id="rId5"/>
    <p:sldId id="310" r:id="rId6"/>
    <p:sldId id="347" r:id="rId7"/>
    <p:sldId id="370" r:id="rId8"/>
    <p:sldId id="311" r:id="rId9"/>
    <p:sldId id="312" r:id="rId10"/>
    <p:sldId id="372" r:id="rId11"/>
    <p:sldId id="375" r:id="rId12"/>
    <p:sldId id="376" r:id="rId13"/>
    <p:sldId id="350" r:id="rId14"/>
    <p:sldId id="313" r:id="rId15"/>
    <p:sldId id="351" r:id="rId16"/>
    <p:sldId id="348" r:id="rId17"/>
    <p:sldId id="315" r:id="rId18"/>
    <p:sldId id="349" r:id="rId19"/>
    <p:sldId id="316" r:id="rId20"/>
    <p:sldId id="317" r:id="rId21"/>
    <p:sldId id="361" r:id="rId22"/>
    <p:sldId id="318" r:id="rId23"/>
    <p:sldId id="319" r:id="rId24"/>
    <p:sldId id="363" r:id="rId25"/>
    <p:sldId id="321" r:id="rId26"/>
    <p:sldId id="322" r:id="rId27"/>
    <p:sldId id="327" r:id="rId28"/>
    <p:sldId id="364" r:id="rId29"/>
    <p:sldId id="352" r:id="rId30"/>
    <p:sldId id="325" r:id="rId31"/>
    <p:sldId id="331" r:id="rId32"/>
    <p:sldId id="330" r:id="rId33"/>
    <p:sldId id="332" r:id="rId34"/>
    <p:sldId id="353" r:id="rId35"/>
    <p:sldId id="365" r:id="rId36"/>
  </p:sldIdLst>
  <p:sldSz cx="9144000" cy="6858000" type="screen4x3"/>
  <p:notesSz cx="6858000" cy="97742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191FF"/>
    <a:srgbClr val="FF66CC"/>
    <a:srgbClr val="FF0000"/>
    <a:srgbClr val="FF0066"/>
    <a:srgbClr val="9966FF"/>
    <a:srgbClr val="9999FF"/>
    <a:srgbClr val="FF66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6181" autoAdjust="0"/>
  </p:normalViewPr>
  <p:slideViewPr>
    <p:cSldViewPr>
      <p:cViewPr varScale="1">
        <p:scale>
          <a:sx n="64" d="100"/>
          <a:sy n="64" d="100"/>
        </p:scale>
        <p:origin x="58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57725"/>
            <a:ext cx="50292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 noProof="0"/>
              <a:t>Click to edit Master text styles</a:t>
            </a:r>
          </a:p>
          <a:p>
            <a:pPr lvl="0"/>
            <a:r>
              <a:rPr lang="en-GB" altLang="fr-FR" noProof="0"/>
              <a:t>Second level</a:t>
            </a:r>
          </a:p>
          <a:p>
            <a:pPr lvl="0"/>
            <a:r>
              <a:rPr lang="en-GB" altLang="fr-FR" noProof="0"/>
              <a:t>Third level</a:t>
            </a:r>
          </a:p>
          <a:p>
            <a:pPr lvl="0"/>
            <a:r>
              <a:rPr lang="en-GB" altLang="fr-FR" noProof="0"/>
              <a:t>Fourth level</a:t>
            </a:r>
          </a:p>
          <a:p>
            <a:pPr lvl="0"/>
            <a:r>
              <a:rPr lang="en-GB" altLang="fr-FR" noProof="0"/>
              <a:t>Fifth level</a:t>
            </a:r>
          </a:p>
        </p:txBody>
      </p:sp>
      <p:sp>
        <p:nvSpPr>
          <p:cNvPr id="409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854075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854075"/>
            <a:ext cx="4556125" cy="3416300"/>
          </a:xfrm>
          <a:ln/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  <a:defRPr/>
            </a:pPr>
            <a:endParaRPr lang="fr-B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50938" y="854075"/>
            <a:ext cx="4556125" cy="34163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762754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50938" y="854075"/>
            <a:ext cx="4556125" cy="34163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2214957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50938" y="854075"/>
            <a:ext cx="4556125" cy="34163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8576086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50938" y="854075"/>
            <a:ext cx="4556125" cy="34163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sz="1200" b="1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Shared memory programming model (p.-)</a:t>
            </a:r>
            <a:endParaRPr kumimoji="1" lang="fr-BE" sz="1200" b="1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+mn-cs"/>
            </a:endParaRPr>
          </a:p>
          <a:p>
            <a:r>
              <a:rPr kumimoji="1" lang="fr-BE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Fondamentalement, le modèle est toujours le même.</a:t>
            </a:r>
            <a:br>
              <a:rPr kumimoji="1" lang="fr-BE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</a:br>
            <a:r>
              <a:rPr kumimoji="1" lang="fr-BE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Différents processus accèdent des données partagées en mémoire centrale (à partir d’un certain niveau) </a:t>
            </a:r>
            <a:r>
              <a:rPr kumimoji="1" lang="fr-BE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1" lang="fr-BE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 il faut une synchronisation</a:t>
            </a:r>
          </a:p>
          <a:p>
            <a:r>
              <a:rPr kumimoji="1" lang="fr-BE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 </a:t>
            </a:r>
          </a:p>
          <a:p>
            <a:r>
              <a:rPr kumimoji="1" lang="fr-BE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99% des ordi actuels utilisent ce modèle : Intel, téléphones, tablettes…)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1753217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kumimoji="1" lang="fr-BE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Clusters, </a:t>
            </a:r>
            <a:r>
              <a:rPr kumimoji="1" lang="fr-BE" sz="120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grid</a:t>
            </a:r>
            <a:r>
              <a:rPr kumimoji="1" lang="fr-BE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1" lang="fr-BE" sz="120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computing</a:t>
            </a:r>
            <a:r>
              <a:rPr kumimoji="1" lang="fr-BE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 … emploient le </a:t>
            </a:r>
            <a:r>
              <a:rPr kumimoji="1" lang="fr-BE" sz="1200" u="sng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message passing</a:t>
            </a:r>
            <a:r>
              <a:rPr kumimoji="1" lang="fr-BE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.</a:t>
            </a:r>
          </a:p>
          <a:p>
            <a:r>
              <a:rPr kumimoji="1" lang="fr-BE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(IBM SP2 fin des années 90)</a:t>
            </a:r>
          </a:p>
          <a:p>
            <a:r>
              <a:rPr kumimoji="1" lang="fr-BE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 </a:t>
            </a:r>
          </a:p>
          <a:p>
            <a:r>
              <a:rPr kumimoji="1" lang="fr-BE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Peut donner des schémas d’interconnexion compliqués, à différents niveaux…</a:t>
            </a:r>
          </a:p>
          <a:p>
            <a:r>
              <a:rPr kumimoji="1" lang="fr-BE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 </a:t>
            </a:r>
          </a:p>
          <a:p>
            <a:endParaRPr lang="en-US" altLang="fr-FR" dirty="0"/>
          </a:p>
        </p:txBody>
      </p:sp>
      <p:sp>
        <p:nvSpPr>
          <p:cNvPr id="2048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854075"/>
            <a:ext cx="4556125" cy="3416300"/>
          </a:xfrm>
          <a:ln cap="flat"/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50938" y="854075"/>
            <a:ext cx="4556125" cy="34163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fr-BE" sz="120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Cf</a:t>
            </a:r>
            <a:r>
              <a:rPr kumimoji="1" lang="fr-BE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 . architecture en multiple couche « 3 tiers »</a:t>
            </a:r>
          </a:p>
          <a:p>
            <a:r>
              <a:rPr kumimoji="1" lang="en-GB" sz="120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Programmation</a:t>
            </a:r>
            <a:r>
              <a:rPr kumimoji="1" lang="en-GB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1" lang="en-GB" sz="120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orientée</a:t>
            </a:r>
            <a:r>
              <a:rPr kumimoji="1" lang="en-GB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-object</a:t>
            </a:r>
            <a:endParaRPr kumimoji="1" lang="fr-BE" sz="12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+mn-cs"/>
            </a:endParaRPr>
          </a:p>
          <a:p>
            <a:r>
              <a:rPr kumimoji="1" lang="en-GB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MQ (IBM, Microsoft, Tuxedo, Message Broker…)</a:t>
            </a:r>
            <a:endParaRPr kumimoji="1" lang="fr-BE" sz="12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+mn-cs"/>
            </a:endParaRP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1344384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50938" y="854075"/>
            <a:ext cx="4556125" cy="34163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BE" i="1" u="sng" dirty="0"/>
          </a:p>
        </p:txBody>
      </p:sp>
    </p:spTree>
    <p:extLst>
      <p:ext uri="{BB962C8B-B14F-4D97-AF65-F5344CB8AC3E}">
        <p14:creationId xmlns:p14="http://schemas.microsoft.com/office/powerpoint/2010/main" val="19513886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50938" y="854075"/>
            <a:ext cx="4556125" cy="34163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B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partir du </a:t>
            </a:r>
            <a:r>
              <a:rPr lang="fr-BE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speedup</a:t>
            </a:r>
            <a:r>
              <a:rPr lang="fr-B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on peut dériver un facteur d’efficacité (n pourcentage)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B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fr-BE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Dépend du </a:t>
            </a:r>
            <a:r>
              <a:rPr lang="fr-BE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workload</a:t>
            </a:r>
            <a:r>
              <a:rPr lang="fr-BE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 test, </a:t>
            </a:r>
          </a:p>
          <a:p>
            <a:r>
              <a:rPr lang="fr-BE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cf. cas du flight simulator (S(4)=1) </a:t>
            </a:r>
            <a:r>
              <a:rPr lang="fr-BE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fr-BE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BE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Efficiency</a:t>
            </a:r>
            <a:r>
              <a:rPr lang="fr-BE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25%</a:t>
            </a:r>
          </a:p>
          <a:p>
            <a:r>
              <a:rPr lang="fr-BE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 du </a:t>
            </a:r>
            <a:r>
              <a:rPr lang="fr-BE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video</a:t>
            </a:r>
            <a:r>
              <a:rPr lang="fr-BE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BE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converter</a:t>
            </a:r>
            <a:r>
              <a:rPr lang="fr-BE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(S(4) = ~4)	</a:t>
            </a:r>
            <a:r>
              <a:rPr lang="fr-BE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Efficiency</a:t>
            </a:r>
            <a:r>
              <a:rPr lang="fr-BE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~100%</a:t>
            </a:r>
          </a:p>
          <a:p>
            <a:pPr marL="1143000" lvl="2" indent="-228600">
              <a:buFont typeface="Wingdings" panose="05000000000000000000" pitchFamily="2" charset="2"/>
              <a:buChar char=""/>
            </a:pPr>
            <a:r>
              <a:rPr lang="fr-BE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Uniquement quand le travail est totalement </a:t>
            </a:r>
            <a:r>
              <a:rPr lang="fr-BE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parallélisable</a:t>
            </a:r>
            <a:r>
              <a:rPr lang="fr-BE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7854474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50938" y="854075"/>
            <a:ext cx="4556125" cy="34163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3818634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50938" y="854075"/>
            <a:ext cx="4556125" cy="34163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fr-BE" sz="1200" b="1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Amdahl’s</a:t>
            </a:r>
            <a:r>
              <a:rPr kumimoji="1" lang="fr-BE" sz="1200" b="1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1" lang="fr-BE" sz="1200" b="1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law</a:t>
            </a:r>
            <a:r>
              <a:rPr kumimoji="1" lang="fr-BE" sz="1200" b="1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 (p.41)</a:t>
            </a:r>
          </a:p>
          <a:p>
            <a:r>
              <a:rPr kumimoji="1" lang="fr-BE" sz="120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Tserial</a:t>
            </a:r>
            <a:r>
              <a:rPr kumimoji="1" lang="fr-BE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 = </a:t>
            </a:r>
            <a:r>
              <a:rPr kumimoji="1" lang="fr-BE" sz="120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ft</a:t>
            </a:r>
            <a:br>
              <a:rPr kumimoji="1" lang="fr-BE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</a:br>
            <a:r>
              <a:rPr kumimoji="1" lang="fr-BE" sz="120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Tparallel</a:t>
            </a:r>
            <a:r>
              <a:rPr kumimoji="1" lang="fr-BE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 = (1-f)t</a:t>
            </a:r>
          </a:p>
          <a:p>
            <a:r>
              <a:rPr kumimoji="1" lang="fr-BE" sz="120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Tserial+Tparallel</a:t>
            </a:r>
            <a:r>
              <a:rPr kumimoji="1" lang="fr-BE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 = t</a:t>
            </a:r>
          </a:p>
          <a:p>
            <a:endParaRPr lang="fr-B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fr-BE" sz="1200" b="1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f = partie non </a:t>
            </a:r>
            <a:r>
              <a:rPr lang="fr-BE" sz="1200" b="1" dirty="0" err="1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parallélisable</a:t>
            </a:r>
            <a:r>
              <a:rPr lang="fr-BE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 </a:t>
            </a:r>
          </a:p>
          <a:p>
            <a:r>
              <a:rPr lang="fr-BE" sz="12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Pour n </a:t>
            </a:r>
            <a:r>
              <a:rPr lang="fr-BE" sz="12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fr-BE" sz="12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infini</a:t>
            </a:r>
            <a:r>
              <a:rPr lang="fr-BE" sz="1200" b="1" i="1" baseline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</a:t>
            </a:r>
            <a:r>
              <a:rPr lang="fr-BE" sz="12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 tend vers 1/f     50% vers 2     25% vers 4     5% vers 20	(schéma suivant)</a:t>
            </a:r>
          </a:p>
          <a:p>
            <a:r>
              <a:rPr lang="fr-BE" sz="12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Pour f </a:t>
            </a:r>
            <a:r>
              <a:rPr lang="fr-BE" sz="12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fr-BE" sz="12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0	on est directement proportionnel à « n »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148457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854075"/>
            <a:ext cx="4556125" cy="3416300"/>
          </a:xfrm>
          <a:ln/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fr-BE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50938" y="854075"/>
            <a:ext cx="4556125" cy="34163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 50% du travail est </a:t>
            </a:r>
            <a:r>
              <a:rPr lang="fr-BE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parallélisable</a:t>
            </a:r>
            <a:r>
              <a:rPr lang="fr-BE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cela ne sert à rien d’avoir plus de 8 processeurs…</a:t>
            </a:r>
          </a:p>
          <a:p>
            <a:r>
              <a:rPr lang="fr-BE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 80% du travail est //, on ne dépassera pas un 	facteur 4</a:t>
            </a:r>
            <a:br>
              <a:rPr lang="fr-BE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fr-BE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 90%				facteur 10</a:t>
            </a:r>
            <a:br>
              <a:rPr lang="fr-BE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fr-BE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 95%				facteur 20</a:t>
            </a:r>
            <a:br>
              <a:rPr lang="fr-BE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fr-BE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 100%	purement linéaire</a:t>
            </a:r>
          </a:p>
          <a:p>
            <a:endParaRPr lang="fr-BE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1949808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50938" y="854075"/>
            <a:ext cx="4556125" cy="34163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/>
              <a:t>Speedup</a:t>
            </a:r>
            <a:r>
              <a:rPr lang="fr-BE" dirty="0"/>
              <a:t> factor </a:t>
            </a:r>
            <a:r>
              <a:rPr lang="fr-BE" dirty="0" err="1"/>
              <a:t>depends</a:t>
            </a:r>
            <a:r>
              <a:rPr lang="fr-BE" dirty="0"/>
              <a:t> on </a:t>
            </a:r>
            <a:r>
              <a:rPr lang="fr-BE" dirty="0" err="1"/>
              <a:t>workload</a:t>
            </a:r>
            <a:r>
              <a:rPr lang="fr-BE" dirty="0"/>
              <a:t> type…  WAS, OLTP</a:t>
            </a:r>
          </a:p>
        </p:txBody>
      </p:sp>
    </p:spTree>
    <p:extLst>
      <p:ext uri="{BB962C8B-B14F-4D97-AF65-F5344CB8AC3E}">
        <p14:creationId xmlns:p14="http://schemas.microsoft.com/office/powerpoint/2010/main" val="24288369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50938" y="854075"/>
            <a:ext cx="4556125" cy="34163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7475541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50938" y="854075"/>
            <a:ext cx="4556125" cy="34163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fr-BE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Cf. cours de programmation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fr-BE" sz="12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+mn-cs"/>
            </a:endParaRP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0673369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50938" y="854075"/>
            <a:ext cx="4556125" cy="34163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fr-B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fr-BE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Les compilateurs vérifient ces conditions avant de générer du code parallèle.  C’est entre autres pour cela qu’il faut déclarer ses variables, ses fichiers …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6304366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fr-FR" dirty="0"/>
          </a:p>
        </p:txBody>
      </p:sp>
      <p:sp>
        <p:nvSpPr>
          <p:cNvPr id="317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854075"/>
            <a:ext cx="4556125" cy="3416300"/>
          </a:xfrm>
          <a:ln cap="flat"/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fr-FR" dirty="0"/>
          </a:p>
        </p:txBody>
      </p:sp>
      <p:sp>
        <p:nvSpPr>
          <p:cNvPr id="337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854075"/>
            <a:ext cx="4556125" cy="3416300"/>
          </a:xfrm>
          <a:ln cap="flat"/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fr-FR" dirty="0"/>
          </a:p>
        </p:txBody>
      </p:sp>
      <p:sp>
        <p:nvSpPr>
          <p:cNvPr id="358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854075"/>
            <a:ext cx="4556125" cy="3416300"/>
          </a:xfrm>
          <a:ln cap="flat"/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0" indent="0" algn="just" defTabSz="914400" rtl="0" eaLnBrk="0" fontAlgn="base" latinLnBrk="0" hangingPunct="0">
              <a:lnSpc>
                <a:spcPct val="107000"/>
              </a:lnSpc>
              <a:spcBef>
                <a:spcPct val="3000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lang="en-GB" altLang="fr-FR" dirty="0"/>
          </a:p>
        </p:txBody>
      </p:sp>
      <p:sp>
        <p:nvSpPr>
          <p:cNvPr id="348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854075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36571453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50938" y="854075"/>
            <a:ext cx="4556125" cy="34163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NOTE !!!!! Progress On Click !!!!!!!!!!!!!</a:t>
            </a:r>
          </a:p>
          <a:p>
            <a:endParaRPr lang="fr-BE" sz="1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fr-BE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Critical sections (p.43 C.)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BE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Dans un système à </a:t>
            </a:r>
            <a:r>
              <a:rPr lang="fr-BE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multi-processus</a:t>
            </a:r>
            <a:r>
              <a:rPr lang="fr-BE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il est fondamental de</a:t>
            </a:r>
            <a:endParaRPr lang="fr-B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fr-BE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SYNCHRONISER	- communiquer entre les processus, gérer les changements d’états (slide précédent)…</a:t>
            </a:r>
            <a:endParaRPr lang="fr-B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fr-BE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Garantir le DETERMINISME, la COHERENCE !  COORDONNER les changements de valeurs…</a:t>
            </a:r>
            <a:endParaRPr lang="fr-B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BE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Pour cela, il faut garantir qu’un seul processus à la fois peut modifier une ressource, et ne soit pas interrompu n’importe quand / n’importe comment !</a:t>
            </a:r>
            <a:endParaRPr lang="fr-B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"/>
            </a:pPr>
            <a:r>
              <a:rPr lang="fr-BE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Sections critiques</a:t>
            </a:r>
            <a:endParaRPr lang="fr-BE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540029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854075"/>
            <a:ext cx="4556125" cy="3416300"/>
          </a:xfrm>
          <a:ln/>
        </p:spPr>
      </p:sp>
      <p:sp>
        <p:nvSpPr>
          <p:cNvPr id="10243" name="Espace réservé des notes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BE" alt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 programme qui effectue différentes opérations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BE" alt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 Possibilité de les distribuer sur plusieurs processeurs 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BE" alt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 Possibilité de lancer plusieurs fois le (même) programme en parallèle 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BE" alt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BE" alt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Besoin de gérer la cohérence et la gestion des interruptions…</a:t>
            </a:r>
          </a:p>
          <a:p>
            <a:endParaRPr lang="fr-BE" altLang="fr-FR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fr-FR" dirty="0"/>
          </a:p>
        </p:txBody>
      </p:sp>
      <p:sp>
        <p:nvSpPr>
          <p:cNvPr id="409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854075"/>
            <a:ext cx="4556125" cy="3416300"/>
          </a:xfrm>
          <a:ln cap="flat"/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fr-FR" dirty="0"/>
          </a:p>
        </p:txBody>
      </p:sp>
      <p:sp>
        <p:nvSpPr>
          <p:cNvPr id="430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854075"/>
            <a:ext cx="4556125" cy="3416300"/>
          </a:xfrm>
          <a:ln cap="flat"/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fr-FR" dirty="0"/>
          </a:p>
        </p:txBody>
      </p:sp>
      <p:sp>
        <p:nvSpPr>
          <p:cNvPr id="450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854075"/>
            <a:ext cx="4556125" cy="3416300"/>
          </a:xfrm>
          <a:ln cap="flat"/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fr-FR" dirty="0"/>
          </a:p>
        </p:txBody>
      </p:sp>
      <p:sp>
        <p:nvSpPr>
          <p:cNvPr id="471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854075"/>
            <a:ext cx="4556125" cy="3416300"/>
          </a:xfrm>
          <a:ln cap="flat"/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854075"/>
            <a:ext cx="4556125" cy="3416300"/>
          </a:xfrm>
          <a:ln/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176552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fr-FR" dirty="0"/>
          </a:p>
        </p:txBody>
      </p:sp>
      <p:sp>
        <p:nvSpPr>
          <p:cNvPr id="122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854075"/>
            <a:ext cx="4556125" cy="3416300"/>
          </a:xfrm>
          <a:ln cap="flat"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50938" y="854075"/>
            <a:ext cx="4556125" cy="34163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fr-BE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Cu	Control Unit</a:t>
            </a:r>
          </a:p>
          <a:p>
            <a:r>
              <a:rPr kumimoji="1" lang="fr-BE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ALU	</a:t>
            </a:r>
            <a:r>
              <a:rPr kumimoji="1" lang="fr-BE" sz="120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Arithmetic</a:t>
            </a:r>
            <a:r>
              <a:rPr kumimoji="1" lang="fr-BE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1" lang="fr-BE" sz="120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Logic</a:t>
            </a:r>
            <a:r>
              <a:rPr kumimoji="1" lang="fr-BE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 Unit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186504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50938" y="854075"/>
            <a:ext cx="4556125" cy="34163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B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MISD:	Multiple Instruction, Single Data:	mêmes données traitées par plusieurs processeurs (qui doivent ensuite contrôler le résultat et s’aligner)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B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fr-BE" sz="1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Fault</a:t>
            </a:r>
            <a:r>
              <a:rPr lang="fr-BE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BE" sz="1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tolerant</a:t>
            </a:r>
            <a:r>
              <a:rPr lang="fr-BE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BE" sz="1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systems</a:t>
            </a:r>
            <a:endParaRPr lang="fr-BE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BE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fr-BE" sz="1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Space</a:t>
            </a:r>
            <a:r>
              <a:rPr lang="fr-BE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BE" sz="1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Shuttle</a:t>
            </a:r>
            <a:endParaRPr lang="fr-BE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B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B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MIMD: Multiple Instruction Multiple Data. </a:t>
            </a:r>
            <a:r>
              <a:rPr lang="fr-BE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Multi-processeurs</a:t>
            </a:r>
            <a:r>
              <a:rPr lang="fr-B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indépendants.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B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fr-BE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Architecture typique actuelle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95789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854075"/>
            <a:ext cx="4556125" cy="3416300"/>
          </a:xfrm>
          <a:ln/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678910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fr-FR" dirty="0"/>
          </a:p>
        </p:txBody>
      </p:sp>
      <p:sp>
        <p:nvSpPr>
          <p:cNvPr id="163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854075"/>
            <a:ext cx="4556125" cy="3416300"/>
          </a:xfrm>
          <a:ln cap="flat"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50938" y="854075"/>
            <a:ext cx="4556125" cy="34163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854740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ltGray">
          <a:xfrm>
            <a:off x="0" y="0"/>
            <a:ext cx="825500" cy="68580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endParaRPr lang="fr-B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ltGray">
          <a:xfrm>
            <a:off x="0" y="3543300"/>
            <a:ext cx="3343275" cy="122238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endParaRPr lang="fr-B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fr-FR" noProof="0"/>
              <a:t>Click to edit Master title style</a:t>
            </a:r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altLang="fr-FR" noProof="0"/>
              <a:t>Click to edit Master subtitle style</a:t>
            </a:r>
          </a:p>
        </p:txBody>
      </p:sp>
      <p:sp>
        <p:nvSpPr>
          <p:cNvPr id="6" name="Espace réservé de la dat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>
                <a:solidFill>
                  <a:srgbClr val="CCECFF"/>
                </a:solidFill>
              </a:defRPr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7" name="Espace réservé du pied de pag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solidFill>
                  <a:srgbClr val="CCECFF"/>
                </a:solidFill>
              </a:defRPr>
            </a:lvl1pPr>
          </a:lstStyle>
          <a:p>
            <a:pPr>
              <a:defRPr/>
            </a:pPr>
            <a:r>
              <a:rPr lang="en-US" altLang="fr-FR"/>
              <a:t>Operating Systems II</a:t>
            </a:r>
          </a:p>
        </p:txBody>
      </p:sp>
      <p:sp>
        <p:nvSpPr>
          <p:cNvPr id="8" name="Espace réservé du numéro de diapositiv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CCECFF"/>
                </a:solidFill>
              </a:defRPr>
            </a:lvl1pPr>
          </a:lstStyle>
          <a:p>
            <a:pPr>
              <a:defRPr/>
            </a:pPr>
            <a:fld id="{45F9651E-31A7-4CEF-8BEB-F2D0D9FD167E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093010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fr-FR"/>
              <a:t>Operating Systems II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A96460-752B-4D60-90B3-55A346EA1F9E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4143258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400800" y="457200"/>
            <a:ext cx="2057400" cy="56388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28600" y="457200"/>
            <a:ext cx="6019800" cy="56388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fr-FR"/>
              <a:t>Operating Systems II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1E880E-041B-4370-8AD3-D7970DD19E76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964911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B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fr-FR"/>
              <a:t>Operating Systems II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324968-F98A-4B9A-83A1-2EB1A025F8AB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4106680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fr-FR"/>
              <a:t>Operating Systems II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01D2FE-5902-4450-835B-B794A45DE8BA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14759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fr-FR"/>
              <a:t>Operating Systems II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C9D699-8276-4E35-B8FD-F004DD5D9D3D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4294032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fr-FR"/>
              <a:t>Operating Systems II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EA2CD6-9C65-4EA7-B564-E70519FA584D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755759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fr-FR"/>
              <a:t>Operating Systems II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643C63-6552-4ED4-97E5-6BEB2D15F51D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120422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fr-FR"/>
              <a:t>Operating Systems II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00171F-EE08-4ED0-B19E-AFD2DCD3CC50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4278892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fr-FR"/>
              <a:t>Operating Systems II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53A8B8-3750-421A-9E25-060F41E1274F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969712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BE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fr-FR"/>
              <a:t>Operating Systems II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D297A2-1FE9-4BFC-860F-C788465C7B58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895439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/>
              <a:t>Click to edit Master title style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/>
              <a:t>Click to edit Master text styles</a:t>
            </a:r>
          </a:p>
          <a:p>
            <a:pPr lvl="1"/>
            <a:r>
              <a:rPr lang="en-US" altLang="fr-FR"/>
              <a:t>Second level</a:t>
            </a:r>
          </a:p>
          <a:p>
            <a:pPr lvl="2"/>
            <a:r>
              <a:rPr lang="en-US" altLang="fr-FR"/>
              <a:t>Third level</a:t>
            </a:r>
          </a:p>
          <a:p>
            <a:pPr lvl="3"/>
            <a:r>
              <a:rPr lang="en-US" altLang="fr-FR"/>
              <a:t>Fourth level</a:t>
            </a:r>
          </a:p>
          <a:p>
            <a:pPr lvl="4"/>
            <a:r>
              <a:rPr lang="en-US" altLang="fr-FR"/>
              <a:t>Fifth level</a:t>
            </a:r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172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buClrTx/>
              <a:buSzTx/>
              <a:buFontTx/>
              <a:buNone/>
              <a:defRPr kumimoji="0" sz="1400">
                <a:effectLst/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1722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buClrTx/>
              <a:buSzTx/>
              <a:buFontTx/>
              <a:buNone/>
              <a:defRPr kumimoji="0" sz="1400">
                <a:effectLst/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fr-FR"/>
              <a:t>Operating Systems II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buClrTx/>
              <a:buSzTx/>
              <a:buFontTx/>
              <a:buNone/>
              <a:defRPr kumimoji="0" sz="1400">
                <a:effectLst/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2985857-9072-4166-9EEB-8F3E8D993A36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  <p:sp>
        <p:nvSpPr>
          <p:cNvPr id="81927" name="Rectangle 7"/>
          <p:cNvSpPr>
            <a:spLocks noChangeArrowheads="1"/>
          </p:cNvSpPr>
          <p:nvPr/>
        </p:nvSpPr>
        <p:spPr bwMode="gray">
          <a:xfrm>
            <a:off x="0" y="1638300"/>
            <a:ext cx="3343275" cy="122238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endParaRPr lang="fr-B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Monotype Sorts" pitchFamily="2" charset="2"/>
        <a:buChar char="n"/>
        <a:defRPr kumimoji="1" sz="28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–"/>
        <a:defRPr kumimoji="1" sz="24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Monotype Sorts" pitchFamily="2" charset="2"/>
        <a:buChar char="n"/>
        <a:defRPr kumimoji="1"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be/url?sa=i&amp;rct=j&amp;q=&amp;esrc=s&amp;source=images&amp;cd=&amp;cad=rja&amp;uact=8&amp;ved=0ahUKEwifp7W9_5jPAhUHDxoKHbthC5AQjRwIBw&amp;url=http://networksandservers.blogspot.com/2011/03/load-balancing-i.html&amp;psig=AFQjCNGabHOP8WJonfniXiFI1VQGIC_e5g&amp;ust=1474290826779696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tp://www.google.be/url?sa=i&amp;rct=j&amp;q=&amp;esrc=s&amp;source=images&amp;cd=&amp;cad=rja&amp;uact=8&amp;ved=0ahUKEwjCyYjJgJnPAhXD2RoKHcwPAcAQjRwIBw&amp;url=http://stackoverflow.com/questions/38130453/difference-between-bare-metal-hypervisor-based-and-host-virtualization-types&amp;psig=AFQjCNFUehy8PDofKWW73M2ARh9PBW6Iaw&amp;ust=1474291122245799" TargetMode="External"/><Relationship Id="rId4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1026"/>
          <p:cNvSpPr>
            <a:spLocks noGrp="1" noChangeArrowheads="1"/>
          </p:cNvSpPr>
          <p:nvPr>
            <p:ph type="ctr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>
              <a:defRPr/>
            </a:pPr>
            <a:r>
              <a:rPr lang="en-GB" altLang="fr-FR" dirty="0"/>
              <a:t>Inter-Process Communication.</a:t>
            </a:r>
          </a:p>
        </p:txBody>
      </p:sp>
      <p:sp>
        <p:nvSpPr>
          <p:cNvPr id="111619" name="Rectangle 1027"/>
          <p:cNvSpPr>
            <a:spLocks noGrp="1" noChangeArrowheads="1"/>
          </p:cNvSpPr>
          <p:nvPr>
            <p:ph type="subTitle" idx="1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>
              <a:defRPr/>
            </a:pPr>
            <a:endParaRPr lang="en-US" altLang="fr-FR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fr-FR" sz="1400">
                <a:latin typeface="Times New Roman" panose="02020603050405020304" pitchFamily="18" charset="0"/>
              </a:rPr>
              <a:t>Operating Systems II</a:t>
            </a:r>
          </a:p>
        </p:txBody>
      </p:sp>
      <p:sp>
        <p:nvSpPr>
          <p:cNvPr id="1741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CFF9A885-F937-4CF9-97D6-FD704BD6CE23}" type="slidenum">
              <a:rPr kumimoji="0" lang="en-US" altLang="fr-FR" sz="1400" smtClean="0">
                <a:latin typeface="Times New Roman" panose="02020603050405020304" pitchFamily="18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fr-FR" sz="1400">
              <a:latin typeface="Times New Roman" panose="02020603050405020304" pitchFamily="18" charset="0"/>
            </a:endParaRPr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>
              <a:defRPr/>
            </a:pPr>
            <a:r>
              <a:rPr lang="en-GB" altLang="fr-FR" dirty="0"/>
              <a:t>Single bus  -  System and local bus 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defRPr/>
            </a:pPr>
            <a:r>
              <a:rPr lang="en-GB" altLang="fr-FR" dirty="0"/>
              <a:t>Single bus</a:t>
            </a:r>
          </a:p>
          <a:p>
            <a:pPr lvl="1">
              <a:defRPr/>
            </a:pPr>
            <a:r>
              <a:rPr lang="en-GB" altLang="fr-FR" dirty="0"/>
              <a:t>Possible conflicts</a:t>
            </a:r>
          </a:p>
          <a:p>
            <a:pPr lvl="1">
              <a:defRPr/>
            </a:pPr>
            <a:r>
              <a:rPr lang="en-GB" altLang="fr-FR" dirty="0"/>
              <a:t>Requires a bus controller</a:t>
            </a:r>
          </a:p>
          <a:p>
            <a:pPr lvl="1">
              <a:defRPr/>
            </a:pPr>
            <a:endParaRPr lang="en-GB" altLang="fr-FR" dirty="0"/>
          </a:p>
          <a:p>
            <a:pPr>
              <a:defRPr/>
            </a:pPr>
            <a:r>
              <a:rPr lang="en-GB" altLang="fr-FR" dirty="0"/>
              <a:t>System and local bus</a:t>
            </a:r>
          </a:p>
          <a:p>
            <a:pPr lvl="1">
              <a:defRPr/>
            </a:pPr>
            <a:r>
              <a:rPr lang="en-US" altLang="fr-FR" dirty="0"/>
              <a:t>Each processor </a:t>
            </a:r>
            <a:br>
              <a:rPr lang="en-US" altLang="fr-FR" dirty="0"/>
            </a:br>
            <a:r>
              <a:rPr lang="en-US" altLang="fr-FR" dirty="0"/>
              <a:t>communicates with </a:t>
            </a:r>
            <a:br>
              <a:rPr lang="en-US" altLang="fr-FR" dirty="0"/>
            </a:br>
            <a:r>
              <a:rPr lang="en-US" altLang="fr-FR" dirty="0"/>
              <a:t>own memory </a:t>
            </a:r>
            <a:br>
              <a:rPr lang="en-US" altLang="fr-FR" dirty="0"/>
            </a:br>
            <a:r>
              <a:rPr lang="en-US" altLang="fr-FR" dirty="0"/>
              <a:t>and I/O device</a:t>
            </a:r>
            <a:endParaRPr lang="en-GB" altLang="fr-FR" dirty="0"/>
          </a:p>
        </p:txBody>
      </p:sp>
      <p:pic>
        <p:nvPicPr>
          <p:cNvPr id="8" name="Image 7"/>
          <p:cNvPicPr/>
          <p:nvPr/>
        </p:nvPicPr>
        <p:blipFill>
          <a:blip r:embed="rId3"/>
          <a:stretch>
            <a:fillRect/>
          </a:stretch>
        </p:blipFill>
        <p:spPr>
          <a:xfrm>
            <a:off x="4427984" y="4321696"/>
            <a:ext cx="4587002" cy="23622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3174" y="1931466"/>
            <a:ext cx="3711812" cy="153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6940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8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 uiExpand="1" build="p" autoUpdateAnimBg="0" advAuto="300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fr-FR" sz="1400">
                <a:latin typeface="Times New Roman" panose="02020603050405020304" pitchFamily="18" charset="0"/>
              </a:rPr>
              <a:t>Operating Systems II</a:t>
            </a:r>
          </a:p>
        </p:txBody>
      </p:sp>
      <p:sp>
        <p:nvSpPr>
          <p:cNvPr id="1741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CFF9A885-F937-4CF9-97D6-FD704BD6CE23}" type="slidenum">
              <a:rPr kumimoji="0" lang="en-US" altLang="fr-FR" sz="1400" smtClean="0">
                <a:latin typeface="Times New Roman" panose="02020603050405020304" pitchFamily="18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11</a:t>
            </a:fld>
            <a:endParaRPr kumimoji="0" lang="en-US" altLang="fr-FR" sz="1400">
              <a:latin typeface="Times New Roman" panose="02020603050405020304" pitchFamily="18" charset="0"/>
            </a:endParaRPr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>
              <a:defRPr/>
            </a:pPr>
            <a:r>
              <a:rPr lang="en-GB" altLang="fr-FR" dirty="0"/>
              <a:t>Crossbar switch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defRPr/>
            </a:pPr>
            <a:r>
              <a:rPr lang="en-US" altLang="fr-FR" dirty="0"/>
              <a:t>Supports simultaneous</a:t>
            </a:r>
            <a:br>
              <a:rPr lang="en-US" altLang="fr-FR" dirty="0"/>
            </a:br>
            <a:r>
              <a:rPr lang="en-US" altLang="fr-FR" dirty="0"/>
              <a:t>transfers to all</a:t>
            </a:r>
            <a:br>
              <a:rPr lang="en-US" altLang="fr-FR" dirty="0"/>
            </a:br>
            <a:r>
              <a:rPr lang="en-US" altLang="fr-FR" dirty="0"/>
              <a:t>memory modules</a:t>
            </a:r>
          </a:p>
        </p:txBody>
      </p:sp>
      <p:pic>
        <p:nvPicPr>
          <p:cNvPr id="9" name="Image 8"/>
          <p:cNvPicPr/>
          <p:nvPr/>
        </p:nvPicPr>
        <p:blipFill>
          <a:blip r:embed="rId3"/>
          <a:stretch>
            <a:fillRect/>
          </a:stretch>
        </p:blipFill>
        <p:spPr>
          <a:xfrm>
            <a:off x="4932041" y="1981200"/>
            <a:ext cx="306896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3815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 build="p" autoUpdateAnimBg="0" advAuto="300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fr-FR" sz="1400">
                <a:latin typeface="Times New Roman" panose="02020603050405020304" pitchFamily="18" charset="0"/>
              </a:rPr>
              <a:t>Operating Systems II</a:t>
            </a:r>
          </a:p>
        </p:txBody>
      </p:sp>
      <p:sp>
        <p:nvSpPr>
          <p:cNvPr id="1741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CFF9A885-F937-4CF9-97D6-FD704BD6CE23}" type="slidenum">
              <a:rPr kumimoji="0" lang="en-US" altLang="fr-FR" sz="1400" smtClean="0">
                <a:latin typeface="Times New Roman" panose="02020603050405020304" pitchFamily="18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12</a:t>
            </a:fld>
            <a:endParaRPr kumimoji="0" lang="en-US" altLang="fr-FR" sz="1400">
              <a:latin typeface="Times New Roman" panose="02020603050405020304" pitchFamily="18" charset="0"/>
            </a:endParaRPr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>
              <a:defRPr/>
            </a:pPr>
            <a:r>
              <a:rPr lang="en-GB" altLang="fr-FR" dirty="0"/>
              <a:t>Multiport memory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0" indent="0">
              <a:buNone/>
            </a:pPr>
            <a:r>
              <a:rPr lang="fr-BE" dirty="0"/>
              <a:t>+ high </a:t>
            </a:r>
            <a:r>
              <a:rPr lang="fr-BE" dirty="0" err="1"/>
              <a:t>transfer</a:t>
            </a:r>
            <a:r>
              <a:rPr lang="fr-BE" dirty="0"/>
              <a:t> rates</a:t>
            </a:r>
            <a:br>
              <a:rPr lang="fr-BE" dirty="0"/>
            </a:br>
            <a:r>
              <a:rPr lang="fr-BE" dirty="0"/>
              <a:t>-  </a:t>
            </a:r>
            <a:r>
              <a:rPr lang="fr-BE" dirty="0" err="1"/>
              <a:t>complex</a:t>
            </a:r>
            <a:r>
              <a:rPr lang="fr-BE" dirty="0"/>
              <a:t> management of </a:t>
            </a:r>
            <a:br>
              <a:rPr lang="fr-BE" dirty="0"/>
            </a:br>
            <a:r>
              <a:rPr lang="fr-BE" dirty="0"/>
              <a:t>   memory </a:t>
            </a:r>
            <a:r>
              <a:rPr lang="fr-BE" dirty="0" err="1"/>
              <a:t>access</a:t>
            </a:r>
            <a:r>
              <a:rPr lang="fr-BE" dirty="0"/>
              <a:t> </a:t>
            </a:r>
            <a:r>
              <a:rPr lang="fr-BE" dirty="0" err="1"/>
              <a:t>conflicts</a:t>
            </a:r>
            <a:br>
              <a:rPr lang="fr-BE" dirty="0"/>
            </a:br>
            <a:r>
              <a:rPr lang="fr-BE" dirty="0"/>
              <a:t>-  high </a:t>
            </a:r>
            <a:r>
              <a:rPr lang="fr-BE" dirty="0" err="1"/>
              <a:t>number</a:t>
            </a:r>
            <a:r>
              <a:rPr lang="fr-BE" dirty="0"/>
              <a:t> points of connections</a:t>
            </a:r>
          </a:p>
        </p:txBody>
      </p:sp>
      <p:pic>
        <p:nvPicPr>
          <p:cNvPr id="9" name="Image 8"/>
          <p:cNvPicPr/>
          <p:nvPr/>
        </p:nvPicPr>
        <p:blipFill>
          <a:blip r:embed="rId3"/>
          <a:stretch>
            <a:fillRect/>
          </a:stretch>
        </p:blipFill>
        <p:spPr>
          <a:xfrm>
            <a:off x="3347864" y="3867150"/>
            <a:ext cx="557212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1393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 build="p" autoUpdateAnimBg="0" advAuto="300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fr-FR" sz="1400">
                <a:latin typeface="Times New Roman" panose="02020603050405020304" pitchFamily="18" charset="0"/>
              </a:rPr>
              <a:t>Operating Systems II</a:t>
            </a:r>
          </a:p>
        </p:txBody>
      </p:sp>
      <p:sp>
        <p:nvSpPr>
          <p:cNvPr id="1843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1ABAC0A5-A178-415E-B68F-D0B7505CCBE3}" type="slidenum">
              <a:rPr kumimoji="0" lang="en-US" altLang="fr-FR" sz="1400" smtClean="0">
                <a:latin typeface="Times New Roman" panose="02020603050405020304" pitchFamily="18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13</a:t>
            </a:fld>
            <a:endParaRPr kumimoji="0" lang="en-US" altLang="fr-FR" sz="1400">
              <a:latin typeface="Times New Roman" panose="02020603050405020304" pitchFamily="18" charset="0"/>
            </a:endParaRPr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fr-FR"/>
              <a:t>Shared memory programming model.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762000"/>
          </a:xfrm>
        </p:spPr>
        <p:txBody>
          <a:bodyPr/>
          <a:lstStyle/>
          <a:p>
            <a:pPr>
              <a:defRPr/>
            </a:pPr>
            <a:endParaRPr lang="en-US" altLang="fr-FR" dirty="0"/>
          </a:p>
        </p:txBody>
      </p:sp>
      <p:sp>
        <p:nvSpPr>
          <p:cNvPr id="183300" name="AutoShape 4"/>
          <p:cNvSpPr>
            <a:spLocks noChangeArrowheads="1"/>
          </p:cNvSpPr>
          <p:nvPr/>
        </p:nvSpPr>
        <p:spPr bwMode="auto">
          <a:xfrm>
            <a:off x="1676400" y="4953000"/>
            <a:ext cx="5715000" cy="533400"/>
          </a:xfrm>
          <a:prstGeom prst="cube">
            <a:avLst>
              <a:gd name="adj" fmla="val 25000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DATA</a:t>
            </a:r>
          </a:p>
        </p:txBody>
      </p:sp>
      <p:sp>
        <p:nvSpPr>
          <p:cNvPr id="183301" name="AutoShape 5"/>
          <p:cNvSpPr>
            <a:spLocks noChangeArrowheads="1"/>
          </p:cNvSpPr>
          <p:nvPr/>
        </p:nvSpPr>
        <p:spPr bwMode="auto">
          <a:xfrm>
            <a:off x="1905000" y="3657600"/>
            <a:ext cx="990600" cy="609600"/>
          </a:xfrm>
          <a:prstGeom prst="cube">
            <a:avLst>
              <a:gd name="adj" fmla="val 25000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Process</a:t>
            </a:r>
            <a:endParaRPr lang="en-GB" altLang="fr-FR" sz="2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3302" name="AutoShape 6"/>
          <p:cNvSpPr>
            <a:spLocks noChangeArrowheads="1"/>
          </p:cNvSpPr>
          <p:nvPr/>
        </p:nvSpPr>
        <p:spPr bwMode="auto">
          <a:xfrm>
            <a:off x="3429000" y="3657600"/>
            <a:ext cx="990600" cy="609600"/>
          </a:xfrm>
          <a:prstGeom prst="cube">
            <a:avLst>
              <a:gd name="adj" fmla="val 25000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Process</a:t>
            </a:r>
          </a:p>
        </p:txBody>
      </p:sp>
      <p:sp>
        <p:nvSpPr>
          <p:cNvPr id="183303" name="AutoShape 7"/>
          <p:cNvSpPr>
            <a:spLocks noChangeArrowheads="1"/>
          </p:cNvSpPr>
          <p:nvPr/>
        </p:nvSpPr>
        <p:spPr bwMode="auto">
          <a:xfrm>
            <a:off x="4876800" y="3657600"/>
            <a:ext cx="990600" cy="609600"/>
          </a:xfrm>
          <a:prstGeom prst="cube">
            <a:avLst>
              <a:gd name="adj" fmla="val 25000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Process</a:t>
            </a:r>
          </a:p>
        </p:txBody>
      </p:sp>
      <p:sp>
        <p:nvSpPr>
          <p:cNvPr id="183304" name="AutoShape 8"/>
          <p:cNvSpPr>
            <a:spLocks noChangeArrowheads="1"/>
          </p:cNvSpPr>
          <p:nvPr/>
        </p:nvSpPr>
        <p:spPr bwMode="auto">
          <a:xfrm>
            <a:off x="6248400" y="3657600"/>
            <a:ext cx="990600" cy="609600"/>
          </a:xfrm>
          <a:prstGeom prst="cube">
            <a:avLst>
              <a:gd name="adj" fmla="val 25000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Process</a:t>
            </a:r>
          </a:p>
        </p:txBody>
      </p:sp>
      <p:sp>
        <p:nvSpPr>
          <p:cNvPr id="183305" name="AutoShape 9"/>
          <p:cNvSpPr>
            <a:spLocks noChangeArrowheads="1"/>
          </p:cNvSpPr>
          <p:nvPr/>
        </p:nvSpPr>
        <p:spPr bwMode="auto">
          <a:xfrm>
            <a:off x="3657600" y="2743200"/>
            <a:ext cx="2667000" cy="533400"/>
          </a:xfrm>
          <a:prstGeom prst="cube">
            <a:avLst>
              <a:gd name="adj" fmla="val 25000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Synchronisation</a:t>
            </a:r>
            <a:endParaRPr lang="en-GB" altLang="fr-FR" sz="2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cxnSp>
        <p:nvCxnSpPr>
          <p:cNvPr id="183306" name="AutoShape 10"/>
          <p:cNvCxnSpPr>
            <a:cxnSpLocks noChangeShapeType="1"/>
            <a:stCxn id="183301" idx="0"/>
            <a:endCxn id="183305" idx="2"/>
          </p:cNvCxnSpPr>
          <p:nvPr/>
        </p:nvCxnSpPr>
        <p:spPr bwMode="auto">
          <a:xfrm rot="-5400000">
            <a:off x="2776537" y="2776538"/>
            <a:ext cx="581025" cy="118110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3307" name="AutoShape 11"/>
          <p:cNvCxnSpPr>
            <a:cxnSpLocks noChangeShapeType="1"/>
            <a:stCxn id="183302" idx="0"/>
            <a:endCxn id="183305" idx="3"/>
          </p:cNvCxnSpPr>
          <p:nvPr/>
        </p:nvCxnSpPr>
        <p:spPr bwMode="auto">
          <a:xfrm rot="-5400000">
            <a:off x="4271963" y="3005137"/>
            <a:ext cx="381000" cy="92392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3308" name="AutoShape 12"/>
          <p:cNvCxnSpPr>
            <a:cxnSpLocks noChangeShapeType="1"/>
            <a:stCxn id="183303" idx="0"/>
            <a:endCxn id="183305" idx="3"/>
          </p:cNvCxnSpPr>
          <p:nvPr/>
        </p:nvCxnSpPr>
        <p:spPr bwMode="auto">
          <a:xfrm rot="5400000" flipH="1">
            <a:off x="4995863" y="3205162"/>
            <a:ext cx="381000" cy="52387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3309" name="AutoShape 13"/>
          <p:cNvCxnSpPr>
            <a:cxnSpLocks noChangeShapeType="1"/>
            <a:stCxn id="183304" idx="0"/>
            <a:endCxn id="183305" idx="5"/>
          </p:cNvCxnSpPr>
          <p:nvPr/>
        </p:nvCxnSpPr>
        <p:spPr bwMode="auto">
          <a:xfrm rot="5400000" flipH="1">
            <a:off x="6215062" y="3052763"/>
            <a:ext cx="714375" cy="49530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3311" name="AutoShape 15"/>
          <p:cNvCxnSpPr>
            <a:cxnSpLocks noChangeShapeType="1"/>
            <a:stCxn id="183301" idx="3"/>
            <a:endCxn id="183300" idx="1"/>
          </p:cNvCxnSpPr>
          <p:nvPr/>
        </p:nvCxnSpPr>
        <p:spPr bwMode="auto">
          <a:xfrm rot="16200000" flipH="1">
            <a:off x="2986088" y="3605212"/>
            <a:ext cx="819150" cy="2143125"/>
          </a:xfrm>
          <a:prstGeom prst="bentConnector3">
            <a:avLst>
              <a:gd name="adj1" fmla="val 41861"/>
            </a:avLst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3312" name="AutoShape 16"/>
          <p:cNvCxnSpPr>
            <a:cxnSpLocks noChangeShapeType="1"/>
            <a:stCxn id="183302" idx="3"/>
            <a:endCxn id="183300" idx="0"/>
          </p:cNvCxnSpPr>
          <p:nvPr/>
        </p:nvCxnSpPr>
        <p:spPr bwMode="auto">
          <a:xfrm rot="16200000" flipH="1">
            <a:off x="3881438" y="4233862"/>
            <a:ext cx="685800" cy="75247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3313" name="AutoShape 17"/>
          <p:cNvCxnSpPr>
            <a:cxnSpLocks noChangeShapeType="1"/>
            <a:stCxn id="183303" idx="3"/>
            <a:endCxn id="183300" idx="0"/>
          </p:cNvCxnSpPr>
          <p:nvPr/>
        </p:nvCxnSpPr>
        <p:spPr bwMode="auto">
          <a:xfrm rot="5400000">
            <a:off x="4605338" y="4262437"/>
            <a:ext cx="685800" cy="69532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3314" name="AutoShape 18"/>
          <p:cNvCxnSpPr>
            <a:cxnSpLocks noChangeShapeType="1"/>
            <a:stCxn id="183304" idx="3"/>
            <a:endCxn id="183300" idx="1"/>
          </p:cNvCxnSpPr>
          <p:nvPr/>
        </p:nvCxnSpPr>
        <p:spPr bwMode="auto">
          <a:xfrm rot="5400000">
            <a:off x="5157788" y="3576637"/>
            <a:ext cx="819150" cy="2200275"/>
          </a:xfrm>
          <a:prstGeom prst="bentConnector3">
            <a:avLst>
              <a:gd name="adj1" fmla="val 41861"/>
            </a:avLst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3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3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3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83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83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83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3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83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83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83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83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83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83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83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83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8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8" grpId="0" autoUpdateAnimBg="0"/>
      <p:bldP spid="183299" grpId="0" build="p" autoUpdateAnimBg="0" advAuto="0"/>
      <p:bldP spid="183300" grpId="0" animBg="1" autoUpdateAnimBg="0"/>
      <p:bldP spid="183301" grpId="0" animBg="1" autoUpdateAnimBg="0"/>
      <p:bldP spid="183302" grpId="0" animBg="1" autoUpdateAnimBg="0"/>
      <p:bldP spid="183303" grpId="0" animBg="1" autoUpdateAnimBg="0"/>
      <p:bldP spid="183304" grpId="0" animBg="1" autoUpdateAnimBg="0"/>
      <p:bldP spid="183305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fr-FR" sz="1400">
                <a:latin typeface="Times New Roman" panose="02020603050405020304" pitchFamily="18" charset="0"/>
              </a:rPr>
              <a:t>Operating Systems II</a:t>
            </a:r>
          </a:p>
        </p:txBody>
      </p:sp>
      <p:sp>
        <p:nvSpPr>
          <p:cNvPr id="19459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A28D7A64-60CD-49E0-B4F3-2B4C8A8FE712}" type="slidenum">
              <a:rPr kumimoji="0" lang="en-US" altLang="fr-FR" sz="1400" smtClean="0">
                <a:latin typeface="Times New Roman" panose="02020603050405020304" pitchFamily="18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14</a:t>
            </a:fld>
            <a:endParaRPr kumimoji="0" lang="en-US" altLang="fr-FR" sz="1400">
              <a:latin typeface="Times New Roman" panose="02020603050405020304" pitchFamily="18" charset="0"/>
            </a:endParaRPr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>
              <a:defRPr/>
            </a:pPr>
            <a:r>
              <a:rPr lang="en-GB" altLang="fr-FR"/>
              <a:t>Message-passing.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defRPr/>
            </a:pPr>
            <a:r>
              <a:rPr lang="en-GB" altLang="fr-FR" dirty="0"/>
              <a:t>Interconnection between procs.</a:t>
            </a:r>
          </a:p>
          <a:p>
            <a:pPr lvl="1">
              <a:defRPr/>
            </a:pPr>
            <a:r>
              <a:rPr lang="en-GB" altLang="fr-FR" dirty="0"/>
              <a:t>Nearest neighbour mesh</a:t>
            </a:r>
          </a:p>
          <a:p>
            <a:pPr lvl="1">
              <a:defRPr/>
            </a:pPr>
            <a:r>
              <a:rPr lang="en-GB" altLang="fr-FR" dirty="0"/>
              <a:t>Nodes with n links ( 6, 8,..)</a:t>
            </a:r>
          </a:p>
          <a:p>
            <a:pPr lvl="1">
              <a:defRPr/>
            </a:pPr>
            <a:r>
              <a:rPr lang="en-GB" altLang="fr-FR" dirty="0"/>
              <a:t>Exhaustive</a:t>
            </a:r>
          </a:p>
          <a:p>
            <a:pPr lvl="1">
              <a:defRPr/>
            </a:pPr>
            <a:r>
              <a:rPr lang="en-GB" altLang="fr-FR" dirty="0"/>
              <a:t>Cubic</a:t>
            </a:r>
          </a:p>
          <a:p>
            <a:pPr lvl="1">
              <a:defRPr/>
            </a:pPr>
            <a:r>
              <a:rPr lang="en-GB" altLang="fr-FR" dirty="0"/>
              <a:t>Tree or hierarchical model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7" grpId="0" build="p" autoUpdateAnimBg="0" advAuto="300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fr-FR" sz="1400">
                <a:latin typeface="Times New Roman" panose="02020603050405020304" pitchFamily="18" charset="0"/>
              </a:rPr>
              <a:t>Operating Systems II</a:t>
            </a:r>
          </a:p>
        </p:txBody>
      </p:sp>
      <p:sp>
        <p:nvSpPr>
          <p:cNvPr id="2150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9722F402-84FD-4BEF-8EBB-5D910E7BD5CF}" type="slidenum">
              <a:rPr kumimoji="0" lang="en-US" altLang="fr-FR" sz="1400" smtClean="0">
                <a:latin typeface="Times New Roman" panose="02020603050405020304" pitchFamily="18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15</a:t>
            </a:fld>
            <a:endParaRPr kumimoji="0" lang="en-US" altLang="fr-FR" sz="1400">
              <a:latin typeface="Times New Roman" panose="02020603050405020304" pitchFamily="18" charset="0"/>
            </a:endParaRPr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fr-FR"/>
              <a:t>Message-passing programming model.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57200"/>
          </a:xfrm>
        </p:spPr>
        <p:txBody>
          <a:bodyPr/>
          <a:lstStyle/>
          <a:p>
            <a:pPr>
              <a:defRPr/>
            </a:pPr>
            <a:endParaRPr lang="en-US" altLang="fr-FR"/>
          </a:p>
        </p:txBody>
      </p:sp>
      <p:sp>
        <p:nvSpPr>
          <p:cNvPr id="184324" name="AutoShape 4"/>
          <p:cNvSpPr>
            <a:spLocks noChangeArrowheads="1"/>
          </p:cNvSpPr>
          <p:nvPr/>
        </p:nvSpPr>
        <p:spPr bwMode="auto">
          <a:xfrm>
            <a:off x="1905000" y="3657600"/>
            <a:ext cx="990600" cy="609600"/>
          </a:xfrm>
          <a:prstGeom prst="cube">
            <a:avLst>
              <a:gd name="adj" fmla="val 25000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Process</a:t>
            </a:r>
            <a:endParaRPr lang="en-GB" altLang="fr-FR" sz="2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4325" name="AutoShape 5"/>
          <p:cNvSpPr>
            <a:spLocks noChangeArrowheads="1"/>
          </p:cNvSpPr>
          <p:nvPr/>
        </p:nvSpPr>
        <p:spPr bwMode="auto">
          <a:xfrm>
            <a:off x="3429000" y="3657600"/>
            <a:ext cx="990600" cy="609600"/>
          </a:xfrm>
          <a:prstGeom prst="cube">
            <a:avLst>
              <a:gd name="adj" fmla="val 25000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Process</a:t>
            </a:r>
          </a:p>
        </p:txBody>
      </p:sp>
      <p:sp>
        <p:nvSpPr>
          <p:cNvPr id="184326" name="AutoShape 6"/>
          <p:cNvSpPr>
            <a:spLocks noChangeArrowheads="1"/>
          </p:cNvSpPr>
          <p:nvPr/>
        </p:nvSpPr>
        <p:spPr bwMode="auto">
          <a:xfrm>
            <a:off x="4876800" y="3657600"/>
            <a:ext cx="990600" cy="609600"/>
          </a:xfrm>
          <a:prstGeom prst="cube">
            <a:avLst>
              <a:gd name="adj" fmla="val 25000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Process</a:t>
            </a:r>
          </a:p>
        </p:txBody>
      </p:sp>
      <p:sp>
        <p:nvSpPr>
          <p:cNvPr id="184327" name="AutoShape 7"/>
          <p:cNvSpPr>
            <a:spLocks noChangeArrowheads="1"/>
          </p:cNvSpPr>
          <p:nvPr/>
        </p:nvSpPr>
        <p:spPr bwMode="auto">
          <a:xfrm>
            <a:off x="6248400" y="3657600"/>
            <a:ext cx="990600" cy="609600"/>
          </a:xfrm>
          <a:prstGeom prst="cube">
            <a:avLst>
              <a:gd name="adj" fmla="val 25000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Process</a:t>
            </a:r>
          </a:p>
        </p:txBody>
      </p:sp>
      <p:sp>
        <p:nvSpPr>
          <p:cNvPr id="184328" name="AutoShape 8"/>
          <p:cNvSpPr>
            <a:spLocks noChangeArrowheads="1"/>
          </p:cNvSpPr>
          <p:nvPr/>
        </p:nvSpPr>
        <p:spPr bwMode="auto">
          <a:xfrm>
            <a:off x="3657600" y="2743200"/>
            <a:ext cx="2667000" cy="533400"/>
          </a:xfrm>
          <a:prstGeom prst="cube">
            <a:avLst>
              <a:gd name="adj" fmla="val 25000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Messages</a:t>
            </a:r>
            <a:endParaRPr lang="en-GB" altLang="fr-FR" sz="2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cxnSp>
        <p:nvCxnSpPr>
          <p:cNvPr id="184329" name="AutoShape 9"/>
          <p:cNvCxnSpPr>
            <a:cxnSpLocks noChangeShapeType="1"/>
            <a:stCxn id="184324" idx="0"/>
            <a:endCxn id="184328" idx="2"/>
          </p:cNvCxnSpPr>
          <p:nvPr/>
        </p:nvCxnSpPr>
        <p:spPr bwMode="auto">
          <a:xfrm rot="-5400000">
            <a:off x="2776537" y="2776538"/>
            <a:ext cx="581025" cy="118110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330" name="AutoShape 10"/>
          <p:cNvCxnSpPr>
            <a:cxnSpLocks noChangeShapeType="1"/>
            <a:stCxn id="184325" idx="0"/>
            <a:endCxn id="184328" idx="3"/>
          </p:cNvCxnSpPr>
          <p:nvPr/>
        </p:nvCxnSpPr>
        <p:spPr bwMode="auto">
          <a:xfrm rot="-5400000">
            <a:off x="4271963" y="3005137"/>
            <a:ext cx="381000" cy="92392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331" name="AutoShape 11"/>
          <p:cNvCxnSpPr>
            <a:cxnSpLocks noChangeShapeType="1"/>
            <a:stCxn id="184326" idx="0"/>
            <a:endCxn id="184328" idx="3"/>
          </p:cNvCxnSpPr>
          <p:nvPr/>
        </p:nvCxnSpPr>
        <p:spPr bwMode="auto">
          <a:xfrm rot="5400000" flipH="1">
            <a:off x="4995863" y="3205162"/>
            <a:ext cx="381000" cy="52387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332" name="AutoShape 12"/>
          <p:cNvCxnSpPr>
            <a:cxnSpLocks noChangeShapeType="1"/>
            <a:stCxn id="184327" idx="0"/>
            <a:endCxn id="184328" idx="5"/>
          </p:cNvCxnSpPr>
          <p:nvPr/>
        </p:nvCxnSpPr>
        <p:spPr bwMode="auto">
          <a:xfrm rot="5400000" flipH="1">
            <a:off x="6215062" y="3052763"/>
            <a:ext cx="714375" cy="49530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4333" name="AutoShape 13"/>
          <p:cNvSpPr>
            <a:spLocks noChangeArrowheads="1"/>
          </p:cNvSpPr>
          <p:nvPr/>
        </p:nvSpPr>
        <p:spPr bwMode="auto">
          <a:xfrm>
            <a:off x="1600200" y="4953000"/>
            <a:ext cx="1143000" cy="533400"/>
          </a:xfrm>
          <a:prstGeom prst="cube">
            <a:avLst>
              <a:gd name="adj" fmla="val 25000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DATA</a:t>
            </a:r>
          </a:p>
        </p:txBody>
      </p:sp>
      <p:sp>
        <p:nvSpPr>
          <p:cNvPr id="184334" name="AutoShape 14"/>
          <p:cNvSpPr>
            <a:spLocks noChangeArrowheads="1"/>
          </p:cNvSpPr>
          <p:nvPr/>
        </p:nvSpPr>
        <p:spPr bwMode="auto">
          <a:xfrm>
            <a:off x="3124200" y="4953000"/>
            <a:ext cx="1143000" cy="533400"/>
          </a:xfrm>
          <a:prstGeom prst="cube">
            <a:avLst>
              <a:gd name="adj" fmla="val 25000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DATA</a:t>
            </a:r>
          </a:p>
        </p:txBody>
      </p:sp>
      <p:sp>
        <p:nvSpPr>
          <p:cNvPr id="184335" name="AutoShape 15"/>
          <p:cNvSpPr>
            <a:spLocks noChangeArrowheads="1"/>
          </p:cNvSpPr>
          <p:nvPr/>
        </p:nvSpPr>
        <p:spPr bwMode="auto">
          <a:xfrm>
            <a:off x="4724400" y="4953000"/>
            <a:ext cx="1143000" cy="533400"/>
          </a:xfrm>
          <a:prstGeom prst="cube">
            <a:avLst>
              <a:gd name="adj" fmla="val 25000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DATA</a:t>
            </a:r>
          </a:p>
        </p:txBody>
      </p:sp>
      <p:sp>
        <p:nvSpPr>
          <p:cNvPr id="184336" name="AutoShape 16"/>
          <p:cNvSpPr>
            <a:spLocks noChangeArrowheads="1"/>
          </p:cNvSpPr>
          <p:nvPr/>
        </p:nvSpPr>
        <p:spPr bwMode="auto">
          <a:xfrm>
            <a:off x="6172200" y="4953000"/>
            <a:ext cx="1143000" cy="533400"/>
          </a:xfrm>
          <a:prstGeom prst="cube">
            <a:avLst>
              <a:gd name="adj" fmla="val 25000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DATA</a:t>
            </a:r>
          </a:p>
        </p:txBody>
      </p:sp>
      <p:cxnSp>
        <p:nvCxnSpPr>
          <p:cNvPr id="184339" name="AutoShape 19"/>
          <p:cNvCxnSpPr>
            <a:cxnSpLocks noChangeShapeType="1"/>
            <a:stCxn id="184334" idx="0"/>
            <a:endCxn id="184325" idx="3"/>
          </p:cNvCxnSpPr>
          <p:nvPr/>
        </p:nvCxnSpPr>
        <p:spPr bwMode="auto">
          <a:xfrm rot="-5400000">
            <a:off x="3462338" y="4567237"/>
            <a:ext cx="685800" cy="8572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340" name="AutoShape 20"/>
          <p:cNvCxnSpPr>
            <a:cxnSpLocks noChangeShapeType="1"/>
            <a:stCxn id="184335" idx="0"/>
            <a:endCxn id="184326" idx="3"/>
          </p:cNvCxnSpPr>
          <p:nvPr/>
        </p:nvCxnSpPr>
        <p:spPr bwMode="auto">
          <a:xfrm rot="5400000" flipH="1">
            <a:off x="4986338" y="4576762"/>
            <a:ext cx="685800" cy="6667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341" name="AutoShape 21"/>
          <p:cNvCxnSpPr>
            <a:cxnSpLocks noChangeShapeType="1"/>
            <a:stCxn id="184336" idx="0"/>
            <a:endCxn id="184327" idx="3"/>
          </p:cNvCxnSpPr>
          <p:nvPr/>
        </p:nvCxnSpPr>
        <p:spPr bwMode="auto">
          <a:xfrm rot="5400000" flipH="1">
            <a:off x="6396038" y="4538662"/>
            <a:ext cx="685800" cy="14287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342" name="AutoShape 22"/>
          <p:cNvCxnSpPr>
            <a:cxnSpLocks noChangeShapeType="1"/>
            <a:stCxn id="184333" idx="0"/>
            <a:endCxn id="184324" idx="3"/>
          </p:cNvCxnSpPr>
          <p:nvPr/>
        </p:nvCxnSpPr>
        <p:spPr bwMode="auto">
          <a:xfrm rot="-5400000">
            <a:off x="1938338" y="4567237"/>
            <a:ext cx="685800" cy="8572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4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4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84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84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84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4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84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84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84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84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84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84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84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2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8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7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8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7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8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7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8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2" grpId="0" autoUpdateAnimBg="0"/>
      <p:bldP spid="184323" grpId="0" build="p" autoUpdateAnimBg="0" advAuto="0"/>
      <p:bldP spid="184324" grpId="0" animBg="1" autoUpdateAnimBg="0"/>
      <p:bldP spid="184325" grpId="0" animBg="1" autoUpdateAnimBg="0"/>
      <p:bldP spid="184326" grpId="0" animBg="1" autoUpdateAnimBg="0"/>
      <p:bldP spid="184327" grpId="0" animBg="1" autoUpdateAnimBg="0"/>
      <p:bldP spid="184328" grpId="0" animBg="1" autoUpdateAnimBg="0"/>
      <p:bldP spid="184333" grpId="0" animBg="1" autoUpdateAnimBg="0"/>
      <p:bldP spid="184334" grpId="0" animBg="1" autoUpdateAnimBg="0"/>
      <p:bldP spid="184335" grpId="0" animBg="1" autoUpdateAnimBg="0"/>
      <p:bldP spid="184336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fr-FR" sz="1400">
                <a:latin typeface="Times New Roman" panose="02020603050405020304" pitchFamily="18" charset="0"/>
              </a:rPr>
              <a:t>Operating Systems II</a:t>
            </a:r>
          </a:p>
        </p:txBody>
      </p:sp>
      <p:sp>
        <p:nvSpPr>
          <p:cNvPr id="2253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85C6EF22-B37C-42E3-913E-AC6DE983D050}" type="slidenum">
              <a:rPr kumimoji="0" lang="en-US" altLang="fr-FR" sz="1400" smtClean="0">
                <a:latin typeface="Times New Roman" panose="02020603050405020304" pitchFamily="18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16</a:t>
            </a:fld>
            <a:endParaRPr kumimoji="0" lang="en-US" altLang="fr-FR" sz="1400">
              <a:latin typeface="Times New Roman" panose="02020603050405020304" pitchFamily="18" charset="0"/>
            </a:endParaRPr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fr-FR" dirty="0"/>
              <a:t>Increased speed – Speedup factor</a:t>
            </a:r>
          </a:p>
        </p:txBody>
      </p:sp>
      <p:pic>
        <p:nvPicPr>
          <p:cNvPr id="22533" name="Picture 4"/>
          <p:cNvPicPr>
            <a:picLocks noGrp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4928" y="2514600"/>
            <a:ext cx="19918832" cy="2535238"/>
          </a:xfrm>
          <a:noFill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9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9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2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fr-FR" sz="1400">
                <a:latin typeface="Times New Roman" panose="02020603050405020304" pitchFamily="18" charset="0"/>
              </a:rPr>
              <a:t>Operating Systems II</a:t>
            </a:r>
          </a:p>
        </p:txBody>
      </p:sp>
      <p:sp>
        <p:nvSpPr>
          <p:cNvPr id="2355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9B87AF72-300B-4018-A4EB-6C28AA1821BB}" type="slidenum">
              <a:rPr kumimoji="0" lang="en-US" altLang="fr-FR" sz="1400" smtClean="0">
                <a:latin typeface="Times New Roman" panose="02020603050405020304" pitchFamily="18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17</a:t>
            </a:fld>
            <a:endParaRPr kumimoji="0" lang="en-US" altLang="fr-FR" sz="1400">
              <a:latin typeface="Times New Roman" panose="02020603050405020304" pitchFamily="18" charset="0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>
              <a:defRPr/>
            </a:pPr>
            <a:r>
              <a:rPr lang="en-GB" altLang="fr-FR"/>
              <a:t>Efficiency.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buFont typeface="Monotype Sorts" pitchFamily="2" charset="2"/>
              <a:buNone/>
              <a:defRPr/>
            </a:pPr>
            <a:endParaRPr lang="en-US" altLang="fr-FR"/>
          </a:p>
        </p:txBody>
      </p:sp>
      <p:pic>
        <p:nvPicPr>
          <p:cNvPr id="121860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60" y="2514600"/>
            <a:ext cx="17038512" cy="221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8" grpId="0" autoUpdateAnimBg="0"/>
      <p:bldP spid="121859" grpId="0" build="p" autoUpdateAnimBg="0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fr-FR" sz="1400">
                <a:latin typeface="Times New Roman" panose="02020603050405020304" pitchFamily="18" charset="0"/>
              </a:rPr>
              <a:t>Operating Systems II</a:t>
            </a:r>
          </a:p>
        </p:txBody>
      </p:sp>
      <p:sp>
        <p:nvSpPr>
          <p:cNvPr id="24579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623EDC25-F216-4F8F-BA14-EE9B8B53CC97}" type="slidenum">
              <a:rPr kumimoji="0" lang="en-US" altLang="fr-FR" sz="1400" smtClean="0">
                <a:latin typeface="Times New Roman" panose="02020603050405020304" pitchFamily="18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18</a:t>
            </a:fld>
            <a:endParaRPr kumimoji="0" lang="en-US" altLang="fr-FR" sz="1400">
              <a:latin typeface="Times New Roman" panose="02020603050405020304" pitchFamily="18" charset="0"/>
            </a:endParaRPr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fr-FR"/>
              <a:t>Parallel computation and serial section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04800"/>
          </a:xfrm>
        </p:spPr>
        <p:txBody>
          <a:bodyPr/>
          <a:lstStyle/>
          <a:p>
            <a:pPr>
              <a:defRPr/>
            </a:pPr>
            <a:endParaRPr lang="en-US" altLang="fr-FR"/>
          </a:p>
        </p:txBody>
      </p:sp>
      <p:sp>
        <p:nvSpPr>
          <p:cNvPr id="181252" name="AutoShape 4"/>
          <p:cNvSpPr>
            <a:spLocks noChangeArrowheads="1"/>
          </p:cNvSpPr>
          <p:nvPr/>
        </p:nvSpPr>
        <p:spPr bwMode="auto">
          <a:xfrm>
            <a:off x="2438400" y="4876800"/>
            <a:ext cx="2514600" cy="381000"/>
          </a:xfrm>
          <a:prstGeom prst="flowChartProcess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endParaRPr lang="fr-B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253" name="AutoShape 5"/>
          <p:cNvSpPr>
            <a:spLocks noChangeArrowheads="1"/>
          </p:cNvSpPr>
          <p:nvPr/>
        </p:nvSpPr>
        <p:spPr bwMode="auto">
          <a:xfrm>
            <a:off x="1295400" y="2590800"/>
            <a:ext cx="3352800" cy="2514600"/>
          </a:xfrm>
          <a:prstGeom prst="flowChartProcess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endParaRPr lang="fr-B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255" name="AutoShape 7"/>
          <p:cNvSpPr>
            <a:spLocks noChangeArrowheads="1"/>
          </p:cNvSpPr>
          <p:nvPr/>
        </p:nvSpPr>
        <p:spPr bwMode="auto">
          <a:xfrm>
            <a:off x="2286000" y="4267200"/>
            <a:ext cx="1600200" cy="914400"/>
          </a:xfrm>
          <a:prstGeom prst="flowChartProcess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endParaRPr lang="fr-B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256" name="AutoShape 8"/>
          <p:cNvSpPr>
            <a:spLocks noChangeArrowheads="1"/>
          </p:cNvSpPr>
          <p:nvPr/>
        </p:nvSpPr>
        <p:spPr bwMode="auto">
          <a:xfrm>
            <a:off x="2133600" y="4572000"/>
            <a:ext cx="1371600" cy="457200"/>
          </a:xfrm>
          <a:prstGeom prst="flowChartProcess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endParaRPr lang="fr-B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257" name="AutoShape 9"/>
          <p:cNvSpPr>
            <a:spLocks noChangeArrowheads="1"/>
          </p:cNvSpPr>
          <p:nvPr/>
        </p:nvSpPr>
        <p:spPr bwMode="auto">
          <a:xfrm>
            <a:off x="3505200" y="4114800"/>
            <a:ext cx="1524000" cy="457200"/>
          </a:xfrm>
          <a:prstGeom prst="flowChartProcess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endParaRPr lang="fr-B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258" name="AutoShape 10"/>
          <p:cNvSpPr>
            <a:spLocks noChangeArrowheads="1"/>
          </p:cNvSpPr>
          <p:nvPr/>
        </p:nvSpPr>
        <p:spPr bwMode="auto">
          <a:xfrm>
            <a:off x="3505200" y="3657600"/>
            <a:ext cx="1524000" cy="457200"/>
          </a:xfrm>
          <a:prstGeom prst="flowChartProcess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endParaRPr lang="fr-B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259" name="AutoShape 11"/>
          <p:cNvSpPr>
            <a:spLocks noChangeArrowheads="1"/>
          </p:cNvSpPr>
          <p:nvPr/>
        </p:nvSpPr>
        <p:spPr bwMode="auto">
          <a:xfrm>
            <a:off x="3505200" y="3200400"/>
            <a:ext cx="1524000" cy="457200"/>
          </a:xfrm>
          <a:prstGeom prst="flowChartProcess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endParaRPr lang="fr-B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260" name="AutoShape 12"/>
          <p:cNvSpPr>
            <a:spLocks noChangeArrowheads="1"/>
          </p:cNvSpPr>
          <p:nvPr/>
        </p:nvSpPr>
        <p:spPr bwMode="auto">
          <a:xfrm>
            <a:off x="3505200" y="2743200"/>
            <a:ext cx="1524000" cy="457200"/>
          </a:xfrm>
          <a:prstGeom prst="flowChartProcess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endParaRPr lang="fr-B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261" name="Line 13"/>
          <p:cNvSpPr>
            <a:spLocks noChangeShapeType="1"/>
          </p:cNvSpPr>
          <p:nvPr/>
        </p:nvSpPr>
        <p:spPr bwMode="auto">
          <a:xfrm flipV="1">
            <a:off x="2133600" y="2514600"/>
            <a:ext cx="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endParaRPr lang="fr-B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262" name="Line 14"/>
          <p:cNvSpPr>
            <a:spLocks noChangeShapeType="1"/>
          </p:cNvSpPr>
          <p:nvPr/>
        </p:nvSpPr>
        <p:spPr bwMode="auto">
          <a:xfrm>
            <a:off x="2133600" y="5029200"/>
            <a:ext cx="419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endParaRPr lang="fr-B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263" name="Text Box 15"/>
          <p:cNvSpPr txBox="1">
            <a:spLocks noChangeArrowheads="1"/>
          </p:cNvSpPr>
          <p:nvPr/>
        </p:nvSpPr>
        <p:spPr bwMode="auto">
          <a:xfrm>
            <a:off x="6254750" y="4922838"/>
            <a:ext cx="955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GB" altLang="fr-FR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Time</a:t>
            </a:r>
          </a:p>
        </p:txBody>
      </p:sp>
      <p:sp>
        <p:nvSpPr>
          <p:cNvPr id="181264" name="Text Box 16"/>
          <p:cNvSpPr txBox="1">
            <a:spLocks noChangeArrowheads="1"/>
          </p:cNvSpPr>
          <p:nvPr/>
        </p:nvSpPr>
        <p:spPr bwMode="auto">
          <a:xfrm>
            <a:off x="914400" y="2590800"/>
            <a:ext cx="10207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GB" altLang="fr-FR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Procs</a:t>
            </a:r>
          </a:p>
        </p:txBody>
      </p:sp>
      <p:sp>
        <p:nvSpPr>
          <p:cNvPr id="181265" name="AutoShape 17"/>
          <p:cNvSpPr>
            <a:spLocks noChangeArrowheads="1"/>
          </p:cNvSpPr>
          <p:nvPr/>
        </p:nvSpPr>
        <p:spPr bwMode="auto">
          <a:xfrm>
            <a:off x="3505200" y="4572000"/>
            <a:ext cx="1524000" cy="457200"/>
          </a:xfrm>
          <a:prstGeom prst="flowChartProcess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endParaRPr lang="fr-B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1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1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1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1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1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1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8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1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1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8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8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5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8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81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8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6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8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0" grpId="0" autoUpdateAnimBg="0"/>
      <p:bldP spid="181251" grpId="0" build="p" autoUpdateAnimBg="0" advAuto="0"/>
      <p:bldP spid="181263" grpId="0" autoUpdateAnimBg="0"/>
      <p:bldP spid="181264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fr-FR" sz="1400">
                <a:latin typeface="Times New Roman" panose="02020603050405020304" pitchFamily="18" charset="0"/>
              </a:rPr>
              <a:t>Operating Systems II</a:t>
            </a:r>
          </a:p>
        </p:txBody>
      </p:sp>
      <p:sp>
        <p:nvSpPr>
          <p:cNvPr id="2560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14164663-0007-4041-BB33-1312A2597680}" type="slidenum">
              <a:rPr kumimoji="0" lang="en-US" altLang="fr-FR" sz="1400" smtClean="0">
                <a:latin typeface="Times New Roman" panose="02020603050405020304" pitchFamily="18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19</a:t>
            </a:fld>
            <a:endParaRPr kumimoji="0" lang="en-US" altLang="fr-FR" sz="1400">
              <a:latin typeface="Times New Roman" panose="02020603050405020304" pitchFamily="18" charset="0"/>
            </a:endParaRPr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>
              <a:defRPr/>
            </a:pPr>
            <a:r>
              <a:rPr lang="en-GB" altLang="fr-FR" dirty="0"/>
              <a:t>Amdahl’s law.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buFont typeface="Monotype Sorts" pitchFamily="2" charset="2"/>
              <a:buNone/>
              <a:defRPr/>
            </a:pPr>
            <a:endParaRPr lang="en-US" altLang="fr-FR" dirty="0"/>
          </a:p>
        </p:txBody>
      </p:sp>
      <p:pic>
        <p:nvPicPr>
          <p:cNvPr id="122884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09800"/>
            <a:ext cx="12366376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457" y="4139970"/>
            <a:ext cx="6085625" cy="80604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2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2" grpId="0" autoUpdateAnimBg="0"/>
      <p:bldP spid="122883" grpId="0" build="p" autoUpdateAnimBg="0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fr-FR" sz="1400">
                <a:latin typeface="Times New Roman" panose="02020603050405020304" pitchFamily="18" charset="0"/>
              </a:rPr>
              <a:t>Operating Systems II</a:t>
            </a:r>
          </a:p>
        </p:txBody>
      </p:sp>
      <p:sp>
        <p:nvSpPr>
          <p:cNvPr id="717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BF01553F-C0F5-4A70-B01F-099A7672A8B7}" type="slidenum">
              <a:rPr kumimoji="0" lang="en-US" altLang="fr-FR" sz="1400" smtClean="0">
                <a:latin typeface="Times New Roman" panose="02020603050405020304" pitchFamily="18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fr-FR" sz="1400">
              <a:latin typeface="Times New Roman" panose="02020603050405020304" pitchFamily="18" charset="0"/>
            </a:endParaRPr>
          </a:p>
        </p:txBody>
      </p:sp>
      <p:sp>
        <p:nvSpPr>
          <p:cNvPr id="17613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fr-FR" dirty="0"/>
              <a:t>Inter-Process Communication.</a:t>
            </a:r>
          </a:p>
        </p:txBody>
      </p:sp>
      <p:sp>
        <p:nvSpPr>
          <p:cNvPr id="176131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altLang="fr-FR" dirty="0"/>
              <a:t>Multiprocessors.</a:t>
            </a:r>
          </a:p>
          <a:p>
            <a:pPr>
              <a:defRPr/>
            </a:pPr>
            <a:r>
              <a:rPr lang="en-GB" altLang="fr-FR" dirty="0"/>
              <a:t>Programming multiprocessors systems.</a:t>
            </a:r>
          </a:p>
          <a:p>
            <a:pPr>
              <a:defRPr/>
            </a:pPr>
            <a:r>
              <a:rPr lang="en-GB" altLang="fr-FR" dirty="0"/>
              <a:t>IPC: Mutual exclusion, </a:t>
            </a:r>
            <a:r>
              <a:rPr lang="en-GB" altLang="fr-FR" dirty="0" err="1"/>
              <a:t>semaphores,message</a:t>
            </a:r>
            <a:r>
              <a:rPr lang="en-GB" altLang="fr-FR" dirty="0"/>
              <a:t>..</a:t>
            </a:r>
          </a:p>
          <a:p>
            <a:pPr>
              <a:defRPr/>
            </a:pPr>
            <a:r>
              <a:rPr lang="en-GB" altLang="fr-FR" dirty="0"/>
              <a:t>Deadlocks.</a:t>
            </a:r>
          </a:p>
          <a:p>
            <a:pPr>
              <a:defRPr/>
            </a:pPr>
            <a:r>
              <a:rPr lang="en-GB" altLang="fr-FR" dirty="0"/>
              <a:t>Message passing.</a:t>
            </a:r>
          </a:p>
          <a:p>
            <a:pPr>
              <a:defRPr/>
            </a:pPr>
            <a:endParaRPr lang="en-GB" alt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fr-FR" sz="1400">
                <a:latin typeface="Times New Roman" panose="02020603050405020304" pitchFamily="18" charset="0"/>
              </a:rPr>
              <a:t>Operating Systems II</a:t>
            </a:r>
          </a:p>
        </p:txBody>
      </p:sp>
      <p:sp>
        <p:nvSpPr>
          <p:cNvPr id="2662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02D830DB-1B35-43AD-A178-773F998F3551}" type="slidenum">
              <a:rPr kumimoji="0" lang="en-US" altLang="fr-FR" sz="1400" smtClean="0">
                <a:latin typeface="Times New Roman" panose="02020603050405020304" pitchFamily="18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20</a:t>
            </a:fld>
            <a:endParaRPr kumimoji="0" lang="en-US" altLang="fr-FR" sz="1400">
              <a:latin typeface="Times New Roman" panose="02020603050405020304" pitchFamily="18" charset="0"/>
            </a:endParaRPr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>
              <a:defRPr/>
            </a:pPr>
            <a:r>
              <a:rPr lang="en-GB" altLang="fr-FR"/>
              <a:t>Speed-up against n procs.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defRPr/>
            </a:pPr>
            <a:endParaRPr lang="en-US" altLang="fr-FR"/>
          </a:p>
        </p:txBody>
      </p:sp>
      <p:pic>
        <p:nvPicPr>
          <p:cNvPr id="7" name="Image 6" descr="https://upload.wikimedia.org/wikipedia/commons/thumb/e/ea/AmdahlsLaw.svg/648px-AmdahlsLaw.svg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40" y="1778763"/>
            <a:ext cx="5760720" cy="4319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6" grpId="0" autoUpdateAnimBg="0"/>
      <p:bldP spid="123907" grpId="0" build="p" autoUpdateAnimBg="0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fr-FR" sz="1400">
                <a:latin typeface="Times New Roman" panose="02020603050405020304" pitchFamily="18" charset="0"/>
              </a:rPr>
              <a:t>Operating Systems II</a:t>
            </a:r>
          </a:p>
        </p:txBody>
      </p:sp>
      <p:sp>
        <p:nvSpPr>
          <p:cNvPr id="2662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02D830DB-1B35-43AD-A178-773F998F3551}" type="slidenum">
              <a:rPr kumimoji="0" lang="en-US" altLang="fr-FR" sz="1400" smtClean="0">
                <a:latin typeface="Times New Roman" panose="02020603050405020304" pitchFamily="18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21</a:t>
            </a:fld>
            <a:endParaRPr kumimoji="0" lang="en-US" altLang="fr-FR" sz="1400">
              <a:latin typeface="Times New Roman" panose="02020603050405020304" pitchFamily="18" charset="0"/>
            </a:endParaRPr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r>
              <a:rPr lang="fr-BE" dirty="0">
                <a:effectLst/>
              </a:rPr>
              <a:t>Cheryl Watson tables for IBM mainframes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defRPr/>
            </a:pPr>
            <a:endParaRPr lang="en-US" altLang="fr-FR"/>
          </a:p>
        </p:txBody>
      </p:sp>
      <p:pic>
        <p:nvPicPr>
          <p:cNvPr id="8" name="Imag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220" y="1928446"/>
            <a:ext cx="5745480" cy="3933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47918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6" grpId="0" autoUpdateAnimBg="0"/>
      <p:bldP spid="123907" grpId="0" build="p" autoUpdateAnimBg="0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fr-FR" sz="1400">
                <a:latin typeface="Times New Roman" panose="02020603050405020304" pitchFamily="18" charset="0"/>
              </a:rPr>
              <a:t>Operating Systems II</a:t>
            </a:r>
          </a:p>
        </p:txBody>
      </p:sp>
      <p:sp>
        <p:nvSpPr>
          <p:cNvPr id="2765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6FFE422E-014B-4EE6-9A5D-901544E3FE1C}" type="slidenum">
              <a:rPr kumimoji="0" lang="en-US" altLang="fr-FR" sz="1400" smtClean="0">
                <a:latin typeface="Times New Roman" panose="02020603050405020304" pitchFamily="18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22</a:t>
            </a:fld>
            <a:endParaRPr kumimoji="0" lang="en-US" altLang="fr-FR" sz="1400">
              <a:latin typeface="Times New Roman" panose="02020603050405020304" pitchFamily="18" charset="0"/>
            </a:endParaRPr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>
              <a:defRPr/>
            </a:pPr>
            <a:r>
              <a:rPr lang="en-GB" altLang="fr-FR"/>
              <a:t>Parallelism.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defRPr/>
            </a:pPr>
            <a:r>
              <a:rPr lang="en-GB" altLang="fr-FR" dirty="0"/>
              <a:t>Process is a computation performed by a proc  with a defined set of inputs/outputs.</a:t>
            </a:r>
          </a:p>
          <a:p>
            <a:pPr lvl="1">
              <a:defRPr/>
            </a:pPr>
            <a:r>
              <a:rPr lang="en-GB" altLang="fr-FR" dirty="0"/>
              <a:t>Could be a machine instruction</a:t>
            </a:r>
          </a:p>
          <a:p>
            <a:pPr lvl="1">
              <a:defRPr/>
            </a:pPr>
            <a:r>
              <a:rPr lang="en-GB" altLang="fr-FR" dirty="0"/>
              <a:t>Usually a sequence of machine instructions</a:t>
            </a:r>
          </a:p>
          <a:p>
            <a:pPr>
              <a:defRPr/>
            </a:pPr>
            <a:r>
              <a:rPr lang="en-GB" altLang="fr-FR" dirty="0"/>
              <a:t>A sequential computation may be performed by concurrent processes after transformation:</a:t>
            </a:r>
          </a:p>
          <a:p>
            <a:pPr lvl="1">
              <a:defRPr/>
            </a:pPr>
            <a:r>
              <a:rPr lang="en-GB" altLang="fr-FR" dirty="0"/>
              <a:t>by the programmer: explicit parallelism</a:t>
            </a:r>
          </a:p>
          <a:p>
            <a:pPr lvl="1">
              <a:defRPr/>
            </a:pPr>
            <a:r>
              <a:rPr lang="en-GB" altLang="fr-FR" dirty="0"/>
              <a:t>by the compiler: implicit parallelism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1" grpId="0" uiExpand="1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fr-FR" sz="1400">
                <a:latin typeface="Times New Roman" panose="02020603050405020304" pitchFamily="18" charset="0"/>
              </a:rPr>
              <a:t>Operating Systems II</a:t>
            </a:r>
          </a:p>
        </p:txBody>
      </p:sp>
      <p:sp>
        <p:nvSpPr>
          <p:cNvPr id="2867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70B342FE-2E47-434C-B3E0-B21D94C6B19B}" type="slidenum">
              <a:rPr kumimoji="0" lang="en-US" altLang="fr-FR" sz="1400" smtClean="0">
                <a:latin typeface="Times New Roman" panose="02020603050405020304" pitchFamily="18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23</a:t>
            </a:fld>
            <a:endParaRPr kumimoji="0" lang="en-US" altLang="fr-FR" sz="1400">
              <a:latin typeface="Times New Roman" panose="02020603050405020304" pitchFamily="18" charset="0"/>
            </a:endParaRPr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>
              <a:defRPr/>
            </a:pPr>
            <a:r>
              <a:rPr lang="en-GB" altLang="fr-FR"/>
              <a:t>Explicit parallelism.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2286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defRPr/>
            </a:pPr>
            <a:endParaRPr lang="en-US" altLang="fr-FR"/>
          </a:p>
        </p:txBody>
      </p:sp>
      <p:sp>
        <p:nvSpPr>
          <p:cNvPr id="125956" name="Text Box 4"/>
          <p:cNvSpPr txBox="1">
            <a:spLocks noChangeArrowheads="1"/>
          </p:cNvSpPr>
          <p:nvPr/>
        </p:nvSpPr>
        <p:spPr bwMode="auto">
          <a:xfrm>
            <a:off x="1905000" y="2209800"/>
            <a:ext cx="1736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GB" altLang="fr-FR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Main program</a:t>
            </a:r>
          </a:p>
        </p:txBody>
      </p:sp>
      <p:sp>
        <p:nvSpPr>
          <p:cNvPr id="125957" name="Text Box 5"/>
          <p:cNvSpPr txBox="1">
            <a:spLocks noChangeArrowheads="1"/>
          </p:cNvSpPr>
          <p:nvPr/>
        </p:nvSpPr>
        <p:spPr bwMode="auto">
          <a:xfrm>
            <a:off x="1876425" y="3230563"/>
            <a:ext cx="669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Fork</a:t>
            </a:r>
          </a:p>
        </p:txBody>
      </p:sp>
      <p:sp>
        <p:nvSpPr>
          <p:cNvPr id="125958" name="Text Box 6"/>
          <p:cNvSpPr txBox="1">
            <a:spLocks noChangeArrowheads="1"/>
          </p:cNvSpPr>
          <p:nvPr/>
        </p:nvSpPr>
        <p:spPr bwMode="auto">
          <a:xfrm>
            <a:off x="3019425" y="4068763"/>
            <a:ext cx="669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Fork</a:t>
            </a:r>
          </a:p>
        </p:txBody>
      </p:sp>
      <p:sp>
        <p:nvSpPr>
          <p:cNvPr id="125959" name="Text Box 7"/>
          <p:cNvSpPr txBox="1">
            <a:spLocks noChangeArrowheads="1"/>
          </p:cNvSpPr>
          <p:nvPr/>
        </p:nvSpPr>
        <p:spPr bwMode="auto">
          <a:xfrm>
            <a:off x="4086225" y="4754563"/>
            <a:ext cx="669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Fork</a:t>
            </a:r>
          </a:p>
        </p:txBody>
      </p:sp>
      <p:sp>
        <p:nvSpPr>
          <p:cNvPr id="125960" name="Text Box 8"/>
          <p:cNvSpPr txBox="1">
            <a:spLocks noChangeArrowheads="1"/>
          </p:cNvSpPr>
          <p:nvPr/>
        </p:nvSpPr>
        <p:spPr bwMode="auto">
          <a:xfrm>
            <a:off x="1752600" y="5486400"/>
            <a:ext cx="625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Join</a:t>
            </a:r>
          </a:p>
        </p:txBody>
      </p:sp>
      <p:sp>
        <p:nvSpPr>
          <p:cNvPr id="125962" name="Text Box 10"/>
          <p:cNvSpPr txBox="1">
            <a:spLocks noChangeArrowheads="1"/>
          </p:cNvSpPr>
          <p:nvPr/>
        </p:nvSpPr>
        <p:spPr bwMode="auto">
          <a:xfrm>
            <a:off x="2895600" y="5257800"/>
            <a:ext cx="625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Join</a:t>
            </a:r>
          </a:p>
        </p:txBody>
      </p:sp>
      <p:sp>
        <p:nvSpPr>
          <p:cNvPr id="125963" name="Text Box 11"/>
          <p:cNvSpPr txBox="1">
            <a:spLocks noChangeArrowheads="1"/>
          </p:cNvSpPr>
          <p:nvPr/>
        </p:nvSpPr>
        <p:spPr bwMode="auto">
          <a:xfrm>
            <a:off x="3962400" y="5562600"/>
            <a:ext cx="625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Join</a:t>
            </a:r>
          </a:p>
        </p:txBody>
      </p:sp>
      <p:sp>
        <p:nvSpPr>
          <p:cNvPr id="125964" name="Line 12"/>
          <p:cNvSpPr>
            <a:spLocks noChangeShapeType="1"/>
          </p:cNvSpPr>
          <p:nvPr/>
        </p:nvSpPr>
        <p:spPr bwMode="auto">
          <a:xfrm>
            <a:off x="2133600" y="26670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endParaRPr lang="fr-B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5965" name="Line 13"/>
          <p:cNvSpPr>
            <a:spLocks noChangeShapeType="1"/>
          </p:cNvSpPr>
          <p:nvPr/>
        </p:nvSpPr>
        <p:spPr bwMode="auto">
          <a:xfrm>
            <a:off x="2133600" y="3733800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endParaRPr lang="fr-B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5966" name="Line 14"/>
          <p:cNvSpPr>
            <a:spLocks noChangeShapeType="1"/>
          </p:cNvSpPr>
          <p:nvPr/>
        </p:nvSpPr>
        <p:spPr bwMode="auto">
          <a:xfrm>
            <a:off x="3200400" y="45720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endParaRPr lang="fr-B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5968" name="Line 16"/>
          <p:cNvSpPr>
            <a:spLocks noChangeShapeType="1"/>
          </p:cNvSpPr>
          <p:nvPr/>
        </p:nvSpPr>
        <p:spPr bwMode="auto">
          <a:xfrm>
            <a:off x="2286000" y="3733800"/>
            <a:ext cx="6096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endParaRPr lang="fr-B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5969" name="Line 17"/>
          <p:cNvSpPr>
            <a:spLocks noChangeShapeType="1"/>
          </p:cNvSpPr>
          <p:nvPr/>
        </p:nvSpPr>
        <p:spPr bwMode="auto">
          <a:xfrm>
            <a:off x="3581400" y="4572000"/>
            <a:ext cx="533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endParaRPr lang="fr-B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5970" name="Line 18"/>
          <p:cNvSpPr>
            <a:spLocks noChangeShapeType="1"/>
          </p:cNvSpPr>
          <p:nvPr/>
        </p:nvSpPr>
        <p:spPr bwMode="auto">
          <a:xfrm>
            <a:off x="4343400" y="51054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endParaRPr lang="fr-B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5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25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2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5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2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25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25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25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25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25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25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4" grpId="0" autoUpdateAnimBg="0"/>
      <p:bldP spid="125955" grpId="0" build="p" autoUpdateAnimBg="0" advAuto="0"/>
      <p:bldP spid="125956" grpId="0" autoUpdateAnimBg="0"/>
      <p:bldP spid="125957" grpId="0" autoUpdateAnimBg="0"/>
      <p:bldP spid="125958" grpId="0" autoUpdateAnimBg="0"/>
      <p:bldP spid="125959" grpId="0" autoUpdateAnimBg="0"/>
      <p:bldP spid="125960" grpId="0" autoUpdateAnimBg="0"/>
      <p:bldP spid="125962" grpId="0" autoUpdateAnimBg="0"/>
      <p:bldP spid="125963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fr-FR" sz="1400">
                <a:latin typeface="Times New Roman" panose="02020603050405020304" pitchFamily="18" charset="0"/>
              </a:rPr>
              <a:t>Operating Systems II</a:t>
            </a:r>
          </a:p>
        </p:txBody>
      </p:sp>
      <p:sp>
        <p:nvSpPr>
          <p:cNvPr id="2662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558D9B7E-6D04-452D-B74D-15F2D84689A2}" type="slidenum">
              <a:rPr kumimoji="0" lang="en-US" altLang="fr-FR" sz="1400" smtClean="0">
                <a:latin typeface="Times New Roman" panose="02020603050405020304" pitchFamily="18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24</a:t>
            </a:fld>
            <a:endParaRPr kumimoji="0" lang="en-US" altLang="fr-FR" sz="1400">
              <a:latin typeface="Times New Roman" panose="02020603050405020304" pitchFamily="18" charset="0"/>
            </a:endParaRPr>
          </a:p>
        </p:txBody>
      </p:sp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735888" cy="11430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>
              <a:defRPr/>
            </a:pPr>
            <a:r>
              <a:rPr lang="en-GB" altLang="fr-FR" dirty="0"/>
              <a:t>Implicit parallelism: Bernstein’s conditions.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5334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defRPr/>
            </a:pPr>
            <a:r>
              <a:rPr lang="en-GB" altLang="fr-FR" dirty="0"/>
              <a:t>I</a:t>
            </a:r>
            <a:r>
              <a:rPr lang="en-GB" altLang="fr-FR" baseline="-25000" dirty="0"/>
              <a:t>1</a:t>
            </a:r>
            <a:r>
              <a:rPr lang="en-GB" altLang="fr-FR" dirty="0"/>
              <a:t>∩</a:t>
            </a:r>
            <a:r>
              <a:rPr lang="en-GB" altLang="fr-FR" dirty="0">
                <a:sym typeface="Math Ext" pitchFamily="2" charset="2"/>
              </a:rPr>
              <a:t>O</a:t>
            </a:r>
            <a:r>
              <a:rPr lang="en-GB" altLang="fr-FR" baseline="-25000" dirty="0">
                <a:sym typeface="Math Ext" pitchFamily="2" charset="2"/>
              </a:rPr>
              <a:t>2</a:t>
            </a:r>
            <a:r>
              <a:rPr lang="en-GB" altLang="fr-FR" dirty="0">
                <a:sym typeface="Math Ext" pitchFamily="2" charset="2"/>
              </a:rPr>
              <a:t> = Ø   ;   I</a:t>
            </a:r>
            <a:r>
              <a:rPr lang="en-GB" altLang="fr-FR" baseline="-25000" dirty="0">
                <a:sym typeface="Math Ext" pitchFamily="2" charset="2"/>
              </a:rPr>
              <a:t>2</a:t>
            </a:r>
            <a:r>
              <a:rPr lang="en-GB" altLang="fr-FR" dirty="0">
                <a:sym typeface="Math Ext" pitchFamily="2" charset="2"/>
              </a:rPr>
              <a:t>∩O</a:t>
            </a:r>
            <a:r>
              <a:rPr lang="en-GB" altLang="fr-FR" baseline="-25000" dirty="0">
                <a:sym typeface="Math Ext" pitchFamily="2" charset="2"/>
              </a:rPr>
              <a:t>1</a:t>
            </a:r>
            <a:r>
              <a:rPr lang="en-GB" altLang="fr-FR" dirty="0">
                <a:sym typeface="Math Ext" pitchFamily="2" charset="2"/>
              </a:rPr>
              <a:t> = Ø   ;   O</a:t>
            </a:r>
            <a:r>
              <a:rPr lang="en-GB" altLang="fr-FR" baseline="-25000" dirty="0">
                <a:sym typeface="Math Ext" pitchFamily="2" charset="2"/>
              </a:rPr>
              <a:t>1</a:t>
            </a:r>
            <a:r>
              <a:rPr lang="en-GB" altLang="fr-FR" dirty="0">
                <a:sym typeface="Math Ext" pitchFamily="2" charset="2"/>
              </a:rPr>
              <a:t>∩O</a:t>
            </a:r>
            <a:r>
              <a:rPr lang="en-GB" altLang="fr-FR" baseline="-25000" dirty="0">
                <a:sym typeface="Math Ext" pitchFamily="2" charset="2"/>
              </a:rPr>
              <a:t>2</a:t>
            </a:r>
            <a:r>
              <a:rPr lang="en-GB" altLang="fr-FR" dirty="0">
                <a:sym typeface="Math Ext" pitchFamily="2" charset="2"/>
              </a:rPr>
              <a:t> = Ø</a:t>
            </a:r>
          </a:p>
        </p:txBody>
      </p:sp>
      <p:sp>
        <p:nvSpPr>
          <p:cNvPr id="126981" name="AutoShape 5"/>
          <p:cNvSpPr>
            <a:spLocks noChangeArrowheads="1"/>
          </p:cNvSpPr>
          <p:nvPr/>
        </p:nvSpPr>
        <p:spPr bwMode="auto">
          <a:xfrm>
            <a:off x="3505200" y="3365376"/>
            <a:ext cx="1295400" cy="609600"/>
          </a:xfrm>
          <a:prstGeom prst="cube">
            <a:avLst>
              <a:gd name="adj" fmla="val 25000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Process i</a:t>
            </a:r>
            <a:endParaRPr lang="en-GB" altLang="fr-FR" sz="2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6982" name="Line 6"/>
          <p:cNvSpPr>
            <a:spLocks noChangeShapeType="1"/>
          </p:cNvSpPr>
          <p:nvPr/>
        </p:nvSpPr>
        <p:spPr bwMode="auto">
          <a:xfrm>
            <a:off x="2590800" y="3746376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endParaRPr lang="fr-B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6983" name="Line 7"/>
          <p:cNvSpPr>
            <a:spLocks noChangeShapeType="1"/>
          </p:cNvSpPr>
          <p:nvPr/>
        </p:nvSpPr>
        <p:spPr bwMode="auto">
          <a:xfrm>
            <a:off x="4724400" y="3746376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endParaRPr lang="fr-B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6984" name="Text Box 8"/>
          <p:cNvSpPr txBox="1">
            <a:spLocks noChangeArrowheads="1"/>
          </p:cNvSpPr>
          <p:nvPr/>
        </p:nvSpPr>
        <p:spPr bwMode="auto">
          <a:xfrm>
            <a:off x="2438400" y="3212976"/>
            <a:ext cx="9223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GB" altLang="fr-FR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Input </a:t>
            </a:r>
            <a:r>
              <a:rPr lang="en-GB" altLang="fr-FR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endParaRPr lang="en-GB" altLang="fr-FR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6985" name="Text Box 9"/>
          <p:cNvSpPr txBox="1">
            <a:spLocks noChangeArrowheads="1"/>
          </p:cNvSpPr>
          <p:nvPr/>
        </p:nvSpPr>
        <p:spPr bwMode="auto">
          <a:xfrm>
            <a:off x="5105400" y="3212976"/>
            <a:ext cx="1092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Output i</a:t>
            </a:r>
          </a:p>
        </p:txBody>
      </p:sp>
      <p:sp>
        <p:nvSpPr>
          <p:cNvPr id="126991" name="AutoShape 15"/>
          <p:cNvSpPr>
            <a:spLocks noChangeArrowheads="1"/>
          </p:cNvSpPr>
          <p:nvPr/>
        </p:nvSpPr>
        <p:spPr bwMode="auto">
          <a:xfrm>
            <a:off x="3429000" y="4736976"/>
            <a:ext cx="1295400" cy="609600"/>
          </a:xfrm>
          <a:prstGeom prst="cube">
            <a:avLst>
              <a:gd name="adj" fmla="val 25000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Process j</a:t>
            </a:r>
            <a:endParaRPr lang="en-GB" altLang="fr-FR" sz="2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6992" name="Line 16"/>
          <p:cNvSpPr>
            <a:spLocks noChangeShapeType="1"/>
          </p:cNvSpPr>
          <p:nvPr/>
        </p:nvSpPr>
        <p:spPr bwMode="auto">
          <a:xfrm>
            <a:off x="2514600" y="5117976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endParaRPr lang="fr-B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6993" name="Line 17"/>
          <p:cNvSpPr>
            <a:spLocks noChangeShapeType="1"/>
          </p:cNvSpPr>
          <p:nvPr/>
        </p:nvSpPr>
        <p:spPr bwMode="auto">
          <a:xfrm>
            <a:off x="4648200" y="5117976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endParaRPr lang="fr-B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6994" name="Text Box 18"/>
          <p:cNvSpPr txBox="1">
            <a:spLocks noChangeArrowheads="1"/>
          </p:cNvSpPr>
          <p:nvPr/>
        </p:nvSpPr>
        <p:spPr bwMode="auto">
          <a:xfrm>
            <a:off x="2355850" y="4584576"/>
            <a:ext cx="9350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Input j</a:t>
            </a:r>
          </a:p>
        </p:txBody>
      </p:sp>
      <p:sp>
        <p:nvSpPr>
          <p:cNvPr id="126995" name="Text Box 19"/>
          <p:cNvSpPr txBox="1">
            <a:spLocks noChangeArrowheads="1"/>
          </p:cNvSpPr>
          <p:nvPr/>
        </p:nvSpPr>
        <p:spPr bwMode="auto">
          <a:xfrm>
            <a:off x="5022850" y="4584576"/>
            <a:ext cx="1104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Output j</a:t>
            </a:r>
          </a:p>
        </p:txBody>
      </p:sp>
    </p:spTree>
    <p:extLst>
      <p:ext uri="{BB962C8B-B14F-4D97-AF65-F5344CB8AC3E}">
        <p14:creationId xmlns:p14="http://schemas.microsoft.com/office/powerpoint/2010/main" val="23606706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6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6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6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26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6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26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26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26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26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8" grpId="0" autoUpdateAnimBg="0"/>
      <p:bldP spid="126979" grpId="1"/>
      <p:bldP spid="126981" grpId="0" animBg="1" autoUpdateAnimBg="0"/>
      <p:bldP spid="126984" grpId="0" autoUpdateAnimBg="0"/>
      <p:bldP spid="126985" grpId="0" autoUpdateAnimBg="0"/>
      <p:bldP spid="126991" grpId="0" animBg="1" autoUpdateAnimBg="0"/>
      <p:bldP spid="126994" grpId="0" autoUpdateAnimBg="0"/>
      <p:bldP spid="126995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fr-FR" sz="1400">
                <a:latin typeface="Times New Roman" panose="02020603050405020304" pitchFamily="18" charset="0"/>
              </a:rPr>
              <a:t>Operating Systems II</a:t>
            </a:r>
          </a:p>
        </p:txBody>
      </p:sp>
      <p:sp>
        <p:nvSpPr>
          <p:cNvPr id="3072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53A0423F-526B-4CE4-B4D1-219326F0B587}" type="slidenum">
              <a:rPr kumimoji="0" lang="en-US" altLang="fr-FR" sz="1400" smtClean="0">
                <a:latin typeface="Times New Roman" panose="02020603050405020304" pitchFamily="18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25</a:t>
            </a:fld>
            <a:endParaRPr kumimoji="0" lang="en-US" altLang="fr-FR" sz="1400">
              <a:latin typeface="Times New Roman" panose="02020603050405020304" pitchFamily="18" charset="0"/>
            </a:endParaRPr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>
              <a:defRPr/>
            </a:pPr>
            <a:r>
              <a:rPr lang="en-GB" altLang="fr-FR"/>
              <a:t>Pseudo-parallelism.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0"/>
            <a:ext cx="7772400" cy="4572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defRPr/>
            </a:pPr>
            <a:endParaRPr lang="en-US" altLang="fr-FR"/>
          </a:p>
        </p:txBody>
      </p:sp>
      <p:sp>
        <p:nvSpPr>
          <p:cNvPr id="128004" name="Line 4"/>
          <p:cNvSpPr>
            <a:spLocks noChangeShapeType="1"/>
          </p:cNvSpPr>
          <p:nvPr/>
        </p:nvSpPr>
        <p:spPr bwMode="auto">
          <a:xfrm>
            <a:off x="2133600" y="2057400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endParaRPr lang="fr-B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8005" name="Line 5"/>
          <p:cNvSpPr>
            <a:spLocks noChangeShapeType="1"/>
          </p:cNvSpPr>
          <p:nvPr/>
        </p:nvSpPr>
        <p:spPr bwMode="auto">
          <a:xfrm>
            <a:off x="2133600" y="3886200"/>
            <a:ext cx="2438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endParaRPr lang="fr-B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8006" name="Text Box 6"/>
          <p:cNvSpPr txBox="1">
            <a:spLocks noChangeArrowheads="1"/>
          </p:cNvSpPr>
          <p:nvPr/>
        </p:nvSpPr>
        <p:spPr bwMode="auto">
          <a:xfrm>
            <a:off x="3673475" y="4068763"/>
            <a:ext cx="733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Time</a:t>
            </a:r>
          </a:p>
        </p:txBody>
      </p:sp>
      <p:sp>
        <p:nvSpPr>
          <p:cNvPr id="128007" name="Text Box 7"/>
          <p:cNvSpPr txBox="1">
            <a:spLocks noChangeArrowheads="1"/>
          </p:cNvSpPr>
          <p:nvPr/>
        </p:nvSpPr>
        <p:spPr bwMode="auto">
          <a:xfrm>
            <a:off x="1066800" y="2057400"/>
            <a:ext cx="10271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Process</a:t>
            </a:r>
          </a:p>
        </p:txBody>
      </p:sp>
      <p:sp>
        <p:nvSpPr>
          <p:cNvPr id="128008" name="Text Box 8"/>
          <p:cNvSpPr txBox="1">
            <a:spLocks noChangeArrowheads="1"/>
          </p:cNvSpPr>
          <p:nvPr/>
        </p:nvSpPr>
        <p:spPr bwMode="auto">
          <a:xfrm>
            <a:off x="1600200" y="3505200"/>
            <a:ext cx="333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</a:p>
        </p:txBody>
      </p:sp>
      <p:sp>
        <p:nvSpPr>
          <p:cNvPr id="128009" name="Text Box 9"/>
          <p:cNvSpPr txBox="1">
            <a:spLocks noChangeArrowheads="1"/>
          </p:cNvSpPr>
          <p:nvPr/>
        </p:nvSpPr>
        <p:spPr bwMode="auto">
          <a:xfrm>
            <a:off x="1600200" y="2971800"/>
            <a:ext cx="330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</a:p>
        </p:txBody>
      </p:sp>
      <p:sp>
        <p:nvSpPr>
          <p:cNvPr id="128010" name="Text Box 10"/>
          <p:cNvSpPr txBox="1">
            <a:spLocks noChangeArrowheads="1"/>
          </p:cNvSpPr>
          <p:nvPr/>
        </p:nvSpPr>
        <p:spPr bwMode="auto">
          <a:xfrm>
            <a:off x="1600200" y="2438400"/>
            <a:ext cx="333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</a:p>
        </p:txBody>
      </p:sp>
      <p:sp>
        <p:nvSpPr>
          <p:cNvPr id="128011" name="Line 11"/>
          <p:cNvSpPr>
            <a:spLocks noChangeShapeType="1"/>
          </p:cNvSpPr>
          <p:nvPr/>
        </p:nvSpPr>
        <p:spPr bwMode="auto">
          <a:xfrm>
            <a:off x="2286000" y="36576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endParaRPr lang="fr-B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8012" name="Line 12"/>
          <p:cNvSpPr>
            <a:spLocks noChangeShapeType="1"/>
          </p:cNvSpPr>
          <p:nvPr/>
        </p:nvSpPr>
        <p:spPr bwMode="auto">
          <a:xfrm>
            <a:off x="2743200" y="31242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endParaRPr lang="fr-B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8013" name="Line 13"/>
          <p:cNvSpPr>
            <a:spLocks noChangeShapeType="1"/>
          </p:cNvSpPr>
          <p:nvPr/>
        </p:nvSpPr>
        <p:spPr bwMode="auto">
          <a:xfrm>
            <a:off x="3124200" y="26670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endParaRPr lang="fr-B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8014" name="Line 14"/>
          <p:cNvSpPr>
            <a:spLocks noChangeShapeType="1"/>
          </p:cNvSpPr>
          <p:nvPr/>
        </p:nvSpPr>
        <p:spPr bwMode="auto">
          <a:xfrm>
            <a:off x="3505200" y="36576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endParaRPr lang="fr-B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8015" name="Line 15"/>
          <p:cNvSpPr>
            <a:spLocks noChangeShapeType="1"/>
          </p:cNvSpPr>
          <p:nvPr/>
        </p:nvSpPr>
        <p:spPr bwMode="auto">
          <a:xfrm>
            <a:off x="4419600" y="31242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endParaRPr lang="fr-B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8016" name="Line 16"/>
          <p:cNvSpPr>
            <a:spLocks noChangeShapeType="1"/>
          </p:cNvSpPr>
          <p:nvPr/>
        </p:nvSpPr>
        <p:spPr bwMode="auto">
          <a:xfrm>
            <a:off x="4800600" y="26670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endParaRPr lang="fr-B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8017" name="AutoShape 17"/>
          <p:cNvSpPr>
            <a:spLocks noChangeArrowheads="1"/>
          </p:cNvSpPr>
          <p:nvPr/>
        </p:nvSpPr>
        <p:spPr bwMode="auto">
          <a:xfrm>
            <a:off x="1524000" y="4724400"/>
            <a:ext cx="1295400" cy="1219200"/>
          </a:xfrm>
          <a:prstGeom prst="cube">
            <a:avLst>
              <a:gd name="adj" fmla="val 25000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</a:p>
        </p:txBody>
      </p:sp>
      <p:sp>
        <p:nvSpPr>
          <p:cNvPr id="128020" name="Line 20"/>
          <p:cNvSpPr>
            <a:spLocks noChangeShapeType="1"/>
          </p:cNvSpPr>
          <p:nvPr/>
        </p:nvSpPr>
        <p:spPr bwMode="auto">
          <a:xfrm>
            <a:off x="2438400" y="51816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endParaRPr lang="fr-B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8022" name="AutoShape 22"/>
          <p:cNvSpPr>
            <a:spLocks noChangeArrowheads="1"/>
          </p:cNvSpPr>
          <p:nvPr/>
        </p:nvSpPr>
        <p:spPr bwMode="auto">
          <a:xfrm>
            <a:off x="3276600" y="4724400"/>
            <a:ext cx="1295400" cy="762000"/>
          </a:xfrm>
          <a:prstGeom prst="cube">
            <a:avLst>
              <a:gd name="adj" fmla="val 25000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</a:p>
        </p:txBody>
      </p:sp>
      <p:sp>
        <p:nvSpPr>
          <p:cNvPr id="128023" name="Line 23"/>
          <p:cNvSpPr>
            <a:spLocks noChangeShapeType="1"/>
          </p:cNvSpPr>
          <p:nvPr/>
        </p:nvSpPr>
        <p:spPr bwMode="auto">
          <a:xfrm>
            <a:off x="4191000" y="51054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endParaRPr lang="fr-B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8024" name="AutoShape 24"/>
          <p:cNvSpPr>
            <a:spLocks noChangeArrowheads="1"/>
          </p:cNvSpPr>
          <p:nvPr/>
        </p:nvSpPr>
        <p:spPr bwMode="auto">
          <a:xfrm>
            <a:off x="4953000" y="4724400"/>
            <a:ext cx="1295400" cy="914400"/>
          </a:xfrm>
          <a:prstGeom prst="cube">
            <a:avLst>
              <a:gd name="adj" fmla="val 25000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</a:p>
        </p:txBody>
      </p:sp>
      <p:sp>
        <p:nvSpPr>
          <p:cNvPr id="128025" name="Line 25"/>
          <p:cNvSpPr>
            <a:spLocks noChangeShapeType="1"/>
          </p:cNvSpPr>
          <p:nvPr/>
        </p:nvSpPr>
        <p:spPr bwMode="auto">
          <a:xfrm>
            <a:off x="5867400" y="51054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endParaRPr lang="fr-B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8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8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8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8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28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28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28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6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28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28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54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28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5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28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6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28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28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9500"/>
                            </p:stCondLst>
                            <p:childTnLst>
                              <p:par>
                                <p:cTn id="7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28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200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28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20500"/>
                            </p:stCondLst>
                            <p:childTnLst>
                              <p:par>
                                <p:cTn id="7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28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21000"/>
                            </p:stCondLst>
                            <p:childTnLst>
                              <p:par>
                                <p:cTn id="8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28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21500"/>
                            </p:stCondLst>
                            <p:childTnLst>
                              <p:par>
                                <p:cTn id="8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28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2" grpId="0" autoUpdateAnimBg="0"/>
      <p:bldP spid="128003" grpId="0" build="p" autoUpdateAnimBg="0" advAuto="0"/>
      <p:bldP spid="128006" grpId="0" autoUpdateAnimBg="0"/>
      <p:bldP spid="128007" grpId="0" autoUpdateAnimBg="0"/>
      <p:bldP spid="128008" grpId="0" autoUpdateAnimBg="0"/>
      <p:bldP spid="128009" grpId="0" autoUpdateAnimBg="0"/>
      <p:bldP spid="128010" grpId="0" autoUpdateAnimBg="0"/>
      <p:bldP spid="128017" grpId="0" animBg="1" autoUpdateAnimBg="0"/>
      <p:bldP spid="128022" grpId="0" animBg="1" autoUpdateAnimBg="0"/>
      <p:bldP spid="128024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fr-FR" sz="1400">
                <a:latin typeface="Times New Roman" panose="02020603050405020304" pitchFamily="18" charset="0"/>
              </a:rPr>
              <a:t>Operating Systems II</a:t>
            </a:r>
          </a:p>
        </p:txBody>
      </p:sp>
      <p:sp>
        <p:nvSpPr>
          <p:cNvPr id="3277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303C8A05-5AAC-482A-AA68-ED2CD662FB89}" type="slidenum">
              <a:rPr kumimoji="0" lang="en-US" altLang="fr-FR" sz="1400" smtClean="0">
                <a:latin typeface="Times New Roman" panose="02020603050405020304" pitchFamily="18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26</a:t>
            </a:fld>
            <a:endParaRPr kumimoji="0" lang="en-US" altLang="fr-FR" sz="1400">
              <a:latin typeface="Times New Roman" panose="02020603050405020304" pitchFamily="18" charset="0"/>
            </a:endParaRPr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>
              <a:defRPr/>
            </a:pPr>
            <a:r>
              <a:rPr lang="en-GB" altLang="fr-FR"/>
              <a:t>Process.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0386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defRPr/>
            </a:pPr>
            <a:r>
              <a:rPr lang="en-GB" altLang="fr-FR" dirty="0"/>
              <a:t>It’s a sequential program in execution:</a:t>
            </a:r>
          </a:p>
          <a:p>
            <a:pPr lvl="1">
              <a:defRPr/>
            </a:pPr>
            <a:r>
              <a:rPr lang="en-GB" altLang="fr-FR" dirty="0"/>
              <a:t>object code of the program to be executed</a:t>
            </a:r>
          </a:p>
          <a:p>
            <a:pPr lvl="1">
              <a:defRPr/>
            </a:pPr>
            <a:r>
              <a:rPr lang="en-GB" altLang="fr-FR" dirty="0"/>
              <a:t>data on which the program will execute</a:t>
            </a:r>
          </a:p>
          <a:p>
            <a:pPr lvl="1">
              <a:defRPr/>
            </a:pPr>
            <a:r>
              <a:rPr lang="en-GB" altLang="fr-FR" dirty="0"/>
              <a:t>resources required by the program</a:t>
            </a:r>
          </a:p>
          <a:p>
            <a:pPr lvl="1">
              <a:defRPr/>
            </a:pPr>
            <a:r>
              <a:rPr lang="en-GB" altLang="fr-FR" dirty="0"/>
              <a:t>status of process execution</a:t>
            </a:r>
          </a:p>
          <a:p>
            <a:pPr>
              <a:defRPr/>
            </a:pPr>
            <a:r>
              <a:rPr lang="en-GB" altLang="fr-FR" sz="2400" dirty="0"/>
              <a:t>A same program can be executed simultaneously on two procs of the same systems: in two different processes.</a:t>
            </a:r>
            <a:endParaRPr lang="en-GB" altLang="fr-F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1" grpId="0" uiExpand="1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fr-FR" sz="1400">
                <a:latin typeface="Times New Roman" panose="02020603050405020304" pitchFamily="18" charset="0"/>
              </a:rPr>
              <a:t>Operating Systems II</a:t>
            </a:r>
          </a:p>
        </p:txBody>
      </p:sp>
      <p:sp>
        <p:nvSpPr>
          <p:cNvPr id="34819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8D92C48C-48BC-4025-B0E1-3D67BD83CC02}" type="slidenum">
              <a:rPr kumimoji="0" lang="en-US" altLang="fr-FR" sz="1400" smtClean="0">
                <a:latin typeface="Times New Roman" panose="02020603050405020304" pitchFamily="18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27</a:t>
            </a:fld>
            <a:endParaRPr kumimoji="0" lang="en-US" altLang="fr-FR" sz="1400">
              <a:latin typeface="Times New Roman" panose="02020603050405020304" pitchFamily="18" charset="0"/>
            </a:endParaRPr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>
              <a:defRPr/>
            </a:pPr>
            <a:r>
              <a:rPr lang="en-GB" altLang="fr-FR"/>
              <a:t>Processes.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defRPr/>
            </a:pPr>
            <a:r>
              <a:rPr lang="en-GB" altLang="fr-FR" dirty="0"/>
              <a:t>Create: Attach ( MVS ), Fork (Unix ), </a:t>
            </a:r>
            <a:r>
              <a:rPr lang="en-GB" altLang="fr-FR" dirty="0" err="1"/>
              <a:t>Load_and_exec</a:t>
            </a:r>
            <a:r>
              <a:rPr lang="en-GB" altLang="fr-FR" dirty="0"/>
              <a:t> ( </a:t>
            </a:r>
            <a:r>
              <a:rPr lang="en-GB" altLang="fr-FR" dirty="0" err="1"/>
              <a:t>MS-Dos</a:t>
            </a:r>
            <a:r>
              <a:rPr lang="en-GB" altLang="fr-FR" dirty="0"/>
              <a:t> )</a:t>
            </a:r>
          </a:p>
          <a:p>
            <a:pPr>
              <a:defRPr/>
            </a:pPr>
            <a:r>
              <a:rPr lang="en-GB" altLang="fr-FR" dirty="0"/>
              <a:t>Execute: Exec</a:t>
            </a:r>
          </a:p>
          <a:p>
            <a:pPr>
              <a:defRPr/>
            </a:pPr>
            <a:r>
              <a:rPr lang="en-GB" altLang="fr-FR" dirty="0"/>
              <a:t>Stop: Detach ( MVS ), Exit ( Unix ), </a:t>
            </a:r>
            <a:r>
              <a:rPr lang="en-GB" altLang="fr-FR" dirty="0" err="1"/>
              <a:t>End_prog</a:t>
            </a:r>
            <a:r>
              <a:rPr lang="en-GB" altLang="fr-FR" dirty="0"/>
              <a:t> ( </a:t>
            </a:r>
            <a:r>
              <a:rPr lang="en-GB" altLang="fr-FR" dirty="0" err="1"/>
              <a:t>MS-Dos</a:t>
            </a:r>
            <a:r>
              <a:rPr lang="en-GB" altLang="fr-FR" dirty="0"/>
              <a:t> 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 autoUpdateAnimBg="0" advAuto="300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fr-FR" sz="1400">
                <a:latin typeface="Times New Roman" panose="02020603050405020304" pitchFamily="18" charset="0"/>
              </a:rPr>
              <a:t>Operating Systems II</a:t>
            </a:r>
          </a:p>
        </p:txBody>
      </p:sp>
      <p:sp>
        <p:nvSpPr>
          <p:cNvPr id="3379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76E5A205-EB32-4830-832B-26AD7C316F76}" type="slidenum">
              <a:rPr kumimoji="0" lang="en-US" altLang="fr-FR" sz="1400" smtClean="0">
                <a:latin typeface="Times New Roman" panose="02020603050405020304" pitchFamily="18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28</a:t>
            </a:fld>
            <a:endParaRPr kumimoji="0" lang="en-US" altLang="fr-FR" sz="1400">
              <a:latin typeface="Times New Roman" panose="02020603050405020304" pitchFamily="18" charset="0"/>
            </a:endParaRPr>
          </a:p>
        </p:txBody>
      </p:sp>
      <p:sp>
        <p:nvSpPr>
          <p:cNvPr id="142338" name="Rectangle 1026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>
              <a:defRPr/>
            </a:pPr>
            <a:r>
              <a:rPr lang="en-GB" altLang="fr-FR"/>
              <a:t>Process Status.</a:t>
            </a:r>
          </a:p>
        </p:txBody>
      </p:sp>
      <p:sp>
        <p:nvSpPr>
          <p:cNvPr id="142340" name="Oval 1028"/>
          <p:cNvSpPr>
            <a:spLocks noChangeArrowheads="1"/>
          </p:cNvSpPr>
          <p:nvPr/>
        </p:nvSpPr>
        <p:spPr bwMode="auto">
          <a:xfrm>
            <a:off x="1600200" y="3657600"/>
            <a:ext cx="1524000" cy="762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Waiting</a:t>
            </a:r>
          </a:p>
        </p:txBody>
      </p:sp>
      <p:sp>
        <p:nvSpPr>
          <p:cNvPr id="142341" name="Oval 1029"/>
          <p:cNvSpPr>
            <a:spLocks noChangeArrowheads="1"/>
          </p:cNvSpPr>
          <p:nvPr/>
        </p:nvSpPr>
        <p:spPr bwMode="auto">
          <a:xfrm>
            <a:off x="4495800" y="2590800"/>
            <a:ext cx="1524000" cy="762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Running</a:t>
            </a:r>
          </a:p>
        </p:txBody>
      </p:sp>
      <p:sp>
        <p:nvSpPr>
          <p:cNvPr id="142342" name="Oval 1030"/>
          <p:cNvSpPr>
            <a:spLocks noChangeArrowheads="1"/>
          </p:cNvSpPr>
          <p:nvPr/>
        </p:nvSpPr>
        <p:spPr bwMode="auto">
          <a:xfrm>
            <a:off x="4572000" y="4419600"/>
            <a:ext cx="1524000" cy="762000"/>
          </a:xfrm>
          <a:prstGeom prst="ellipse">
            <a:avLst/>
          </a:prstGeom>
          <a:solidFill>
            <a:srgbClr val="FF99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Ready</a:t>
            </a:r>
          </a:p>
        </p:txBody>
      </p:sp>
      <p:sp>
        <p:nvSpPr>
          <p:cNvPr id="142345" name="Freeform 1033"/>
          <p:cNvSpPr>
            <a:spLocks/>
          </p:cNvSpPr>
          <p:nvPr/>
        </p:nvSpPr>
        <p:spPr bwMode="auto">
          <a:xfrm>
            <a:off x="2362200" y="2971800"/>
            <a:ext cx="2133600" cy="685800"/>
          </a:xfrm>
          <a:custGeom>
            <a:avLst/>
            <a:gdLst>
              <a:gd name="T0" fmla="*/ 1344 w 1344"/>
              <a:gd name="T1" fmla="*/ 0 h 432"/>
              <a:gd name="T2" fmla="*/ 0 w 1344"/>
              <a:gd name="T3" fmla="*/ 432 h 43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344" h="432">
                <a:moveTo>
                  <a:pt x="1344" y="0"/>
                </a:moveTo>
                <a:cubicBezTo>
                  <a:pt x="752" y="60"/>
                  <a:pt x="160" y="120"/>
                  <a:pt x="0" y="432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endParaRPr lang="fr-B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348" name="Freeform 1036"/>
          <p:cNvSpPr>
            <a:spLocks/>
          </p:cNvSpPr>
          <p:nvPr/>
        </p:nvSpPr>
        <p:spPr bwMode="auto">
          <a:xfrm>
            <a:off x="5410200" y="3352800"/>
            <a:ext cx="393700" cy="1066800"/>
          </a:xfrm>
          <a:custGeom>
            <a:avLst/>
            <a:gdLst>
              <a:gd name="T0" fmla="*/ 0 w 248"/>
              <a:gd name="T1" fmla="*/ 0 h 672"/>
              <a:gd name="T2" fmla="*/ 240 w 248"/>
              <a:gd name="T3" fmla="*/ 288 h 672"/>
              <a:gd name="T4" fmla="*/ 48 w 248"/>
              <a:gd name="T5" fmla="*/ 672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8" h="672">
                <a:moveTo>
                  <a:pt x="0" y="0"/>
                </a:moveTo>
                <a:cubicBezTo>
                  <a:pt x="116" y="88"/>
                  <a:pt x="232" y="176"/>
                  <a:pt x="240" y="288"/>
                </a:cubicBezTo>
                <a:cubicBezTo>
                  <a:pt x="248" y="400"/>
                  <a:pt x="148" y="536"/>
                  <a:pt x="48" y="672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endParaRPr lang="fr-B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349" name="Freeform 1037"/>
          <p:cNvSpPr>
            <a:spLocks/>
          </p:cNvSpPr>
          <p:nvPr/>
        </p:nvSpPr>
        <p:spPr bwMode="auto">
          <a:xfrm>
            <a:off x="4559300" y="3352800"/>
            <a:ext cx="393700" cy="1143000"/>
          </a:xfrm>
          <a:custGeom>
            <a:avLst/>
            <a:gdLst>
              <a:gd name="T0" fmla="*/ 200 w 248"/>
              <a:gd name="T1" fmla="*/ 0 h 720"/>
              <a:gd name="T2" fmla="*/ 8 w 248"/>
              <a:gd name="T3" fmla="*/ 384 h 720"/>
              <a:gd name="T4" fmla="*/ 248 w 248"/>
              <a:gd name="T5" fmla="*/ 72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8" h="720">
                <a:moveTo>
                  <a:pt x="200" y="0"/>
                </a:moveTo>
                <a:cubicBezTo>
                  <a:pt x="100" y="132"/>
                  <a:pt x="0" y="264"/>
                  <a:pt x="8" y="384"/>
                </a:cubicBezTo>
                <a:cubicBezTo>
                  <a:pt x="16" y="504"/>
                  <a:pt x="132" y="612"/>
                  <a:pt x="248" y="720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endParaRPr lang="fr-B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351" name="Freeform 1039"/>
          <p:cNvSpPr>
            <a:spLocks/>
          </p:cNvSpPr>
          <p:nvPr/>
        </p:nvSpPr>
        <p:spPr bwMode="auto">
          <a:xfrm>
            <a:off x="2362200" y="4419600"/>
            <a:ext cx="2286000" cy="698500"/>
          </a:xfrm>
          <a:custGeom>
            <a:avLst/>
            <a:gdLst>
              <a:gd name="T0" fmla="*/ 0 w 1440"/>
              <a:gd name="T1" fmla="*/ 0 h 440"/>
              <a:gd name="T2" fmla="*/ 720 w 1440"/>
              <a:gd name="T3" fmla="*/ 384 h 440"/>
              <a:gd name="T4" fmla="*/ 1440 w 1440"/>
              <a:gd name="T5" fmla="*/ 336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40" h="440">
                <a:moveTo>
                  <a:pt x="0" y="0"/>
                </a:moveTo>
                <a:cubicBezTo>
                  <a:pt x="240" y="164"/>
                  <a:pt x="480" y="328"/>
                  <a:pt x="720" y="384"/>
                </a:cubicBezTo>
                <a:cubicBezTo>
                  <a:pt x="960" y="440"/>
                  <a:pt x="1320" y="344"/>
                  <a:pt x="1440" y="336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endParaRPr lang="fr-B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352" name="Line 1040"/>
          <p:cNvSpPr>
            <a:spLocks noChangeShapeType="1"/>
          </p:cNvSpPr>
          <p:nvPr/>
        </p:nvSpPr>
        <p:spPr bwMode="auto">
          <a:xfrm flipH="1">
            <a:off x="2362200" y="3581400"/>
            <a:ext cx="762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endParaRPr lang="fr-B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353" name="Line 1041"/>
          <p:cNvSpPr>
            <a:spLocks noChangeShapeType="1"/>
          </p:cNvSpPr>
          <p:nvPr/>
        </p:nvSpPr>
        <p:spPr bwMode="auto">
          <a:xfrm flipV="1">
            <a:off x="4516438" y="4876800"/>
            <a:ext cx="187325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endParaRPr lang="fr-B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354" name="Line 1042"/>
          <p:cNvSpPr>
            <a:spLocks noChangeShapeType="1"/>
          </p:cNvSpPr>
          <p:nvPr/>
        </p:nvSpPr>
        <p:spPr bwMode="auto">
          <a:xfrm flipV="1">
            <a:off x="4800600" y="3352800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endParaRPr lang="fr-B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355" name="Line 1043"/>
          <p:cNvSpPr>
            <a:spLocks noChangeShapeType="1"/>
          </p:cNvSpPr>
          <p:nvPr/>
        </p:nvSpPr>
        <p:spPr bwMode="auto">
          <a:xfrm flipH="1">
            <a:off x="5486400" y="4343400"/>
            <a:ext cx="762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endParaRPr lang="fr-B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19" name="Rectangle 1027"/>
          <p:cNvSpPr txBox="1">
            <a:spLocks noChangeArrowheads="1"/>
          </p:cNvSpPr>
          <p:nvPr/>
        </p:nvSpPr>
        <p:spPr bwMode="auto">
          <a:xfrm>
            <a:off x="609600" y="16764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–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  <a:defRPr/>
            </a:pPr>
            <a:r>
              <a:rPr lang="en-GB" altLang="fr-FR" b="1"/>
              <a:t>Total Elapsed Time = T</a:t>
            </a:r>
            <a:r>
              <a:rPr lang="en-GB" altLang="fr-FR" b="1" baseline="-25000"/>
              <a:t>cpu</a:t>
            </a:r>
            <a:r>
              <a:rPr lang="en-GB" altLang="fr-FR" b="1"/>
              <a:t> + T</a:t>
            </a:r>
            <a:r>
              <a:rPr lang="en-GB" altLang="fr-FR" b="1" baseline="-25000"/>
              <a:t>ready</a:t>
            </a:r>
            <a:r>
              <a:rPr lang="en-GB" altLang="fr-FR" b="1"/>
              <a:t> + T</a:t>
            </a:r>
            <a:r>
              <a:rPr lang="en-GB" altLang="fr-FR" b="1" baseline="-25000"/>
              <a:t>wait </a:t>
            </a:r>
            <a:endParaRPr lang="en-GB" altLang="fr-FR" dirty="0"/>
          </a:p>
        </p:txBody>
      </p:sp>
    </p:spTree>
    <p:extLst>
      <p:ext uri="{BB962C8B-B14F-4D97-AF65-F5344CB8AC3E}">
        <p14:creationId xmlns:p14="http://schemas.microsoft.com/office/powerpoint/2010/main" val="14859548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7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80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8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9000"/>
                            </p:stCondLst>
                            <p:childTnLst>
                              <p:par>
                                <p:cTn id="43" presetID="2" presetClass="entr" presetSubtype="8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8" grpId="0" autoUpdateAnimBg="0"/>
      <p:bldP spid="142340" grpId="0" animBg="1" autoUpdateAnimBg="0"/>
      <p:bldP spid="142341" grpId="0" animBg="1" autoUpdateAnimBg="0"/>
      <p:bldP spid="142342" grpId="0" animBg="1" autoUpdateAnimBg="0"/>
      <p:bldP spid="19" grpId="0" build="p" autoUpdateAnimBg="0" advAuto="1000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fr-FR" sz="1400">
                <a:latin typeface="Times New Roman" panose="02020603050405020304" pitchFamily="18" charset="0"/>
              </a:rPr>
              <a:t>Operating Systems II</a:t>
            </a:r>
          </a:p>
        </p:txBody>
      </p:sp>
      <p:sp>
        <p:nvSpPr>
          <p:cNvPr id="3891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8860E771-4E66-4268-A158-8AD662258314}" type="slidenum">
              <a:rPr kumimoji="0" lang="en-US" altLang="fr-FR" sz="1400" smtClean="0">
                <a:latin typeface="Times New Roman" panose="02020603050405020304" pitchFamily="18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29</a:t>
            </a:fld>
            <a:endParaRPr kumimoji="0" lang="en-US" altLang="fr-FR" sz="1400">
              <a:latin typeface="Times New Roman" panose="02020603050405020304" pitchFamily="18" charset="0"/>
            </a:endParaRPr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fr-FR"/>
              <a:t>Critical sections.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altLang="fr-FR"/>
              <a:t>Set of processes running simultaneously</a:t>
            </a:r>
          </a:p>
          <a:p>
            <a:pPr>
              <a:defRPr/>
            </a:pPr>
            <a:r>
              <a:rPr lang="en-GB" altLang="fr-FR"/>
              <a:t>Need for:</a:t>
            </a:r>
          </a:p>
          <a:p>
            <a:pPr lvl="1">
              <a:defRPr/>
            </a:pPr>
            <a:r>
              <a:rPr lang="en-GB" altLang="fr-FR"/>
              <a:t>a way to communicate ( pass data ) -&gt; synchronisation mechanisms</a:t>
            </a:r>
          </a:p>
          <a:p>
            <a:pPr lvl="1">
              <a:defRPr/>
            </a:pPr>
            <a:r>
              <a:rPr lang="en-GB" altLang="fr-FR"/>
              <a:t>a way to avoid altering simultaneously the same data </a:t>
            </a:r>
          </a:p>
          <a:p>
            <a:pPr>
              <a:defRPr/>
            </a:pPr>
            <a:r>
              <a:rPr lang="en-GB" altLang="fr-FR"/>
              <a:t>A mechanism ensuring that only one process accesses a particular resource at a time is called a </a:t>
            </a:r>
            <a:r>
              <a:rPr lang="en-GB" altLang="fr-FR" i="1"/>
              <a:t>critical section</a:t>
            </a:r>
            <a:r>
              <a:rPr lang="en-GB" altLang="fr-FR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5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5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5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5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6" grpId="0" autoUpdateAnimBg="0"/>
      <p:bldP spid="185347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fr-FR" sz="1400">
                <a:latin typeface="Times New Roman" panose="02020603050405020304" pitchFamily="18" charset="0"/>
              </a:rPr>
              <a:t>Operating Systems II</a:t>
            </a:r>
          </a:p>
        </p:txBody>
      </p:sp>
      <p:sp>
        <p:nvSpPr>
          <p:cNvPr id="9219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AA59DFCF-7A50-43DD-B103-42FBBA91F990}" type="slidenum">
              <a:rPr kumimoji="0" lang="en-US" altLang="fr-FR" sz="1400" smtClean="0">
                <a:latin typeface="Times New Roman" panose="02020603050405020304" pitchFamily="18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fr-FR" sz="1400">
              <a:latin typeface="Times New Roman" panose="02020603050405020304" pitchFamily="18" charset="0"/>
            </a:endParaRPr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fr-FR"/>
              <a:t>Parallelism.</a:t>
            </a:r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1524000" y="2057400"/>
            <a:ext cx="990600" cy="762000"/>
          </a:xfrm>
          <a:prstGeom prst="rect">
            <a:avLst/>
          </a:prstGeom>
          <a:solidFill>
            <a:srgbClr val="FF00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GB" altLang="fr-FR" sz="2000"/>
              <a:t>CPU 0</a:t>
            </a:r>
            <a:endParaRPr kumimoji="0" lang="en-GB" altLang="fr-FR" sz="2400">
              <a:latin typeface="Times New Roman" panose="02020603050405020304" pitchFamily="18" charset="0"/>
            </a:endParaRPr>
          </a:p>
        </p:txBody>
      </p:sp>
      <p:sp>
        <p:nvSpPr>
          <p:cNvPr id="9222" name="Rectangle 5"/>
          <p:cNvSpPr>
            <a:spLocks noChangeArrowheads="1"/>
          </p:cNvSpPr>
          <p:nvPr/>
        </p:nvSpPr>
        <p:spPr bwMode="auto">
          <a:xfrm>
            <a:off x="5562600" y="2057400"/>
            <a:ext cx="990600" cy="762000"/>
          </a:xfrm>
          <a:prstGeom prst="rect">
            <a:avLst/>
          </a:prstGeom>
          <a:solidFill>
            <a:srgbClr val="FF00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GB" altLang="fr-FR" sz="2000" dirty="0"/>
              <a:t>CPU 2</a:t>
            </a:r>
            <a:endParaRPr kumimoji="0" lang="en-GB" altLang="fr-FR" sz="2400" dirty="0">
              <a:latin typeface="Times New Roman" panose="02020603050405020304" pitchFamily="18" charset="0"/>
            </a:endParaRPr>
          </a:p>
        </p:txBody>
      </p:sp>
      <p:sp>
        <p:nvSpPr>
          <p:cNvPr id="9223" name="Rectangle 6"/>
          <p:cNvSpPr>
            <a:spLocks noChangeArrowheads="1"/>
          </p:cNvSpPr>
          <p:nvPr/>
        </p:nvSpPr>
        <p:spPr bwMode="auto">
          <a:xfrm>
            <a:off x="3581400" y="2057400"/>
            <a:ext cx="990600" cy="762000"/>
          </a:xfrm>
          <a:prstGeom prst="rect">
            <a:avLst/>
          </a:prstGeom>
          <a:solidFill>
            <a:srgbClr val="FF00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GB" altLang="fr-FR" sz="2000"/>
              <a:t>CPU 1</a:t>
            </a:r>
            <a:endParaRPr kumimoji="0" lang="en-GB" altLang="fr-FR" sz="2400">
              <a:latin typeface="Times New Roman" panose="02020603050405020304" pitchFamily="18" charset="0"/>
            </a:endParaRPr>
          </a:p>
        </p:txBody>
      </p:sp>
      <p:sp>
        <p:nvSpPr>
          <p:cNvPr id="177163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1066800" y="3429000"/>
            <a:ext cx="6019800" cy="2362200"/>
          </a:xfrm>
          <a:solidFill>
            <a:srgbClr val="FF6699"/>
          </a:solidFill>
          <a:ln w="12700">
            <a:solidFill>
              <a:schemeClr val="tx1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buFont typeface="Monotype Sorts" pitchFamily="2" charset="2"/>
              <a:buNone/>
              <a:defRPr/>
            </a:pPr>
            <a:r>
              <a:rPr lang="en-GB" altLang="fr-FR" sz="2000"/>
              <a:t>Shared memory</a:t>
            </a:r>
          </a:p>
          <a:p>
            <a:pPr algn="ctr">
              <a:buFont typeface="Monotype Sorts" pitchFamily="2" charset="2"/>
              <a:buNone/>
              <a:defRPr/>
            </a:pPr>
            <a:r>
              <a:rPr lang="en-GB" altLang="fr-FR" sz="2000"/>
              <a:t>Start Pgm1</a:t>
            </a:r>
          </a:p>
          <a:p>
            <a:pPr algn="ctr">
              <a:buFont typeface="Monotype Sorts" pitchFamily="2" charset="2"/>
              <a:buNone/>
              <a:defRPr/>
            </a:pPr>
            <a:r>
              <a:rPr lang="en-GB" altLang="fr-FR" sz="2000"/>
              <a:t>Open file 2</a:t>
            </a:r>
          </a:p>
          <a:p>
            <a:pPr algn="ctr">
              <a:buFont typeface="Monotype Sorts" pitchFamily="2" charset="2"/>
              <a:buNone/>
              <a:defRPr/>
            </a:pPr>
            <a:r>
              <a:rPr lang="en-GB" altLang="fr-FR" sz="2000"/>
              <a:t>Write rec10</a:t>
            </a:r>
          </a:p>
          <a:p>
            <a:pPr algn="ctr">
              <a:buFont typeface="Monotype Sorts" pitchFamily="2" charset="2"/>
              <a:buNone/>
              <a:defRPr/>
            </a:pPr>
            <a:r>
              <a:rPr lang="en-GB" altLang="fr-FR" sz="2000"/>
              <a:t>Close file 2</a:t>
            </a:r>
          </a:p>
          <a:p>
            <a:pPr algn="ctr">
              <a:buFont typeface="Monotype Sorts" pitchFamily="2" charset="2"/>
              <a:buNone/>
              <a:defRPr/>
            </a:pPr>
            <a:r>
              <a:rPr lang="en-GB" altLang="fr-FR" sz="2000"/>
              <a:t>End  Pgm2</a:t>
            </a:r>
          </a:p>
        </p:txBody>
      </p:sp>
      <p:cxnSp>
        <p:nvCxnSpPr>
          <p:cNvPr id="9225" name="AutoShape 12"/>
          <p:cNvCxnSpPr>
            <a:cxnSpLocks noChangeShapeType="1"/>
            <a:stCxn id="9221" idx="2"/>
            <a:endCxn id="177163" idx="0"/>
          </p:cNvCxnSpPr>
          <p:nvPr/>
        </p:nvCxnSpPr>
        <p:spPr bwMode="auto">
          <a:xfrm rot="16200000" flipH="1">
            <a:off x="2743200" y="2095500"/>
            <a:ext cx="609600" cy="20574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6" name="AutoShape 13"/>
          <p:cNvCxnSpPr>
            <a:cxnSpLocks noChangeShapeType="1"/>
            <a:stCxn id="9222" idx="2"/>
            <a:endCxn id="177163" idx="0"/>
          </p:cNvCxnSpPr>
          <p:nvPr/>
        </p:nvCxnSpPr>
        <p:spPr bwMode="auto">
          <a:xfrm rot="5400000">
            <a:off x="4762500" y="2133600"/>
            <a:ext cx="609600" cy="19812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7" name="AutoShape 14"/>
          <p:cNvCxnSpPr>
            <a:cxnSpLocks noChangeShapeType="1"/>
            <a:stCxn id="9223" idx="2"/>
            <a:endCxn id="177163" idx="0"/>
          </p:cNvCxnSpPr>
          <p:nvPr/>
        </p:nvCxnSpPr>
        <p:spPr bwMode="auto">
          <a:xfrm rot="5400000">
            <a:off x="3771900" y="3124200"/>
            <a:ext cx="6096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716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7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7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7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7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7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7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 animBg="1"/>
      <p:bldP spid="9222" grpId="0" animBg="1"/>
      <p:bldP spid="9223" grpId="0" animBg="1"/>
      <p:bldP spid="177163" grpId="0" uiExpand="1" build="p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fr-FR" sz="1400">
                <a:latin typeface="Times New Roman" panose="02020603050405020304" pitchFamily="18" charset="0"/>
              </a:rPr>
              <a:t>Operating Systems II</a:t>
            </a:r>
          </a:p>
        </p:txBody>
      </p:sp>
      <p:sp>
        <p:nvSpPr>
          <p:cNvPr id="39939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3442D4BA-6288-4612-92AD-19E0E35F19D1}" type="slidenum">
              <a:rPr kumimoji="0" lang="en-US" altLang="fr-FR" sz="1400" smtClean="0">
                <a:latin typeface="Times New Roman" panose="02020603050405020304" pitchFamily="18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30</a:t>
            </a:fld>
            <a:endParaRPr kumimoji="0" lang="en-US" altLang="fr-FR" sz="1400">
              <a:latin typeface="Times New Roman" panose="02020603050405020304" pitchFamily="18" charset="0"/>
            </a:endParaRPr>
          </a:p>
        </p:txBody>
      </p:sp>
      <p:sp>
        <p:nvSpPr>
          <p:cNvPr id="136194" name="Rectangle 1026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>
              <a:defRPr/>
            </a:pPr>
            <a:r>
              <a:rPr lang="en-GB" altLang="fr-FR"/>
              <a:t>Non-determinate.</a:t>
            </a:r>
          </a:p>
        </p:txBody>
      </p:sp>
      <p:sp>
        <p:nvSpPr>
          <p:cNvPr id="136195" name="Rectangle 1027"/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defRPr/>
            </a:pPr>
            <a:r>
              <a:rPr lang="en-GB" altLang="fr-FR" dirty="0"/>
              <a:t>No assurance that repeated  execution of a parallel program will produce the same results.</a:t>
            </a:r>
          </a:p>
          <a:p>
            <a:pPr>
              <a:defRPr/>
            </a:pPr>
            <a:r>
              <a:rPr lang="en-GB" altLang="fr-FR" dirty="0"/>
              <a:t>Mainly due to the absence of critical sections.</a:t>
            </a:r>
          </a:p>
          <a:p>
            <a:pPr lvl="1">
              <a:defRPr/>
            </a:pPr>
            <a:r>
              <a:rPr lang="en-GB" altLang="fr-FR" dirty="0"/>
              <a:t>Execution results depends of the execution order or the presence of parallel processes !!!</a:t>
            </a:r>
          </a:p>
          <a:p>
            <a:pPr>
              <a:defRPr/>
            </a:pPr>
            <a:r>
              <a:rPr lang="en-GB" altLang="fr-FR" dirty="0"/>
              <a:t>Need to build determinate software.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4" grpId="0" autoUpdateAnimBg="0"/>
      <p:bldP spid="136195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fr-FR" sz="1400">
                <a:latin typeface="Times New Roman" panose="02020603050405020304" pitchFamily="18" charset="0"/>
              </a:rPr>
              <a:t>Operating Systems II</a:t>
            </a:r>
          </a:p>
        </p:txBody>
      </p:sp>
      <p:sp>
        <p:nvSpPr>
          <p:cNvPr id="4198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75C7965C-E142-476F-8228-6AC8381DA5DE}" type="slidenum">
              <a:rPr kumimoji="0" lang="en-US" altLang="fr-FR" sz="1400" smtClean="0">
                <a:latin typeface="Times New Roman" panose="02020603050405020304" pitchFamily="18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31</a:t>
            </a:fld>
            <a:endParaRPr kumimoji="0" lang="en-US" altLang="fr-FR" sz="1400">
              <a:latin typeface="Times New Roman" panose="02020603050405020304" pitchFamily="18" charset="0"/>
            </a:endParaRPr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>
              <a:defRPr/>
            </a:pPr>
            <a:r>
              <a:rPr lang="en-GB" altLang="fr-FR"/>
              <a:t>Synchronisation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defRPr/>
            </a:pPr>
            <a:r>
              <a:rPr lang="en-GB" altLang="fr-FR"/>
              <a:t>Coordinating processes:</a:t>
            </a:r>
          </a:p>
          <a:p>
            <a:pPr lvl="1">
              <a:defRPr/>
            </a:pPr>
            <a:r>
              <a:rPr lang="en-GB" altLang="fr-FR"/>
              <a:t>Workload is spread on n processes</a:t>
            </a:r>
          </a:p>
          <a:p>
            <a:pPr lvl="1">
              <a:defRPr/>
            </a:pPr>
            <a:r>
              <a:rPr lang="en-GB" altLang="fr-FR"/>
              <a:t>Final results exploitable after consolidation</a:t>
            </a:r>
          </a:p>
          <a:p>
            <a:pPr lvl="1">
              <a:defRPr/>
            </a:pPr>
            <a:r>
              <a:rPr lang="en-GB" altLang="fr-FR"/>
              <a:t>Communication through messages or wait/post mechanism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 build="p" autoUpdateAnimBg="0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fr-FR" sz="1400">
                <a:latin typeface="Times New Roman" panose="02020603050405020304" pitchFamily="18" charset="0"/>
              </a:rPr>
              <a:t>Operating Systems II</a:t>
            </a:r>
          </a:p>
        </p:txBody>
      </p:sp>
      <p:sp>
        <p:nvSpPr>
          <p:cNvPr id="4403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0CC9CCD0-9D24-4C59-94B8-5D83935DF58C}" type="slidenum">
              <a:rPr kumimoji="0" lang="en-US" altLang="fr-FR" sz="1400" smtClean="0">
                <a:latin typeface="Times New Roman" panose="02020603050405020304" pitchFamily="18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32</a:t>
            </a:fld>
            <a:endParaRPr kumimoji="0" lang="en-US" altLang="fr-FR" sz="1400">
              <a:latin typeface="Times New Roman" panose="02020603050405020304" pitchFamily="18" charset="0"/>
            </a:endParaRPr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>
              <a:defRPr/>
            </a:pPr>
            <a:r>
              <a:rPr lang="en-GB" altLang="fr-FR"/>
              <a:t>Mutual exclusion.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defRPr/>
            </a:pPr>
            <a:r>
              <a:rPr lang="en-GB" altLang="fr-FR" dirty="0"/>
              <a:t>Concurrent processes.</a:t>
            </a:r>
          </a:p>
          <a:p>
            <a:pPr lvl="1">
              <a:defRPr/>
            </a:pPr>
            <a:r>
              <a:rPr lang="en-GB" altLang="fr-FR" dirty="0"/>
              <a:t>N processes share same data or same resources</a:t>
            </a:r>
          </a:p>
          <a:p>
            <a:pPr lvl="1">
              <a:defRPr/>
            </a:pPr>
            <a:r>
              <a:rPr lang="en-GB" altLang="fr-FR" dirty="0"/>
              <a:t>Execution determinate</a:t>
            </a:r>
          </a:p>
          <a:p>
            <a:pPr lvl="1">
              <a:defRPr/>
            </a:pPr>
            <a:r>
              <a:rPr lang="en-GB" altLang="fr-FR" dirty="0"/>
              <a:t>Critical section mechanism through semaphore or message usage.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6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6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4" grpId="0" autoUpdateAnimBg="0"/>
      <p:bldP spid="146435" grpId="0" build="p" autoUpdateAnimBg="0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fr-FR" sz="1400">
                <a:latin typeface="Times New Roman" panose="02020603050405020304" pitchFamily="18" charset="0"/>
              </a:rPr>
              <a:t>Operating Systems II</a:t>
            </a:r>
          </a:p>
        </p:txBody>
      </p:sp>
      <p:sp>
        <p:nvSpPr>
          <p:cNvPr id="4608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740B0AEB-C120-407A-9F7A-E282A69E6D4A}" type="slidenum">
              <a:rPr kumimoji="0" lang="en-US" altLang="fr-FR" sz="1400" smtClean="0">
                <a:latin typeface="Times New Roman" panose="02020603050405020304" pitchFamily="18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33</a:t>
            </a:fld>
            <a:endParaRPr kumimoji="0" lang="en-US" altLang="fr-FR" sz="1400">
              <a:latin typeface="Times New Roman" panose="02020603050405020304" pitchFamily="18" charset="0"/>
            </a:endParaRPr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>
              <a:defRPr/>
            </a:pPr>
            <a:r>
              <a:rPr lang="en-GB" altLang="fr-FR" dirty="0"/>
              <a:t>Deadlocks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defRPr/>
            </a:pPr>
            <a:r>
              <a:rPr lang="en-GB" altLang="fr-FR"/>
              <a:t>Mutual exclusion</a:t>
            </a:r>
          </a:p>
          <a:p>
            <a:pPr lvl="1">
              <a:defRPr/>
            </a:pPr>
            <a:r>
              <a:rPr lang="en-GB" altLang="fr-FR"/>
              <a:t>Process Pa uses resource Rb: exclusive use of Rb</a:t>
            </a:r>
          </a:p>
          <a:p>
            <a:pPr lvl="1">
              <a:defRPr/>
            </a:pPr>
            <a:r>
              <a:rPr lang="en-GB" altLang="fr-FR"/>
              <a:t>Process Pb uses resource Ra: exclusive use of Ra</a:t>
            </a:r>
          </a:p>
          <a:p>
            <a:pPr lvl="1">
              <a:defRPr/>
            </a:pPr>
            <a:r>
              <a:rPr lang="en-GB" altLang="fr-FR"/>
              <a:t>Process Pa wants to use resource Ra but waits</a:t>
            </a:r>
          </a:p>
          <a:p>
            <a:pPr lvl="1" algn="ctr">
              <a:defRPr/>
            </a:pPr>
            <a:r>
              <a:rPr lang="en-GB" altLang="fr-FR"/>
              <a:t>Process Pb wants to use resource Rb but waits </a:t>
            </a:r>
          </a:p>
          <a:p>
            <a:pPr algn="ctr">
              <a:buFont typeface="Monotype Sorts" pitchFamily="2" charset="2"/>
              <a:buNone/>
              <a:defRPr/>
            </a:pPr>
            <a:r>
              <a:rPr lang="en-GB" altLang="fr-FR"/>
              <a:t>-&gt;Deadlock situation.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0" grpId="0" autoUpdateAnimBg="0"/>
      <p:bldP spid="150531" grpId="0" uiExpand="1" build="p" autoUpdateAnimBg="0" advAuto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fr-FR" sz="1400">
                <a:latin typeface="Times New Roman" panose="02020603050405020304" pitchFamily="18" charset="0"/>
              </a:rPr>
              <a:t>Operating Systems II</a:t>
            </a:r>
          </a:p>
        </p:txBody>
      </p:sp>
      <p:sp>
        <p:nvSpPr>
          <p:cNvPr id="4813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F204D4EE-69B5-4868-8D53-4B3D2F06CE07}" type="slidenum">
              <a:rPr kumimoji="0" lang="en-US" altLang="fr-FR" sz="1400" smtClean="0">
                <a:latin typeface="Times New Roman" panose="02020603050405020304" pitchFamily="18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34</a:t>
            </a:fld>
            <a:endParaRPr kumimoji="0" lang="en-US" altLang="fr-FR" sz="1400">
              <a:latin typeface="Times New Roman" panose="02020603050405020304" pitchFamily="18" charset="0"/>
            </a:endParaRPr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fr-FR"/>
              <a:t>Deadlocks.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304800"/>
            <a:ext cx="7772400" cy="533400"/>
          </a:xfrm>
        </p:spPr>
        <p:txBody>
          <a:bodyPr/>
          <a:lstStyle/>
          <a:p>
            <a:pPr algn="ctr">
              <a:buFont typeface="Monotype Sorts" pitchFamily="2" charset="2"/>
              <a:buNone/>
              <a:defRPr/>
            </a:pPr>
            <a:endParaRPr lang="en-US" altLang="fr-FR"/>
          </a:p>
        </p:txBody>
      </p:sp>
      <p:sp>
        <p:nvSpPr>
          <p:cNvPr id="187397" name="AutoShape 5"/>
          <p:cNvSpPr>
            <a:spLocks noChangeArrowheads="1"/>
          </p:cNvSpPr>
          <p:nvPr/>
        </p:nvSpPr>
        <p:spPr bwMode="auto">
          <a:xfrm>
            <a:off x="1524000" y="3200400"/>
            <a:ext cx="1371600" cy="838200"/>
          </a:xfrm>
          <a:prstGeom prst="cube">
            <a:avLst>
              <a:gd name="adj" fmla="val 25000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Pa</a:t>
            </a:r>
          </a:p>
        </p:txBody>
      </p:sp>
      <p:sp>
        <p:nvSpPr>
          <p:cNvPr id="187398" name="AutoShape 6"/>
          <p:cNvSpPr>
            <a:spLocks noChangeArrowheads="1"/>
          </p:cNvSpPr>
          <p:nvPr/>
        </p:nvSpPr>
        <p:spPr bwMode="auto">
          <a:xfrm>
            <a:off x="4876800" y="3429000"/>
            <a:ext cx="1371600" cy="838200"/>
          </a:xfrm>
          <a:prstGeom prst="cube">
            <a:avLst>
              <a:gd name="adj" fmla="val 25000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Pb</a:t>
            </a:r>
          </a:p>
        </p:txBody>
      </p:sp>
      <p:sp>
        <p:nvSpPr>
          <p:cNvPr id="187400" name="AutoShape 8"/>
          <p:cNvSpPr>
            <a:spLocks noChangeArrowheads="1"/>
          </p:cNvSpPr>
          <p:nvPr/>
        </p:nvSpPr>
        <p:spPr bwMode="auto">
          <a:xfrm>
            <a:off x="3276600" y="1981200"/>
            <a:ext cx="914400" cy="1066800"/>
          </a:xfrm>
          <a:prstGeom prst="flowChartMagneticDisk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GB" altLang="fr-FR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Ra</a:t>
            </a:r>
            <a:endParaRPr lang="en-GB" altLang="fr-FR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7401" name="AutoShape 9"/>
          <p:cNvSpPr>
            <a:spLocks noChangeArrowheads="1"/>
          </p:cNvSpPr>
          <p:nvPr/>
        </p:nvSpPr>
        <p:spPr bwMode="auto">
          <a:xfrm>
            <a:off x="3352800" y="4648200"/>
            <a:ext cx="914400" cy="1066800"/>
          </a:xfrm>
          <a:prstGeom prst="flowChartMagneticDisk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GB" altLang="fr-FR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Rb</a:t>
            </a:r>
            <a:endParaRPr lang="en-GB" altLang="fr-FR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7402" name="AutoShape 10"/>
          <p:cNvSpPr>
            <a:spLocks noChangeArrowheads="1"/>
          </p:cNvSpPr>
          <p:nvPr/>
        </p:nvSpPr>
        <p:spPr bwMode="auto">
          <a:xfrm rot="-8035794">
            <a:off x="1981200" y="4495800"/>
            <a:ext cx="990600" cy="533400"/>
          </a:xfrm>
          <a:prstGeom prst="rightArrow">
            <a:avLst>
              <a:gd name="adj1" fmla="val 50000"/>
              <a:gd name="adj2" fmla="val 46429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endParaRPr lang="fr-B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7403" name="AutoShape 11"/>
          <p:cNvSpPr>
            <a:spLocks noChangeArrowheads="1"/>
          </p:cNvSpPr>
          <p:nvPr/>
        </p:nvSpPr>
        <p:spPr bwMode="auto">
          <a:xfrm>
            <a:off x="1371600" y="4876800"/>
            <a:ext cx="609600" cy="609600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 w="12700">
            <a:solidFill>
              <a:srgbClr val="33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endParaRPr lang="fr-B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7404" name="AutoShape 12"/>
          <p:cNvSpPr>
            <a:spLocks noChangeArrowheads="1"/>
          </p:cNvSpPr>
          <p:nvPr/>
        </p:nvSpPr>
        <p:spPr bwMode="auto">
          <a:xfrm rot="2911861">
            <a:off x="4495800" y="2438400"/>
            <a:ext cx="990600" cy="533400"/>
          </a:xfrm>
          <a:prstGeom prst="rightArrow">
            <a:avLst>
              <a:gd name="adj1" fmla="val 50000"/>
              <a:gd name="adj2" fmla="val 46429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endParaRPr lang="fr-B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7405" name="AutoShape 13"/>
          <p:cNvSpPr>
            <a:spLocks noChangeArrowheads="1"/>
          </p:cNvSpPr>
          <p:nvPr/>
        </p:nvSpPr>
        <p:spPr bwMode="auto">
          <a:xfrm>
            <a:off x="5181600" y="1752600"/>
            <a:ext cx="609600" cy="609600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 w="12700">
            <a:solidFill>
              <a:srgbClr val="33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endParaRPr lang="fr-B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7407" name="Freeform 15"/>
          <p:cNvSpPr>
            <a:spLocks/>
          </p:cNvSpPr>
          <p:nvPr/>
        </p:nvSpPr>
        <p:spPr bwMode="auto">
          <a:xfrm>
            <a:off x="2286000" y="2895600"/>
            <a:ext cx="990600" cy="762000"/>
          </a:xfrm>
          <a:custGeom>
            <a:avLst/>
            <a:gdLst>
              <a:gd name="T0" fmla="*/ 0 w 624"/>
              <a:gd name="T1" fmla="*/ 0 h 480"/>
              <a:gd name="T2" fmla="*/ 432 w 624"/>
              <a:gd name="T3" fmla="*/ 96 h 480"/>
              <a:gd name="T4" fmla="*/ 624 w 624"/>
              <a:gd name="T5" fmla="*/ 48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4" h="480">
                <a:moveTo>
                  <a:pt x="0" y="0"/>
                </a:moveTo>
                <a:cubicBezTo>
                  <a:pt x="164" y="8"/>
                  <a:pt x="328" y="16"/>
                  <a:pt x="432" y="96"/>
                </a:cubicBezTo>
                <a:cubicBezTo>
                  <a:pt x="536" y="176"/>
                  <a:pt x="592" y="416"/>
                  <a:pt x="624" y="480"/>
                </a:cubicBezTo>
              </a:path>
            </a:pathLst>
          </a:custGeom>
          <a:noFill/>
          <a:ln w="22225" cap="flat" cmpd="sng">
            <a:solidFill>
              <a:srgbClr val="000000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endParaRPr lang="fr-B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7408" name="Freeform 16"/>
          <p:cNvSpPr>
            <a:spLocks/>
          </p:cNvSpPr>
          <p:nvPr/>
        </p:nvSpPr>
        <p:spPr bwMode="auto">
          <a:xfrm>
            <a:off x="4343400" y="4267200"/>
            <a:ext cx="1600200" cy="990600"/>
          </a:xfrm>
          <a:custGeom>
            <a:avLst/>
            <a:gdLst>
              <a:gd name="T0" fmla="*/ 0 w 336"/>
              <a:gd name="T1" fmla="*/ 0 h 288"/>
              <a:gd name="T2" fmla="*/ 336 w 336"/>
              <a:gd name="T3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36" h="288">
                <a:moveTo>
                  <a:pt x="0" y="0"/>
                </a:moveTo>
                <a:cubicBezTo>
                  <a:pt x="84" y="116"/>
                  <a:pt x="168" y="232"/>
                  <a:pt x="336" y="288"/>
                </a:cubicBezTo>
              </a:path>
            </a:pathLst>
          </a:custGeom>
          <a:noFill/>
          <a:ln w="22225" cap="flat" cmpd="sng">
            <a:solidFill>
              <a:srgbClr val="000000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endParaRPr lang="fr-B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7409" name="AutoShape 17"/>
          <p:cNvSpPr>
            <a:spLocks noChangeArrowheads="1"/>
          </p:cNvSpPr>
          <p:nvPr/>
        </p:nvSpPr>
        <p:spPr bwMode="auto">
          <a:xfrm rot="-24569934">
            <a:off x="4495800" y="4572000"/>
            <a:ext cx="990600" cy="533400"/>
          </a:xfrm>
          <a:prstGeom prst="rightArrow">
            <a:avLst>
              <a:gd name="adj1" fmla="val 50000"/>
              <a:gd name="adj2" fmla="val 46429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endParaRPr lang="fr-B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7410" name="AutoShape 18"/>
          <p:cNvSpPr>
            <a:spLocks noChangeArrowheads="1"/>
          </p:cNvSpPr>
          <p:nvPr/>
        </p:nvSpPr>
        <p:spPr bwMode="auto">
          <a:xfrm rot="8285688">
            <a:off x="2209800" y="2438400"/>
            <a:ext cx="990600" cy="533400"/>
          </a:xfrm>
          <a:prstGeom prst="rightArrow">
            <a:avLst>
              <a:gd name="adj1" fmla="val 50000"/>
              <a:gd name="adj2" fmla="val 46429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endParaRPr lang="fr-B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7411" name="AutoShape 19"/>
          <p:cNvSpPr>
            <a:spLocks noChangeArrowheads="1"/>
          </p:cNvSpPr>
          <p:nvPr/>
        </p:nvSpPr>
        <p:spPr bwMode="auto">
          <a:xfrm>
            <a:off x="2057400" y="1981200"/>
            <a:ext cx="457200" cy="457200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700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endParaRPr lang="fr-B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7412" name="AutoShape 20"/>
          <p:cNvSpPr>
            <a:spLocks noChangeArrowheads="1"/>
          </p:cNvSpPr>
          <p:nvPr/>
        </p:nvSpPr>
        <p:spPr bwMode="auto">
          <a:xfrm>
            <a:off x="5029200" y="5257800"/>
            <a:ext cx="457200" cy="457200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700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endParaRPr lang="fr-B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7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7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7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87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87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87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7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87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87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87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4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87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87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54" presetID="9" presetClass="entr" presetSubtype="0" fill="hold" nodeType="after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87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8500"/>
                            </p:stCondLst>
                            <p:childTnLst>
                              <p:par>
                                <p:cTn id="5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8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9000"/>
                            </p:stCondLst>
                            <p:childTnLst>
                              <p:par>
                                <p:cTn id="62" presetID="9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8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22500"/>
                            </p:stCondLst>
                            <p:childTnLst>
                              <p:par>
                                <p:cTn id="6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8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4" grpId="0" autoUpdateAnimBg="0"/>
      <p:bldP spid="187395" grpId="0" build="p" autoUpdateAnimBg="0" advAuto="0"/>
      <p:bldP spid="187397" grpId="0" animBg="1" autoUpdateAnimBg="0"/>
      <p:bldP spid="187398" grpId="0" animBg="1" autoUpdateAnimBg="0"/>
      <p:bldP spid="187400" grpId="0" animBg="1" autoUpdateAnimBg="0"/>
      <p:bldP spid="187401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fr-FR" sz="1400">
                <a:latin typeface="Times New Roman" panose="02020603050405020304" pitchFamily="18" charset="0"/>
              </a:rPr>
              <a:t>Operating Systems II</a:t>
            </a:r>
          </a:p>
        </p:txBody>
      </p:sp>
      <p:sp>
        <p:nvSpPr>
          <p:cNvPr id="717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BF01553F-C0F5-4A70-B01F-099A7672A8B7}" type="slidenum">
              <a:rPr kumimoji="0" lang="en-US" altLang="fr-FR" sz="1400" smtClean="0">
                <a:latin typeface="Times New Roman" panose="02020603050405020304" pitchFamily="18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35</a:t>
            </a:fld>
            <a:endParaRPr kumimoji="0" lang="en-US" altLang="fr-FR" sz="1400">
              <a:latin typeface="Times New Roman" panose="02020603050405020304" pitchFamily="18" charset="0"/>
            </a:endParaRPr>
          </a:p>
        </p:txBody>
      </p:sp>
      <p:sp>
        <p:nvSpPr>
          <p:cNvPr id="17613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GB" altLang="fr-FR" dirty="0"/>
          </a:p>
        </p:txBody>
      </p:sp>
      <p:sp>
        <p:nvSpPr>
          <p:cNvPr id="6" name="Ellipse 5"/>
          <p:cNvSpPr/>
          <p:nvPr/>
        </p:nvSpPr>
        <p:spPr bwMode="auto">
          <a:xfrm>
            <a:off x="107504" y="116632"/>
            <a:ext cx="1008112" cy="432048"/>
          </a:xfrm>
          <a:prstGeom prst="ellipse">
            <a:avLst/>
          </a:prstGeom>
          <a:solidFill>
            <a:schemeClr val="tx2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BE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JPC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04056" y="5985301"/>
            <a:ext cx="8663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</a:rPr>
              <a:t>Farms</a:t>
            </a:r>
            <a:r>
              <a:rPr lang="fr-BE" dirty="0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</a:rPr>
              <a:t>, Virtual servers…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 dirty="0"/>
          </a:p>
        </p:txBody>
      </p:sp>
      <p:pic>
        <p:nvPicPr>
          <p:cNvPr id="10" name="Image 9" descr="Résultat de recherche d'images pour &quot;it computer server farm load balancer&quot;">
            <a:hlinkClick r:id="rId3"/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89248"/>
            <a:ext cx="4464496" cy="4483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 10" descr="Résultat de recherche d'images pour &quot;it hypervisor&quot;">
            <a:hlinkClick r:id="rId5"/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632" y="1515109"/>
            <a:ext cx="4347863" cy="44701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2097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fr-FR" sz="1400">
                <a:latin typeface="Times New Roman" panose="02020603050405020304" pitchFamily="18" charset="0"/>
              </a:rPr>
              <a:t>Operating Systems II</a:t>
            </a:r>
          </a:p>
        </p:txBody>
      </p:sp>
      <p:sp>
        <p:nvSpPr>
          <p:cNvPr id="1126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7322A15D-1A2A-4310-AAA5-161C7A32A0FF}" type="slidenum">
              <a:rPr kumimoji="0" lang="en-US" altLang="fr-FR" sz="1400" smtClean="0">
                <a:latin typeface="Times New Roman" panose="02020603050405020304" pitchFamily="18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4</a:t>
            </a:fld>
            <a:endParaRPr kumimoji="0" lang="en-US" altLang="fr-FR" sz="1400">
              <a:latin typeface="Times New Roman" panose="02020603050405020304" pitchFamily="18" charset="0"/>
            </a:endParaRPr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>
              <a:defRPr/>
            </a:pPr>
            <a:r>
              <a:rPr lang="en-GB" altLang="fr-FR"/>
              <a:t>Flynn Classification.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defRPr/>
            </a:pPr>
            <a:r>
              <a:rPr lang="en-GB" altLang="fr-FR" dirty="0"/>
              <a:t>SISD: one instruction processing one data</a:t>
            </a:r>
          </a:p>
          <a:p>
            <a:pPr>
              <a:defRPr/>
            </a:pPr>
            <a:r>
              <a:rPr lang="en-GB" altLang="fr-FR" dirty="0"/>
              <a:t>SIMD: one instruction processing multiple data ( array of data ) </a:t>
            </a:r>
          </a:p>
          <a:p>
            <a:pPr>
              <a:defRPr/>
            </a:pPr>
            <a:r>
              <a:rPr lang="en-GB" altLang="fr-FR" dirty="0"/>
              <a:t>MISD: multiple instruction processing single data</a:t>
            </a:r>
          </a:p>
          <a:p>
            <a:pPr>
              <a:defRPr/>
            </a:pPr>
            <a:r>
              <a:rPr lang="en-GB" altLang="fr-FR" dirty="0"/>
              <a:t>MIMD: multiple instruction processing multiple data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fr-FR" sz="1400" dirty="0">
                <a:latin typeface="Times New Roman" panose="02020603050405020304" pitchFamily="18" charset="0"/>
              </a:rPr>
              <a:t>Operating Systems II</a:t>
            </a:r>
          </a:p>
        </p:txBody>
      </p:sp>
      <p:sp>
        <p:nvSpPr>
          <p:cNvPr id="1331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16A69949-7629-41D4-AD3C-587964C9B3E2}" type="slidenum">
              <a:rPr kumimoji="0" lang="en-US" altLang="fr-FR" sz="1400" smtClean="0">
                <a:latin typeface="Times New Roman" panose="02020603050405020304" pitchFamily="18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5</a:t>
            </a:fld>
            <a:endParaRPr kumimoji="0" lang="en-US" altLang="fr-FR" sz="1400">
              <a:latin typeface="Times New Roman" panose="02020603050405020304" pitchFamily="18" charset="0"/>
            </a:endParaRPr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>
              <a:defRPr/>
            </a:pPr>
            <a:r>
              <a:rPr lang="en-GB" altLang="fr-FR"/>
              <a:t>SISD and SIMD.</a:t>
            </a:r>
          </a:p>
        </p:txBody>
      </p:sp>
      <p:sp>
        <p:nvSpPr>
          <p:cNvPr id="114692" name="AutoShape 4"/>
          <p:cNvSpPr>
            <a:spLocks noChangeArrowheads="1"/>
          </p:cNvSpPr>
          <p:nvPr/>
        </p:nvSpPr>
        <p:spPr bwMode="auto">
          <a:xfrm>
            <a:off x="2209800" y="2819400"/>
            <a:ext cx="914400" cy="609600"/>
          </a:xfrm>
          <a:prstGeom prst="flowChartProcess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GB" altLang="fr-FR" sz="2400">
                <a:latin typeface="Times New Roman" panose="02020603050405020304" pitchFamily="18" charset="0"/>
              </a:rPr>
              <a:t>Cu</a:t>
            </a:r>
          </a:p>
        </p:txBody>
      </p:sp>
      <p:sp>
        <p:nvSpPr>
          <p:cNvPr id="114694" name="AutoShape 6"/>
          <p:cNvSpPr>
            <a:spLocks noChangeArrowheads="1"/>
          </p:cNvSpPr>
          <p:nvPr/>
        </p:nvSpPr>
        <p:spPr bwMode="auto">
          <a:xfrm>
            <a:off x="3962400" y="2819400"/>
            <a:ext cx="914400" cy="609600"/>
          </a:xfrm>
          <a:prstGeom prst="flowChartProcess">
            <a:avLst/>
          </a:prstGeom>
          <a:solidFill>
            <a:srgbClr val="FF99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GB" altLang="fr-FR" sz="2400">
                <a:latin typeface="Times New Roman" panose="02020603050405020304" pitchFamily="18" charset="0"/>
              </a:rPr>
              <a:t>ALU</a:t>
            </a:r>
          </a:p>
        </p:txBody>
      </p:sp>
      <p:sp>
        <p:nvSpPr>
          <p:cNvPr id="114695" name="AutoShape 7"/>
          <p:cNvSpPr>
            <a:spLocks noChangeArrowheads="1"/>
          </p:cNvSpPr>
          <p:nvPr/>
        </p:nvSpPr>
        <p:spPr bwMode="auto">
          <a:xfrm>
            <a:off x="3962400" y="4267200"/>
            <a:ext cx="914400" cy="609600"/>
          </a:xfrm>
          <a:prstGeom prst="flowChartProcess">
            <a:avLst/>
          </a:prstGeom>
          <a:solidFill>
            <a:srgbClr val="FF99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GB" altLang="fr-FR" sz="2400">
                <a:latin typeface="Times New Roman" panose="02020603050405020304" pitchFamily="18" charset="0"/>
              </a:rPr>
              <a:t>ALU</a:t>
            </a:r>
          </a:p>
        </p:txBody>
      </p:sp>
      <p:cxnSp>
        <p:nvCxnSpPr>
          <p:cNvPr id="114696" name="AutoShape 8"/>
          <p:cNvCxnSpPr>
            <a:cxnSpLocks noChangeShapeType="1"/>
            <a:stCxn id="114692" idx="3"/>
            <a:endCxn id="114694" idx="1"/>
          </p:cNvCxnSpPr>
          <p:nvPr/>
        </p:nvCxnSpPr>
        <p:spPr bwMode="auto">
          <a:xfrm>
            <a:off x="3124200" y="3124200"/>
            <a:ext cx="838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4698" name="Line 10"/>
          <p:cNvSpPr>
            <a:spLocks noChangeShapeType="1"/>
          </p:cNvSpPr>
          <p:nvPr/>
        </p:nvSpPr>
        <p:spPr bwMode="auto">
          <a:xfrm flipH="1">
            <a:off x="4953000" y="3124200"/>
            <a:ext cx="144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endParaRPr lang="fr-B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4700" name="Line 12"/>
          <p:cNvSpPr>
            <a:spLocks noChangeShapeType="1"/>
          </p:cNvSpPr>
          <p:nvPr/>
        </p:nvSpPr>
        <p:spPr bwMode="auto">
          <a:xfrm flipH="1">
            <a:off x="4876800" y="4572000"/>
            <a:ext cx="144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endParaRPr lang="fr-B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4701" name="AutoShape 13"/>
          <p:cNvCxnSpPr>
            <a:cxnSpLocks noChangeShapeType="1"/>
            <a:stCxn id="114692" idx="3"/>
            <a:endCxn id="114695" idx="1"/>
          </p:cNvCxnSpPr>
          <p:nvPr/>
        </p:nvCxnSpPr>
        <p:spPr bwMode="auto">
          <a:xfrm>
            <a:off x="3124200" y="3124200"/>
            <a:ext cx="838200" cy="14478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4702" name="AutoShape 14"/>
          <p:cNvSpPr>
            <a:spLocks noChangeArrowheads="1"/>
          </p:cNvSpPr>
          <p:nvPr/>
        </p:nvSpPr>
        <p:spPr bwMode="auto">
          <a:xfrm>
            <a:off x="6629400" y="2667000"/>
            <a:ext cx="990600" cy="762000"/>
          </a:xfrm>
          <a:prstGeom prst="flowChartAlternateProcess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GB" altLang="fr-FR" sz="2400">
                <a:latin typeface="Times New Roman" panose="02020603050405020304" pitchFamily="18" charset="0"/>
              </a:rPr>
              <a:t>Data </a:t>
            </a:r>
          </a:p>
        </p:txBody>
      </p:sp>
      <p:sp>
        <p:nvSpPr>
          <p:cNvPr id="114707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7772400" cy="228600"/>
          </a:xfrm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endParaRPr lang="en-US" altLang="fr-FR" dirty="0"/>
          </a:p>
        </p:txBody>
      </p:sp>
      <p:sp>
        <p:nvSpPr>
          <p:cNvPr id="114709" name="AutoShape 21"/>
          <p:cNvSpPr>
            <a:spLocks noChangeArrowheads="1"/>
          </p:cNvSpPr>
          <p:nvPr/>
        </p:nvSpPr>
        <p:spPr bwMode="auto">
          <a:xfrm>
            <a:off x="3048000" y="2209800"/>
            <a:ext cx="990600" cy="762000"/>
          </a:xfrm>
          <a:prstGeom prst="flowChartAlternateProcess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GB" altLang="fr-FR" sz="2400">
                <a:latin typeface="Times New Roman" panose="02020603050405020304" pitchFamily="18" charset="0"/>
              </a:rPr>
              <a:t>Instructions </a:t>
            </a:r>
          </a:p>
        </p:txBody>
      </p:sp>
      <p:sp>
        <p:nvSpPr>
          <p:cNvPr id="114711" name="AutoShape 23"/>
          <p:cNvSpPr>
            <a:spLocks noChangeArrowheads="1"/>
          </p:cNvSpPr>
          <p:nvPr/>
        </p:nvSpPr>
        <p:spPr bwMode="auto">
          <a:xfrm>
            <a:off x="6629400" y="4191000"/>
            <a:ext cx="990600" cy="762000"/>
          </a:xfrm>
          <a:prstGeom prst="flowChartAlternateProcess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GB" altLang="fr-FR" sz="2400">
                <a:latin typeface="Times New Roman" panose="02020603050405020304" pitchFamily="18" charset="0"/>
              </a:rPr>
              <a:t>Data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4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35" presetID="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0" grpId="0" autoUpdateAnimBg="0"/>
      <p:bldP spid="114692" grpId="0" animBg="1" autoUpdateAnimBg="0"/>
      <p:bldP spid="114694" grpId="0" animBg="1" autoUpdateAnimBg="0"/>
      <p:bldP spid="114695" grpId="0" animBg="1" autoUpdateAnimBg="0"/>
      <p:bldP spid="114702" grpId="0" autoUpdateAnimBg="0"/>
      <p:bldP spid="114707" grpId="0" build="p" autoUpdateAnimBg="0" advAuto="0"/>
      <p:bldP spid="114709" grpId="0" autoUpdateAnimBg="0"/>
      <p:bldP spid="114711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fr-FR" sz="1400">
                <a:latin typeface="Times New Roman" panose="02020603050405020304" pitchFamily="18" charset="0"/>
              </a:rPr>
              <a:t>Operating Systems II</a:t>
            </a:r>
          </a:p>
        </p:txBody>
      </p:sp>
      <p:sp>
        <p:nvSpPr>
          <p:cNvPr id="14339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C09F3B8D-EA21-4952-A04A-912EA4AA1D5A}" type="slidenum">
              <a:rPr kumimoji="0" lang="en-US" altLang="fr-FR" sz="1400" smtClean="0">
                <a:latin typeface="Times New Roman" panose="02020603050405020304" pitchFamily="18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fr-FR" sz="1400">
              <a:latin typeface="Times New Roman" panose="02020603050405020304" pitchFamily="18" charset="0"/>
            </a:endParaRPr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fr-FR"/>
              <a:t>MIMD.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81000"/>
          </a:xfrm>
        </p:spPr>
        <p:txBody>
          <a:bodyPr/>
          <a:lstStyle/>
          <a:p>
            <a:pPr>
              <a:defRPr/>
            </a:pPr>
            <a:endParaRPr lang="en-US" altLang="fr-FR"/>
          </a:p>
        </p:txBody>
      </p:sp>
      <p:sp>
        <p:nvSpPr>
          <p:cNvPr id="178181" name="AutoShape 5"/>
          <p:cNvSpPr>
            <a:spLocks noChangeArrowheads="1"/>
          </p:cNvSpPr>
          <p:nvPr/>
        </p:nvSpPr>
        <p:spPr bwMode="auto">
          <a:xfrm>
            <a:off x="2209800" y="2819400"/>
            <a:ext cx="914400" cy="609600"/>
          </a:xfrm>
          <a:prstGeom prst="flowChartProcess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GB" altLang="fr-FR" sz="2400">
                <a:latin typeface="Times New Roman" panose="02020603050405020304" pitchFamily="18" charset="0"/>
              </a:rPr>
              <a:t>Cu</a:t>
            </a:r>
          </a:p>
        </p:txBody>
      </p:sp>
      <p:sp>
        <p:nvSpPr>
          <p:cNvPr id="178182" name="AutoShape 6"/>
          <p:cNvSpPr>
            <a:spLocks noChangeArrowheads="1"/>
          </p:cNvSpPr>
          <p:nvPr/>
        </p:nvSpPr>
        <p:spPr bwMode="auto">
          <a:xfrm>
            <a:off x="3962400" y="2819400"/>
            <a:ext cx="914400" cy="609600"/>
          </a:xfrm>
          <a:prstGeom prst="flowChartProcess">
            <a:avLst/>
          </a:prstGeom>
          <a:solidFill>
            <a:srgbClr val="FF99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GB" altLang="fr-FR" sz="2400">
                <a:latin typeface="Times New Roman" panose="02020603050405020304" pitchFamily="18" charset="0"/>
              </a:rPr>
              <a:t>ALU</a:t>
            </a:r>
          </a:p>
        </p:txBody>
      </p:sp>
      <p:sp>
        <p:nvSpPr>
          <p:cNvPr id="178183" name="AutoShape 7"/>
          <p:cNvSpPr>
            <a:spLocks noChangeArrowheads="1"/>
          </p:cNvSpPr>
          <p:nvPr/>
        </p:nvSpPr>
        <p:spPr bwMode="auto">
          <a:xfrm>
            <a:off x="3962400" y="4267200"/>
            <a:ext cx="914400" cy="609600"/>
          </a:xfrm>
          <a:prstGeom prst="flowChartProcess">
            <a:avLst/>
          </a:prstGeom>
          <a:solidFill>
            <a:srgbClr val="FF99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GB" altLang="fr-FR" sz="2400">
                <a:latin typeface="Times New Roman" panose="02020603050405020304" pitchFamily="18" charset="0"/>
              </a:rPr>
              <a:t>ALU</a:t>
            </a:r>
          </a:p>
        </p:txBody>
      </p:sp>
      <p:cxnSp>
        <p:nvCxnSpPr>
          <p:cNvPr id="178184" name="AutoShape 8"/>
          <p:cNvCxnSpPr>
            <a:cxnSpLocks noChangeShapeType="1"/>
            <a:stCxn id="178181" idx="3"/>
            <a:endCxn id="178182" idx="1"/>
          </p:cNvCxnSpPr>
          <p:nvPr/>
        </p:nvCxnSpPr>
        <p:spPr bwMode="auto">
          <a:xfrm>
            <a:off x="3124200" y="3124200"/>
            <a:ext cx="838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8185" name="Line 9"/>
          <p:cNvSpPr>
            <a:spLocks noChangeShapeType="1"/>
          </p:cNvSpPr>
          <p:nvPr/>
        </p:nvSpPr>
        <p:spPr bwMode="auto">
          <a:xfrm flipH="1">
            <a:off x="4953000" y="3124200"/>
            <a:ext cx="144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endParaRPr lang="fr-B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8186" name="Line 10"/>
          <p:cNvSpPr>
            <a:spLocks noChangeShapeType="1"/>
          </p:cNvSpPr>
          <p:nvPr/>
        </p:nvSpPr>
        <p:spPr bwMode="auto">
          <a:xfrm flipH="1">
            <a:off x="4876800" y="4572000"/>
            <a:ext cx="144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endParaRPr lang="fr-B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8188" name="AutoShape 12"/>
          <p:cNvSpPr>
            <a:spLocks noChangeArrowheads="1"/>
          </p:cNvSpPr>
          <p:nvPr/>
        </p:nvSpPr>
        <p:spPr bwMode="auto">
          <a:xfrm>
            <a:off x="6629400" y="2667000"/>
            <a:ext cx="990600" cy="762000"/>
          </a:xfrm>
          <a:prstGeom prst="flowChartAlternateProcess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GB" altLang="fr-FR" sz="2400">
                <a:latin typeface="Times New Roman" panose="02020603050405020304" pitchFamily="18" charset="0"/>
              </a:rPr>
              <a:t>Data </a:t>
            </a:r>
          </a:p>
        </p:txBody>
      </p:sp>
      <p:sp>
        <p:nvSpPr>
          <p:cNvPr id="178189" name="AutoShape 13"/>
          <p:cNvSpPr>
            <a:spLocks noChangeArrowheads="1"/>
          </p:cNvSpPr>
          <p:nvPr/>
        </p:nvSpPr>
        <p:spPr bwMode="auto">
          <a:xfrm>
            <a:off x="6629400" y="4191000"/>
            <a:ext cx="990600" cy="762000"/>
          </a:xfrm>
          <a:prstGeom prst="flowChartAlternateProcess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GB" altLang="fr-FR" sz="2400">
                <a:latin typeface="Times New Roman" panose="02020603050405020304" pitchFamily="18" charset="0"/>
              </a:rPr>
              <a:t>Data </a:t>
            </a:r>
          </a:p>
        </p:txBody>
      </p:sp>
      <p:sp>
        <p:nvSpPr>
          <p:cNvPr id="178199" name="AutoShape 23"/>
          <p:cNvSpPr>
            <a:spLocks noChangeArrowheads="1"/>
          </p:cNvSpPr>
          <p:nvPr/>
        </p:nvSpPr>
        <p:spPr bwMode="auto">
          <a:xfrm>
            <a:off x="2209800" y="4267200"/>
            <a:ext cx="914400" cy="609600"/>
          </a:xfrm>
          <a:prstGeom prst="flowChartProcess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GB" altLang="fr-FR" sz="2400">
                <a:latin typeface="Times New Roman" panose="02020603050405020304" pitchFamily="18" charset="0"/>
              </a:rPr>
              <a:t>Cu</a:t>
            </a:r>
          </a:p>
        </p:txBody>
      </p:sp>
      <p:cxnSp>
        <p:nvCxnSpPr>
          <p:cNvPr id="178203" name="AutoShape 27"/>
          <p:cNvCxnSpPr>
            <a:cxnSpLocks noChangeShapeType="1"/>
            <a:stCxn id="178199" idx="3"/>
            <a:endCxn id="178183" idx="1"/>
          </p:cNvCxnSpPr>
          <p:nvPr/>
        </p:nvCxnSpPr>
        <p:spPr bwMode="auto">
          <a:xfrm>
            <a:off x="3124200" y="4572000"/>
            <a:ext cx="838200" cy="0"/>
          </a:xfrm>
          <a:prstGeom prst="straightConnector1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8204" name="AutoShape 28"/>
          <p:cNvCxnSpPr>
            <a:cxnSpLocks noChangeShapeType="1"/>
          </p:cNvCxnSpPr>
          <p:nvPr/>
        </p:nvCxnSpPr>
        <p:spPr bwMode="auto">
          <a:xfrm>
            <a:off x="3124200" y="4572000"/>
            <a:ext cx="838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withGroup">
                            <p:stCondLst>
                              <p:cond delay="10000"/>
                            </p:stCondLst>
                            <p:childTnLst>
                              <p:par>
                                <p:cTn id="35" presetID="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withGroup">
                            <p:stCondLst>
                              <p:cond delay="1050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8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8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9" grpId="0" build="p" autoUpdateAnimBg="0"/>
      <p:bldP spid="178181" grpId="0" animBg="1" autoUpdateAnimBg="0"/>
      <p:bldP spid="178182" grpId="0" animBg="1" autoUpdateAnimBg="0"/>
      <p:bldP spid="178183" grpId="0" animBg="1" autoUpdateAnimBg="0"/>
      <p:bldP spid="178188" grpId="0" autoUpdateAnimBg="0"/>
      <p:bldP spid="178189" grpId="0" autoUpdateAnimBg="0"/>
      <p:bldP spid="178199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fr-FR" sz="1400">
                <a:latin typeface="Times New Roman" panose="02020603050405020304" pitchFamily="18" charset="0"/>
              </a:rPr>
              <a:t>Operating Systems II</a:t>
            </a:r>
          </a:p>
        </p:txBody>
      </p:sp>
      <p:sp>
        <p:nvSpPr>
          <p:cNvPr id="717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BF01553F-C0F5-4A70-B01F-099A7672A8B7}" type="slidenum">
              <a:rPr kumimoji="0" lang="en-US" altLang="fr-FR" sz="1400" smtClean="0">
                <a:latin typeface="Times New Roman" panose="02020603050405020304" pitchFamily="18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7</a:t>
            </a:fld>
            <a:endParaRPr kumimoji="0" lang="en-US" altLang="fr-FR" sz="1400">
              <a:latin typeface="Times New Roman" panose="02020603050405020304" pitchFamily="18" charset="0"/>
            </a:endParaRPr>
          </a:p>
        </p:txBody>
      </p:sp>
      <p:sp>
        <p:nvSpPr>
          <p:cNvPr id="17613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fr-FR" dirty="0"/>
              <a:t>SISD, SIMD, MISM, MIMD…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761" y="1905000"/>
            <a:ext cx="4788477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594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fr-FR" sz="1400">
                <a:latin typeface="Times New Roman" panose="02020603050405020304" pitchFamily="18" charset="0"/>
              </a:rPr>
              <a:t>Operating Systems II</a:t>
            </a:r>
          </a:p>
        </p:txBody>
      </p:sp>
      <p:sp>
        <p:nvSpPr>
          <p:cNvPr id="1536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ADED7B0D-FC6D-431E-A432-94323CECC3BD}" type="slidenum">
              <a:rPr kumimoji="0" lang="en-US" altLang="fr-FR" sz="1400" smtClean="0">
                <a:latin typeface="Times New Roman" panose="02020603050405020304" pitchFamily="18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8</a:t>
            </a:fld>
            <a:endParaRPr kumimoji="0" lang="en-US" altLang="fr-FR" sz="1400">
              <a:latin typeface="Times New Roman" panose="02020603050405020304" pitchFamily="18" charset="0"/>
            </a:endParaRPr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>
              <a:defRPr/>
            </a:pPr>
            <a:r>
              <a:rPr lang="en-GB" altLang="fr-FR" dirty="0"/>
              <a:t>General purpose MIMD.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defRPr/>
            </a:pPr>
            <a:r>
              <a:rPr lang="en-GB" altLang="fr-FR" dirty="0"/>
              <a:t>Shared memory µ-procs:</a:t>
            </a:r>
          </a:p>
          <a:p>
            <a:pPr lvl="1">
              <a:defRPr/>
            </a:pPr>
            <a:r>
              <a:rPr lang="en-GB" altLang="fr-FR" dirty="0"/>
              <a:t>use central memory for communication purpose</a:t>
            </a:r>
          </a:p>
          <a:p>
            <a:pPr lvl="1">
              <a:defRPr/>
            </a:pPr>
            <a:r>
              <a:rPr lang="en-GB" altLang="fr-FR" dirty="0"/>
              <a:t>interconnection methods between procs and memory</a:t>
            </a:r>
          </a:p>
          <a:p>
            <a:pPr>
              <a:defRPr/>
            </a:pPr>
            <a:r>
              <a:rPr lang="en-GB" altLang="fr-FR" dirty="0"/>
              <a:t>Message-passing µ-procs:</a:t>
            </a:r>
          </a:p>
          <a:p>
            <a:pPr lvl="1">
              <a:defRPr/>
            </a:pPr>
            <a:r>
              <a:rPr lang="en-GB" altLang="fr-FR" dirty="0"/>
              <a:t>a local memory is attached to each procs</a:t>
            </a:r>
          </a:p>
          <a:p>
            <a:pPr lvl="1">
              <a:defRPr/>
            </a:pPr>
            <a:r>
              <a:rPr lang="en-GB" altLang="fr-FR" dirty="0"/>
              <a:t>direct links to pass data between procs</a:t>
            </a:r>
          </a:p>
          <a:p>
            <a:pPr lvl="1">
              <a:defRPr/>
            </a:pPr>
            <a:r>
              <a:rPr lang="en-GB" altLang="fr-FR" dirty="0"/>
              <a:t>interconnection methods between procs.</a:t>
            </a:r>
          </a:p>
          <a:p>
            <a:pPr lvl="1">
              <a:defRPr/>
            </a:pPr>
            <a:endParaRPr lang="en-GB" altLang="fr-F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uiExpand="1" build="p" autoUpdateAnimBg="0" advAuto="700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fr-FR" sz="1400">
                <a:latin typeface="Times New Roman" panose="02020603050405020304" pitchFamily="18" charset="0"/>
              </a:rPr>
              <a:t>Operating Systems II</a:t>
            </a:r>
          </a:p>
        </p:txBody>
      </p:sp>
      <p:sp>
        <p:nvSpPr>
          <p:cNvPr id="1741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CFF9A885-F937-4CF9-97D6-FD704BD6CE23}" type="slidenum">
              <a:rPr kumimoji="0" lang="en-US" altLang="fr-FR" sz="1400" smtClean="0">
                <a:latin typeface="Times New Roman" panose="02020603050405020304" pitchFamily="18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9</a:t>
            </a:fld>
            <a:endParaRPr kumimoji="0" lang="en-US" altLang="fr-FR" sz="1400">
              <a:latin typeface="Times New Roman" panose="02020603050405020304" pitchFamily="18" charset="0"/>
            </a:endParaRPr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>
              <a:defRPr/>
            </a:pPr>
            <a:r>
              <a:rPr lang="en-GB" altLang="fr-FR"/>
              <a:t>Shared Memory Multiprocs. 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defRPr/>
            </a:pPr>
            <a:r>
              <a:rPr lang="en-GB" altLang="fr-FR"/>
              <a:t>Interconnection between procs and memory:</a:t>
            </a:r>
          </a:p>
          <a:p>
            <a:pPr lvl="1">
              <a:defRPr/>
            </a:pPr>
            <a:r>
              <a:rPr lang="en-GB" altLang="fr-FR"/>
              <a:t>Single bus</a:t>
            </a:r>
          </a:p>
          <a:p>
            <a:pPr lvl="1">
              <a:defRPr/>
            </a:pPr>
            <a:r>
              <a:rPr lang="en-GB" altLang="fr-FR"/>
              <a:t>System and local bus</a:t>
            </a:r>
          </a:p>
          <a:p>
            <a:pPr lvl="1">
              <a:defRPr/>
            </a:pPr>
            <a:r>
              <a:rPr lang="en-GB" altLang="fr-FR"/>
              <a:t>Multiple buses</a:t>
            </a:r>
          </a:p>
          <a:p>
            <a:pPr lvl="1">
              <a:defRPr/>
            </a:pPr>
            <a:r>
              <a:rPr lang="en-GB" altLang="fr-FR"/>
              <a:t>Cross-bar switch</a:t>
            </a:r>
          </a:p>
          <a:p>
            <a:pPr lvl="1">
              <a:defRPr/>
            </a:pPr>
            <a:r>
              <a:rPr lang="en-GB" altLang="fr-FR"/>
              <a:t>Multi-port memory</a:t>
            </a:r>
          </a:p>
          <a:p>
            <a:pPr lvl="1">
              <a:defRPr/>
            </a:pPr>
            <a:r>
              <a:rPr lang="en-GB" altLang="fr-FR"/>
              <a:t>Multi-stage networks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 build="p" autoUpdateAnimBg="0" advAuto="3000"/>
    </p:bldLst>
  </p:timing>
</p:sld>
</file>

<file path=ppt/theme/theme1.xml><?xml version="1.0" encoding="utf-8"?>
<a:theme xmlns:a="http://schemas.openxmlformats.org/drawingml/2006/main" name="Whirlpool.pot">
  <a:themeElements>
    <a:clrScheme name="">
      <a:dk1>
        <a:srgbClr val="3333FF"/>
      </a:dk1>
      <a:lt1>
        <a:srgbClr val="CCECFF"/>
      </a:lt1>
      <a:dk2>
        <a:srgbClr val="6666FF"/>
      </a:dk2>
      <a:lt2>
        <a:srgbClr val="CCFFFF"/>
      </a:lt2>
      <a:accent1>
        <a:srgbClr val="CC99FF"/>
      </a:accent1>
      <a:accent2>
        <a:srgbClr val="9999FF"/>
      </a:accent2>
      <a:accent3>
        <a:srgbClr val="B8B8FF"/>
      </a:accent3>
      <a:accent4>
        <a:srgbClr val="AEC9DA"/>
      </a:accent4>
      <a:accent5>
        <a:srgbClr val="E2CAFF"/>
      </a:accent5>
      <a:accent6>
        <a:srgbClr val="8A8AE7"/>
      </a:accent6>
      <a:hlink>
        <a:srgbClr val="99CCFF"/>
      </a:hlink>
      <a:folHlink>
        <a:srgbClr val="0066FF"/>
      </a:folHlink>
    </a:clrScheme>
    <a:fontScheme name="Whirlpool.po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75000"/>
          <a:buFont typeface="Monotype Sorts" pitchFamily="2" charset="2"/>
          <a:buNone/>
          <a:tabLst/>
          <a:defRPr kumimoji="1" lang="en-GB" altLang="fr-F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75000"/>
          <a:buFont typeface="Monotype Sorts" pitchFamily="2" charset="2"/>
          <a:buNone/>
          <a:tabLst/>
          <a:defRPr kumimoji="1" lang="en-GB" altLang="fr-F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</a:defRPr>
        </a:defPPr>
      </a:lstStyle>
    </a:lnDef>
  </a:objectDefaults>
  <a:extraClrSchemeLst>
    <a:extraClrScheme>
      <a:clrScheme name="Whirlpool.pot 1">
        <a:dk1>
          <a:srgbClr val="000066"/>
        </a:dk1>
        <a:lt1>
          <a:srgbClr val="CCECFF"/>
        </a:lt1>
        <a:dk2>
          <a:srgbClr val="0000CC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AAAAE2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rlpool.pot 2">
        <a:dk1>
          <a:srgbClr val="000066"/>
        </a:dk1>
        <a:lt1>
          <a:srgbClr val="CCECFF"/>
        </a:lt1>
        <a:dk2>
          <a:srgbClr val="6699FF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B8CAFF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rlpool.po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Designs\Whirlpool.pot</Template>
  <TotalTime>8788598</TotalTime>
  <Pages>40</Pages>
  <Words>986</Words>
  <Application>Microsoft Office PowerPoint</Application>
  <PresentationFormat>Affichage à l'écran (4:3)</PresentationFormat>
  <Paragraphs>299</Paragraphs>
  <Slides>35</Slides>
  <Notes>34</Notes>
  <HiddenSlides>1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43" baseType="lpstr">
      <vt:lpstr>Arial</vt:lpstr>
      <vt:lpstr>Calibri</vt:lpstr>
      <vt:lpstr>Math Ext</vt:lpstr>
      <vt:lpstr>Monotype Sorts</vt:lpstr>
      <vt:lpstr>Tahoma</vt:lpstr>
      <vt:lpstr>Times New Roman</vt:lpstr>
      <vt:lpstr>Wingdings</vt:lpstr>
      <vt:lpstr>Whirlpool.pot</vt:lpstr>
      <vt:lpstr>Inter-Process Communication.</vt:lpstr>
      <vt:lpstr>Inter-Process Communication.</vt:lpstr>
      <vt:lpstr>Parallelism.</vt:lpstr>
      <vt:lpstr>Flynn Classification.</vt:lpstr>
      <vt:lpstr>SISD and SIMD.</vt:lpstr>
      <vt:lpstr>MIMD.</vt:lpstr>
      <vt:lpstr>SISD, SIMD, MISM, MIMD…</vt:lpstr>
      <vt:lpstr>General purpose MIMD.</vt:lpstr>
      <vt:lpstr>Shared Memory Multiprocs. </vt:lpstr>
      <vt:lpstr>Single bus  -  System and local bus </vt:lpstr>
      <vt:lpstr>Crossbar switch</vt:lpstr>
      <vt:lpstr>Multiport memory</vt:lpstr>
      <vt:lpstr>Shared memory programming model.</vt:lpstr>
      <vt:lpstr>Message-passing.</vt:lpstr>
      <vt:lpstr>Message-passing programming model.</vt:lpstr>
      <vt:lpstr>Increased speed – Speedup factor</vt:lpstr>
      <vt:lpstr>Efficiency.</vt:lpstr>
      <vt:lpstr>Parallel computation and serial section</vt:lpstr>
      <vt:lpstr>Amdahl’s law.</vt:lpstr>
      <vt:lpstr>Speed-up against n procs.</vt:lpstr>
      <vt:lpstr>Cheryl Watson tables for IBM mainframes</vt:lpstr>
      <vt:lpstr>Parallelism.</vt:lpstr>
      <vt:lpstr>Explicit parallelism.</vt:lpstr>
      <vt:lpstr>Implicit parallelism: Bernstein’s conditions.</vt:lpstr>
      <vt:lpstr>Pseudo-parallelism.</vt:lpstr>
      <vt:lpstr>Process.</vt:lpstr>
      <vt:lpstr>Processes.</vt:lpstr>
      <vt:lpstr>Process Status.</vt:lpstr>
      <vt:lpstr>Critical sections.</vt:lpstr>
      <vt:lpstr>Non-determinate.</vt:lpstr>
      <vt:lpstr>Synchronisation</vt:lpstr>
      <vt:lpstr>Mutual exclusion.</vt:lpstr>
      <vt:lpstr>Deadlocks</vt:lpstr>
      <vt:lpstr>Deadlocks.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 1 2ème Info</dc:title>
  <dc:subject/>
  <dc:creator>Générale de Banque</dc:creator>
  <cp:keywords/>
  <dc:description/>
  <cp:lastModifiedBy>Jean-Paul Colard</cp:lastModifiedBy>
  <cp:revision>84</cp:revision>
  <cp:lastPrinted>1995-09-21T16:21:00Z</cp:lastPrinted>
  <dcterms:created xsi:type="dcterms:W3CDTF">1995-09-21T03:50:00Z</dcterms:created>
  <dcterms:modified xsi:type="dcterms:W3CDTF">2016-10-16T17:12:15Z</dcterms:modified>
</cp:coreProperties>
</file>